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1" r:id="rId1"/>
    <p:sldMasterId id="2147483672" r:id="rId2"/>
    <p:sldMasterId id="2147483673" r:id="rId3"/>
    <p:sldMasterId id="2147483674" r:id="rId4"/>
  </p:sldMasterIdLst>
  <p:notesMasterIdLst>
    <p:notesMasterId r:id="rId33"/>
  </p:notesMasterIdLst>
  <p:sldIdLst>
    <p:sldId id="260" r:id="rId5"/>
    <p:sldId id="278" r:id="rId6"/>
    <p:sldId id="267" r:id="rId7"/>
    <p:sldId id="279" r:id="rId8"/>
    <p:sldId id="266" r:id="rId9"/>
    <p:sldId id="276" r:id="rId10"/>
    <p:sldId id="280" r:id="rId11"/>
    <p:sldId id="281" r:id="rId12"/>
    <p:sldId id="264"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0E5AAE-0EA0-4B04-9C3E-DA343A0F411B}">
  <a:tblStyle styleId="{E60E5AAE-0EA0-4B04-9C3E-DA343A0F411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5E6"/>
          </a:solidFill>
        </a:fill>
      </a:tcStyle>
    </a:wholeTbl>
    <a:band1H>
      <a:tcTxStyle/>
      <a:tcStyle>
        <a:tcBdr/>
        <a:fill>
          <a:solidFill>
            <a:srgbClr val="FEEACA"/>
          </a:solidFill>
        </a:fill>
      </a:tcStyle>
    </a:band1H>
    <a:band2H>
      <a:tcTxStyle/>
      <a:tcStyle>
        <a:tcBdr/>
      </a:tcStyle>
    </a:band2H>
    <a:band1V>
      <a:tcTxStyle/>
      <a:tcStyle>
        <a:tcBdr/>
        <a:fill>
          <a:solidFill>
            <a:srgbClr val="FEEA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p:restoredTop sz="94613"/>
  </p:normalViewPr>
  <p:slideViewPr>
    <p:cSldViewPr snapToGrid="0" showGuides="1">
      <p:cViewPr varScale="1">
        <p:scale>
          <a:sx n="59" d="100"/>
          <a:sy n="59" d="100"/>
        </p:scale>
        <p:origin x="76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36050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uskadi.eus/web01-a2ogaeko/es/contenidos/informacion/pre_2014_2020/es_def/index.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4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67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33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54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84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sz="1200" b="0" i="0" u="none" strike="noStrike" cap="none" dirty="0" smtClean="0">
                <a:solidFill>
                  <a:schemeClr val="dk1"/>
                </a:solidFill>
                <a:effectLst/>
                <a:latin typeface="Calibri"/>
                <a:ea typeface="Calibri"/>
                <a:cs typeface="Calibri"/>
                <a:sym typeface="Calibri"/>
              </a:rPr>
              <a:t>Green </a:t>
            </a:r>
            <a:r>
              <a:rPr lang="es-ES_tradnl" sz="1200" b="0" i="0" u="none" strike="noStrike" cap="none" dirty="0" err="1" smtClean="0">
                <a:solidFill>
                  <a:schemeClr val="dk1"/>
                </a:solidFill>
                <a:effectLst/>
                <a:latin typeface="Calibri"/>
                <a:ea typeface="Calibri"/>
                <a:cs typeface="Calibri"/>
                <a:sym typeface="Calibri"/>
              </a:rPr>
              <a:t>Belt</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Saxony-Anhalt-Germany</a:t>
            </a:r>
            <a:endParaRPr lang="es-ES_tradnl"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s-ES_tradnl"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r>
              <a:rPr lang="es-ES_tradnl" sz="1200" b="0" i="0" u="none" strike="noStrike" cap="none" dirty="0" err="1" smtClean="0">
                <a:solidFill>
                  <a:schemeClr val="dk1"/>
                </a:solidFill>
                <a:effectLst/>
                <a:latin typeface="Calibri"/>
                <a:ea typeface="Calibri"/>
                <a:cs typeface="Calibri"/>
                <a:sym typeface="Calibri"/>
              </a:rPr>
              <a:t>Land</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purchase</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policy</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by</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the</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Kampinos</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National</a:t>
            </a:r>
            <a:r>
              <a:rPr lang="es-ES_tradnl" sz="1200" b="0" i="0" u="none" strike="noStrike" cap="none" dirty="0" smtClean="0">
                <a:solidFill>
                  <a:schemeClr val="dk1"/>
                </a:solidFill>
                <a:effectLst/>
                <a:latin typeface="Calibri"/>
                <a:ea typeface="Calibri"/>
                <a:cs typeface="Calibri"/>
                <a:sym typeface="Calibri"/>
              </a:rPr>
              <a:t> Park-</a:t>
            </a:r>
            <a:r>
              <a:rPr lang="es-ES_tradnl" sz="1200" b="0" i="0" u="none" strike="noStrike" cap="none" dirty="0" err="1" smtClean="0">
                <a:solidFill>
                  <a:schemeClr val="dk1"/>
                </a:solidFill>
                <a:effectLst/>
                <a:latin typeface="Calibri"/>
                <a:ea typeface="Calibri"/>
                <a:cs typeface="Calibri"/>
                <a:sym typeface="Calibri"/>
              </a:rPr>
              <a:t>Poland</a:t>
            </a:r>
            <a:r>
              <a:rPr lang="es-ES_tradnl" sz="1200" b="0" i="0" u="none" strike="noStrike" cap="none" dirty="0" smtClean="0">
                <a:solidFill>
                  <a:schemeClr val="dk1"/>
                </a:solidFill>
                <a:effectLst/>
                <a:latin typeface="Calibri"/>
                <a:ea typeface="Calibri"/>
                <a:cs typeface="Calibri"/>
                <a:sym typeface="Calibri"/>
              </a:rPr>
              <a:t> </a:t>
            </a:r>
          </a:p>
          <a:p>
            <a:pPr marL="0" lvl="0" indent="0" algn="l" rtl="0">
              <a:spcBef>
                <a:spcPts val="0"/>
              </a:spcBef>
              <a:spcAft>
                <a:spcPts val="0"/>
              </a:spcAft>
              <a:buNone/>
            </a:pPr>
            <a:endParaRPr lang="es-ES_tradnl"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r>
              <a:rPr lang="es-ES_tradnl" sz="1200" b="0" i="0" u="none" strike="noStrike" cap="none" dirty="0" smtClean="0">
                <a:solidFill>
                  <a:schemeClr val="dk1"/>
                </a:solidFill>
                <a:effectLst/>
                <a:latin typeface="Calibri"/>
                <a:ea typeface="Calibri"/>
                <a:cs typeface="Calibri"/>
                <a:sym typeface="Calibri"/>
              </a:rPr>
              <a:t>Bilateral meeting </a:t>
            </a:r>
            <a:r>
              <a:rPr lang="es-ES_tradnl" sz="1200" b="0" i="0" u="none" strike="noStrike" cap="none" dirty="0" err="1" smtClean="0">
                <a:solidFill>
                  <a:schemeClr val="dk1"/>
                </a:solidFill>
                <a:effectLst/>
                <a:latin typeface="Calibri"/>
                <a:ea typeface="Calibri"/>
                <a:cs typeface="Calibri"/>
                <a:sym typeface="Calibri"/>
              </a:rPr>
              <a:t>with</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Slovenian</a:t>
            </a:r>
            <a:r>
              <a:rPr lang="es-ES_tradnl" sz="1200" b="0" i="0" u="none" strike="noStrike" cap="none" dirty="0" smtClean="0">
                <a:solidFill>
                  <a:schemeClr val="dk1"/>
                </a:solidFill>
                <a:effectLst/>
                <a:latin typeface="Calibri"/>
                <a:ea typeface="Calibri"/>
                <a:cs typeface="Calibri"/>
                <a:sym typeface="Calibri"/>
              </a:rPr>
              <a:t> </a:t>
            </a:r>
            <a:r>
              <a:rPr lang="es-ES_tradnl" sz="1200" b="0" i="0" u="none" strike="noStrike" cap="none" dirty="0" err="1" smtClean="0">
                <a:solidFill>
                  <a:schemeClr val="dk1"/>
                </a:solidFill>
                <a:effectLst/>
                <a:latin typeface="Calibri"/>
                <a:ea typeface="Calibri"/>
                <a:cs typeface="Calibri"/>
                <a:sym typeface="Calibri"/>
              </a:rPr>
              <a:t>Partner</a:t>
            </a:r>
            <a:endParaRPr lang="es-ES_tradnl"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s-ES_tradnl"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r>
              <a:rPr lang="es-ES_tradnl" sz="1200" b="0" i="0" u="none" strike="noStrike" cap="none" dirty="0" smtClean="0">
                <a:solidFill>
                  <a:schemeClr val="dk1"/>
                </a:solidFill>
                <a:effectLst/>
                <a:latin typeface="Calibri"/>
                <a:ea typeface="Calibri"/>
                <a:cs typeface="Calibri"/>
                <a:sym typeface="Calibri"/>
              </a:rPr>
              <a:t>https://projects2014-2020.interregeurope.eu/</a:t>
            </a:r>
            <a:r>
              <a:rPr lang="es-ES_tradnl" sz="1200" b="0" i="0" u="none" strike="noStrike" cap="none" dirty="0" err="1" smtClean="0">
                <a:solidFill>
                  <a:schemeClr val="dk1"/>
                </a:solidFill>
                <a:effectLst/>
                <a:latin typeface="Calibri"/>
                <a:ea typeface="Calibri"/>
                <a:cs typeface="Calibri"/>
                <a:sym typeface="Calibri"/>
              </a:rPr>
              <a:t>renatur</a:t>
            </a:r>
            <a:r>
              <a:rPr lang="es-ES_tradnl" sz="1200" b="0" i="0" u="none" strike="noStrike" cap="none" dirty="0" smtClean="0">
                <a:solidFill>
                  <a:schemeClr val="dk1"/>
                </a:solidFill>
                <a:effectLst/>
                <a:latin typeface="Calibri"/>
                <a:ea typeface="Calibri"/>
                <a:cs typeface="Calibri"/>
                <a:sym typeface="Calibri"/>
              </a:rPr>
              <a:t>/</a:t>
            </a:r>
            <a:r>
              <a:rPr lang="es-ES_tradnl" sz="1200" b="0" i="0" u="none" strike="noStrike" cap="none" dirty="0" err="1" smtClean="0">
                <a:solidFill>
                  <a:schemeClr val="dk1"/>
                </a:solidFill>
                <a:effectLst/>
                <a:latin typeface="Calibri"/>
                <a:ea typeface="Calibri"/>
                <a:cs typeface="Calibri"/>
                <a:sym typeface="Calibri"/>
              </a:rPr>
              <a:t>good-practices</a:t>
            </a:r>
            <a:r>
              <a:rPr lang="es-ES_tradnl" sz="1200" b="0" i="0" u="none" strike="noStrike" cap="none" dirty="0" smtClean="0">
                <a:solidFill>
                  <a:schemeClr val="dk1"/>
                </a:solidFill>
                <a:effectLst/>
                <a:latin typeface="Calibri"/>
                <a:ea typeface="Calibri"/>
                <a:cs typeface="Calibri"/>
                <a:sym typeface="Calibri"/>
              </a:rPr>
              <a:t>/</a:t>
            </a:r>
          </a:p>
          <a:p>
            <a:pPr marL="0" lvl="0" indent="0" algn="l" rtl="0">
              <a:spcBef>
                <a:spcPts val="0"/>
              </a:spcBef>
              <a:spcAft>
                <a:spcPts val="0"/>
              </a:spcAft>
              <a:buNone/>
            </a:pPr>
            <a:endParaRPr lang="es-ES_tradnl"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1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dirty="0" err="1" smtClean="0">
                <a:solidFill>
                  <a:schemeClr val="tx1">
                    <a:lumMod val="75000"/>
                    <a:lumOff val="25000"/>
                  </a:schemeClr>
                </a:solidFill>
              </a:rPr>
              <a:t>Programa</a:t>
            </a:r>
            <a:r>
              <a:rPr lang="en-GB" sz="1200" b="0" dirty="0" smtClean="0">
                <a:solidFill>
                  <a:schemeClr val="tx1">
                    <a:lumMod val="75000"/>
                    <a:lumOff val="25000"/>
                  </a:schemeClr>
                </a:solidFill>
              </a:rPr>
              <a:t> </a:t>
            </a:r>
            <a:r>
              <a:rPr lang="en-GB" sz="1200" b="0" dirty="0" err="1" smtClean="0">
                <a:solidFill>
                  <a:schemeClr val="tx1">
                    <a:lumMod val="75000"/>
                    <a:lumOff val="25000"/>
                  </a:schemeClr>
                </a:solidFill>
              </a:rPr>
              <a:t>Operativo</a:t>
            </a:r>
            <a:r>
              <a:rPr lang="en-GB" sz="1200" b="0" dirty="0" smtClean="0">
                <a:solidFill>
                  <a:schemeClr val="tx1">
                    <a:lumMod val="75000"/>
                    <a:lumOff val="25000"/>
                  </a:schemeClr>
                </a:solidFill>
              </a:rPr>
              <a:t> del </a:t>
            </a:r>
            <a:r>
              <a:rPr lang="en-GB" sz="1200" b="0" dirty="0" err="1" smtClean="0">
                <a:solidFill>
                  <a:schemeClr val="tx1">
                    <a:lumMod val="75000"/>
                    <a:lumOff val="25000"/>
                  </a:schemeClr>
                </a:solidFill>
              </a:rPr>
              <a:t>Fondo</a:t>
            </a:r>
            <a:r>
              <a:rPr lang="en-GB" sz="1200" b="0" dirty="0" smtClean="0">
                <a:solidFill>
                  <a:schemeClr val="tx1">
                    <a:lumMod val="75000"/>
                    <a:lumOff val="25000"/>
                  </a:schemeClr>
                </a:solidFill>
              </a:rPr>
              <a:t> </a:t>
            </a:r>
            <a:r>
              <a:rPr lang="en-GB" sz="1200" b="0" dirty="0" err="1" smtClean="0">
                <a:solidFill>
                  <a:schemeClr val="tx1">
                    <a:lumMod val="75000"/>
                    <a:lumOff val="25000"/>
                  </a:schemeClr>
                </a:solidFill>
              </a:rPr>
              <a:t>Europeo</a:t>
            </a:r>
            <a:r>
              <a:rPr lang="en-GB" sz="1200" b="0" dirty="0" smtClean="0">
                <a:solidFill>
                  <a:schemeClr val="tx1">
                    <a:lumMod val="75000"/>
                    <a:lumOff val="25000"/>
                  </a:schemeClr>
                </a:solidFill>
              </a:rPr>
              <a:t> de </a:t>
            </a:r>
            <a:r>
              <a:rPr lang="en-GB" sz="1200" b="0" dirty="0" err="1" smtClean="0">
                <a:solidFill>
                  <a:schemeClr val="tx1">
                    <a:lumMod val="75000"/>
                    <a:lumOff val="25000"/>
                  </a:schemeClr>
                </a:solidFill>
              </a:rPr>
              <a:t>Desarrollo</a:t>
            </a:r>
            <a:r>
              <a:rPr lang="en-GB" sz="1200" b="0" dirty="0" smtClean="0">
                <a:solidFill>
                  <a:schemeClr val="tx1">
                    <a:lumMod val="75000"/>
                    <a:lumOff val="25000"/>
                  </a:schemeClr>
                </a:solidFill>
              </a:rPr>
              <a:t> Regional para el País Vasco 2021-2027 (</a:t>
            </a:r>
            <a:r>
              <a:rPr lang="tr-TR" sz="1200" dirty="0" smtClean="0">
                <a:solidFill>
                  <a:schemeClr val="tx1">
                    <a:lumMod val="75000"/>
                    <a:lumOff val="25000"/>
                  </a:schemeClr>
                </a:solidFill>
                <a:hlinkClick r:id="rId3"/>
              </a:rPr>
              <a:t>POPV FEDER 2021-202</a:t>
            </a:r>
            <a:r>
              <a:rPr lang="tr-TR" sz="1200" dirty="0" smtClean="0">
                <a:solidFill>
                  <a:schemeClr val="tx1">
                    <a:lumMod val="75000"/>
                    <a:lumOff val="25000"/>
                  </a:schemeClr>
                </a:solidFill>
              </a:rPr>
              <a:t>7</a:t>
            </a:r>
            <a:r>
              <a:rPr lang="en-GB" sz="1200" b="0" dirty="0" smtClean="0">
                <a:solidFill>
                  <a:schemeClr val="tx1">
                    <a:lumMod val="75000"/>
                    <a:lumOff val="25000"/>
                  </a:schemeClr>
                </a:solidFill>
              </a:rPr>
              <a:t>) </a:t>
            </a:r>
          </a:p>
          <a:p>
            <a:r>
              <a:rPr lang="es-ES_tradnl" dirty="0" smtClean="0"/>
              <a:t> 17 ABRI- - 17 JUNIO</a:t>
            </a:r>
            <a:endParaRPr lang="es-ES_tradnl"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25</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94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1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5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16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28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86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34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c3a9c3d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c3a9c3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27c3a9c3d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374668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16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0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933578" y="4725144"/>
            <a:ext cx="7272337"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2"/>
          </p:nvPr>
        </p:nvSpPr>
        <p:spPr>
          <a:xfrm>
            <a:off x="933578" y="5157216"/>
            <a:ext cx="7272337"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933578" y="5589264"/>
            <a:ext cx="7272337"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ctrTitle"/>
          </p:nvPr>
        </p:nvSpPr>
        <p:spPr>
          <a:xfrm>
            <a:off x="685800" y="3501008"/>
            <a:ext cx="7772400" cy="79451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3"/>
          <p:cNvSpPr txBox="1">
            <a:spLocks noGrp="1"/>
          </p:cNvSpPr>
          <p:nvPr>
            <p:ph type="body" idx="4"/>
          </p:nvPr>
        </p:nvSpPr>
        <p:spPr>
          <a:xfrm>
            <a:off x="971600" y="6309320"/>
            <a:ext cx="7415683" cy="387424"/>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9" name="Google Shape;19;p3"/>
          <p:cNvPicPr preferRelativeResize="0"/>
          <p:nvPr/>
        </p:nvPicPr>
        <p:blipFill>
          <a:blip r:embed="rId2"/>
          <a:stretch>
            <a:fillRect/>
          </a:stretch>
        </p:blipFill>
        <p:spPr>
          <a:xfrm>
            <a:off x="4804744" y="482576"/>
            <a:ext cx="3929736" cy="28083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ext 2 columns">
  <p:cSld name="CONTENT text 2 columns">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Google Shape;41;p9"/>
          <p:cNvSpPr txBox="1">
            <a:spLocks noGrp="1"/>
          </p:cNvSpPr>
          <p:nvPr>
            <p:ph type="body" idx="1"/>
          </p:nvPr>
        </p:nvSpPr>
        <p:spPr>
          <a:xfrm>
            <a:off x="457200" y="1368000"/>
            <a:ext cx="4103687" cy="5040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9"/>
          <p:cNvSpPr txBox="1">
            <a:spLocks noGrp="1"/>
          </p:cNvSpPr>
          <p:nvPr>
            <p:ph type="body" idx="2"/>
          </p:nvPr>
        </p:nvSpPr>
        <p:spPr>
          <a:xfrm>
            <a:off x="4716016" y="1368000"/>
            <a:ext cx="4104000" cy="5040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itle page" type="title">
  <p:cSld name="TITLE">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1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480"/>
              </a:spcBef>
              <a:spcAft>
                <a:spcPts val="0"/>
              </a:spcAft>
              <a:buClr>
                <a:srgbClr val="888888"/>
              </a:buClr>
              <a:buSzPts val="1400"/>
              <a:buFont typeface="Arial"/>
              <a:buNone/>
              <a:defRPr sz="2400" b="1" i="0" u="none" strike="noStrike" cap="none">
                <a:solidFill>
                  <a:srgbClr val="888888"/>
                </a:solidFill>
                <a:latin typeface="Arial"/>
                <a:ea typeface="Arial"/>
                <a:cs typeface="Arial"/>
                <a:sym typeface="Arial"/>
              </a:defRPr>
            </a:lvl1pPr>
            <a:lvl2pPr marL="457200" marR="0" lvl="1" indent="0" algn="ctr" rtl="0">
              <a:spcBef>
                <a:spcPts val="48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Courier New"/>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680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able page">
  <p:cSld name="CONTENT Table page">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67544" y="432000"/>
            <a:ext cx="8229600" cy="634082"/>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Google Shape;53;p13"/>
          <p:cNvSpPr txBox="1"/>
          <p:nvPr/>
        </p:nvSpPr>
        <p:spPr>
          <a:xfrm>
            <a:off x="539552" y="1340768"/>
            <a:ext cx="81369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13"/>
          <p:cNvSpPr txBox="1">
            <a:spLocks noGrp="1"/>
          </p:cNvSpPr>
          <p:nvPr>
            <p:ph type="body" idx="1"/>
          </p:nvPr>
        </p:nvSpPr>
        <p:spPr>
          <a:xfrm>
            <a:off x="467544" y="5157788"/>
            <a:ext cx="8208144" cy="12235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page + legend" type="objTx">
  <p:cSld name="OBJECT_WITH_CAPTION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Google Shape;57;p14"/>
          <p:cNvSpPr txBox="1">
            <a:spLocks noGrp="1"/>
          </p:cNvSpPr>
          <p:nvPr>
            <p:ph type="body" idx="1"/>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body" idx="2"/>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page Light Green origami">
  <p:cSld name="CONTENTpage Light Green origami">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2">
            <a:alphaModFix/>
          </a:blip>
          <a:srcRect/>
          <a:stretch/>
        </p:blipFill>
        <p:spPr>
          <a:xfrm>
            <a:off x="-1980728" y="1093028"/>
            <a:ext cx="6153684" cy="5648340"/>
          </a:xfrm>
          <a:prstGeom prst="rect">
            <a:avLst/>
          </a:prstGeom>
          <a:noFill/>
          <a:ln>
            <a:noFill/>
          </a:ln>
        </p:spPr>
      </p:pic>
      <p:sp>
        <p:nvSpPr>
          <p:cNvPr id="61" name="Google Shape;61;p15"/>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page Yellow origami">
  <p:cSld name="CONTENTpage Yellow origami">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2">
            <a:alphaModFix/>
          </a:blip>
          <a:srcRect/>
          <a:stretch/>
        </p:blipFill>
        <p:spPr>
          <a:xfrm>
            <a:off x="-1980728" y="1093028"/>
            <a:ext cx="6153684" cy="5648339"/>
          </a:xfrm>
          <a:prstGeom prst="rect">
            <a:avLst/>
          </a:prstGeom>
          <a:noFill/>
          <a:ln>
            <a:noFill/>
          </a:ln>
        </p:spPr>
      </p:pic>
      <p:sp>
        <p:nvSpPr>
          <p:cNvPr id="66" name="Google Shape;66;p16"/>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Google Shape;68;p16"/>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page Blue origami">
  <p:cSld name="CONTENTpage Blue origami">
    <p:spTree>
      <p:nvGrpSpPr>
        <p:cNvPr id="1"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a:stretch/>
        </p:blipFill>
        <p:spPr>
          <a:xfrm>
            <a:off x="-1980728" y="1093028"/>
            <a:ext cx="6153683" cy="5648339"/>
          </a:xfrm>
          <a:prstGeom prst="rect">
            <a:avLst/>
          </a:prstGeom>
          <a:noFill/>
          <a:ln>
            <a:noFill/>
          </a:ln>
        </p:spPr>
      </p:pic>
      <p:sp>
        <p:nvSpPr>
          <p:cNvPr id="71" name="Google Shape;71;p17"/>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7"/>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7"/>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page Dark Green origami">
  <p:cSld name="CONTENTpage Dark Green origami">
    <p:spTree>
      <p:nvGrpSpPr>
        <p:cNvPr id="1" name="Shape 74"/>
        <p:cNvGrpSpPr/>
        <p:nvPr/>
      </p:nvGrpSpPr>
      <p:grpSpPr>
        <a:xfrm>
          <a:off x="0" y="0"/>
          <a:ext cx="0" cy="0"/>
          <a:chOff x="0" y="0"/>
          <a:chExt cx="0" cy="0"/>
        </a:xfrm>
      </p:grpSpPr>
      <p:pic>
        <p:nvPicPr>
          <p:cNvPr id="75" name="Google Shape;75;p18"/>
          <p:cNvPicPr preferRelativeResize="0"/>
          <p:nvPr/>
        </p:nvPicPr>
        <p:blipFill rotWithShape="1">
          <a:blip r:embed="rId2">
            <a:alphaModFix/>
          </a:blip>
          <a:srcRect/>
          <a:stretch/>
        </p:blipFill>
        <p:spPr>
          <a:xfrm>
            <a:off x="-1980728" y="1093028"/>
            <a:ext cx="6153683" cy="5648338"/>
          </a:xfrm>
          <a:prstGeom prst="rect">
            <a:avLst/>
          </a:prstGeom>
          <a:noFill/>
          <a:ln>
            <a:noFill/>
          </a:ln>
        </p:spPr>
      </p:pic>
      <p:sp>
        <p:nvSpPr>
          <p:cNvPr id="76" name="Google Shape;76;p18"/>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7" name="Google Shape;77;p18"/>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8" name="Google Shape;78;p18"/>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page Image square + legend" type="picTx">
  <p:cSld name="PICTURE_WITH_CAPTION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2"/>
              </a:buClr>
              <a:buSzPts val="1400"/>
              <a:buFont typeface="Arial"/>
              <a:buNone/>
              <a:defRPr sz="3200" b="1"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2" name="Google Shape;82;p19"/>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Thank you page">
  <p:cSld name="BASIC Thank you pag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685800" y="3344385"/>
            <a:ext cx="7772400" cy="79451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4"/>
          <p:cNvSpPr txBox="1">
            <a:spLocks noGrp="1"/>
          </p:cNvSpPr>
          <p:nvPr>
            <p:ph type="subTitle" idx="1"/>
          </p:nvPr>
        </p:nvSpPr>
        <p:spPr>
          <a:xfrm>
            <a:off x="467544" y="6165304"/>
            <a:ext cx="4104456" cy="432048"/>
          </a:xfrm>
          <a:prstGeom prst="rect">
            <a:avLst/>
          </a:prstGeom>
          <a:noFill/>
          <a:ln>
            <a:noFill/>
          </a:ln>
        </p:spPr>
        <p:txBody>
          <a:bodyPr spcFirstLastPara="1" wrap="square" lIns="91425" tIns="91425" rIns="91425" bIns="91425" anchor="t" anchorCtr="0">
            <a:noAutofit/>
          </a:bodyPr>
          <a:lstStyle>
            <a:lvl1pPr marL="0" marR="0" lvl="0" indent="0" algn="l" rtl="0">
              <a:spcBef>
                <a:spcPts val="320"/>
              </a:spcBef>
              <a:spcAft>
                <a:spcPts val="0"/>
              </a:spcAft>
              <a:buClr>
                <a:srgbClr val="595959"/>
              </a:buClr>
              <a:buSzPts val="1400"/>
              <a:buFont typeface="Arial"/>
              <a:buNone/>
              <a:defRPr sz="1600" b="1" i="0" u="none" strike="noStrike" cap="none">
                <a:solidFill>
                  <a:srgbClr val="595959"/>
                </a:solidFill>
                <a:latin typeface="Arial"/>
                <a:ea typeface="Arial"/>
                <a:cs typeface="Arial"/>
                <a:sym typeface="Arial"/>
              </a:defRPr>
            </a:lvl1pPr>
            <a:lvl2pPr marL="457200" marR="0" lvl="1"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2pPr>
            <a:lvl3pPr marL="914400" marR="0" lvl="2"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9pPr>
          </a:lstStyle>
          <a:p>
            <a:endParaRPr/>
          </a:p>
        </p:txBody>
      </p:sp>
      <p:sp>
        <p:nvSpPr>
          <p:cNvPr id="23" name="Google Shape;23;p4"/>
          <p:cNvSpPr txBox="1"/>
          <p:nvPr/>
        </p:nvSpPr>
        <p:spPr>
          <a:xfrm>
            <a:off x="5724128" y="6165304"/>
            <a:ext cx="2808312" cy="43204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595959"/>
              </a:buClr>
              <a:buFont typeface="Arial"/>
              <a:buNone/>
            </a:pPr>
            <a:r>
              <a:rPr lang="en-GB" sz="1600" b="1" i="1" u="none" strike="noStrike" cap="none">
                <a:solidFill>
                  <a:srgbClr val="595959"/>
                </a:solidFill>
                <a:latin typeface="Arial"/>
                <a:ea typeface="Arial"/>
                <a:cs typeface="Arial"/>
                <a:sym typeface="Arial"/>
              </a:rPr>
              <a:t>Project smedia</a:t>
            </a:r>
            <a:endParaRPr sz="1600" b="1" i="1" u="none" strike="noStrike" cap="none">
              <a:solidFill>
                <a:srgbClr val="595959"/>
              </a:solidFill>
              <a:latin typeface="Arial"/>
              <a:ea typeface="Arial"/>
              <a:cs typeface="Arial"/>
              <a:sym typeface="Arial"/>
            </a:endParaRPr>
          </a:p>
        </p:txBody>
      </p:sp>
      <p:pic>
        <p:nvPicPr>
          <p:cNvPr id="24" name="Google Shape;24;p4"/>
          <p:cNvPicPr preferRelativeResize="0"/>
          <p:nvPr/>
        </p:nvPicPr>
        <p:blipFill rotWithShape="1">
          <a:blip r:embed="rId2">
            <a:alphaModFix/>
          </a:blip>
          <a:srcRect/>
          <a:stretch/>
        </p:blipFill>
        <p:spPr>
          <a:xfrm>
            <a:off x="5508104" y="6165304"/>
            <a:ext cx="1312080" cy="345669"/>
          </a:xfrm>
          <a:prstGeom prst="rect">
            <a:avLst/>
          </a:prstGeom>
          <a:noFill/>
          <a:ln>
            <a:noFill/>
          </a:ln>
        </p:spPr>
      </p:pic>
      <p:pic>
        <p:nvPicPr>
          <p:cNvPr id="25" name="Google Shape;25;p4"/>
          <p:cNvPicPr preferRelativeResize="0"/>
          <p:nvPr/>
        </p:nvPicPr>
        <p:blipFill>
          <a:blip r:embed="rId3"/>
          <a:stretch>
            <a:fillRect/>
          </a:stretch>
        </p:blipFill>
        <p:spPr>
          <a:xfrm>
            <a:off x="4804744" y="482576"/>
            <a:ext cx="3929736" cy="280831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full width title upon">
  <p:cSld name="IMAGE full width title upon">
    <p:spTree>
      <p:nvGrpSpPr>
        <p:cNvPr id="1" name="Shape 87"/>
        <p:cNvGrpSpPr/>
        <p:nvPr/>
      </p:nvGrpSpPr>
      <p:grpSpPr>
        <a:xfrm>
          <a:off x="0" y="0"/>
          <a:ext cx="0" cy="0"/>
          <a:chOff x="0" y="0"/>
          <a:chExt cx="0" cy="0"/>
        </a:xfrm>
      </p:grpSpPr>
      <p:sp>
        <p:nvSpPr>
          <p:cNvPr id="88" name="Google Shape;88;p21"/>
          <p:cNvSpPr>
            <a:spLocks noGrp="1"/>
          </p:cNvSpPr>
          <p:nvPr>
            <p:ph type="pic" idx="2"/>
          </p:nvPr>
        </p:nvSpPr>
        <p:spPr>
          <a:xfrm>
            <a:off x="0" y="1"/>
            <a:ext cx="9144001" cy="6813376"/>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21"/>
          <p:cNvSpPr txBox="1">
            <a:spLocks noGrp="1"/>
          </p:cNvSpPr>
          <p:nvPr>
            <p:ph type="title"/>
          </p:nvPr>
        </p:nvSpPr>
        <p:spPr>
          <a:xfrm>
            <a:off x="539552" y="4653136"/>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full width title top">
  <p:cSld name="IMAGE full width title top">
    <p:spTree>
      <p:nvGrpSpPr>
        <p:cNvPr id="1" name="Shape 90"/>
        <p:cNvGrpSpPr/>
        <p:nvPr/>
      </p:nvGrpSpPr>
      <p:grpSpPr>
        <a:xfrm>
          <a:off x="0" y="0"/>
          <a:ext cx="0" cy="0"/>
          <a:chOff x="0" y="0"/>
          <a:chExt cx="0" cy="0"/>
        </a:xfrm>
      </p:grpSpPr>
      <p:sp>
        <p:nvSpPr>
          <p:cNvPr id="91" name="Google Shape;91;p22"/>
          <p:cNvSpPr>
            <a:spLocks noGrp="1"/>
          </p:cNvSpPr>
          <p:nvPr>
            <p:ph type="pic" idx="2"/>
          </p:nvPr>
        </p:nvSpPr>
        <p:spPr>
          <a:xfrm>
            <a:off x="0" y="1340769"/>
            <a:ext cx="9144001" cy="5472608"/>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22"/>
          <p:cNvSpPr txBox="1">
            <a:spLocks noGrp="1"/>
          </p:cNvSpPr>
          <p:nvPr>
            <p:ph type="title"/>
          </p:nvPr>
        </p:nvSpPr>
        <p:spPr>
          <a:xfrm>
            <a:off x="539552" y="0"/>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OCK page Yellow">
  <p:cSld name="BLOCK page Yellow">
    <p:spTree>
      <p:nvGrpSpPr>
        <p:cNvPr id="1" name="Shape 96"/>
        <p:cNvGrpSpPr/>
        <p:nvPr/>
      </p:nvGrpSpPr>
      <p:grpSpPr>
        <a:xfrm>
          <a:off x="0" y="0"/>
          <a:ext cx="0" cy="0"/>
          <a:chOff x="0" y="0"/>
          <a:chExt cx="0" cy="0"/>
        </a:xfrm>
      </p:grpSpPr>
      <p:sp>
        <p:nvSpPr>
          <p:cNvPr id="97" name="Google Shape;97;p24"/>
          <p:cNvSpPr/>
          <p:nvPr/>
        </p:nvSpPr>
        <p:spPr>
          <a:xfrm>
            <a:off x="0" y="1556792"/>
            <a:ext cx="9144000" cy="5256584"/>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98" name="Google Shape;98;p24"/>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595959"/>
              </a:buClr>
              <a:buSzPts val="1400"/>
              <a:buFont typeface="Arial"/>
              <a:buNone/>
              <a:defRPr sz="2800" b="0" i="0" u="none" strike="noStrike" cap="none">
                <a:solidFill>
                  <a:srgbClr val="595959"/>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9" name="Google Shape;99;p24"/>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595959"/>
              </a:buClr>
              <a:buSzPts val="1400"/>
              <a:buFont typeface="Arial"/>
              <a:buNone/>
              <a:defRPr sz="3200" b="1" i="0" u="none" strike="noStrike" cap="none">
                <a:solidFill>
                  <a:srgbClr val="595959"/>
                </a:solidFill>
                <a:latin typeface="Arial"/>
                <a:ea typeface="Arial"/>
                <a:cs typeface="Arial"/>
                <a:sym typeface="Arial"/>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Courier New"/>
              <a:buChar char="o"/>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24"/>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01" name="Google Shape;101;p24"/>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OCK page Blue">
  <p:cSld name="1_BLOCK page Blue">
    <p:spTree>
      <p:nvGrpSpPr>
        <p:cNvPr id="1" name="Shape 102"/>
        <p:cNvGrpSpPr/>
        <p:nvPr/>
      </p:nvGrpSpPr>
      <p:grpSpPr>
        <a:xfrm>
          <a:off x="0" y="0"/>
          <a:ext cx="0" cy="0"/>
          <a:chOff x="0" y="0"/>
          <a:chExt cx="0" cy="0"/>
        </a:xfrm>
      </p:grpSpPr>
      <p:sp>
        <p:nvSpPr>
          <p:cNvPr id="103" name="Google Shape;103;p25"/>
          <p:cNvSpPr/>
          <p:nvPr/>
        </p:nvSpPr>
        <p:spPr>
          <a:xfrm>
            <a:off x="0" y="1556792"/>
            <a:ext cx="9144000" cy="5256584"/>
          </a:xfrm>
          <a:prstGeom prst="rect">
            <a:avLst/>
          </a:prstGeom>
          <a:solidFill>
            <a:srgbClr val="1CB8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04" name="Google Shape;104;p25"/>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5" name="Google Shape;105;p25"/>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25"/>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07" name="Google Shape;107;p25"/>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OCK page Light grren">
  <p:cSld name="BLOCK page Light grren">
    <p:spTree>
      <p:nvGrpSpPr>
        <p:cNvPr id="1" name="Shape 108"/>
        <p:cNvGrpSpPr/>
        <p:nvPr/>
      </p:nvGrpSpPr>
      <p:grpSpPr>
        <a:xfrm>
          <a:off x="0" y="0"/>
          <a:ext cx="0" cy="0"/>
          <a:chOff x="0" y="0"/>
          <a:chExt cx="0" cy="0"/>
        </a:xfrm>
      </p:grpSpPr>
      <p:sp>
        <p:nvSpPr>
          <p:cNvPr id="109" name="Google Shape;109;p26"/>
          <p:cNvSpPr/>
          <p:nvPr/>
        </p:nvSpPr>
        <p:spPr>
          <a:xfrm>
            <a:off x="0" y="1556792"/>
            <a:ext cx="9144000" cy="52565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10" name="Google Shape;110;p26"/>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1" name="Google Shape;111;p26"/>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26"/>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13" name="Google Shape;113;p26"/>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OCK page Dark grren">
  <p:cSld name="BLOCK page Dark grren">
    <p:spTree>
      <p:nvGrpSpPr>
        <p:cNvPr id="1" name="Shape 114"/>
        <p:cNvGrpSpPr/>
        <p:nvPr/>
      </p:nvGrpSpPr>
      <p:grpSpPr>
        <a:xfrm>
          <a:off x="0" y="0"/>
          <a:ext cx="0" cy="0"/>
          <a:chOff x="0" y="0"/>
          <a:chExt cx="0" cy="0"/>
        </a:xfrm>
      </p:grpSpPr>
      <p:sp>
        <p:nvSpPr>
          <p:cNvPr id="115" name="Google Shape;115;p27"/>
          <p:cNvSpPr/>
          <p:nvPr/>
        </p:nvSpPr>
        <p:spPr>
          <a:xfrm>
            <a:off x="0" y="1556792"/>
            <a:ext cx="9144000" cy="5256584"/>
          </a:xfrm>
          <a:prstGeom prst="rect">
            <a:avLst/>
          </a:prstGeom>
          <a:solidFill>
            <a:srgbClr val="159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16" name="Google Shape;116;p27"/>
          <p:cNvSpPr txBox="1">
            <a:spLocks noGrp="1"/>
          </p:cNvSpPr>
          <p:nvPr>
            <p:ph type="title"/>
          </p:nvPr>
        </p:nvSpPr>
        <p:spPr>
          <a:xfrm>
            <a:off x="755575" y="1844824"/>
            <a:ext cx="7776865" cy="864096"/>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Google Shape;117;p27"/>
          <p:cNvSpPr txBox="1">
            <a:spLocks noGrp="1"/>
          </p:cNvSpPr>
          <p:nvPr>
            <p:ph type="body" idx="1"/>
          </p:nvPr>
        </p:nvSpPr>
        <p:spPr>
          <a:xfrm>
            <a:off x="755576" y="2852935"/>
            <a:ext cx="7776864" cy="30243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lt1"/>
              </a:buClr>
              <a:buSzPts val="14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27"/>
          <p:cNvSpPr txBox="1"/>
          <p:nvPr/>
        </p:nvSpPr>
        <p:spPr>
          <a:xfrm>
            <a:off x="457200" y="432000"/>
            <a:ext cx="8229600"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GB" sz="4000">
                <a:solidFill>
                  <a:schemeClr val="dk2"/>
                </a:solidFill>
                <a:latin typeface="Arial"/>
                <a:ea typeface="Arial"/>
                <a:cs typeface="Arial"/>
                <a:sym typeface="Arial"/>
              </a:rPr>
              <a:t>Click to edit title style</a:t>
            </a:r>
            <a:endParaRPr sz="4000">
              <a:solidFill>
                <a:schemeClr val="dk2"/>
              </a:solidFill>
              <a:latin typeface="Arial"/>
              <a:ea typeface="Arial"/>
              <a:cs typeface="Arial"/>
              <a:sym typeface="Arial"/>
            </a:endParaRPr>
          </a:p>
        </p:txBody>
      </p:sp>
      <p:sp>
        <p:nvSpPr>
          <p:cNvPr id="119" name="Google Shape;119;p27"/>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t>‹Nº›</a:t>
            </a:fld>
            <a:endParaRPr sz="9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logo only page">
  <p:cSld name="BASIC logo only page">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title page">
  <p:cSld name="BASIC title page">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685800" y="3501008"/>
            <a:ext cx="7772400" cy="79451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29" name="Google Shape;29;p6"/>
          <p:cNvPicPr preferRelativeResize="0"/>
          <p:nvPr/>
        </p:nvPicPr>
        <p:blipFill>
          <a:blip r:embed="rId2"/>
          <a:stretch>
            <a:fillRect/>
          </a:stretch>
        </p:blipFill>
        <p:spPr>
          <a:xfrm>
            <a:off x="4804744" y="482576"/>
            <a:ext cx="3929736" cy="28083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CK BIG ORIGAMI">
  <p:cSld name="BLANCK BIG ORIGAMI">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9589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text 2 columns">
  <p:cSld name="CONTENT text 2 columns">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Google Shape;41;p9"/>
          <p:cNvSpPr txBox="1">
            <a:spLocks noGrp="1"/>
          </p:cNvSpPr>
          <p:nvPr>
            <p:ph type="body" idx="1"/>
          </p:nvPr>
        </p:nvSpPr>
        <p:spPr>
          <a:xfrm>
            <a:off x="457200" y="1368000"/>
            <a:ext cx="4103687" cy="5040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9"/>
          <p:cNvSpPr txBox="1">
            <a:spLocks noGrp="1"/>
          </p:cNvSpPr>
          <p:nvPr>
            <p:ph type="body" idx="2"/>
          </p:nvPr>
        </p:nvSpPr>
        <p:spPr>
          <a:xfrm>
            <a:off x="4716016" y="1368000"/>
            <a:ext cx="4104000" cy="5040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1804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page" type="secHead">
  <p:cSld name="TRANSITION page">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2"/>
              </a:buClr>
              <a:buSzPts val="1400"/>
              <a:buFont typeface="Arial"/>
              <a:buNone/>
              <a:defRPr sz="4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5" name="Google Shape;45;p1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1pPr>
            <a:lvl2pPr marL="914400" marR="0" lvl="1" indent="-228600" algn="l" rtl="0">
              <a:spcBef>
                <a:spcPts val="360"/>
              </a:spcBef>
              <a:spcAft>
                <a:spcPts val="0"/>
              </a:spcAft>
              <a:buClr>
                <a:srgbClr val="888888"/>
              </a:buClr>
              <a:buSzPts val="24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4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Courier New"/>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Arial"/>
                <a:ea typeface="Arial"/>
                <a:cs typeface="Arial"/>
                <a:sym typeface="Arial"/>
              </a:defRPr>
            </a:lvl9pPr>
          </a:lstStyle>
          <a:p>
            <a:endParaRPr/>
          </a:p>
        </p:txBody>
      </p:sp>
    </p:spTree>
    <p:extLst>
      <p:ext uri="{BB962C8B-B14F-4D97-AF65-F5344CB8AC3E}">
        <p14:creationId xmlns:p14="http://schemas.microsoft.com/office/powerpoint/2010/main" val="209787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text page ok">
  <p:cSld name="CONTENT text page ok">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8"/>
          <p:cNvSpPr txBox="1">
            <a:spLocks noGrp="1"/>
          </p:cNvSpPr>
          <p:nvPr>
            <p:ph type="body" idx="1"/>
          </p:nvPr>
        </p:nvSpPr>
        <p:spPr>
          <a:xfrm>
            <a:off x="457200" y="1368000"/>
            <a:ext cx="8207375" cy="51831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6849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text page ok">
  <p:cSld name="CONTENT text page ok">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8"/>
          <p:cNvSpPr txBox="1">
            <a:spLocks noGrp="1"/>
          </p:cNvSpPr>
          <p:nvPr>
            <p:ph type="body" idx="1"/>
          </p:nvPr>
        </p:nvSpPr>
        <p:spPr>
          <a:xfrm>
            <a:off x="457200" y="1368000"/>
            <a:ext cx="8207375" cy="51831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Google Shape;10;p1"/>
          <p:cNvGraphicFramePr/>
          <p:nvPr/>
        </p:nvGraphicFramePr>
        <p:xfrm>
          <a:off x="0" y="6807656"/>
          <a:ext cx="9144000" cy="365770"/>
        </p:xfrm>
        <a:graphic>
          <a:graphicData uri="http://schemas.openxmlformats.org/drawingml/2006/table">
            <a:tbl>
              <a:tblPr firstRow="1" bandRow="1">
                <a:noFill/>
                <a:tableStyleId>{E60E5AAE-0EA0-4B04-9C3E-DA343A0F411B}</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11" name="Google Shape;11;p1"/>
          <p:cNvPicPr preferRelativeResize="0"/>
          <p:nvPr/>
        </p:nvPicPr>
        <p:blipFill rotWithShape="1">
          <a:blip r:embed="rId10">
            <a:alphaModFix/>
          </a:blip>
          <a:srcRect/>
          <a:stretch/>
        </p:blipFill>
        <p:spPr>
          <a:xfrm>
            <a:off x="-1980728" y="1093028"/>
            <a:ext cx="6153684" cy="5648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5" r:id="rId5"/>
    <p:sldLayoutId id="2147483676" r:id="rId6"/>
    <p:sldLayoutId id="2147483677" r:id="rId7"/>
    <p:sldLayoutId id="214748367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body" idx="1"/>
          </p:nvPr>
        </p:nvSpPr>
        <p:spPr>
          <a:xfrm>
            <a:off x="457200" y="1368000"/>
            <a:ext cx="8229600" cy="45259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32" name="Google Shape;32;p7"/>
          <p:cNvGraphicFramePr/>
          <p:nvPr/>
        </p:nvGraphicFramePr>
        <p:xfrm>
          <a:off x="0" y="6807656"/>
          <a:ext cx="9144000" cy="365770"/>
        </p:xfrm>
        <a:graphic>
          <a:graphicData uri="http://schemas.openxmlformats.org/drawingml/2006/table">
            <a:tbl>
              <a:tblPr firstRow="1" bandRow="1">
                <a:noFill/>
                <a:tableStyleId>{E60E5AAE-0EA0-4B04-9C3E-DA343A0F411B}</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33" name="Google Shape;33;p7"/>
          <p:cNvSpPr txBox="1">
            <a:spLocks noGrp="1"/>
          </p:cNvSpPr>
          <p:nvPr>
            <p:ph type="title"/>
          </p:nvPr>
        </p:nvSpPr>
        <p:spPr>
          <a:xfrm>
            <a:off x="4680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7"/>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b="0" i="0" u="none" strike="noStrike" cap="none">
                <a:solidFill>
                  <a:schemeClr val="dk1"/>
                </a:solidFill>
                <a:latin typeface="Arial"/>
                <a:ea typeface="Arial"/>
                <a:cs typeface="Arial"/>
                <a:sym typeface="Arial"/>
              </a:rPr>
              <a:t>‹Nº›</a:t>
            </a:fld>
            <a:endParaRPr sz="900" b="0" i="0" u="none" strike="noStrike" cap="none">
              <a:solidFill>
                <a:schemeClr val="dk1"/>
              </a:solidFill>
              <a:latin typeface="Arial"/>
              <a:ea typeface="Arial"/>
              <a:cs typeface="Arial"/>
              <a:sym typeface="Arial"/>
            </a:endParaRPr>
          </a:p>
        </p:txBody>
      </p:sp>
      <p:pic>
        <p:nvPicPr>
          <p:cNvPr id="35" name="Google Shape;35;p7"/>
          <p:cNvPicPr preferRelativeResize="0"/>
          <p:nvPr/>
        </p:nvPicPr>
        <p:blipFill>
          <a:blip r:embed="rId13"/>
          <a:stretch>
            <a:fillRect/>
          </a:stretch>
        </p:blipFill>
        <p:spPr>
          <a:xfrm>
            <a:off x="7726826" y="212212"/>
            <a:ext cx="1215336" cy="586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Google Shape;85;p20"/>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a:solidFill>
                  <a:schemeClr val="dk1"/>
                </a:solidFill>
                <a:latin typeface="Arial"/>
                <a:ea typeface="Arial"/>
                <a:cs typeface="Arial"/>
                <a:sym typeface="Arial"/>
              </a:rPr>
              <a:t>‹Nº›</a:t>
            </a:fld>
            <a:endParaRPr sz="900">
              <a:solidFill>
                <a:schemeClr val="dk1"/>
              </a:solidFill>
              <a:latin typeface="Arial"/>
              <a:ea typeface="Arial"/>
              <a:cs typeface="Arial"/>
              <a:sym typeface="Arial"/>
            </a:endParaRPr>
          </a:p>
        </p:txBody>
      </p:sp>
      <p:graphicFrame>
        <p:nvGraphicFramePr>
          <p:cNvPr id="86" name="Google Shape;86;p20"/>
          <p:cNvGraphicFramePr/>
          <p:nvPr/>
        </p:nvGraphicFramePr>
        <p:xfrm>
          <a:off x="0" y="6807656"/>
          <a:ext cx="9144000" cy="365770"/>
        </p:xfrm>
        <a:graphic>
          <a:graphicData uri="http://schemas.openxmlformats.org/drawingml/2006/table">
            <a:tbl>
              <a:tblPr firstRow="1" bandRow="1">
                <a:noFill/>
                <a:tableStyleId>{E60E5AAE-0EA0-4B04-9C3E-DA343A0F411B}</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aphicFrame>
        <p:nvGraphicFramePr>
          <p:cNvPr id="94" name="Google Shape;94;p23"/>
          <p:cNvGraphicFramePr/>
          <p:nvPr/>
        </p:nvGraphicFramePr>
        <p:xfrm>
          <a:off x="0" y="6807656"/>
          <a:ext cx="9144000" cy="365770"/>
        </p:xfrm>
        <a:graphic>
          <a:graphicData uri="http://schemas.openxmlformats.org/drawingml/2006/table">
            <a:tbl>
              <a:tblPr firstRow="1" bandRow="1">
                <a:noFill/>
                <a:tableStyleId>{E60E5AAE-0EA0-4B04-9C3E-DA343A0F411B}</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95" name="Google Shape;95;p23"/>
          <p:cNvPicPr preferRelativeResize="0"/>
          <p:nvPr/>
        </p:nvPicPr>
        <p:blipFill>
          <a:blip r:embed="rId6"/>
          <a:stretch>
            <a:fillRect/>
          </a:stretch>
        </p:blipFill>
        <p:spPr>
          <a:xfrm>
            <a:off x="7726826" y="212212"/>
            <a:ext cx="1215336" cy="586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jpeg"/><Relationship Id="rId4" Type="http://schemas.openxmlformats.org/officeDocument/2006/relationships/image" Target="../media/image14.emf"/><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projects2014-2020.interregeurope.eu/renatur/good-practices/" TargetMode="External"/><Relationship Id="rId2" Type="http://schemas.openxmlformats.org/officeDocument/2006/relationships/hyperlink" Target="https://projects2014-2020.interregeurope.eu/renatur/our-regions/" TargetMode="External"/><Relationship Id="rId1" Type="http://schemas.openxmlformats.org/officeDocument/2006/relationships/slideLayout" Target="../slideLayouts/slideLayout7.xml"/><Relationship Id="rId4" Type="http://schemas.openxmlformats.org/officeDocument/2006/relationships/hyperlink" Target="https://www.interregeurope.eu/policy-solutions/good-practice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rojects2014-2020.interregeurope.eu/fileadmin/user_upload/tx_tevprojects/library/file_1631869132.pdf" TargetMode="External"/><Relationship Id="rId3" Type="http://schemas.openxmlformats.org/officeDocument/2006/relationships/hyperlink" Target="https://projects2014-2020.interregeurope.eu/fileadmin/user_upload/tx_tevprojects/library/file_1627027234.pdf" TargetMode="External"/><Relationship Id="rId7" Type="http://schemas.openxmlformats.org/officeDocument/2006/relationships/hyperlink" Target="https://projects2014-2020.interregeurope.eu/fileadmin/user_upload/tx_tevprojects/library/file_1631547062.pdf" TargetMode="External"/><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hyperlink" Target="https://projects2014-2020.interregeurope.eu/fileadmin/user_upload/tx_tevprojects/library/file_1631546348.pdf" TargetMode="External"/><Relationship Id="rId5" Type="http://schemas.openxmlformats.org/officeDocument/2006/relationships/hyperlink" Target="https://projects2014-2020.interregeurope.eu/fileadmin/user_upload/tx_tevprojects/library/file_1628258266.pdf" TargetMode="External"/><Relationship Id="rId4" Type="http://schemas.openxmlformats.org/officeDocument/2006/relationships/hyperlink" Target="https://projects2014-2020.interregeurope.eu/fileadmin/user_upload/tx_tevprojects/library/file_162971173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euskadi.eus/web01-a2ogaeko/es/contenidos/informacion/pre_2014_2020/es_def/index.shtml"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hyperlink" Target="https://projects2014-2020.interregeurope.eu/fileadmin/user_upload/tx_tevprojects/library/file_1631869132.pdf" TargetMode="External"/><Relationship Id="rId3" Type="http://schemas.openxmlformats.org/officeDocument/2006/relationships/image" Target="../media/image10.jpg"/><Relationship Id="rId7" Type="http://schemas.openxmlformats.org/officeDocument/2006/relationships/hyperlink" Target="https://projects2014-2020.interregeurope.eu/fileadmin/user_upload/tx_tevprojects/library/file_1629711737.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projects2014-2020.interregeurope.eu/fileadmin/user_upload/tx_tevprojects/library/file_1627027234.pdf" TargetMode="External"/><Relationship Id="rId5" Type="http://schemas.openxmlformats.org/officeDocument/2006/relationships/hyperlink" Target="https://projects2014-2020.interregeurope.eu/fileadmin/user_upload/tx_tevprojects/library/file_1631547062.pdf" TargetMode="External"/><Relationship Id="rId4" Type="http://schemas.openxmlformats.org/officeDocument/2006/relationships/hyperlink" Target="https://projects2014-2020.interregeurope.eu/fileadmin/user_upload/tx_tevprojects/library/file_1628258266.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body" idx="1"/>
          </p:nvPr>
        </p:nvSpPr>
        <p:spPr>
          <a:xfrm>
            <a:off x="1087958" y="5279508"/>
            <a:ext cx="2759648" cy="762870"/>
          </a:xfrm>
          <a:prstGeom prst="rect">
            <a:avLst/>
          </a:prstGeom>
          <a:noFill/>
          <a:ln>
            <a:noFill/>
          </a:ln>
        </p:spPr>
        <p:txBody>
          <a:bodyPr spcFirstLastPara="1" wrap="square" lIns="91425" tIns="0" rIns="91425" bIns="45700" anchor="t" anchorCtr="0">
            <a:noAutofit/>
          </a:bodyPr>
          <a:lstStyle/>
          <a:p>
            <a:pPr marL="0" marR="0" lvl="0" indent="0" algn="r" rtl="0">
              <a:spcBef>
                <a:spcPts val="0"/>
              </a:spcBef>
              <a:spcAft>
                <a:spcPts val="0"/>
              </a:spcAft>
              <a:buClr>
                <a:schemeClr val="dk1"/>
              </a:buClr>
              <a:buFont typeface="Arial"/>
              <a:buNone/>
            </a:pPr>
            <a:r>
              <a:rPr lang="de-DE" dirty="0" smtClean="0"/>
              <a:t>IBONE AMETZAGA</a:t>
            </a:r>
          </a:p>
          <a:p>
            <a:pPr marL="0" indent="0" algn="r">
              <a:spcBef>
                <a:spcPts val="0"/>
              </a:spcBef>
            </a:pPr>
            <a:r>
              <a:rPr lang="de-DE" b="0" dirty="0"/>
              <a:t>UPV/EHU</a:t>
            </a:r>
          </a:p>
          <a:p>
            <a:pPr marL="0" marR="0" lvl="0" indent="0" algn="l" rtl="0">
              <a:spcBef>
                <a:spcPts val="0"/>
              </a:spcBef>
              <a:spcAft>
                <a:spcPts val="0"/>
              </a:spcAft>
              <a:buClr>
                <a:schemeClr val="dk1"/>
              </a:buClr>
              <a:buFont typeface="Arial"/>
              <a:buNone/>
            </a:pPr>
            <a:endParaRPr sz="2000" b="1" i="0" u="none" strike="noStrike" cap="none" dirty="0">
              <a:solidFill>
                <a:schemeClr val="dk1"/>
              </a:solidFill>
              <a:latin typeface="Arial"/>
              <a:ea typeface="Arial"/>
              <a:cs typeface="Arial"/>
              <a:sym typeface="Arial"/>
            </a:endParaRPr>
          </a:p>
        </p:txBody>
      </p:sp>
      <p:sp>
        <p:nvSpPr>
          <p:cNvPr id="147" name="Google Shape;147;p32"/>
          <p:cNvSpPr txBox="1">
            <a:spLocks noGrp="1"/>
          </p:cNvSpPr>
          <p:nvPr>
            <p:ph type="body" idx="3"/>
          </p:nvPr>
        </p:nvSpPr>
        <p:spPr>
          <a:xfrm>
            <a:off x="933578" y="6042378"/>
            <a:ext cx="7272337" cy="216000"/>
          </a:xfrm>
          <a:prstGeom prst="rect">
            <a:avLst/>
          </a:prstGeom>
          <a:noFill/>
          <a:ln>
            <a:noFill/>
          </a:ln>
        </p:spPr>
        <p:txBody>
          <a:bodyPr spcFirstLastPara="1" wrap="square" lIns="91425" tIns="0" rIns="91425" bIns="45700" anchor="t" anchorCtr="0">
            <a:noAutofit/>
          </a:bodyPr>
          <a:lstStyle/>
          <a:p>
            <a:pPr marL="0" lvl="0" indent="0">
              <a:spcBef>
                <a:spcPts val="0"/>
              </a:spcBef>
              <a:buClr>
                <a:schemeClr val="dk2"/>
              </a:buClr>
            </a:pPr>
            <a:r>
              <a:rPr lang="en-GB" dirty="0" err="1">
                <a:solidFill>
                  <a:schemeClr val="dk2"/>
                </a:solidFill>
                <a:latin typeface="Calibri"/>
                <a:ea typeface="Calibri"/>
                <a:cs typeface="Calibri"/>
                <a:sym typeface="Calibri"/>
              </a:rPr>
              <a:t>ibone.ametzaga@ehu.eus</a:t>
            </a:r>
            <a:r>
              <a:rPr lang="en-GB" dirty="0">
                <a:solidFill>
                  <a:schemeClr val="dk2"/>
                </a:solidFill>
                <a:latin typeface="Calibri"/>
                <a:ea typeface="Calibri"/>
                <a:cs typeface="Calibri"/>
                <a:sym typeface="Calibri"/>
              </a:rPr>
              <a:t> </a:t>
            </a:r>
            <a:endParaRPr sz="2000" b="0" i="0" u="none" strike="noStrike" cap="none" dirty="0">
              <a:solidFill>
                <a:schemeClr val="dk2"/>
              </a:solidFill>
              <a:latin typeface="Arial"/>
              <a:ea typeface="Arial"/>
              <a:cs typeface="Arial"/>
              <a:sym typeface="Arial"/>
            </a:endParaRPr>
          </a:p>
        </p:txBody>
      </p:sp>
      <p:sp>
        <p:nvSpPr>
          <p:cNvPr id="148" name="Google Shape;148;p32"/>
          <p:cNvSpPr txBox="1">
            <a:spLocks noGrp="1"/>
          </p:cNvSpPr>
          <p:nvPr>
            <p:ph type="ctrTitle"/>
          </p:nvPr>
        </p:nvSpPr>
        <p:spPr>
          <a:xfrm>
            <a:off x="685800" y="3501008"/>
            <a:ext cx="7772400" cy="794519"/>
          </a:xfrm>
          <a:prstGeom prst="rect">
            <a:avLst/>
          </a:prstGeom>
          <a:noFill/>
          <a:ln>
            <a:noFill/>
          </a:ln>
        </p:spPr>
        <p:txBody>
          <a:bodyPr spcFirstLastPara="1" wrap="square" lIns="91425" tIns="45700" rIns="91425" bIns="45700" anchor="t" anchorCtr="0">
            <a:noAutofit/>
          </a:bodyPr>
          <a:lstStyle/>
          <a:p>
            <a:pPr lvl="0"/>
            <a:r>
              <a:rPr lang="en-US" b="1" dirty="0" smtClean="0"/>
              <a:t>Proyecto RENATUR</a:t>
            </a:r>
            <a:endParaRPr sz="4400" b="0" i="0" strike="noStrike" cap="none" dirty="0">
              <a:solidFill>
                <a:schemeClr val="dk2"/>
              </a:solidFill>
              <a:sym typeface="Arial"/>
            </a:endParaRPr>
          </a:p>
        </p:txBody>
      </p:sp>
      <p:sp>
        <p:nvSpPr>
          <p:cNvPr id="149" name="Google Shape;149;p32"/>
          <p:cNvSpPr txBox="1">
            <a:spLocks noGrp="1"/>
          </p:cNvSpPr>
          <p:nvPr>
            <p:ph type="body" idx="4"/>
          </p:nvPr>
        </p:nvSpPr>
        <p:spPr>
          <a:xfrm>
            <a:off x="971600" y="6309320"/>
            <a:ext cx="7415683" cy="38742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7F7F7F"/>
              </a:buClr>
              <a:buFont typeface="Arial"/>
              <a:buNone/>
            </a:pPr>
            <a:r>
              <a:rPr lang="en-GB" sz="1800" b="0" i="0" u="none" strike="noStrike" cap="none" dirty="0" smtClean="0">
                <a:solidFill>
                  <a:srgbClr val="7F7F7F"/>
                </a:solidFill>
                <a:latin typeface="Arial"/>
                <a:ea typeface="Arial"/>
                <a:cs typeface="Arial"/>
                <a:sym typeface="Arial"/>
              </a:rPr>
              <a:t>23 de </a:t>
            </a:r>
            <a:r>
              <a:rPr lang="en-GB" sz="1800" b="0" i="0" u="none" strike="noStrike" cap="none" dirty="0" err="1" smtClean="0">
                <a:solidFill>
                  <a:srgbClr val="7F7F7F"/>
                </a:solidFill>
                <a:latin typeface="Arial"/>
                <a:ea typeface="Arial"/>
                <a:cs typeface="Arial"/>
                <a:sym typeface="Arial"/>
              </a:rPr>
              <a:t>Junio</a:t>
            </a:r>
            <a:r>
              <a:rPr lang="en-GB" sz="1800" b="0" i="0" u="none" strike="noStrike" cap="none" dirty="0" smtClean="0">
                <a:solidFill>
                  <a:srgbClr val="7F7F7F"/>
                </a:solidFill>
                <a:latin typeface="Arial"/>
                <a:ea typeface="Arial"/>
                <a:cs typeface="Arial"/>
                <a:sym typeface="Arial"/>
              </a:rPr>
              <a:t> 2022. Bilbao</a:t>
            </a:r>
            <a:r>
              <a:rPr lang="en-GB" dirty="0"/>
              <a:t>.</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body" idx="1"/>
          </p:nvPr>
        </p:nvSpPr>
        <p:spPr>
          <a:xfrm>
            <a:off x="0" y="5339631"/>
            <a:ext cx="9144000" cy="360064"/>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dk1"/>
              </a:buClr>
              <a:buFont typeface="Arial"/>
              <a:buNone/>
            </a:pPr>
            <a:r>
              <a:rPr lang="de-DE" sz="2000" b="1" i="0" u="none" strike="noStrike" cap="none" dirty="0" err="1" smtClean="0">
                <a:solidFill>
                  <a:schemeClr val="dk1"/>
                </a:solidFill>
                <a:latin typeface="Arial"/>
                <a:ea typeface="Arial"/>
                <a:cs typeface="Arial"/>
                <a:sym typeface="Arial"/>
              </a:rPr>
              <a:t>Universidad</a:t>
            </a:r>
            <a:r>
              <a:rPr lang="de-DE" sz="2000" b="1" i="0" u="none" strike="noStrike" cap="none" dirty="0" smtClean="0">
                <a:solidFill>
                  <a:schemeClr val="dk1"/>
                </a:solidFill>
                <a:latin typeface="Arial"/>
                <a:ea typeface="Arial"/>
                <a:cs typeface="Arial"/>
                <a:sym typeface="Arial"/>
              </a:rPr>
              <a:t> del </a:t>
            </a:r>
            <a:r>
              <a:rPr lang="de-DE" sz="2000" b="1" i="0" u="none" strike="noStrike" cap="none" dirty="0" err="1" smtClean="0">
                <a:solidFill>
                  <a:schemeClr val="dk1"/>
                </a:solidFill>
                <a:latin typeface="Arial"/>
                <a:ea typeface="Arial"/>
                <a:cs typeface="Arial"/>
                <a:sym typeface="Arial"/>
              </a:rPr>
              <a:t>País</a:t>
            </a:r>
            <a:r>
              <a:rPr lang="de-DE" sz="2000" b="1" i="0" u="none" strike="noStrike" cap="none" dirty="0" smtClean="0">
                <a:solidFill>
                  <a:schemeClr val="dk1"/>
                </a:solidFill>
                <a:latin typeface="Arial"/>
                <a:ea typeface="Arial"/>
                <a:cs typeface="Arial"/>
                <a:sym typeface="Arial"/>
              </a:rPr>
              <a:t> Vasco/</a:t>
            </a:r>
            <a:r>
              <a:rPr lang="de-DE" sz="2000" b="1" i="0" u="none" strike="noStrike" cap="none" dirty="0" err="1" smtClean="0">
                <a:solidFill>
                  <a:schemeClr val="dk1"/>
                </a:solidFill>
                <a:latin typeface="Arial"/>
                <a:ea typeface="Arial"/>
                <a:cs typeface="Arial"/>
                <a:sym typeface="Arial"/>
              </a:rPr>
              <a:t>Euskal</a:t>
            </a:r>
            <a:r>
              <a:rPr lang="de-DE" sz="2000" b="1" i="0" u="none" strike="noStrike" cap="none" dirty="0" smtClean="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Herriko</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Unibertsitatea</a:t>
            </a:r>
            <a:r>
              <a:rPr lang="de-DE" sz="2000" b="1" i="0" u="none" strike="noStrike" cap="none" dirty="0">
                <a:solidFill>
                  <a:schemeClr val="dk1"/>
                </a:solidFill>
                <a:latin typeface="Arial"/>
                <a:ea typeface="Arial"/>
                <a:cs typeface="Arial"/>
                <a:sym typeface="Arial"/>
              </a:rPr>
              <a:t> (UPV/EHU)</a:t>
            </a:r>
            <a:endParaRPr sz="2000" b="1" i="0" u="none" strike="noStrike" cap="none" dirty="0">
              <a:solidFill>
                <a:schemeClr val="dk1"/>
              </a:solidFill>
              <a:latin typeface="Arial"/>
              <a:ea typeface="Arial"/>
              <a:cs typeface="Arial"/>
              <a:sym typeface="Arial"/>
            </a:endParaRPr>
          </a:p>
        </p:txBody>
      </p:sp>
      <p:sp>
        <p:nvSpPr>
          <p:cNvPr id="149" name="Google Shape;149;p32"/>
          <p:cNvSpPr txBox="1">
            <a:spLocks noGrp="1"/>
          </p:cNvSpPr>
          <p:nvPr>
            <p:ph type="body" idx="4"/>
          </p:nvPr>
        </p:nvSpPr>
        <p:spPr>
          <a:xfrm>
            <a:off x="971600" y="6309320"/>
            <a:ext cx="7415683" cy="38742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7F7F7F"/>
              </a:buClr>
              <a:buFont typeface="Arial"/>
              <a:buNone/>
            </a:pPr>
            <a:r>
              <a:rPr lang="en-GB" dirty="0"/>
              <a:t>5</a:t>
            </a:r>
            <a:r>
              <a:rPr lang="en-GB" dirty="0" smtClean="0"/>
              <a:t>. </a:t>
            </a:r>
            <a:r>
              <a:rPr lang="en-GB" dirty="0" err="1" smtClean="0"/>
              <a:t>Jornadas</a:t>
            </a:r>
            <a:r>
              <a:rPr lang="en-GB" dirty="0" smtClean="0"/>
              <a:t> regionals – Bizkaia </a:t>
            </a:r>
            <a:r>
              <a:rPr lang="en-GB" dirty="0" err="1" smtClean="0"/>
              <a:t>Aretoa</a:t>
            </a:r>
            <a:r>
              <a:rPr lang="en-GB" dirty="0" smtClean="0"/>
              <a:t> 23/6/2022</a:t>
            </a:r>
            <a:endParaRPr dirty="0"/>
          </a:p>
        </p:txBody>
      </p:sp>
      <p:sp>
        <p:nvSpPr>
          <p:cNvPr id="6" name="Google Shape;148;p32"/>
          <p:cNvSpPr txBox="1">
            <a:spLocks noGrp="1"/>
          </p:cNvSpPr>
          <p:nvPr>
            <p:ph type="ctrTitle"/>
          </p:nvPr>
        </p:nvSpPr>
        <p:spPr>
          <a:xfrm>
            <a:off x="683546" y="3071518"/>
            <a:ext cx="7772400" cy="794519"/>
          </a:xfrm>
          <a:prstGeom prst="rect">
            <a:avLst/>
          </a:prstGeom>
          <a:noFill/>
          <a:ln>
            <a:noFill/>
          </a:ln>
        </p:spPr>
        <p:txBody>
          <a:bodyPr spcFirstLastPara="1" wrap="square" lIns="91425" tIns="45700" rIns="91425" bIns="45700" anchor="t" anchorCtr="0">
            <a:noAutofit/>
          </a:bodyPr>
          <a:lstStyle/>
          <a:p>
            <a:r>
              <a:rPr lang="es-ES_tradnl" dirty="0" err="1"/>
              <a:t>Problemáticas</a:t>
            </a:r>
            <a:r>
              <a:rPr lang="es-ES_tradnl" dirty="0"/>
              <a:t> y soluciones </a:t>
            </a:r>
            <a:br>
              <a:rPr lang="es-ES_tradnl" dirty="0"/>
            </a:br>
            <a:r>
              <a:rPr lang="es-ES_tradnl" dirty="0"/>
              <a:t>identificadas por </a:t>
            </a:r>
            <a:r>
              <a:rPr lang="es-ES_tradnl" i="1" dirty="0" err="1"/>
              <a:t>partners</a:t>
            </a:r>
            <a:r>
              <a:rPr lang="es-ES_tradnl" i="1" dirty="0"/>
              <a:t> </a:t>
            </a:r>
            <a:r>
              <a:rPr lang="es-ES_tradnl" dirty="0"/>
              <a:t>del proyecto</a:t>
            </a:r>
            <a:br>
              <a:rPr lang="es-ES_tradnl" dirty="0"/>
            </a:br>
            <a:endParaRPr sz="4400" b="0" i="0" strike="noStrike" cap="none" dirty="0">
              <a:solidFill>
                <a:schemeClr val="dk2"/>
              </a:solidFill>
              <a:sym typeface="Arial"/>
            </a:endParaRPr>
          </a:p>
        </p:txBody>
      </p:sp>
    </p:spTree>
    <p:extLst>
      <p:ext uri="{BB962C8B-B14F-4D97-AF65-F5344CB8AC3E}">
        <p14:creationId xmlns:p14="http://schemas.microsoft.com/office/powerpoint/2010/main" val="342880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CuadroTexto 3"/>
          <p:cNvSpPr txBox="1"/>
          <p:nvPr/>
        </p:nvSpPr>
        <p:spPr>
          <a:xfrm>
            <a:off x="3951397" y="2327424"/>
            <a:ext cx="5515332" cy="2031325"/>
          </a:xfrm>
          <a:prstGeom prst="rect">
            <a:avLst/>
          </a:prstGeom>
          <a:noFill/>
        </p:spPr>
        <p:txBody>
          <a:bodyPr wrap="square" rtlCol="0">
            <a:spAutoFit/>
          </a:bodyPr>
          <a:lstStyle/>
          <a:p>
            <a:pPr marL="514350" indent="-514350">
              <a:lnSpc>
                <a:spcPct val="150000"/>
              </a:lnSpc>
              <a:buFont typeface="+mj-lt"/>
              <a:buAutoNum type="arabicPeriod"/>
            </a:pPr>
            <a:r>
              <a:rPr lang="es-ES_tradnl" sz="2800" dirty="0" err="1" smtClean="0">
                <a:solidFill>
                  <a:schemeClr val="tx1">
                    <a:lumMod val="85000"/>
                    <a:lumOff val="15000"/>
                  </a:schemeClr>
                </a:solidFill>
                <a:latin typeface="+mn-lt"/>
                <a:ea typeface="+mn-ea"/>
                <a:cs typeface="+mn-cs"/>
              </a:rPr>
              <a:t>Saxony-Anhalt</a:t>
            </a:r>
            <a:r>
              <a:rPr lang="es-ES_tradnl" sz="2800" dirty="0">
                <a:solidFill>
                  <a:schemeClr val="tx1">
                    <a:lumMod val="85000"/>
                    <a:lumOff val="15000"/>
                  </a:schemeClr>
                </a:solidFill>
                <a:latin typeface="+mn-lt"/>
                <a:ea typeface="+mn-ea"/>
                <a:cs typeface="+mn-cs"/>
              </a:rPr>
              <a:t>, Alemania</a:t>
            </a:r>
          </a:p>
          <a:p>
            <a:pPr marL="514350" indent="-514350">
              <a:lnSpc>
                <a:spcPct val="150000"/>
              </a:lnSpc>
              <a:buFont typeface="+mj-lt"/>
              <a:buAutoNum type="arabicPeriod"/>
            </a:pPr>
            <a:r>
              <a:rPr lang="en-US" sz="2800" dirty="0" err="1">
                <a:solidFill>
                  <a:schemeClr val="tx1">
                    <a:lumMod val="85000"/>
                    <a:lumOff val="15000"/>
                  </a:schemeClr>
                </a:solidFill>
              </a:rPr>
              <a:t>Mazovia</a:t>
            </a:r>
            <a:r>
              <a:rPr lang="en-US" sz="2800" dirty="0">
                <a:solidFill>
                  <a:schemeClr val="tx1">
                    <a:lumMod val="85000"/>
                    <a:lumOff val="15000"/>
                  </a:schemeClr>
                </a:solidFill>
              </a:rPr>
              <a:t>, </a:t>
            </a:r>
            <a:r>
              <a:rPr lang="en-US" sz="2800" dirty="0" err="1">
                <a:solidFill>
                  <a:schemeClr val="tx1">
                    <a:lumMod val="85000"/>
                    <a:lumOff val="15000"/>
                  </a:schemeClr>
                </a:solidFill>
              </a:rPr>
              <a:t>Polonia</a:t>
            </a:r>
            <a:endParaRPr lang="es-ES_tradnl" sz="2800" dirty="0">
              <a:solidFill>
                <a:schemeClr val="tx1">
                  <a:lumMod val="85000"/>
                  <a:lumOff val="15000"/>
                </a:schemeClr>
              </a:solidFill>
            </a:endParaRPr>
          </a:p>
          <a:p>
            <a:pPr marL="514350" indent="-514350">
              <a:lnSpc>
                <a:spcPct val="150000"/>
              </a:lnSpc>
              <a:buFont typeface="+mj-lt"/>
              <a:buAutoNum type="arabicPeriod"/>
            </a:pPr>
            <a:r>
              <a:rPr lang="es-ES_tradnl" sz="2800" dirty="0" err="1" smtClean="0">
                <a:solidFill>
                  <a:schemeClr val="tx1">
                    <a:lumMod val="85000"/>
                    <a:lumOff val="15000"/>
                  </a:schemeClr>
                </a:solidFill>
                <a:latin typeface="+mn-lt"/>
                <a:ea typeface="+mn-ea"/>
                <a:cs typeface="+mn-cs"/>
              </a:rPr>
              <a:t>Hajd</a:t>
            </a:r>
            <a:r>
              <a:rPr lang="en-US" sz="2800" dirty="0" err="1">
                <a:solidFill>
                  <a:schemeClr val="tx1">
                    <a:lumMod val="85000"/>
                    <a:lumOff val="15000"/>
                  </a:schemeClr>
                </a:solidFill>
                <a:latin typeface="+mn-lt"/>
                <a:ea typeface="+mn-ea"/>
                <a:cs typeface="+mn-cs"/>
              </a:rPr>
              <a:t>ú</a:t>
            </a:r>
            <a:r>
              <a:rPr lang="en-US" sz="2800" dirty="0">
                <a:solidFill>
                  <a:schemeClr val="tx1">
                    <a:lumMod val="85000"/>
                    <a:lumOff val="15000"/>
                  </a:schemeClr>
                </a:solidFill>
                <a:latin typeface="+mn-lt"/>
                <a:ea typeface="+mn-ea"/>
                <a:cs typeface="+mn-cs"/>
              </a:rPr>
              <a:t>-Bihar, </a:t>
            </a:r>
            <a:r>
              <a:rPr lang="en-US" sz="2800" dirty="0" err="1" smtClean="0">
                <a:solidFill>
                  <a:schemeClr val="tx1">
                    <a:lumMod val="85000"/>
                    <a:lumOff val="15000"/>
                  </a:schemeClr>
                </a:solidFill>
                <a:latin typeface="+mn-lt"/>
                <a:ea typeface="+mn-ea"/>
                <a:cs typeface="+mn-cs"/>
              </a:rPr>
              <a:t>Hungría</a:t>
            </a:r>
            <a:endParaRPr lang="en-US" sz="2800" dirty="0">
              <a:solidFill>
                <a:schemeClr val="tx1">
                  <a:lumMod val="85000"/>
                  <a:lumOff val="15000"/>
                </a:schemeClr>
              </a:solidFill>
              <a:latin typeface="+mn-lt"/>
              <a:ea typeface="+mn-ea"/>
              <a:cs typeface="+mn-cs"/>
            </a:endParaRPr>
          </a:p>
        </p:txBody>
      </p:sp>
      <p:sp>
        <p:nvSpPr>
          <p:cNvPr id="5" name="Título 1"/>
          <p:cNvSpPr txBox="1">
            <a:spLocks/>
          </p:cNvSpPr>
          <p:nvPr/>
        </p:nvSpPr>
        <p:spPr>
          <a:xfrm>
            <a:off x="457200" y="432000"/>
            <a:ext cx="8229600" cy="56207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_tradnl" sz="3600" dirty="0">
                <a:solidFill>
                  <a:schemeClr val="bg2">
                    <a:lumMod val="75000"/>
                  </a:schemeClr>
                </a:solidFill>
              </a:rPr>
              <a:t>Ejemplos </a:t>
            </a:r>
            <a:r>
              <a:rPr lang="es-ES_tradnl" sz="3600" dirty="0" err="1">
                <a:solidFill>
                  <a:schemeClr val="bg2">
                    <a:lumMod val="75000"/>
                  </a:schemeClr>
                </a:solidFill>
              </a:rPr>
              <a:t>Action</a:t>
            </a:r>
            <a:r>
              <a:rPr lang="es-ES_tradnl" sz="3600" dirty="0">
                <a:solidFill>
                  <a:schemeClr val="bg2">
                    <a:lumMod val="75000"/>
                  </a:schemeClr>
                </a:solidFill>
              </a:rPr>
              <a:t> </a:t>
            </a:r>
            <a:r>
              <a:rPr lang="es-ES_tradnl" sz="3600" dirty="0" err="1">
                <a:solidFill>
                  <a:schemeClr val="bg2">
                    <a:lumMod val="75000"/>
                  </a:schemeClr>
                </a:solidFill>
              </a:rPr>
              <a:t>Plans</a:t>
            </a:r>
            <a:r>
              <a:rPr lang="es-ES_tradnl" sz="3600" dirty="0">
                <a:solidFill>
                  <a:schemeClr val="bg2">
                    <a:lumMod val="75000"/>
                  </a:schemeClr>
                </a:solidFill>
              </a:rPr>
              <a:t> de </a:t>
            </a:r>
            <a:r>
              <a:rPr lang="es-ES_tradnl" sz="3600" dirty="0" err="1">
                <a:solidFill>
                  <a:schemeClr val="bg2">
                    <a:lumMod val="75000"/>
                  </a:schemeClr>
                </a:solidFill>
              </a:rPr>
              <a:t>Partners</a:t>
            </a:r>
            <a:endParaRPr lang="es-ES_tradnl" sz="3600" dirty="0">
              <a:solidFill>
                <a:schemeClr val="bg2">
                  <a:lumMod val="75000"/>
                </a:schemeClr>
              </a:solidFill>
            </a:endParaRPr>
          </a:p>
        </p:txBody>
      </p:sp>
    </p:spTree>
    <p:extLst>
      <p:ext uri="{BB962C8B-B14F-4D97-AF65-F5344CB8AC3E}">
        <p14:creationId xmlns:p14="http://schemas.microsoft.com/office/powerpoint/2010/main" val="300642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4" name="Obraz 3">
            <a:extLst>
              <a:ext uri="{FF2B5EF4-FFF2-40B4-BE49-F238E27FC236}">
                <a16:creationId xmlns:a16="http://schemas.microsoft.com/office/drawing/2014/main" id="{A4516B87-8FEE-40C1-B096-4F5DAEDFF05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8823" b="42969"/>
          <a:stretch/>
        </p:blipFill>
        <p:spPr>
          <a:xfrm>
            <a:off x="1860760" y="1648309"/>
            <a:ext cx="5667275" cy="4465036"/>
          </a:xfrm>
          <a:prstGeom prst="rect">
            <a:avLst/>
          </a:prstGeom>
        </p:spPr>
      </p:pic>
      <p:sp>
        <p:nvSpPr>
          <p:cNvPr id="160" name="Google Shape;160;p34"/>
          <p:cNvSpPr txBox="1">
            <a:spLocks noGrp="1"/>
          </p:cNvSpPr>
          <p:nvPr>
            <p:ph type="title"/>
          </p:nvPr>
        </p:nvSpPr>
        <p:spPr>
          <a:xfrm>
            <a:off x="353389" y="267084"/>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de-DE" sz="4000" b="0" i="0" u="none" strike="noStrike" cap="none" dirty="0">
                <a:solidFill>
                  <a:schemeClr val="dk2"/>
                </a:solidFill>
                <a:latin typeface="Arial"/>
                <a:ea typeface="Arial"/>
                <a:cs typeface="Arial"/>
                <a:sym typeface="Arial"/>
              </a:rPr>
              <a:t>Partners</a:t>
            </a:r>
            <a:endParaRPr sz="4000" b="0" i="0" u="none" strike="noStrike" cap="none" dirty="0">
              <a:solidFill>
                <a:schemeClr val="dk2"/>
              </a:solidFill>
              <a:latin typeface="Arial"/>
              <a:ea typeface="Arial"/>
              <a:cs typeface="Arial"/>
              <a:sym typeface="Arial"/>
            </a:endParaRPr>
          </a:p>
        </p:txBody>
      </p:sp>
      <p:pic>
        <p:nvPicPr>
          <p:cNvPr id="5" name="Picture 4">
            <a:extLst>
              <a:ext uri="{FF2B5EF4-FFF2-40B4-BE49-F238E27FC236}">
                <a16:creationId xmlns:a16="http://schemas.microsoft.com/office/drawing/2014/main" id="{73659DF7-6BC0-43B4-BB88-0B186800F74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961605" y="623071"/>
            <a:ext cx="1274444" cy="766826"/>
          </a:xfrm>
          <a:prstGeom prst="rect">
            <a:avLst/>
          </a:prstGeom>
        </p:spPr>
      </p:pic>
      <p:pic>
        <p:nvPicPr>
          <p:cNvPr id="6" name="Picture 5">
            <a:extLst>
              <a:ext uri="{FF2B5EF4-FFF2-40B4-BE49-F238E27FC236}">
                <a16:creationId xmlns:a16="http://schemas.microsoft.com/office/drawing/2014/main" id="{73996240-90CC-4C84-B26F-837EF5BAD65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793013" y="623071"/>
            <a:ext cx="1138045" cy="766826"/>
          </a:xfrm>
          <a:prstGeom prst="rect">
            <a:avLst/>
          </a:prstGeom>
        </p:spPr>
      </p:pic>
      <p:pic>
        <p:nvPicPr>
          <p:cNvPr id="7" name="Picture 6">
            <a:extLst>
              <a:ext uri="{FF2B5EF4-FFF2-40B4-BE49-F238E27FC236}">
                <a16:creationId xmlns:a16="http://schemas.microsoft.com/office/drawing/2014/main" id="{2F3FBBB1-3589-4465-BE10-C3312BC3BB8D}"/>
              </a:ext>
            </a:extLst>
          </p:cNvPr>
          <p:cNvPicPr>
            <a:picLocks noChangeAspect="1"/>
          </p:cNvPicPr>
          <p:nvPr/>
        </p:nvPicPr>
        <p:blipFill>
          <a:blip r:embed="rId6"/>
          <a:stretch>
            <a:fillRect/>
          </a:stretch>
        </p:blipFill>
        <p:spPr>
          <a:xfrm>
            <a:off x="7617350" y="2661766"/>
            <a:ext cx="1451731" cy="343390"/>
          </a:xfrm>
          <a:prstGeom prst="rect">
            <a:avLst/>
          </a:prstGeom>
        </p:spPr>
      </p:pic>
      <p:pic>
        <p:nvPicPr>
          <p:cNvPr id="8" name="Picture 7">
            <a:extLst>
              <a:ext uri="{FF2B5EF4-FFF2-40B4-BE49-F238E27FC236}">
                <a16:creationId xmlns:a16="http://schemas.microsoft.com/office/drawing/2014/main" id="{70F0909E-8249-46E0-9F94-90B07BE9E0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56957" y="4444164"/>
            <a:ext cx="1603961" cy="695359"/>
          </a:xfrm>
          <a:prstGeom prst="rect">
            <a:avLst/>
          </a:prstGeom>
        </p:spPr>
      </p:pic>
      <p:pic>
        <p:nvPicPr>
          <p:cNvPr id="9" name="Picture 8">
            <a:extLst>
              <a:ext uri="{FF2B5EF4-FFF2-40B4-BE49-F238E27FC236}">
                <a16:creationId xmlns:a16="http://schemas.microsoft.com/office/drawing/2014/main" id="{4F72F89A-35A0-4A71-82F3-0F04919C191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82447" y="4544200"/>
            <a:ext cx="1094069" cy="765029"/>
          </a:xfrm>
          <a:prstGeom prst="rect">
            <a:avLst/>
          </a:prstGeom>
        </p:spPr>
      </p:pic>
      <p:pic>
        <p:nvPicPr>
          <p:cNvPr id="10" name="Picture 9">
            <a:extLst>
              <a:ext uri="{FF2B5EF4-FFF2-40B4-BE49-F238E27FC236}">
                <a16:creationId xmlns:a16="http://schemas.microsoft.com/office/drawing/2014/main" id="{82607F27-ECED-43C3-8A54-0A73A055A68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536889" y="6142441"/>
            <a:ext cx="2048706" cy="540000"/>
          </a:xfrm>
          <a:prstGeom prst="rect">
            <a:avLst/>
          </a:prstGeom>
        </p:spPr>
      </p:pic>
      <p:pic>
        <p:nvPicPr>
          <p:cNvPr id="11" name="Picture 10">
            <a:extLst>
              <a:ext uri="{FF2B5EF4-FFF2-40B4-BE49-F238E27FC236}">
                <a16:creationId xmlns:a16="http://schemas.microsoft.com/office/drawing/2014/main" id="{FDF78AC0-2CD7-4AF7-BA0F-31DC22B32C6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12651" y="3049574"/>
            <a:ext cx="1703451" cy="343390"/>
          </a:xfrm>
          <a:prstGeom prst="rect">
            <a:avLst/>
          </a:prstGeom>
        </p:spPr>
      </p:pic>
      <p:sp>
        <p:nvSpPr>
          <p:cNvPr id="12" name="Prostokąt 11">
            <a:extLst>
              <a:ext uri="{FF2B5EF4-FFF2-40B4-BE49-F238E27FC236}">
                <a16:creationId xmlns:a16="http://schemas.microsoft.com/office/drawing/2014/main" id="{7275869A-2C16-4C45-A657-788766A8A9F2}"/>
              </a:ext>
            </a:extLst>
          </p:cNvPr>
          <p:cNvSpPr/>
          <p:nvPr/>
        </p:nvSpPr>
        <p:spPr>
          <a:xfrm>
            <a:off x="1982550" y="1743041"/>
            <a:ext cx="2578692" cy="2471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cxnSp>
        <p:nvCxnSpPr>
          <p:cNvPr id="14" name="Łącznik prosty ze strzałką 13">
            <a:extLst>
              <a:ext uri="{FF2B5EF4-FFF2-40B4-BE49-F238E27FC236}">
                <a16:creationId xmlns:a16="http://schemas.microsoft.com/office/drawing/2014/main" id="{7642C414-7388-4C30-B522-3CE1C4C0BE50}"/>
              </a:ext>
            </a:extLst>
          </p:cNvPr>
          <p:cNvCxnSpPr>
            <a:cxnSpLocks/>
            <a:stCxn id="5" idx="2"/>
          </p:cNvCxnSpPr>
          <p:nvPr/>
        </p:nvCxnSpPr>
        <p:spPr>
          <a:xfrm>
            <a:off x="3598827" y="1389897"/>
            <a:ext cx="1309126" cy="16596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Łącznik prosty ze strzałką 21">
            <a:extLst>
              <a:ext uri="{FF2B5EF4-FFF2-40B4-BE49-F238E27FC236}">
                <a16:creationId xmlns:a16="http://schemas.microsoft.com/office/drawing/2014/main" id="{E48F7D0D-03DA-4C29-8C0D-48C7D2A2D55D}"/>
              </a:ext>
            </a:extLst>
          </p:cNvPr>
          <p:cNvCxnSpPr>
            <a:cxnSpLocks/>
          </p:cNvCxnSpPr>
          <p:nvPr/>
        </p:nvCxnSpPr>
        <p:spPr>
          <a:xfrm>
            <a:off x="112651" y="3668363"/>
            <a:ext cx="36632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Łącznik prosty ze strzałką 24">
            <a:extLst>
              <a:ext uri="{FF2B5EF4-FFF2-40B4-BE49-F238E27FC236}">
                <a16:creationId xmlns:a16="http://schemas.microsoft.com/office/drawing/2014/main" id="{D9D4631E-BAA6-4E21-B633-FD35B54F2B09}"/>
              </a:ext>
            </a:extLst>
          </p:cNvPr>
          <p:cNvCxnSpPr>
            <a:cxnSpLocks/>
          </p:cNvCxnSpPr>
          <p:nvPr/>
        </p:nvCxnSpPr>
        <p:spPr>
          <a:xfrm flipH="1">
            <a:off x="6702014" y="3110752"/>
            <a:ext cx="2367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Łącznik prosty ze strzałką 27">
            <a:extLst>
              <a:ext uri="{FF2B5EF4-FFF2-40B4-BE49-F238E27FC236}">
                <a16:creationId xmlns:a16="http://schemas.microsoft.com/office/drawing/2014/main" id="{F95E1957-0F32-4378-BDED-E4B22824DDFD}"/>
              </a:ext>
            </a:extLst>
          </p:cNvPr>
          <p:cNvCxnSpPr>
            <a:cxnSpLocks/>
          </p:cNvCxnSpPr>
          <p:nvPr/>
        </p:nvCxnSpPr>
        <p:spPr>
          <a:xfrm flipH="1">
            <a:off x="6698913" y="4360431"/>
            <a:ext cx="2367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Łącznik prosty ze strzałką 28">
            <a:extLst>
              <a:ext uri="{FF2B5EF4-FFF2-40B4-BE49-F238E27FC236}">
                <a16:creationId xmlns:a16="http://schemas.microsoft.com/office/drawing/2014/main" id="{AD68EB26-98CE-4D73-8308-A0C40C66CB13}"/>
              </a:ext>
            </a:extLst>
          </p:cNvPr>
          <p:cNvCxnSpPr>
            <a:cxnSpLocks/>
            <a:stCxn id="6" idx="2"/>
          </p:cNvCxnSpPr>
          <p:nvPr/>
        </p:nvCxnSpPr>
        <p:spPr>
          <a:xfrm>
            <a:off x="5362036" y="1389897"/>
            <a:ext cx="0" cy="16596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Łącznik prosty ze strzałką 33">
            <a:extLst>
              <a:ext uri="{FF2B5EF4-FFF2-40B4-BE49-F238E27FC236}">
                <a16:creationId xmlns:a16="http://schemas.microsoft.com/office/drawing/2014/main" id="{07D30C89-D048-4B7B-83C3-C0F461BB21ED}"/>
              </a:ext>
            </a:extLst>
          </p:cNvPr>
          <p:cNvCxnSpPr>
            <a:cxnSpLocks/>
          </p:cNvCxnSpPr>
          <p:nvPr/>
        </p:nvCxnSpPr>
        <p:spPr>
          <a:xfrm>
            <a:off x="112651" y="5278754"/>
            <a:ext cx="27703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Łącznik prosty ze strzałką 36">
            <a:extLst>
              <a:ext uri="{FF2B5EF4-FFF2-40B4-BE49-F238E27FC236}">
                <a16:creationId xmlns:a16="http://schemas.microsoft.com/office/drawing/2014/main" id="{762A20C1-7872-4C8B-81E5-7AAB0D5C2294}"/>
              </a:ext>
            </a:extLst>
          </p:cNvPr>
          <p:cNvCxnSpPr>
            <a:cxnSpLocks/>
          </p:cNvCxnSpPr>
          <p:nvPr/>
        </p:nvCxnSpPr>
        <p:spPr>
          <a:xfrm flipH="1" flipV="1">
            <a:off x="5628627" y="4711849"/>
            <a:ext cx="17278" cy="1933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D5725208-49D5-5A41-B509-AE153EF6E603}"/>
              </a:ext>
            </a:extLst>
          </p:cNvPr>
          <p:cNvSpPr txBox="1"/>
          <p:nvPr/>
        </p:nvSpPr>
        <p:spPr>
          <a:xfrm>
            <a:off x="361213" y="925536"/>
            <a:ext cx="2600392" cy="307777"/>
          </a:xfrm>
          <a:prstGeom prst="rect">
            <a:avLst/>
          </a:prstGeom>
          <a:noFill/>
        </p:spPr>
        <p:txBody>
          <a:bodyPr wrap="none" rtlCol="0">
            <a:spAutoFit/>
          </a:bodyPr>
          <a:lstStyle/>
          <a:p>
            <a:r>
              <a:rPr lang="de-DE" dirty="0"/>
              <a:t>Lead Partner: MLU (Germany)</a:t>
            </a:r>
          </a:p>
        </p:txBody>
      </p:sp>
      <p:sp>
        <p:nvSpPr>
          <p:cNvPr id="3" name="CuadroTexto 2">
            <a:extLst>
              <a:ext uri="{FF2B5EF4-FFF2-40B4-BE49-F238E27FC236}">
                <a16:creationId xmlns:a16="http://schemas.microsoft.com/office/drawing/2014/main" id="{A43EFC5F-25DA-7348-B1CC-1373C83CD0F1}"/>
              </a:ext>
            </a:extLst>
          </p:cNvPr>
          <p:cNvSpPr txBox="1"/>
          <p:nvPr/>
        </p:nvSpPr>
        <p:spPr>
          <a:xfrm>
            <a:off x="353389" y="2533338"/>
            <a:ext cx="1808508" cy="523220"/>
          </a:xfrm>
          <a:prstGeom prst="rect">
            <a:avLst/>
          </a:prstGeom>
          <a:noFill/>
        </p:spPr>
        <p:txBody>
          <a:bodyPr wrap="none" rtlCol="0">
            <a:spAutoFit/>
          </a:bodyPr>
          <a:lstStyle/>
          <a:p>
            <a:r>
              <a:rPr lang="de-DE" dirty="0"/>
              <a:t>PP2: VLM (</a:t>
            </a:r>
            <a:r>
              <a:rPr lang="de-DE" dirty="0" err="1"/>
              <a:t>Belgium</a:t>
            </a:r>
            <a:r>
              <a:rPr lang="de-DE" dirty="0"/>
              <a:t>)</a:t>
            </a:r>
          </a:p>
          <a:p>
            <a:endParaRPr lang="es-ES" dirty="0"/>
          </a:p>
        </p:txBody>
      </p:sp>
      <p:sp>
        <p:nvSpPr>
          <p:cNvPr id="13" name="CuadroTexto 12">
            <a:extLst>
              <a:ext uri="{FF2B5EF4-FFF2-40B4-BE49-F238E27FC236}">
                <a16:creationId xmlns:a16="http://schemas.microsoft.com/office/drawing/2014/main" id="{5C0E4075-A577-E745-86CF-EBEE2191803B}"/>
              </a:ext>
            </a:extLst>
          </p:cNvPr>
          <p:cNvSpPr txBox="1"/>
          <p:nvPr/>
        </p:nvSpPr>
        <p:spPr>
          <a:xfrm>
            <a:off x="6004319" y="6266731"/>
            <a:ext cx="1850186" cy="523220"/>
          </a:xfrm>
          <a:prstGeom prst="rect">
            <a:avLst/>
          </a:prstGeom>
          <a:noFill/>
        </p:spPr>
        <p:txBody>
          <a:bodyPr wrap="none" rtlCol="0">
            <a:spAutoFit/>
          </a:bodyPr>
          <a:lstStyle/>
          <a:p>
            <a:r>
              <a:rPr lang="de-DE" dirty="0"/>
              <a:t>PP3: BSC (</a:t>
            </a:r>
            <a:r>
              <a:rPr lang="de-DE" dirty="0" err="1"/>
              <a:t>Slovenia</a:t>
            </a:r>
            <a:r>
              <a:rPr lang="de-DE" dirty="0"/>
              <a:t>)</a:t>
            </a:r>
          </a:p>
          <a:p>
            <a:endParaRPr lang="es-ES" dirty="0"/>
          </a:p>
        </p:txBody>
      </p:sp>
      <p:sp>
        <p:nvSpPr>
          <p:cNvPr id="15" name="CuadroTexto 14">
            <a:extLst>
              <a:ext uri="{FF2B5EF4-FFF2-40B4-BE49-F238E27FC236}">
                <a16:creationId xmlns:a16="http://schemas.microsoft.com/office/drawing/2014/main" id="{041F7463-AAAB-1740-8E13-67C08E54E72F}"/>
              </a:ext>
            </a:extLst>
          </p:cNvPr>
          <p:cNvSpPr txBox="1"/>
          <p:nvPr/>
        </p:nvSpPr>
        <p:spPr>
          <a:xfrm>
            <a:off x="7238407" y="3880827"/>
            <a:ext cx="2037737" cy="523220"/>
          </a:xfrm>
          <a:prstGeom prst="rect">
            <a:avLst/>
          </a:prstGeom>
          <a:noFill/>
        </p:spPr>
        <p:txBody>
          <a:bodyPr wrap="none" rtlCol="0">
            <a:spAutoFit/>
          </a:bodyPr>
          <a:lstStyle/>
          <a:p>
            <a:r>
              <a:rPr lang="de-DE" dirty="0"/>
              <a:t>PP4: HBCG (</a:t>
            </a:r>
            <a:r>
              <a:rPr lang="de-DE" dirty="0" err="1"/>
              <a:t>Hungary</a:t>
            </a:r>
            <a:r>
              <a:rPr lang="de-DE" dirty="0"/>
              <a:t>) </a:t>
            </a:r>
          </a:p>
          <a:p>
            <a:endParaRPr lang="es-ES" dirty="0"/>
          </a:p>
        </p:txBody>
      </p:sp>
      <p:sp>
        <p:nvSpPr>
          <p:cNvPr id="16" name="CuadroTexto 15">
            <a:extLst>
              <a:ext uri="{FF2B5EF4-FFF2-40B4-BE49-F238E27FC236}">
                <a16:creationId xmlns:a16="http://schemas.microsoft.com/office/drawing/2014/main" id="{0D0D361E-643D-424F-B432-902C55F34FE4}"/>
              </a:ext>
            </a:extLst>
          </p:cNvPr>
          <p:cNvSpPr txBox="1"/>
          <p:nvPr/>
        </p:nvSpPr>
        <p:spPr>
          <a:xfrm>
            <a:off x="6004319" y="820227"/>
            <a:ext cx="3350597" cy="523220"/>
          </a:xfrm>
          <a:prstGeom prst="rect">
            <a:avLst/>
          </a:prstGeom>
          <a:noFill/>
        </p:spPr>
        <p:txBody>
          <a:bodyPr wrap="none" rtlCol="0">
            <a:spAutoFit/>
          </a:bodyPr>
          <a:lstStyle/>
          <a:p>
            <a:r>
              <a:rPr lang="de-DE" dirty="0"/>
              <a:t>PP5: MLV – Sachsen Anhalt (Germany)</a:t>
            </a:r>
          </a:p>
          <a:p>
            <a:endParaRPr lang="es-ES" dirty="0"/>
          </a:p>
        </p:txBody>
      </p:sp>
      <p:sp>
        <p:nvSpPr>
          <p:cNvPr id="17" name="Rectángulo 16">
            <a:extLst>
              <a:ext uri="{FF2B5EF4-FFF2-40B4-BE49-F238E27FC236}">
                <a16:creationId xmlns:a16="http://schemas.microsoft.com/office/drawing/2014/main" id="{A199D73A-358A-3449-8C90-7ADB81D655B7}"/>
              </a:ext>
            </a:extLst>
          </p:cNvPr>
          <p:cNvSpPr/>
          <p:nvPr/>
        </p:nvSpPr>
        <p:spPr>
          <a:xfrm>
            <a:off x="0" y="6036889"/>
            <a:ext cx="2885726" cy="375552"/>
          </a:xfrm>
          <a:prstGeom prst="rect">
            <a:avLst/>
          </a:prstGeom>
        </p:spPr>
        <p:txBody>
          <a:bodyPr wrap="none">
            <a:spAutoFit/>
          </a:bodyPr>
          <a:lstStyle/>
          <a:p>
            <a:pPr>
              <a:lnSpc>
                <a:spcPct val="150000"/>
              </a:lnSpc>
            </a:pPr>
            <a:r>
              <a:rPr lang="de-DE" dirty="0"/>
              <a:t>PP6: UPV-EHU (</a:t>
            </a:r>
            <a:r>
              <a:rPr lang="de-DE" dirty="0" err="1"/>
              <a:t>Basque</a:t>
            </a:r>
            <a:r>
              <a:rPr lang="de-DE" dirty="0"/>
              <a:t> Country)</a:t>
            </a:r>
          </a:p>
        </p:txBody>
      </p:sp>
      <p:sp>
        <p:nvSpPr>
          <p:cNvPr id="18" name="Rectángulo 17">
            <a:extLst>
              <a:ext uri="{FF2B5EF4-FFF2-40B4-BE49-F238E27FC236}">
                <a16:creationId xmlns:a16="http://schemas.microsoft.com/office/drawing/2014/main" id="{909B8455-D237-6F4E-9C17-A441EED05B27}"/>
              </a:ext>
            </a:extLst>
          </p:cNvPr>
          <p:cNvSpPr/>
          <p:nvPr/>
        </p:nvSpPr>
        <p:spPr>
          <a:xfrm>
            <a:off x="6975318" y="2103825"/>
            <a:ext cx="1989647" cy="375552"/>
          </a:xfrm>
          <a:prstGeom prst="rect">
            <a:avLst/>
          </a:prstGeom>
        </p:spPr>
        <p:txBody>
          <a:bodyPr wrap="none">
            <a:spAutoFit/>
          </a:bodyPr>
          <a:lstStyle/>
          <a:p>
            <a:pPr>
              <a:lnSpc>
                <a:spcPct val="150000"/>
              </a:lnSpc>
            </a:pPr>
            <a:r>
              <a:rPr lang="de-DE" dirty="0"/>
              <a:t>PP7: ARMSA (</a:t>
            </a:r>
            <a:r>
              <a:rPr lang="de-DE" dirty="0" err="1"/>
              <a:t>Poland</a:t>
            </a:r>
            <a:r>
              <a:rPr lang="de-DE" dirty="0"/>
              <a:t>)</a:t>
            </a:r>
          </a:p>
        </p:txBody>
      </p:sp>
    </p:spTree>
    <p:extLst>
      <p:ext uri="{BB962C8B-B14F-4D97-AF65-F5344CB8AC3E}">
        <p14:creationId xmlns:p14="http://schemas.microsoft.com/office/powerpoint/2010/main" val="381388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35"/>
          <p:cNvSpPr txBox="1">
            <a:spLocks noGrp="1"/>
          </p:cNvSpPr>
          <p:nvPr>
            <p:ph type="body" idx="1"/>
          </p:nvPr>
        </p:nvSpPr>
        <p:spPr>
          <a:xfrm>
            <a:off x="1" y="5665206"/>
            <a:ext cx="9143999" cy="1054248"/>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es-ES" sz="2600" b="1" dirty="0" smtClean="0">
                <a:solidFill>
                  <a:schemeClr val="bg1"/>
                </a:solidFill>
              </a:rPr>
              <a:t>El </a:t>
            </a:r>
            <a:r>
              <a:rPr lang="es-ES" sz="2600" b="1" dirty="0">
                <a:solidFill>
                  <a:schemeClr val="bg1"/>
                </a:solidFill>
              </a:rPr>
              <a:t>proyecto RENATUR mejorará las políticas regionales para proteger el patrimonio natural de </a:t>
            </a:r>
            <a:r>
              <a:rPr lang="es-ES" sz="2600" b="1" dirty="0" smtClean="0">
                <a:solidFill>
                  <a:schemeClr val="bg1"/>
                </a:solidFill>
              </a:rPr>
              <a:t>los</a:t>
            </a:r>
          </a:p>
          <a:p>
            <a:pPr marL="0" lvl="0" indent="0" algn="ctr">
              <a:spcBef>
                <a:spcPts val="0"/>
              </a:spcBef>
            </a:pPr>
            <a:r>
              <a:rPr lang="es-ES" sz="2600" b="1" dirty="0" smtClean="0">
                <a:solidFill>
                  <a:schemeClr val="bg1"/>
                </a:solidFill>
              </a:rPr>
              <a:t> </a:t>
            </a:r>
            <a:r>
              <a:rPr lang="es-ES" sz="2600" b="1" dirty="0">
                <a:solidFill>
                  <a:schemeClr val="bg1"/>
                </a:solidFill>
              </a:rPr>
              <a:t>espacios abiertos periurbanos</a:t>
            </a:r>
            <a:endParaRPr sz="2600" b="1" i="0" u="none" strike="noStrike" cap="none" dirty="0">
              <a:solidFill>
                <a:schemeClr val="bg1"/>
              </a:solidFill>
              <a:sym typeface="Arial"/>
            </a:endParaRPr>
          </a:p>
        </p:txBody>
      </p:sp>
      <p:sp>
        <p:nvSpPr>
          <p:cNvPr id="4" name="Google Shape;154;p33"/>
          <p:cNvSpPr txBox="1">
            <a:spLocks noGrp="1"/>
          </p:cNvSpPr>
          <p:nvPr>
            <p:ph type="title"/>
          </p:nvPr>
        </p:nvSpPr>
        <p:spPr>
          <a:xfrm>
            <a:off x="217170" y="42057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dirty="0" smtClean="0"/>
              <a:t>1. </a:t>
            </a:r>
            <a:r>
              <a:rPr lang="en-US" dirty="0" err="1" smtClean="0"/>
              <a:t>Sajonia-Anhalt</a:t>
            </a:r>
            <a:r>
              <a:rPr lang="en-US" dirty="0" smtClean="0"/>
              <a:t>, </a:t>
            </a:r>
            <a:r>
              <a:rPr lang="en-US" dirty="0" err="1" smtClean="0"/>
              <a:t>Alemania</a:t>
            </a:r>
            <a:r>
              <a:rPr lang="en-US" dirty="0" smtClean="0"/>
              <a:t> </a:t>
            </a:r>
            <a:endParaRPr sz="4000" b="0" i="0" u="none" strike="noStrike" cap="none" dirty="0">
              <a:solidFill>
                <a:schemeClr val="dk2"/>
              </a:solidFill>
              <a:latin typeface="Arial"/>
              <a:ea typeface="Arial"/>
              <a:cs typeface="Arial"/>
              <a:sym typeface="Arial"/>
            </a:endParaRPr>
          </a:p>
        </p:txBody>
      </p:sp>
      <p:graphicFrame>
        <p:nvGraphicFramePr>
          <p:cNvPr id="5" name="Tabla 4"/>
          <p:cNvGraphicFramePr>
            <a:graphicFrameLocks noGrp="1"/>
          </p:cNvGraphicFramePr>
          <p:nvPr>
            <p:extLst/>
          </p:nvPr>
        </p:nvGraphicFramePr>
        <p:xfrm>
          <a:off x="2412548" y="3870211"/>
          <a:ext cx="6463664" cy="2754630"/>
        </p:xfrm>
        <a:graphic>
          <a:graphicData uri="http://schemas.openxmlformats.org/drawingml/2006/table">
            <a:tbl>
              <a:tblPr firstRow="1" bandRow="1">
                <a:tableStyleId>{72833802-FEF1-4C79-8D5D-14CF1EAF98D9}</a:tableStyleId>
              </a:tblPr>
              <a:tblGrid>
                <a:gridCol w="6463664">
                  <a:extLst>
                    <a:ext uri="{9D8B030D-6E8A-4147-A177-3AD203B41FA5}">
                      <a16:colId xmlns:a16="http://schemas.microsoft.com/office/drawing/2014/main" val="20000"/>
                    </a:ext>
                  </a:extLst>
                </a:gridCol>
              </a:tblGrid>
              <a:tr h="409561">
                <a:tc>
                  <a:txBody>
                    <a:bodyPr/>
                    <a:lstStyle/>
                    <a:p>
                      <a:pPr algn="ctr"/>
                      <a:r>
                        <a:rPr lang="es-ES_tradnl" sz="2000" dirty="0" smtClean="0"/>
                        <a:t>CONTEXTO</a:t>
                      </a:r>
                      <a:endParaRPr lang="es-ES_tradnl" sz="2000" dirty="0"/>
                    </a:p>
                  </a:txBody>
                  <a:tcPr/>
                </a:tc>
                <a:extLst>
                  <a:ext uri="{0D108BD9-81ED-4DB2-BD59-A6C34878D82A}">
                    <a16:rowId xmlns:a16="http://schemas.microsoft.com/office/drawing/2014/main" val="10000"/>
                  </a:ext>
                </a:extLst>
              </a:tr>
              <a:tr h="2345069">
                <a:tc>
                  <a:txBody>
                    <a:bodyPr/>
                    <a:lstStyle/>
                    <a:p>
                      <a:r>
                        <a:rPr lang="es-ES_tradnl" sz="2000" b="0" dirty="0" smtClean="0">
                          <a:solidFill>
                            <a:schemeClr val="tx1">
                              <a:lumMod val="65000"/>
                              <a:lumOff val="35000"/>
                            </a:schemeClr>
                          </a:solidFill>
                        </a:rPr>
                        <a:t> La transformación de Sajonia-Anhalt a partir de 1989 provocó el desuso de las zonas industriales del centro de la ciudad. Muchas de estas zonas se convirtieron en terrenos baldíos. Los terrenos baldíos del centro de la ciudad pueden reutilizarse para atraer inversiones que, de otro modo, podrían tener lugar en los PUOS. </a:t>
                      </a:r>
                      <a:endParaRPr lang="es-ES_tradnl" sz="2000" dirty="0"/>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49107" b="42580"/>
          <a:stretch/>
        </p:blipFill>
        <p:spPr>
          <a:xfrm>
            <a:off x="217170" y="982644"/>
            <a:ext cx="3620044" cy="2887567"/>
          </a:xfrm>
          <a:prstGeom prst="rect">
            <a:avLst/>
          </a:prstGeom>
        </p:spPr>
      </p:pic>
      <p:sp>
        <p:nvSpPr>
          <p:cNvPr id="7" name="Rectángulo redondeado 6"/>
          <p:cNvSpPr/>
          <p:nvPr/>
        </p:nvSpPr>
        <p:spPr>
          <a:xfrm>
            <a:off x="2027192" y="1863027"/>
            <a:ext cx="769053" cy="56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4640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35"/>
          <p:cNvSpPr txBox="1">
            <a:spLocks noGrp="1"/>
          </p:cNvSpPr>
          <p:nvPr>
            <p:ph type="body" idx="1"/>
          </p:nvPr>
        </p:nvSpPr>
        <p:spPr>
          <a:xfrm>
            <a:off x="1" y="5665206"/>
            <a:ext cx="9143999" cy="1054248"/>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es-ES" sz="2600" b="1" dirty="0" smtClean="0">
                <a:solidFill>
                  <a:schemeClr val="bg1"/>
                </a:solidFill>
              </a:rPr>
              <a:t>El </a:t>
            </a:r>
            <a:r>
              <a:rPr lang="es-ES" sz="2600" b="1" dirty="0">
                <a:solidFill>
                  <a:schemeClr val="bg1"/>
                </a:solidFill>
              </a:rPr>
              <a:t>proyecto RENATUR mejorará las políticas regionales para proteger el patrimonio natural de </a:t>
            </a:r>
            <a:r>
              <a:rPr lang="es-ES" sz="2600" b="1" dirty="0" smtClean="0">
                <a:solidFill>
                  <a:schemeClr val="bg1"/>
                </a:solidFill>
              </a:rPr>
              <a:t>los</a:t>
            </a:r>
          </a:p>
          <a:p>
            <a:pPr marL="0" lvl="0" indent="0" algn="ctr">
              <a:spcBef>
                <a:spcPts val="0"/>
              </a:spcBef>
            </a:pPr>
            <a:r>
              <a:rPr lang="es-ES" sz="2600" b="1" dirty="0" smtClean="0">
                <a:solidFill>
                  <a:schemeClr val="bg1"/>
                </a:solidFill>
              </a:rPr>
              <a:t> </a:t>
            </a:r>
            <a:r>
              <a:rPr lang="es-ES" sz="2600" b="1" dirty="0">
                <a:solidFill>
                  <a:schemeClr val="bg1"/>
                </a:solidFill>
              </a:rPr>
              <a:t>espacios abiertos periurbanos</a:t>
            </a:r>
            <a:endParaRPr sz="2600" b="1" i="0" u="none" strike="noStrike" cap="none" dirty="0">
              <a:solidFill>
                <a:schemeClr val="bg1"/>
              </a:solidFill>
              <a:sym typeface="Arial"/>
            </a:endParaRPr>
          </a:p>
        </p:txBody>
      </p:sp>
      <p:sp>
        <p:nvSpPr>
          <p:cNvPr id="4" name="Título 1"/>
          <p:cNvSpPr>
            <a:spLocks noGrp="1"/>
          </p:cNvSpPr>
          <p:nvPr>
            <p:ph type="title"/>
          </p:nvPr>
        </p:nvSpPr>
        <p:spPr>
          <a:xfrm>
            <a:off x="457200" y="432000"/>
            <a:ext cx="8229600" cy="562074"/>
          </a:xfrm>
        </p:spPr>
        <p:txBody>
          <a:bodyPr/>
          <a:lstStyle/>
          <a:p>
            <a:r>
              <a:rPr lang="en-US" dirty="0" smtClean="0"/>
              <a:t>2. </a:t>
            </a:r>
            <a:r>
              <a:rPr lang="en-US" dirty="0" err="1" smtClean="0"/>
              <a:t>Sajonia-Anhalt</a:t>
            </a:r>
            <a:r>
              <a:rPr lang="en-US" dirty="0"/>
              <a:t>, </a:t>
            </a:r>
            <a:r>
              <a:rPr lang="en-US" dirty="0" err="1"/>
              <a:t>Alemania</a:t>
            </a:r>
            <a:r>
              <a:rPr lang="en-US" dirty="0"/>
              <a:t> </a:t>
            </a:r>
            <a:endParaRPr lang="es-ES_tradnl" dirty="0"/>
          </a:p>
        </p:txBody>
      </p:sp>
      <p:graphicFrame>
        <p:nvGraphicFramePr>
          <p:cNvPr id="5" name="Tabla 4"/>
          <p:cNvGraphicFramePr>
            <a:graphicFrameLocks noGrp="1"/>
          </p:cNvGraphicFramePr>
          <p:nvPr>
            <p:extLst/>
          </p:nvPr>
        </p:nvGraphicFramePr>
        <p:xfrm>
          <a:off x="3234690" y="3068435"/>
          <a:ext cx="5452110" cy="3606379"/>
        </p:xfrm>
        <a:graphic>
          <a:graphicData uri="http://schemas.openxmlformats.org/drawingml/2006/table">
            <a:tbl>
              <a:tblPr firstRow="1" bandRow="1">
                <a:tableStyleId>{E60E5AAE-0EA0-4B04-9C3E-DA343A0F411B}</a:tableStyleId>
              </a:tblPr>
              <a:tblGrid>
                <a:gridCol w="5452110">
                  <a:extLst>
                    <a:ext uri="{9D8B030D-6E8A-4147-A177-3AD203B41FA5}">
                      <a16:colId xmlns:a16="http://schemas.microsoft.com/office/drawing/2014/main" val="20000"/>
                    </a:ext>
                  </a:extLst>
                </a:gridCol>
              </a:tblGrid>
              <a:tr h="424589">
                <a:tc>
                  <a:txBody>
                    <a:bodyPr/>
                    <a:lstStyle/>
                    <a:p>
                      <a:r>
                        <a:rPr lang="es-ES_tradnl" sz="1200" dirty="0" smtClean="0"/>
                        <a:t>PI: Plan de Ordenación del Territorio </a:t>
                      </a:r>
                      <a:endParaRPr lang="es-ES_tradnl" sz="1200" dirty="0"/>
                    </a:p>
                  </a:txBody>
                  <a:tcPr/>
                </a:tc>
                <a:extLst>
                  <a:ext uri="{0D108BD9-81ED-4DB2-BD59-A6C34878D82A}">
                    <a16:rowId xmlns:a16="http://schemas.microsoft.com/office/drawing/2014/main" val="10000"/>
                  </a:ext>
                </a:extLst>
              </a:tr>
              <a:tr h="3181790">
                <a:tc>
                  <a:txBody>
                    <a:bodyPr/>
                    <a:lstStyle/>
                    <a:p>
                      <a:r>
                        <a:rPr lang="es-ES_tradnl" sz="1200" b="1" dirty="0" err="1" smtClean="0"/>
                        <a:t>Acci</a:t>
                      </a:r>
                      <a:r>
                        <a:rPr lang="en-US" sz="1200" b="1" dirty="0" smtClean="0"/>
                        <a:t>ón1 :</a:t>
                      </a:r>
                      <a:r>
                        <a:rPr lang="es-ES_tradnl" sz="1200" b="1" dirty="0" smtClean="0"/>
                        <a:t> Acción I: Posible Registro de la Propiedad a nivel estatal </a:t>
                      </a:r>
                    </a:p>
                    <a:p>
                      <a:r>
                        <a:rPr lang="es-ES_tradnl" sz="1100" b="0" dirty="0" smtClean="0"/>
                        <a:t>Esta acción contribuye a lograr uso sostenible del suelo. Busca favorecer el sellado de terrenos baldíos, huecos entre edificios, etc. en lugar de espacios abiertos periurbanos. La aplicación de la medida permite que el nuevo Plan de Ordenación del Territorio (PI) se ajuste más a las necesidades municipales, además de reforzar el objetivo de protección de los espacios abiertos. Traducción realizada con la versión gratuita del traductor</a:t>
                      </a:r>
                      <a:endParaRPr lang="es-ES_tradnl" sz="1100" b="0" baseline="0" dirty="0" smtClean="0"/>
                    </a:p>
                    <a:p>
                      <a:endParaRPr lang="es-ES_tradnl" sz="1200" b="1" baseline="0" dirty="0" smtClean="0"/>
                    </a:p>
                    <a:p>
                      <a:r>
                        <a:rPr lang="es-ES_tradnl" sz="1200" b="1" baseline="0" dirty="0" smtClean="0"/>
                        <a:t>Acción II: Caja de herramientas para reducir las barreras de desarrollo y venta de las zonas industriales abandonadas.</a:t>
                      </a:r>
                    </a:p>
                    <a:p>
                      <a:endParaRPr lang="es-ES_tradnl" sz="1200" b="1" baseline="0" dirty="0" smtClean="0"/>
                    </a:p>
                    <a:p>
                      <a:r>
                        <a:rPr lang="es-ES_tradnl" sz="1200" b="0" baseline="0" dirty="0" smtClean="0"/>
                        <a:t>Conjunto de instrumentos para Sajonia-Anhalt, que servirán para reducir los obstáculos y así apoyar la gestión de terrenos baldíos. En particular, se van a revisar y evaluar los instrumentos de apoyo existentes para su aplicación práctica. Además, la caja de herramientas sirve para poner en práctica los objetivos del Plan de Ordenación del Territorio.</a:t>
                      </a:r>
                    </a:p>
                  </a:txBody>
                  <a:tcP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nvPr>
        </p:nvGraphicFramePr>
        <p:xfrm>
          <a:off x="194310" y="1234273"/>
          <a:ext cx="3040380" cy="3097697"/>
        </p:xfrm>
        <a:graphic>
          <a:graphicData uri="http://schemas.openxmlformats.org/drawingml/2006/table">
            <a:tbl>
              <a:tblPr firstRow="1" bandRow="1">
                <a:tableStyleId>{9DCAF9ED-07DC-4A11-8D7F-57B35C25682E}</a:tableStyleId>
              </a:tblPr>
              <a:tblGrid>
                <a:gridCol w="3040380">
                  <a:extLst>
                    <a:ext uri="{9D8B030D-6E8A-4147-A177-3AD203B41FA5}">
                      <a16:colId xmlns:a16="http://schemas.microsoft.com/office/drawing/2014/main" val="20000"/>
                    </a:ext>
                  </a:extLst>
                </a:gridCol>
              </a:tblGrid>
              <a:tr h="421519">
                <a:tc>
                  <a:txBody>
                    <a:bodyPr/>
                    <a:lstStyle/>
                    <a:p>
                      <a:pPr algn="ctr"/>
                      <a:r>
                        <a:rPr lang="es-ES_tradnl" sz="1400" dirty="0" smtClean="0"/>
                        <a:t>Retos regionales</a:t>
                      </a:r>
                      <a:endParaRPr lang="es-ES_tradnl" sz="1400" dirty="0"/>
                    </a:p>
                  </a:txBody>
                  <a:tcPr anchor="ctr"/>
                </a:tc>
                <a:extLst>
                  <a:ext uri="{0D108BD9-81ED-4DB2-BD59-A6C34878D82A}">
                    <a16:rowId xmlns:a16="http://schemas.microsoft.com/office/drawing/2014/main" val="10000"/>
                  </a:ext>
                </a:extLst>
              </a:tr>
              <a:tr h="2676178">
                <a:tc>
                  <a:txBody>
                    <a:bodyPr/>
                    <a:lstStyle/>
                    <a:p>
                      <a:pPr marL="0" indent="0" algn="ctr">
                        <a:lnSpc>
                          <a:spcPct val="150000"/>
                        </a:lnSpc>
                        <a:buClr>
                          <a:srgbClr val="000000"/>
                        </a:buClr>
                      </a:pPr>
                      <a:r>
                        <a:rPr lang="es-ES_tradnl" sz="1200" b="1" dirty="0" smtClean="0"/>
                        <a:t>Revitalización de </a:t>
                      </a:r>
                      <a:r>
                        <a:rPr lang="en-US" sz="1200" b="1" i="1" baseline="0" dirty="0" smtClean="0"/>
                        <a:t>brownfields (</a:t>
                      </a:r>
                      <a:r>
                        <a:rPr lang="es-ES_tradnl" sz="1200" b="1" dirty="0" smtClean="0"/>
                        <a:t>terrenos baldíos)</a:t>
                      </a:r>
                    </a:p>
                    <a:p>
                      <a:pPr marL="171450" indent="-171450" algn="l">
                        <a:lnSpc>
                          <a:spcPct val="150000"/>
                        </a:lnSpc>
                        <a:buClr>
                          <a:srgbClr val="000000"/>
                        </a:buClr>
                        <a:buFont typeface="Arial" charset="0"/>
                        <a:buChar char="•"/>
                      </a:pPr>
                      <a:r>
                        <a:rPr lang="es-ES_tradnl" sz="1200" b="0" dirty="0" smtClean="0"/>
                        <a:t>Necesidades de </a:t>
                      </a:r>
                      <a:r>
                        <a:rPr lang="es-ES_tradnl" sz="1200" b="0" dirty="0" err="1" smtClean="0"/>
                        <a:t>rehabilitaci</a:t>
                      </a:r>
                      <a:r>
                        <a:rPr lang="en-US" sz="1200" b="0" dirty="0" err="1" smtClean="0"/>
                        <a:t>ón</a:t>
                      </a:r>
                      <a:endParaRPr lang="en-US" sz="1200" b="0" dirty="0" smtClean="0"/>
                    </a:p>
                    <a:p>
                      <a:pPr marL="171450" indent="-171450" algn="l">
                        <a:lnSpc>
                          <a:spcPct val="150000"/>
                        </a:lnSpc>
                        <a:buClr>
                          <a:srgbClr val="000000"/>
                        </a:buClr>
                        <a:buFont typeface="Arial" charset="0"/>
                        <a:buChar char="•"/>
                      </a:pPr>
                      <a:r>
                        <a:rPr lang="en-US" sz="1200" b="0" dirty="0" err="1" smtClean="0"/>
                        <a:t>Conservación</a:t>
                      </a:r>
                      <a:r>
                        <a:rPr lang="en-US" sz="1200" b="0" dirty="0" smtClean="0"/>
                        <a:t> de</a:t>
                      </a:r>
                      <a:r>
                        <a:rPr lang="en-US" sz="1200" b="0" baseline="0" dirty="0" smtClean="0"/>
                        <a:t> la </a:t>
                      </a:r>
                      <a:r>
                        <a:rPr lang="en-US" sz="1200" b="0" baseline="0" dirty="0" err="1" smtClean="0"/>
                        <a:t>naturaleza</a:t>
                      </a:r>
                      <a:r>
                        <a:rPr lang="en-US" sz="1200" b="0" baseline="0" dirty="0" smtClean="0"/>
                        <a:t> y el </a:t>
                      </a:r>
                      <a:r>
                        <a:rPr lang="en-US" sz="1200" b="0" baseline="0" dirty="0" err="1" smtClean="0"/>
                        <a:t>paisaje</a:t>
                      </a:r>
                      <a:endParaRPr lang="en-US" sz="1200" b="0" baseline="0" dirty="0" smtClean="0"/>
                    </a:p>
                    <a:p>
                      <a:pPr marL="171450" indent="-171450" algn="l">
                        <a:lnSpc>
                          <a:spcPct val="150000"/>
                        </a:lnSpc>
                        <a:buClr>
                          <a:srgbClr val="000000"/>
                        </a:buClr>
                        <a:buFont typeface="Arial" charset="0"/>
                        <a:buChar char="•"/>
                      </a:pPr>
                      <a:r>
                        <a:rPr lang="en-US" sz="1200" b="0" baseline="0" dirty="0" smtClean="0"/>
                        <a:t>Control de </a:t>
                      </a:r>
                      <a:r>
                        <a:rPr lang="en-US" sz="1200" b="0" baseline="0" dirty="0" err="1" smtClean="0"/>
                        <a:t>emisiones</a:t>
                      </a:r>
                      <a:endParaRPr lang="en-US" sz="1200" b="0" baseline="0" dirty="0" smtClean="0"/>
                    </a:p>
                    <a:p>
                      <a:pPr marL="171450" indent="-171450" algn="l">
                        <a:lnSpc>
                          <a:spcPct val="150000"/>
                        </a:lnSpc>
                        <a:buClr>
                          <a:srgbClr val="000000"/>
                        </a:buClr>
                        <a:buFont typeface="Arial" charset="0"/>
                        <a:buChar char="•"/>
                      </a:pPr>
                      <a:r>
                        <a:rPr lang="en-US" sz="1200" b="0" baseline="0" dirty="0" err="1" smtClean="0"/>
                        <a:t>Protección</a:t>
                      </a:r>
                      <a:r>
                        <a:rPr lang="en-US" sz="1200" b="0" baseline="0" dirty="0" smtClean="0"/>
                        <a:t> de </a:t>
                      </a:r>
                      <a:r>
                        <a:rPr lang="en-US" sz="1200" b="0" baseline="0" dirty="0" err="1" smtClean="0"/>
                        <a:t>monumentos</a:t>
                      </a:r>
                      <a:endParaRPr lang="en-US" sz="1200" b="0" baseline="0" dirty="0" smtClean="0"/>
                    </a:p>
                    <a:p>
                      <a:pPr marL="171450" indent="-171450" algn="l">
                        <a:lnSpc>
                          <a:spcPct val="150000"/>
                        </a:lnSpc>
                        <a:buClr>
                          <a:srgbClr val="000000"/>
                        </a:buClr>
                        <a:buFont typeface="Arial" charset="0"/>
                        <a:buChar char="•"/>
                      </a:pPr>
                      <a:r>
                        <a:rPr lang="en-US" sz="1200" b="0" baseline="0" dirty="0" err="1" smtClean="0"/>
                        <a:t>Propiedad</a:t>
                      </a:r>
                      <a:r>
                        <a:rPr lang="en-US" sz="1200" b="0" baseline="0" dirty="0" smtClean="0"/>
                        <a:t> de </a:t>
                      </a:r>
                      <a:r>
                        <a:rPr lang="en-US" sz="1200" b="0" baseline="0" dirty="0" err="1" smtClean="0"/>
                        <a:t>infraestructuras</a:t>
                      </a:r>
                      <a:endParaRPr lang="en-US" sz="1200" b="0" baseline="0" dirty="0" smtClean="0"/>
                    </a:p>
                    <a:p>
                      <a:pPr marL="171450" indent="-171450" algn="ctr">
                        <a:lnSpc>
                          <a:spcPct val="150000"/>
                        </a:lnSpc>
                        <a:buClr>
                          <a:srgbClr val="000000"/>
                        </a:buClr>
                        <a:buFont typeface="Arial" charset="0"/>
                        <a:buChar char="•"/>
                      </a:pPr>
                      <a:endParaRPr lang="es-ES_tradnl" sz="1200" b="0"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807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35"/>
          <p:cNvSpPr txBox="1">
            <a:spLocks noGrp="1"/>
          </p:cNvSpPr>
          <p:nvPr>
            <p:ph type="body" idx="1"/>
          </p:nvPr>
        </p:nvSpPr>
        <p:spPr>
          <a:xfrm>
            <a:off x="1" y="5665206"/>
            <a:ext cx="9143999" cy="1054248"/>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es-ES" sz="2600" b="1" dirty="0" smtClean="0">
                <a:solidFill>
                  <a:schemeClr val="bg1"/>
                </a:solidFill>
              </a:rPr>
              <a:t>El </a:t>
            </a:r>
            <a:r>
              <a:rPr lang="es-ES" sz="2600" b="1" dirty="0">
                <a:solidFill>
                  <a:schemeClr val="bg1"/>
                </a:solidFill>
              </a:rPr>
              <a:t>proyecto RENATUR mejorará las políticas regionales para proteger el patrimonio natural de </a:t>
            </a:r>
            <a:r>
              <a:rPr lang="es-ES" sz="2600" b="1" dirty="0" smtClean="0">
                <a:solidFill>
                  <a:schemeClr val="bg1"/>
                </a:solidFill>
              </a:rPr>
              <a:t>los</a:t>
            </a:r>
          </a:p>
          <a:p>
            <a:pPr marL="0" lvl="0" indent="0" algn="ctr">
              <a:spcBef>
                <a:spcPts val="0"/>
              </a:spcBef>
            </a:pPr>
            <a:r>
              <a:rPr lang="es-ES" sz="2600" b="1" dirty="0" smtClean="0">
                <a:solidFill>
                  <a:schemeClr val="bg1"/>
                </a:solidFill>
              </a:rPr>
              <a:t> </a:t>
            </a:r>
            <a:r>
              <a:rPr lang="es-ES" sz="2600" b="1" dirty="0">
                <a:solidFill>
                  <a:schemeClr val="bg1"/>
                </a:solidFill>
              </a:rPr>
              <a:t>espacios abiertos periurbanos</a:t>
            </a:r>
            <a:endParaRPr sz="2600" b="1" i="0" u="none" strike="noStrike" cap="none" dirty="0">
              <a:solidFill>
                <a:schemeClr val="bg1"/>
              </a:solidFill>
              <a:sym typeface="Arial"/>
            </a:endParaRPr>
          </a:p>
        </p:txBody>
      </p:sp>
      <p:sp>
        <p:nvSpPr>
          <p:cNvPr id="3" name="Google Shape;154;p33"/>
          <p:cNvSpPr txBox="1">
            <a:spLocks noGrp="1"/>
          </p:cNvSpPr>
          <p:nvPr>
            <p:ph type="title"/>
          </p:nvPr>
        </p:nvSpPr>
        <p:spPr>
          <a:xfrm>
            <a:off x="217170" y="42057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dirty="0" smtClean="0"/>
              <a:t>2. </a:t>
            </a:r>
            <a:r>
              <a:rPr lang="en-US" dirty="0" err="1" smtClean="0"/>
              <a:t>Mazovia</a:t>
            </a:r>
            <a:r>
              <a:rPr lang="en-US" dirty="0" smtClean="0"/>
              <a:t>, </a:t>
            </a:r>
            <a:r>
              <a:rPr lang="en-US" dirty="0" err="1" smtClean="0"/>
              <a:t>Polonia</a:t>
            </a:r>
            <a:endParaRPr sz="4000" b="0" i="0" u="none" strike="noStrike" cap="none" dirty="0">
              <a:solidFill>
                <a:schemeClr val="dk2"/>
              </a:solidFill>
              <a:latin typeface="Arial"/>
              <a:ea typeface="Arial"/>
              <a:cs typeface="Arial"/>
              <a:sym typeface="Arial"/>
            </a:endParaRPr>
          </a:p>
        </p:txBody>
      </p:sp>
      <p:graphicFrame>
        <p:nvGraphicFramePr>
          <p:cNvPr id="4" name="Tabla 3"/>
          <p:cNvGraphicFramePr>
            <a:graphicFrameLocks noGrp="1"/>
          </p:cNvGraphicFramePr>
          <p:nvPr>
            <p:extLst/>
          </p:nvPr>
        </p:nvGraphicFramePr>
        <p:xfrm>
          <a:off x="1778312" y="3968631"/>
          <a:ext cx="6983599" cy="2710829"/>
        </p:xfrm>
        <a:graphic>
          <a:graphicData uri="http://schemas.openxmlformats.org/drawingml/2006/table">
            <a:tbl>
              <a:tblPr firstRow="1" bandRow="1">
                <a:tableStyleId>{72833802-FEF1-4C79-8D5D-14CF1EAF98D9}</a:tableStyleId>
              </a:tblPr>
              <a:tblGrid>
                <a:gridCol w="6983599">
                  <a:extLst>
                    <a:ext uri="{9D8B030D-6E8A-4147-A177-3AD203B41FA5}">
                      <a16:colId xmlns:a16="http://schemas.microsoft.com/office/drawing/2014/main" val="20000"/>
                    </a:ext>
                  </a:extLst>
                </a:gridCol>
              </a:tblGrid>
              <a:tr h="305058">
                <a:tc>
                  <a:txBody>
                    <a:bodyPr/>
                    <a:lstStyle/>
                    <a:p>
                      <a:pPr algn="ctr"/>
                      <a:r>
                        <a:rPr lang="es-ES_tradnl" sz="1800" dirty="0" smtClean="0"/>
                        <a:t>CONTEXTO</a:t>
                      </a:r>
                      <a:endParaRPr lang="es-ES_tradnl" sz="1800" dirty="0"/>
                    </a:p>
                  </a:txBody>
                  <a:tcPr/>
                </a:tc>
                <a:extLst>
                  <a:ext uri="{0D108BD9-81ED-4DB2-BD59-A6C34878D82A}">
                    <a16:rowId xmlns:a16="http://schemas.microsoft.com/office/drawing/2014/main" val="10000"/>
                  </a:ext>
                </a:extLst>
              </a:tr>
              <a:tr h="2345069">
                <a:tc>
                  <a:txBody>
                    <a:bodyPr/>
                    <a:lstStyle/>
                    <a:p>
                      <a:r>
                        <a:rPr lang="es-ES_tradnl" sz="1800" b="0" dirty="0" smtClean="0">
                          <a:solidFill>
                            <a:schemeClr val="tx1">
                              <a:lumMod val="65000"/>
                              <a:lumOff val="35000"/>
                            </a:schemeClr>
                          </a:solidFill>
                        </a:rPr>
                        <a:t>Existe</a:t>
                      </a:r>
                      <a:r>
                        <a:rPr lang="es-ES_tradnl" sz="1800" b="0" baseline="0" dirty="0" smtClean="0">
                          <a:solidFill>
                            <a:schemeClr val="tx1">
                              <a:lumMod val="65000"/>
                              <a:lumOff val="35000"/>
                            </a:schemeClr>
                          </a:solidFill>
                        </a:rPr>
                        <a:t> una </a:t>
                      </a:r>
                      <a:r>
                        <a:rPr lang="es-ES_tradnl" sz="1800" b="0" dirty="0" smtClean="0">
                          <a:solidFill>
                            <a:schemeClr val="tx1">
                              <a:lumMod val="65000"/>
                              <a:lumOff val="35000"/>
                            </a:schemeClr>
                          </a:solidFill>
                        </a:rPr>
                        <a:t>presión en forma de expansión urbana en los municipios situados en la región de la capital de Varsovia. La expansión del desarrollo tiene un impacto negativo en la naturaleza y en la continuidad de la red ecológica de Parques Nacionales. Desgraciadamente, una gran parte de las autoridades locales está a favor del desarrollo de los edificios y de la afluencia de los nuevos residentes. el deseo de obtener un beneficio rápido oculta los efectos a largo plazo del desarrollo.</a:t>
                      </a:r>
                      <a:endParaRPr lang="es-ES_tradnl" sz="1800" dirty="0"/>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49107" b="42580"/>
          <a:stretch/>
        </p:blipFill>
        <p:spPr>
          <a:xfrm>
            <a:off x="217170" y="1021594"/>
            <a:ext cx="3620044" cy="2887567"/>
          </a:xfrm>
          <a:prstGeom prst="rect">
            <a:avLst/>
          </a:prstGeom>
        </p:spPr>
      </p:pic>
      <p:sp>
        <p:nvSpPr>
          <p:cNvPr id="5" name="Rectángulo redondeado 4"/>
          <p:cNvSpPr/>
          <p:nvPr/>
        </p:nvSpPr>
        <p:spPr>
          <a:xfrm>
            <a:off x="2710544" y="1799100"/>
            <a:ext cx="769053" cy="56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94113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432000"/>
            <a:ext cx="8229600" cy="562074"/>
          </a:xfrm>
        </p:spPr>
        <p:txBody>
          <a:bodyPr/>
          <a:lstStyle/>
          <a:p>
            <a:r>
              <a:rPr lang="en-US" dirty="0" smtClean="0"/>
              <a:t>2. </a:t>
            </a:r>
            <a:r>
              <a:rPr lang="en-US" dirty="0" err="1"/>
              <a:t>Mazovia</a:t>
            </a:r>
            <a:r>
              <a:rPr lang="en-US" dirty="0"/>
              <a:t>, </a:t>
            </a:r>
            <a:r>
              <a:rPr lang="en-US" dirty="0" err="1" smtClean="0"/>
              <a:t>Polonia</a:t>
            </a:r>
            <a:endParaRPr lang="es-ES_tradnl" dirty="0"/>
          </a:p>
        </p:txBody>
      </p:sp>
      <p:graphicFrame>
        <p:nvGraphicFramePr>
          <p:cNvPr id="5" name="Tabla 4"/>
          <p:cNvGraphicFramePr>
            <a:graphicFrameLocks noGrp="1"/>
          </p:cNvGraphicFramePr>
          <p:nvPr>
            <p:extLst/>
          </p:nvPr>
        </p:nvGraphicFramePr>
        <p:xfrm>
          <a:off x="3234690" y="3051810"/>
          <a:ext cx="5452110" cy="3606379"/>
        </p:xfrm>
        <a:graphic>
          <a:graphicData uri="http://schemas.openxmlformats.org/drawingml/2006/table">
            <a:tbl>
              <a:tblPr firstRow="1" bandRow="1">
                <a:tableStyleId>{E60E5AAE-0EA0-4B04-9C3E-DA343A0F411B}</a:tableStyleId>
              </a:tblPr>
              <a:tblGrid>
                <a:gridCol w="5452110">
                  <a:extLst>
                    <a:ext uri="{9D8B030D-6E8A-4147-A177-3AD203B41FA5}">
                      <a16:colId xmlns:a16="http://schemas.microsoft.com/office/drawing/2014/main" val="20000"/>
                    </a:ext>
                  </a:extLst>
                </a:gridCol>
              </a:tblGrid>
              <a:tr h="424589">
                <a:tc>
                  <a:txBody>
                    <a:bodyPr/>
                    <a:lstStyle/>
                    <a:p>
                      <a:r>
                        <a:rPr lang="es-ES_tradnl" sz="1200" dirty="0" smtClean="0"/>
                        <a:t>PI: Plan Operativo Regional</a:t>
                      </a:r>
                      <a:r>
                        <a:rPr lang="es-ES_tradnl" sz="1200" baseline="0" dirty="0" smtClean="0"/>
                        <a:t> FEDER 2022-2027</a:t>
                      </a:r>
                      <a:endParaRPr lang="es-ES_tradnl" sz="1200" dirty="0"/>
                    </a:p>
                  </a:txBody>
                  <a:tcPr/>
                </a:tc>
                <a:extLst>
                  <a:ext uri="{0D108BD9-81ED-4DB2-BD59-A6C34878D82A}">
                    <a16:rowId xmlns:a16="http://schemas.microsoft.com/office/drawing/2014/main" val="10000"/>
                  </a:ext>
                </a:extLst>
              </a:tr>
              <a:tr h="3181790">
                <a:tc>
                  <a:txBody>
                    <a:bodyPr/>
                    <a:lstStyle/>
                    <a:p>
                      <a:r>
                        <a:rPr lang="es-ES_tradnl" sz="1200" b="1" dirty="0" err="1" smtClean="0"/>
                        <a:t>Acci</a:t>
                      </a:r>
                      <a:r>
                        <a:rPr lang="en-US" sz="1200" b="1" dirty="0" err="1" smtClean="0"/>
                        <a:t>ón</a:t>
                      </a:r>
                      <a:r>
                        <a:rPr lang="en-US" sz="1200" b="1" dirty="0" smtClean="0"/>
                        <a:t>:</a:t>
                      </a:r>
                      <a:r>
                        <a:rPr lang="es-ES_tradnl" sz="1200" b="1" dirty="0" smtClean="0"/>
                        <a:t> Incluir</a:t>
                      </a:r>
                      <a:r>
                        <a:rPr lang="es-ES_tradnl" sz="1200" b="1" baseline="0" dirty="0" smtClean="0"/>
                        <a:t> c</a:t>
                      </a:r>
                      <a:r>
                        <a:rPr lang="es-ES_tradnl" sz="1200" b="1" dirty="0" smtClean="0"/>
                        <a:t>riterios de selección de proyectos en el Plan Operativo Regional FEDER con puntos extra para la protección de los PUOS</a:t>
                      </a:r>
                      <a:r>
                        <a:rPr lang="es-ES_tradnl" sz="1200" b="1" baseline="0" dirty="0" smtClean="0"/>
                        <a:t>.</a:t>
                      </a:r>
                    </a:p>
                    <a:p>
                      <a:r>
                        <a:rPr lang="es-ES_tradnl" sz="1200" b="0" baseline="0" dirty="0" smtClean="0"/>
                        <a:t>Proponen como criterio general, que la inversión sea dirigida al uso sostenible del espacio en relación con el desarrollo y el diseño de las </a:t>
                      </a:r>
                      <a:r>
                        <a:rPr lang="en-US" sz="1200" b="0" baseline="0" dirty="0" err="1" smtClean="0"/>
                        <a:t>áreas</a:t>
                      </a:r>
                      <a:r>
                        <a:rPr lang="en-US" sz="1200" b="0" baseline="0" dirty="0" smtClean="0"/>
                        <a:t> </a:t>
                      </a:r>
                      <a:r>
                        <a:rPr lang="es-ES_tradnl" sz="1200" b="0" baseline="0" dirty="0" smtClean="0"/>
                        <a:t>que merecen protección. </a:t>
                      </a:r>
                      <a:endParaRPr lang="es-ES_tradnl" sz="1200" baseline="0" dirty="0" smtClean="0"/>
                    </a:p>
                    <a:p>
                      <a:endParaRPr lang="es-ES_tradnl" sz="1200" baseline="0" dirty="0" smtClean="0"/>
                    </a:p>
                    <a:p>
                      <a:r>
                        <a:rPr lang="es-ES_tradnl" sz="1200" b="1" baseline="0" dirty="0" smtClean="0"/>
                        <a:t>Ejemplo</a:t>
                      </a:r>
                    </a:p>
                    <a:p>
                      <a:r>
                        <a:rPr lang="es-ES_tradnl" sz="1200" baseline="0" dirty="0" smtClean="0"/>
                        <a:t>Para objetivo 5 del ROP: </a:t>
                      </a:r>
                      <a:r>
                        <a:rPr lang="en-US" sz="1200" baseline="0" dirty="0" smtClean="0"/>
                        <a:t>”,</a:t>
                      </a:r>
                      <a:r>
                        <a:rPr lang="es-ES_tradnl" sz="1200" b="1" i="0" u="none" strike="noStrike" cap="none" baseline="0" dirty="0" smtClean="0">
                          <a:solidFill>
                            <a:schemeClr val="dk1"/>
                          </a:solidFill>
                          <a:latin typeface="Arial"/>
                          <a:ea typeface="Arial"/>
                          <a:cs typeface="Arial"/>
                          <a:sym typeface="Arial"/>
                        </a:rPr>
                        <a:t>Revitalización de zonas degradadas</a:t>
                      </a:r>
                      <a:r>
                        <a:rPr lang="en-US" sz="1200" b="1" i="0" u="none" strike="noStrike" cap="none" baseline="0" dirty="0" smtClean="0">
                          <a:solidFill>
                            <a:schemeClr val="dk1"/>
                          </a:solidFill>
                          <a:latin typeface="Arial"/>
                          <a:ea typeface="Arial"/>
                          <a:cs typeface="Arial"/>
                          <a:sym typeface="Arial"/>
                        </a:rPr>
                        <a:t>”,</a:t>
                      </a:r>
                      <a:r>
                        <a:rPr lang="es-ES_tradnl" sz="1200" b="1" i="0" u="none" strike="noStrike" cap="none" baseline="0" dirty="0" smtClean="0">
                          <a:solidFill>
                            <a:schemeClr val="dk1"/>
                          </a:solidFill>
                          <a:latin typeface="Arial"/>
                          <a:ea typeface="Arial"/>
                          <a:cs typeface="Arial"/>
                          <a:sym typeface="Arial"/>
                        </a:rPr>
                        <a:t> </a:t>
                      </a:r>
                      <a:r>
                        <a:rPr lang="es-ES_tradnl" sz="1200" b="0" i="0" u="none" strike="noStrike" cap="none" baseline="0" dirty="0" smtClean="0">
                          <a:solidFill>
                            <a:schemeClr val="dk1"/>
                          </a:solidFill>
                          <a:latin typeface="Arial"/>
                          <a:ea typeface="Arial"/>
                          <a:cs typeface="Arial"/>
                          <a:sym typeface="Arial"/>
                        </a:rPr>
                        <a:t>proponen los siguientes criterios para la </a:t>
                      </a:r>
                      <a:r>
                        <a:rPr lang="es-ES_tradnl" sz="1200" b="0" i="0" u="none" strike="noStrike" cap="none" baseline="0" dirty="0" err="1" smtClean="0">
                          <a:solidFill>
                            <a:schemeClr val="dk1"/>
                          </a:solidFill>
                          <a:latin typeface="Arial"/>
                          <a:ea typeface="Arial"/>
                          <a:cs typeface="Arial"/>
                          <a:sym typeface="Arial"/>
                        </a:rPr>
                        <a:t>selecci</a:t>
                      </a:r>
                      <a:r>
                        <a:rPr lang="en-US" sz="1200" b="0" i="0" u="none" strike="noStrike" cap="none" baseline="0" dirty="0" err="1" smtClean="0">
                          <a:solidFill>
                            <a:schemeClr val="dk1"/>
                          </a:solidFill>
                          <a:latin typeface="Arial"/>
                          <a:ea typeface="Arial"/>
                          <a:cs typeface="Arial"/>
                          <a:sym typeface="Arial"/>
                        </a:rPr>
                        <a:t>ón</a:t>
                      </a:r>
                      <a:r>
                        <a:rPr lang="en-US" sz="1200" b="0" i="0" u="none" strike="noStrike" cap="none" baseline="0" dirty="0" smtClean="0">
                          <a:solidFill>
                            <a:schemeClr val="dk1"/>
                          </a:solidFill>
                          <a:latin typeface="Arial"/>
                          <a:ea typeface="Arial"/>
                          <a:cs typeface="Arial"/>
                          <a:sym typeface="Arial"/>
                        </a:rPr>
                        <a:t> de </a:t>
                      </a:r>
                      <a:r>
                        <a:rPr lang="en-US" sz="1200" b="0" i="0" u="none" strike="noStrike" cap="none" baseline="0" dirty="0" err="1" smtClean="0">
                          <a:solidFill>
                            <a:schemeClr val="dk1"/>
                          </a:solidFill>
                          <a:latin typeface="Arial"/>
                          <a:ea typeface="Arial"/>
                          <a:cs typeface="Arial"/>
                          <a:sym typeface="Arial"/>
                        </a:rPr>
                        <a:t>proyectos</a:t>
                      </a:r>
                      <a:r>
                        <a:rPr lang="es-ES_tradnl" sz="1200" b="0" i="0" u="none" strike="noStrike" cap="none" baseline="0" dirty="0" smtClean="0">
                          <a:solidFill>
                            <a:schemeClr val="dk1"/>
                          </a:solidFill>
                          <a:latin typeface="Arial"/>
                          <a:ea typeface="Arial"/>
                          <a:cs typeface="Arial"/>
                          <a:sym typeface="Arial"/>
                        </a:rPr>
                        <a:t>:</a:t>
                      </a:r>
                    </a:p>
                    <a:p>
                      <a:endParaRPr lang="es-ES_tradnl" sz="1200" b="0" i="0" u="none" strike="noStrike" cap="none" baseline="0" dirty="0" smtClean="0">
                        <a:solidFill>
                          <a:schemeClr val="dk1"/>
                        </a:solidFill>
                        <a:latin typeface="Arial"/>
                        <a:ea typeface="Arial"/>
                        <a:cs typeface="Arial"/>
                        <a:sym typeface="Arial"/>
                      </a:endParaRPr>
                    </a:p>
                    <a:p>
                      <a:pPr marL="171450" lvl="0" indent="-171450">
                        <a:buFont typeface="Arial" charset="0"/>
                        <a:buChar char="•"/>
                      </a:pPr>
                      <a:r>
                        <a:rPr lang="es-ES_tradnl" sz="1200" b="0" i="0" u="none" strike="noStrike" cap="none" baseline="0" dirty="0" smtClean="0">
                          <a:solidFill>
                            <a:schemeClr val="dk1"/>
                          </a:solidFill>
                          <a:latin typeface="Arial"/>
                          <a:ea typeface="Arial"/>
                          <a:cs typeface="Arial"/>
                          <a:sym typeface="Arial"/>
                        </a:rPr>
                        <a:t>Las zonas degradadas revitalizadas deben interconectarse con corredores ecológicos con PUOS</a:t>
                      </a:r>
                    </a:p>
                    <a:p>
                      <a:pPr marL="171450" lvl="0" indent="-171450">
                        <a:buFont typeface="Arial" charset="0"/>
                        <a:buChar char="•"/>
                      </a:pPr>
                      <a:r>
                        <a:rPr lang="es-ES_tradnl" sz="1200" b="0" i="0" u="none" strike="noStrike" cap="none" baseline="0" dirty="0" smtClean="0">
                          <a:solidFill>
                            <a:schemeClr val="dk1"/>
                          </a:solidFill>
                          <a:latin typeface="Arial"/>
                          <a:ea typeface="Arial"/>
                          <a:cs typeface="Arial"/>
                          <a:sym typeface="Arial"/>
                        </a:rPr>
                        <a:t>Dar nuevas funciones sostenibles a las zonas revitalizadas</a:t>
                      </a:r>
                    </a:p>
                    <a:p>
                      <a:pPr marL="171450" lvl="0" indent="-171450">
                        <a:buFont typeface="Arial" charset="0"/>
                        <a:buChar char="•"/>
                      </a:pPr>
                      <a:r>
                        <a:rPr lang="es-ES_tradnl" sz="1200" b="0" i="0" u="none" strike="noStrike" cap="none" baseline="0" dirty="0" smtClean="0">
                          <a:solidFill>
                            <a:schemeClr val="dk1"/>
                          </a:solidFill>
                          <a:latin typeface="Arial"/>
                          <a:ea typeface="Arial"/>
                          <a:cs typeface="Arial"/>
                          <a:sym typeface="Arial"/>
                        </a:rPr>
                        <a:t>Uso de soluciones basadas en la naturaleza para la revitalización de las zonas degradadas,</a:t>
                      </a:r>
                    </a:p>
                    <a:p>
                      <a:pPr marL="171450" lvl="0" indent="-171450">
                        <a:buFont typeface="Arial" charset="0"/>
                        <a:buChar char="•"/>
                      </a:pPr>
                      <a:r>
                        <a:rPr lang="es-ES_tradnl" sz="1200" b="0" i="0" u="none" strike="noStrike" cap="none" baseline="0" dirty="0" smtClean="0">
                          <a:solidFill>
                            <a:schemeClr val="dk1"/>
                          </a:solidFill>
                          <a:latin typeface="Arial"/>
                          <a:ea typeface="Arial"/>
                          <a:cs typeface="Arial"/>
                          <a:sym typeface="Arial"/>
                        </a:rPr>
                        <a:t>promover el conocimiento cultural no sólo de los edificios, la historia local</a:t>
                      </a:r>
                    </a:p>
                  </a:txBody>
                  <a:tcP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nvPr>
        </p:nvGraphicFramePr>
        <p:xfrm>
          <a:off x="194310" y="1234273"/>
          <a:ext cx="3040380" cy="3530479"/>
        </p:xfrm>
        <a:graphic>
          <a:graphicData uri="http://schemas.openxmlformats.org/drawingml/2006/table">
            <a:tbl>
              <a:tblPr firstRow="1" bandRow="1">
                <a:tableStyleId>{9DCAF9ED-07DC-4A11-8D7F-57B35C25682E}</a:tableStyleId>
              </a:tblPr>
              <a:tblGrid>
                <a:gridCol w="3040380">
                  <a:extLst>
                    <a:ext uri="{9D8B030D-6E8A-4147-A177-3AD203B41FA5}">
                      <a16:colId xmlns:a16="http://schemas.microsoft.com/office/drawing/2014/main" val="20000"/>
                    </a:ext>
                  </a:extLst>
                </a:gridCol>
              </a:tblGrid>
              <a:tr h="421519">
                <a:tc>
                  <a:txBody>
                    <a:bodyPr/>
                    <a:lstStyle/>
                    <a:p>
                      <a:pPr algn="ctr"/>
                      <a:r>
                        <a:rPr lang="es-ES_tradnl" sz="1400" dirty="0" smtClean="0"/>
                        <a:t>Retos regionales</a:t>
                      </a:r>
                      <a:endParaRPr lang="es-ES_tradnl" sz="1400" dirty="0"/>
                    </a:p>
                  </a:txBody>
                  <a:tcPr anchor="ctr"/>
                </a:tc>
                <a:extLst>
                  <a:ext uri="{0D108BD9-81ED-4DB2-BD59-A6C34878D82A}">
                    <a16:rowId xmlns:a16="http://schemas.microsoft.com/office/drawing/2014/main" val="10000"/>
                  </a:ext>
                </a:extLst>
              </a:tr>
              <a:tr h="2676178">
                <a:tc>
                  <a:txBody>
                    <a:bodyPr/>
                    <a:lstStyle/>
                    <a:p>
                      <a:pPr marL="0" indent="0" algn="ctr">
                        <a:lnSpc>
                          <a:spcPct val="150000"/>
                        </a:lnSpc>
                        <a:buClr>
                          <a:srgbClr val="000000"/>
                        </a:buClr>
                      </a:pPr>
                      <a:r>
                        <a:rPr lang="es-ES_tradnl" sz="1200" b="1" dirty="0" smtClean="0"/>
                        <a:t>Revitalización de </a:t>
                      </a:r>
                      <a:r>
                        <a:rPr lang="en-US" sz="1200" b="1" i="1" baseline="0" dirty="0" smtClean="0"/>
                        <a:t>brownfields (</a:t>
                      </a:r>
                      <a:r>
                        <a:rPr lang="es-ES_tradnl" sz="1200" b="1" dirty="0" smtClean="0"/>
                        <a:t>terrenos baldíos)</a:t>
                      </a:r>
                    </a:p>
                    <a:p>
                      <a:pPr marL="285750" indent="-285750">
                        <a:lnSpc>
                          <a:spcPct val="150000"/>
                        </a:lnSpc>
                        <a:buClr>
                          <a:srgbClr val="000000"/>
                        </a:buClr>
                        <a:buFont typeface="Arial" charset="0"/>
                        <a:buChar char="•"/>
                      </a:pPr>
                      <a:r>
                        <a:rPr lang="es-ES_tradnl" sz="1200" dirty="0" smtClean="0"/>
                        <a:t>Presión urbanística sobre los espacios abiertos en torno a las grandes ciudades</a:t>
                      </a:r>
                    </a:p>
                    <a:p>
                      <a:pPr marL="285750" indent="-285750">
                        <a:lnSpc>
                          <a:spcPct val="150000"/>
                        </a:lnSpc>
                        <a:buClr>
                          <a:srgbClr val="000000"/>
                        </a:buClr>
                        <a:buFont typeface="Arial" charset="0"/>
                        <a:buChar char="•"/>
                      </a:pPr>
                      <a:r>
                        <a:rPr lang="es-ES_tradnl" sz="1200" dirty="0" smtClean="0"/>
                        <a:t>Insuficiente cooperación interministerial</a:t>
                      </a:r>
                    </a:p>
                    <a:p>
                      <a:pPr marL="285750" indent="-285750">
                        <a:lnSpc>
                          <a:spcPct val="150000"/>
                        </a:lnSpc>
                        <a:buClr>
                          <a:srgbClr val="000000"/>
                        </a:buClr>
                        <a:buFont typeface="Arial" charset="0"/>
                        <a:buChar char="•"/>
                      </a:pPr>
                      <a:r>
                        <a:rPr lang="es-ES_tradnl" sz="1200" dirty="0" smtClean="0"/>
                        <a:t>La inversión en la naturaleza se considera principalmente un coste</a:t>
                      </a:r>
                    </a:p>
                    <a:p>
                      <a:pPr marL="285750" indent="-285750">
                        <a:lnSpc>
                          <a:spcPct val="150000"/>
                        </a:lnSpc>
                        <a:buClr>
                          <a:srgbClr val="000000"/>
                        </a:buClr>
                        <a:buFont typeface="Arial" charset="0"/>
                        <a:buChar char="•"/>
                      </a:pPr>
                      <a:r>
                        <a:rPr lang="es-ES_tradnl" sz="1200" dirty="0" smtClean="0"/>
                        <a:t>Perspectiva de desarrollo a corto plazo de actores</a:t>
                      </a:r>
                      <a:r>
                        <a:rPr lang="es-ES_tradnl" sz="1200" baseline="0" dirty="0" smtClean="0"/>
                        <a:t> </a:t>
                      </a:r>
                      <a:r>
                        <a:rPr lang="es-ES_tradnl" sz="1200" dirty="0" smtClean="0"/>
                        <a:t>locales</a:t>
                      </a:r>
                      <a:endParaRPr lang="es-ES_tradnl"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889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4;p33"/>
          <p:cNvSpPr txBox="1">
            <a:spLocks noGrp="1"/>
          </p:cNvSpPr>
          <p:nvPr>
            <p:ph type="title"/>
          </p:nvPr>
        </p:nvSpPr>
        <p:spPr>
          <a:xfrm>
            <a:off x="217170" y="420570"/>
            <a:ext cx="8229600" cy="562074"/>
          </a:xfrm>
          <a:prstGeom prst="rect">
            <a:avLst/>
          </a:prstGeom>
          <a:noFill/>
          <a:ln>
            <a:noFill/>
          </a:ln>
        </p:spPr>
        <p:txBody>
          <a:bodyPr spcFirstLastPara="1" wrap="square" lIns="91425" tIns="45700" rIns="91425" bIns="45700" anchor="ctr" anchorCtr="0">
            <a:noAutofit/>
          </a:bodyPr>
          <a:lstStyle/>
          <a:p>
            <a:r>
              <a:rPr lang="en-US" dirty="0" smtClean="0">
                <a:solidFill>
                  <a:schemeClr val="bg2">
                    <a:lumMod val="75000"/>
                  </a:schemeClr>
                </a:solidFill>
              </a:rPr>
              <a:t>3. </a:t>
            </a:r>
            <a:r>
              <a:rPr lang="es-ES_tradnl" dirty="0" err="1">
                <a:solidFill>
                  <a:schemeClr val="bg2">
                    <a:lumMod val="75000"/>
                  </a:schemeClr>
                </a:solidFill>
              </a:rPr>
              <a:t>Hajd</a:t>
            </a:r>
            <a:r>
              <a:rPr lang="en-US" dirty="0" err="1">
                <a:solidFill>
                  <a:schemeClr val="bg2">
                    <a:lumMod val="75000"/>
                  </a:schemeClr>
                </a:solidFill>
              </a:rPr>
              <a:t>ú</a:t>
            </a:r>
            <a:r>
              <a:rPr lang="en-US" dirty="0">
                <a:solidFill>
                  <a:schemeClr val="bg2">
                    <a:lumMod val="75000"/>
                  </a:schemeClr>
                </a:solidFill>
              </a:rPr>
              <a:t>-Bihar, </a:t>
            </a:r>
            <a:r>
              <a:rPr lang="en-US" dirty="0" err="1" smtClean="0">
                <a:solidFill>
                  <a:schemeClr val="bg2">
                    <a:lumMod val="75000"/>
                  </a:schemeClr>
                </a:solidFill>
              </a:rPr>
              <a:t>Hungría</a:t>
            </a:r>
            <a:r>
              <a:rPr lang="en-US" dirty="0" smtClean="0">
                <a:solidFill>
                  <a:schemeClr val="bg2">
                    <a:lumMod val="75000"/>
                  </a:schemeClr>
                </a:solidFill>
              </a:rPr>
              <a:t> </a:t>
            </a:r>
            <a:endParaRPr sz="4000" b="0" i="0" u="none" strike="noStrike" cap="none" dirty="0">
              <a:solidFill>
                <a:schemeClr val="bg2">
                  <a:lumMod val="75000"/>
                </a:schemeClr>
              </a:solidFill>
              <a:sym typeface="Arial"/>
            </a:endParaRPr>
          </a:p>
        </p:txBody>
      </p:sp>
      <p:graphicFrame>
        <p:nvGraphicFramePr>
          <p:cNvPr id="5" name="Tabla 4"/>
          <p:cNvGraphicFramePr>
            <a:graphicFrameLocks noGrp="1"/>
          </p:cNvGraphicFramePr>
          <p:nvPr>
            <p:extLst/>
          </p:nvPr>
        </p:nvGraphicFramePr>
        <p:xfrm>
          <a:off x="1439916" y="3844642"/>
          <a:ext cx="7385227" cy="2787316"/>
        </p:xfrm>
        <a:graphic>
          <a:graphicData uri="http://schemas.openxmlformats.org/drawingml/2006/table">
            <a:tbl>
              <a:tblPr firstRow="1" bandRow="1">
                <a:tableStyleId>{72833802-FEF1-4C79-8D5D-14CF1EAF98D9}</a:tableStyleId>
              </a:tblPr>
              <a:tblGrid>
                <a:gridCol w="7385227">
                  <a:extLst>
                    <a:ext uri="{9D8B030D-6E8A-4147-A177-3AD203B41FA5}">
                      <a16:colId xmlns:a16="http://schemas.microsoft.com/office/drawing/2014/main" val="20000"/>
                    </a:ext>
                  </a:extLst>
                </a:gridCol>
              </a:tblGrid>
              <a:tr h="321879">
                <a:tc>
                  <a:txBody>
                    <a:bodyPr/>
                    <a:lstStyle/>
                    <a:p>
                      <a:pPr algn="ctr"/>
                      <a:r>
                        <a:rPr lang="es-ES_tradnl" sz="1800" dirty="0" smtClean="0"/>
                        <a:t>CONTEXTO</a:t>
                      </a:r>
                      <a:endParaRPr lang="es-ES_tradnl" sz="1800" dirty="0"/>
                    </a:p>
                  </a:txBody>
                  <a:tcPr/>
                </a:tc>
                <a:extLst>
                  <a:ext uri="{0D108BD9-81ED-4DB2-BD59-A6C34878D82A}">
                    <a16:rowId xmlns:a16="http://schemas.microsoft.com/office/drawing/2014/main" val="10000"/>
                  </a:ext>
                </a:extLst>
              </a:tr>
              <a:tr h="242155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_tradnl" sz="1800" dirty="0" smtClean="0">
                          <a:solidFill>
                            <a:schemeClr val="tx1">
                              <a:lumMod val="75000"/>
                              <a:lumOff val="25000"/>
                            </a:schemeClr>
                          </a:solidFill>
                        </a:rPr>
                        <a:t>En</a:t>
                      </a:r>
                      <a:r>
                        <a:rPr lang="es-ES_tradnl" sz="1800" baseline="0" dirty="0" smtClean="0">
                          <a:solidFill>
                            <a:schemeClr val="tx1">
                              <a:lumMod val="75000"/>
                              <a:lumOff val="25000"/>
                            </a:schemeClr>
                          </a:solidFill>
                        </a:rPr>
                        <a:t> la </a:t>
                      </a:r>
                      <a:r>
                        <a:rPr lang="es-ES_tradnl" sz="1800" baseline="0" dirty="0" err="1" smtClean="0">
                          <a:solidFill>
                            <a:schemeClr val="tx1">
                              <a:lumMod val="75000"/>
                              <a:lumOff val="25000"/>
                            </a:schemeClr>
                          </a:solidFill>
                        </a:rPr>
                        <a:t>regi</a:t>
                      </a:r>
                      <a:r>
                        <a:rPr lang="en-US" sz="1800" baseline="0" dirty="0" err="1" smtClean="0">
                          <a:solidFill>
                            <a:schemeClr val="tx1">
                              <a:lumMod val="75000"/>
                              <a:lumOff val="25000"/>
                            </a:schemeClr>
                          </a:solidFill>
                        </a:rPr>
                        <a:t>ón</a:t>
                      </a:r>
                      <a:r>
                        <a:rPr lang="en-US" sz="1800" baseline="0" dirty="0" smtClean="0">
                          <a:solidFill>
                            <a:schemeClr val="tx1">
                              <a:lumMod val="75000"/>
                              <a:lumOff val="25000"/>
                            </a:schemeClr>
                          </a:solidFill>
                        </a:rPr>
                        <a:t> de </a:t>
                      </a:r>
                      <a:r>
                        <a:rPr lang="es-ES_tradnl" sz="1800" b="0" i="0" u="none" strike="noStrike" cap="none" baseline="0" dirty="0" smtClean="0">
                          <a:solidFill>
                            <a:schemeClr val="tx1">
                              <a:lumMod val="75000"/>
                              <a:lumOff val="25000"/>
                            </a:schemeClr>
                          </a:solidFill>
                          <a:latin typeface="+mn-lt"/>
                          <a:ea typeface="+mn-ea"/>
                          <a:cs typeface="+mn-cs"/>
                          <a:sym typeface="Arial"/>
                        </a:rPr>
                        <a:t>Hajdú-Bihar </a:t>
                      </a:r>
                      <a:r>
                        <a:rPr lang="es-ES_tradnl" sz="1800" dirty="0" smtClean="0">
                          <a:solidFill>
                            <a:schemeClr val="tx1">
                              <a:lumMod val="75000"/>
                              <a:lumOff val="25000"/>
                            </a:schemeClr>
                          </a:solidFill>
                        </a:rPr>
                        <a:t>se han seleccionado grandes zonas periurbanas para convertir en parques industriales. Para preservar los valores </a:t>
                      </a:r>
                      <a:r>
                        <a:rPr lang="es-ES_tradnl" sz="1800" dirty="0" err="1" smtClean="0">
                          <a:solidFill>
                            <a:schemeClr val="tx1">
                              <a:lumMod val="75000"/>
                              <a:lumOff val="25000"/>
                            </a:schemeClr>
                          </a:solidFill>
                        </a:rPr>
                        <a:t>ecol</a:t>
                      </a:r>
                      <a:r>
                        <a:rPr lang="en-US" sz="1800" dirty="0" err="1" smtClean="0">
                          <a:solidFill>
                            <a:schemeClr val="tx1">
                              <a:lumMod val="75000"/>
                              <a:lumOff val="25000"/>
                            </a:schemeClr>
                          </a:solidFill>
                        </a:rPr>
                        <a:t>ógicos</a:t>
                      </a:r>
                      <a:r>
                        <a:rPr lang="en-US" sz="1800" dirty="0" smtClean="0">
                          <a:solidFill>
                            <a:schemeClr val="tx1">
                              <a:lumMod val="75000"/>
                              <a:lumOff val="25000"/>
                            </a:schemeClr>
                          </a:solidFill>
                        </a:rPr>
                        <a:t> y </a:t>
                      </a:r>
                      <a:r>
                        <a:rPr lang="en-US" sz="1800" dirty="0" err="1" smtClean="0">
                          <a:solidFill>
                            <a:schemeClr val="tx1">
                              <a:lumMod val="75000"/>
                              <a:lumOff val="25000"/>
                            </a:schemeClr>
                          </a:solidFill>
                        </a:rPr>
                        <a:t>naturales</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debería</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privilegiar</a:t>
                      </a:r>
                      <a:r>
                        <a:rPr lang="en-US" sz="1800" dirty="0" smtClean="0">
                          <a:solidFill>
                            <a:schemeClr val="tx1">
                              <a:lumMod val="75000"/>
                              <a:lumOff val="25000"/>
                            </a:schemeClr>
                          </a:solidFill>
                        </a:rPr>
                        <a:t> el</a:t>
                      </a:r>
                      <a:r>
                        <a:rPr lang="en-US" sz="1800" baseline="0" dirty="0" smtClean="0">
                          <a:solidFill>
                            <a:schemeClr val="tx1">
                              <a:lumMod val="75000"/>
                              <a:lumOff val="25000"/>
                            </a:schemeClr>
                          </a:solidFill>
                        </a:rPr>
                        <a:t> </a:t>
                      </a:r>
                      <a:r>
                        <a:rPr lang="en-US" sz="1800" baseline="0" dirty="0" err="1" smtClean="0">
                          <a:solidFill>
                            <a:schemeClr val="tx1">
                              <a:lumMod val="75000"/>
                              <a:lumOff val="25000"/>
                            </a:schemeClr>
                          </a:solidFill>
                        </a:rPr>
                        <a:t>uso</a:t>
                      </a:r>
                      <a:r>
                        <a:rPr lang="en-US" sz="1800" baseline="0" dirty="0" smtClean="0">
                          <a:solidFill>
                            <a:schemeClr val="tx1">
                              <a:lumMod val="75000"/>
                              <a:lumOff val="25000"/>
                            </a:schemeClr>
                          </a:solidFill>
                        </a:rPr>
                        <a:t> de </a:t>
                      </a:r>
                      <a:r>
                        <a:rPr lang="en-US" sz="1800" baseline="0" dirty="0" err="1" smtClean="0">
                          <a:solidFill>
                            <a:schemeClr val="tx1">
                              <a:lumMod val="75000"/>
                              <a:lumOff val="25000"/>
                            </a:schemeClr>
                          </a:solidFill>
                        </a:rPr>
                        <a:t>terrenos</a:t>
                      </a:r>
                      <a:r>
                        <a:rPr lang="en-US" sz="1800" baseline="0" dirty="0" smtClean="0">
                          <a:solidFill>
                            <a:schemeClr val="tx1">
                              <a:lumMod val="75000"/>
                              <a:lumOff val="25000"/>
                            </a:schemeClr>
                          </a:solidFill>
                        </a:rPr>
                        <a:t> </a:t>
                      </a:r>
                      <a:r>
                        <a:rPr lang="en-US" sz="1800" baseline="0" dirty="0" err="1" smtClean="0">
                          <a:solidFill>
                            <a:schemeClr val="tx1">
                              <a:lumMod val="75000"/>
                              <a:lumOff val="25000"/>
                            </a:schemeClr>
                          </a:solidFill>
                        </a:rPr>
                        <a:t>baldíos</a:t>
                      </a:r>
                      <a:r>
                        <a:rPr lang="en-US" sz="1800" baseline="0" dirty="0" smtClean="0">
                          <a:solidFill>
                            <a:schemeClr val="tx1">
                              <a:lumMod val="75000"/>
                              <a:lumOff val="25000"/>
                            </a:schemeClr>
                          </a:solidFill>
                        </a:rPr>
                        <a:t> o </a:t>
                      </a:r>
                      <a:r>
                        <a:rPr lang="en-US" sz="1800" i="1" baseline="0" dirty="0" smtClean="0">
                          <a:solidFill>
                            <a:schemeClr val="tx1">
                              <a:lumMod val="75000"/>
                              <a:lumOff val="25000"/>
                            </a:schemeClr>
                          </a:solidFill>
                        </a:rPr>
                        <a:t>brownfields</a:t>
                      </a:r>
                      <a:r>
                        <a:rPr lang="en-US" sz="1800" baseline="0" dirty="0" smtClean="0">
                          <a:solidFill>
                            <a:schemeClr val="tx1">
                              <a:lumMod val="75000"/>
                              <a:lumOff val="25000"/>
                            </a:schemeClr>
                          </a:solidFill>
                        </a:rPr>
                        <a:t> para </a:t>
                      </a:r>
                      <a:r>
                        <a:rPr lang="en-US" sz="1800" baseline="0" dirty="0" err="1" smtClean="0">
                          <a:solidFill>
                            <a:schemeClr val="tx1">
                              <a:lumMod val="75000"/>
                              <a:lumOff val="25000"/>
                            </a:schemeClr>
                          </a:solidFill>
                        </a:rPr>
                        <a:t>este</a:t>
                      </a:r>
                      <a:r>
                        <a:rPr lang="en-US" sz="1800" baseline="0" dirty="0" smtClean="0">
                          <a:solidFill>
                            <a:schemeClr val="tx1">
                              <a:lumMod val="75000"/>
                              <a:lumOff val="25000"/>
                            </a:schemeClr>
                          </a:solidFill>
                        </a:rPr>
                        <a:t> fin. </a:t>
                      </a:r>
                      <a:r>
                        <a:rPr lang="es-ES_tradnl" sz="1800" baseline="0" dirty="0" smtClean="0">
                          <a:solidFill>
                            <a:schemeClr val="tx1">
                              <a:lumMod val="75000"/>
                              <a:lumOff val="25000"/>
                            </a:schemeClr>
                          </a:solidFill>
                        </a:rPr>
                        <a:t>E</a:t>
                      </a:r>
                      <a:r>
                        <a:rPr lang="es-ES_tradnl" sz="1800" dirty="0" smtClean="0">
                          <a:solidFill>
                            <a:schemeClr val="tx1">
                              <a:lumMod val="75000"/>
                              <a:lumOff val="25000"/>
                            </a:schemeClr>
                          </a:solidFill>
                        </a:rPr>
                        <a:t>s muy necesario centrarse en la gobernanza de los servicios de los ecosistemas para conservar la biodiversidad. El condado necesita una mejor coordinación de recursos naturales, sociales, culturales e institucionales y y la creación de capacidades en procesos participativos apropiados </a:t>
                      </a:r>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49107" b="42580"/>
          <a:stretch/>
        </p:blipFill>
        <p:spPr>
          <a:xfrm>
            <a:off x="217170" y="1021594"/>
            <a:ext cx="3620044" cy="2887567"/>
          </a:xfrm>
          <a:prstGeom prst="rect">
            <a:avLst/>
          </a:prstGeom>
        </p:spPr>
      </p:pic>
      <p:sp>
        <p:nvSpPr>
          <p:cNvPr id="7" name="Rectángulo redondeado 6"/>
          <p:cNvSpPr/>
          <p:nvPr/>
        </p:nvSpPr>
        <p:spPr>
          <a:xfrm>
            <a:off x="2710544" y="1799100"/>
            <a:ext cx="769053" cy="56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62937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3234690" y="3051810"/>
          <a:ext cx="5452110" cy="3606379"/>
        </p:xfrm>
        <a:graphic>
          <a:graphicData uri="http://schemas.openxmlformats.org/drawingml/2006/table">
            <a:tbl>
              <a:tblPr firstRow="1" bandRow="1">
                <a:tableStyleId>{E60E5AAE-0EA0-4B04-9C3E-DA343A0F411B}</a:tableStyleId>
              </a:tblPr>
              <a:tblGrid>
                <a:gridCol w="5452110">
                  <a:extLst>
                    <a:ext uri="{9D8B030D-6E8A-4147-A177-3AD203B41FA5}">
                      <a16:colId xmlns:a16="http://schemas.microsoft.com/office/drawing/2014/main" val="20000"/>
                    </a:ext>
                  </a:extLst>
                </a:gridCol>
              </a:tblGrid>
              <a:tr h="424589">
                <a:tc>
                  <a:txBody>
                    <a:bodyPr/>
                    <a:lstStyle/>
                    <a:p>
                      <a:r>
                        <a:rPr lang="es-ES_tradnl" sz="1200" dirty="0" smtClean="0"/>
                        <a:t>PI: Programa de Desarrollo del Condado de Hajdú-Bihar para 2021-2027</a:t>
                      </a:r>
                      <a:endParaRPr lang="es-ES_tradnl" sz="1200" dirty="0"/>
                    </a:p>
                  </a:txBody>
                  <a:tcPr/>
                </a:tc>
                <a:extLst>
                  <a:ext uri="{0D108BD9-81ED-4DB2-BD59-A6C34878D82A}">
                    <a16:rowId xmlns:a16="http://schemas.microsoft.com/office/drawing/2014/main" val="10000"/>
                  </a:ext>
                </a:extLst>
              </a:tr>
              <a:tr h="3181790">
                <a:tc>
                  <a:txBody>
                    <a:bodyPr/>
                    <a:lstStyle/>
                    <a:p>
                      <a:r>
                        <a:rPr lang="es-ES_tradnl" sz="1200" b="1" dirty="0" err="1" smtClean="0"/>
                        <a:t>Acci</a:t>
                      </a:r>
                      <a:r>
                        <a:rPr lang="en-US" sz="1200" b="1" dirty="0" err="1" smtClean="0"/>
                        <a:t>ón</a:t>
                      </a:r>
                      <a:r>
                        <a:rPr lang="en-US" sz="1200" b="1" dirty="0" smtClean="0"/>
                        <a:t> 1:</a:t>
                      </a:r>
                      <a:r>
                        <a:rPr lang="es-ES_tradnl" sz="1200" b="1" dirty="0" smtClean="0"/>
                        <a:t> </a:t>
                      </a:r>
                      <a:r>
                        <a:rPr lang="es-ES_tradnl" sz="1200" b="0" dirty="0" smtClean="0"/>
                        <a:t>Crear y establecer una Guía Política totalmente nueva que se integrará directamente en el Instrumento Político. Proporcionar</a:t>
                      </a:r>
                      <a:r>
                        <a:rPr lang="en-US" sz="1200" b="0" dirty="0" err="1" smtClean="0"/>
                        <a:t>á</a:t>
                      </a:r>
                      <a:r>
                        <a:rPr lang="en-US" sz="1200" b="0" dirty="0" smtClean="0"/>
                        <a:t> </a:t>
                      </a:r>
                      <a:r>
                        <a:rPr lang="es-ES_tradnl" sz="1200" b="0" dirty="0" smtClean="0"/>
                        <a:t>información práctica, un marco profesional, herramientas y soluciones aplicables para alcanzar los retos</a:t>
                      </a:r>
                      <a:r>
                        <a:rPr lang="es-ES_tradnl" sz="1200" b="0" baseline="0" dirty="0" smtClean="0"/>
                        <a:t> regionales planteados.</a:t>
                      </a:r>
                    </a:p>
                    <a:p>
                      <a:endParaRPr lang="es-ES_tradnl" sz="1200" b="0" baseline="0" dirty="0" smtClean="0"/>
                    </a:p>
                    <a:p>
                      <a:r>
                        <a:rPr lang="es-ES_tradnl" sz="1200" b="0" dirty="0" smtClean="0"/>
                        <a:t>La</a:t>
                      </a:r>
                      <a:r>
                        <a:rPr lang="es-ES_tradnl" sz="1200" b="0" baseline="0" dirty="0" smtClean="0"/>
                        <a:t> </a:t>
                      </a:r>
                      <a:r>
                        <a:rPr lang="es-ES_tradnl" sz="1200" b="0" baseline="0" dirty="0" err="1" smtClean="0"/>
                        <a:t>Gu</a:t>
                      </a:r>
                      <a:r>
                        <a:rPr lang="en-US" sz="1200" b="0" baseline="0" dirty="0" err="1" smtClean="0"/>
                        <a:t>ía</a:t>
                      </a:r>
                      <a:r>
                        <a:rPr lang="en-US" sz="1200" b="0" baseline="0" dirty="0" smtClean="0"/>
                        <a:t> se divide </a:t>
                      </a:r>
                      <a:r>
                        <a:rPr lang="en-US" sz="1200" b="0" baseline="0" dirty="0" err="1" smtClean="0"/>
                        <a:t>en</a:t>
                      </a:r>
                      <a:r>
                        <a:rPr lang="en-US" sz="1200" b="0" baseline="0" dirty="0" smtClean="0"/>
                        <a:t> dos </a:t>
                      </a:r>
                      <a:r>
                        <a:rPr lang="en-US" sz="1200" b="0" baseline="0" dirty="0" err="1" smtClean="0"/>
                        <a:t>secciones</a:t>
                      </a:r>
                      <a:r>
                        <a:rPr lang="en-US" sz="1200" b="0" baseline="0" dirty="0" smtClean="0"/>
                        <a:t>:</a:t>
                      </a:r>
                    </a:p>
                    <a:p>
                      <a:endParaRPr lang="es-ES_tradnl" sz="1200" b="0" dirty="0" smtClean="0"/>
                    </a:p>
                    <a:p>
                      <a:pPr marL="171450" indent="-171450">
                        <a:lnSpc>
                          <a:spcPct val="100000"/>
                        </a:lnSpc>
                        <a:buFont typeface="Arial" charset="0"/>
                        <a:buChar char="•"/>
                      </a:pPr>
                      <a:r>
                        <a:rPr lang="es-ES_tradnl" sz="1200" b="1" baseline="0" dirty="0" smtClean="0"/>
                        <a:t>1 Catastro de </a:t>
                      </a:r>
                      <a:r>
                        <a:rPr lang="es-ES_tradnl" sz="1200" b="1" i="1" baseline="0" dirty="0" err="1" smtClean="0"/>
                        <a:t>greyfields</a:t>
                      </a:r>
                      <a:r>
                        <a:rPr lang="es-ES_tradnl" sz="1200" b="1" baseline="0" dirty="0" smtClean="0"/>
                        <a:t> (terrenos baldíos) en el condado. </a:t>
                      </a:r>
                      <a:r>
                        <a:rPr lang="es-ES_tradnl" sz="1200" b="0" baseline="0" dirty="0" smtClean="0"/>
                        <a:t>Para atraer inversiones y formular nuevos desarrollos, evitando terrenos verdes.</a:t>
                      </a:r>
                    </a:p>
                    <a:p>
                      <a:pPr marL="171450" indent="-171450">
                        <a:lnSpc>
                          <a:spcPct val="100000"/>
                        </a:lnSpc>
                        <a:buFont typeface="Arial" charset="0"/>
                        <a:buChar char="•"/>
                      </a:pPr>
                      <a:endParaRPr lang="es-ES_tradnl" sz="1200" b="0" baseline="0" dirty="0" smtClean="0"/>
                    </a:p>
                    <a:p>
                      <a:pPr marL="171450" indent="-171450">
                        <a:lnSpc>
                          <a:spcPct val="100000"/>
                        </a:lnSpc>
                        <a:buFont typeface="Arial" charset="0"/>
                        <a:buChar char="•"/>
                      </a:pPr>
                      <a:r>
                        <a:rPr lang="es-ES_tradnl" sz="1200" b="1" baseline="0" dirty="0" err="1" smtClean="0"/>
                        <a:t>Secci</a:t>
                      </a:r>
                      <a:r>
                        <a:rPr lang="en-US" sz="1200" b="1" baseline="0" dirty="0" err="1" smtClean="0"/>
                        <a:t>ón</a:t>
                      </a:r>
                      <a:r>
                        <a:rPr lang="en-US" sz="1200" b="1" baseline="0" dirty="0" smtClean="0"/>
                        <a:t> 2. </a:t>
                      </a:r>
                      <a:r>
                        <a:rPr lang="en-US" sz="1200" b="1" i="1" baseline="0" dirty="0" smtClean="0"/>
                        <a:t>e-Toolbox: </a:t>
                      </a:r>
                      <a:r>
                        <a:rPr lang="en-US" sz="1200" b="1" baseline="0" dirty="0" err="1" smtClean="0"/>
                        <a:t>Caja</a:t>
                      </a:r>
                      <a:r>
                        <a:rPr lang="en-US" sz="1200" b="1" baseline="0" dirty="0" smtClean="0"/>
                        <a:t> de </a:t>
                      </a:r>
                      <a:r>
                        <a:rPr lang="en-US" sz="1200" b="1" baseline="0" dirty="0" err="1" smtClean="0"/>
                        <a:t>herramientas</a:t>
                      </a:r>
                      <a:r>
                        <a:rPr lang="en-US" sz="1200" b="1" baseline="0" dirty="0" smtClean="0"/>
                        <a:t> </a:t>
                      </a:r>
                      <a:r>
                        <a:rPr lang="en-US" sz="1200" b="1" baseline="0" dirty="0" err="1" smtClean="0"/>
                        <a:t>electrónica</a:t>
                      </a:r>
                      <a:r>
                        <a:rPr lang="en-US" sz="1200" b="1" baseline="0" dirty="0" smtClean="0"/>
                        <a:t>.  </a:t>
                      </a:r>
                      <a:r>
                        <a:rPr lang="en-US" sz="1200" b="0" baseline="0" dirty="0" err="1" smtClean="0"/>
                        <a:t>Incluye</a:t>
                      </a:r>
                      <a:r>
                        <a:rPr lang="en-US" sz="1200" b="0" baseline="0" dirty="0" smtClean="0"/>
                        <a:t> un </a:t>
                      </a:r>
                      <a:r>
                        <a:rPr lang="en-US" sz="1200" b="0" baseline="0" dirty="0" err="1" smtClean="0"/>
                        <a:t>conjunto</a:t>
                      </a:r>
                      <a:r>
                        <a:rPr lang="en-US" sz="1200" b="0" baseline="0" dirty="0" smtClean="0"/>
                        <a:t> de </a:t>
                      </a:r>
                      <a:r>
                        <a:rPr lang="en-US" sz="1200" b="0" baseline="0" dirty="0" err="1" smtClean="0"/>
                        <a:t>prácticas</a:t>
                      </a:r>
                      <a:r>
                        <a:rPr lang="en-US" sz="1200" b="0" baseline="0" dirty="0" smtClean="0"/>
                        <a:t>, </a:t>
                      </a:r>
                      <a:r>
                        <a:rPr lang="en-US" sz="1200" b="0" baseline="0" dirty="0" err="1" smtClean="0"/>
                        <a:t>soluciones</a:t>
                      </a:r>
                      <a:r>
                        <a:rPr lang="en-US" sz="1200" b="0" baseline="0" dirty="0" smtClean="0"/>
                        <a:t>, </a:t>
                      </a:r>
                      <a:r>
                        <a:rPr lang="en-US" sz="1200" b="0" baseline="0" dirty="0" err="1" smtClean="0"/>
                        <a:t>resúmenes</a:t>
                      </a:r>
                      <a:r>
                        <a:rPr lang="en-US" sz="1200" b="0" baseline="0" dirty="0" smtClean="0"/>
                        <a:t> de </a:t>
                      </a:r>
                      <a:r>
                        <a:rPr lang="en-US" sz="1200" b="0" baseline="0" dirty="0" err="1" smtClean="0"/>
                        <a:t>proyectos</a:t>
                      </a:r>
                      <a:r>
                        <a:rPr lang="en-US" sz="1200" b="0" baseline="0" dirty="0" smtClean="0"/>
                        <a:t> </a:t>
                      </a:r>
                      <a:r>
                        <a:rPr lang="en-US" sz="1200" b="0" baseline="0" dirty="0" err="1" smtClean="0"/>
                        <a:t>piloto</a:t>
                      </a:r>
                      <a:r>
                        <a:rPr lang="en-US" sz="1200" b="0" baseline="0" dirty="0" smtClean="0"/>
                        <a:t>, </a:t>
                      </a:r>
                      <a:r>
                        <a:rPr lang="en-US" sz="1200" b="0" baseline="0" dirty="0" err="1" smtClean="0"/>
                        <a:t>así</a:t>
                      </a:r>
                      <a:r>
                        <a:rPr lang="en-US" sz="1200" b="0" baseline="0" dirty="0" smtClean="0"/>
                        <a:t> </a:t>
                      </a:r>
                      <a:r>
                        <a:rPr lang="en-US" sz="1200" b="0" baseline="0" dirty="0" err="1" smtClean="0"/>
                        <a:t>como</a:t>
                      </a:r>
                      <a:r>
                        <a:rPr lang="en-US" sz="1200" b="0" baseline="0" dirty="0" smtClean="0"/>
                        <a:t> </a:t>
                      </a:r>
                      <a:r>
                        <a:rPr lang="en-US" sz="1200" b="0" baseline="0" dirty="0" err="1" smtClean="0"/>
                        <a:t>los</a:t>
                      </a:r>
                      <a:r>
                        <a:rPr lang="en-US" sz="1200" b="0" baseline="0" dirty="0" smtClean="0"/>
                        <a:t> </a:t>
                      </a:r>
                      <a:r>
                        <a:rPr lang="en-US" sz="1200" b="0" baseline="0" dirty="0" err="1" smtClean="0"/>
                        <a:t>contactos</a:t>
                      </a:r>
                      <a:r>
                        <a:rPr lang="en-US" sz="1200" b="0" baseline="0" dirty="0" smtClean="0"/>
                        <a:t> de la red y la </a:t>
                      </a:r>
                      <a:r>
                        <a:rPr lang="en-US" sz="1200" b="0" baseline="0" dirty="0" err="1" smtClean="0"/>
                        <a:t>presentación</a:t>
                      </a:r>
                      <a:r>
                        <a:rPr lang="en-US" sz="1200" b="0" baseline="0" dirty="0" smtClean="0"/>
                        <a:t> de </a:t>
                      </a:r>
                      <a:r>
                        <a:rPr lang="en-US" sz="1200" b="0" baseline="0" dirty="0" err="1" smtClean="0"/>
                        <a:t>actores</a:t>
                      </a:r>
                      <a:r>
                        <a:rPr lang="en-US" sz="1200" b="0" baseline="0" dirty="0" smtClean="0"/>
                        <a:t> locales, </a:t>
                      </a:r>
                      <a:r>
                        <a:rPr lang="en-US" sz="1200" b="0" baseline="0" dirty="0" err="1" smtClean="0"/>
                        <a:t>técnicos</a:t>
                      </a:r>
                      <a:r>
                        <a:rPr lang="en-US" sz="1200" b="0" baseline="0" dirty="0" smtClean="0"/>
                        <a:t>, </a:t>
                      </a:r>
                      <a:r>
                        <a:rPr lang="en-US" sz="1200" b="0" baseline="0" dirty="0" err="1" smtClean="0"/>
                        <a:t>planificadores</a:t>
                      </a:r>
                      <a:r>
                        <a:rPr lang="en-US" sz="1200" b="0" baseline="0" dirty="0" smtClean="0"/>
                        <a:t> y </a:t>
                      </a:r>
                      <a:r>
                        <a:rPr lang="en-US" sz="1200" b="0" baseline="0" dirty="0" err="1" smtClean="0"/>
                        <a:t>partes</a:t>
                      </a:r>
                      <a:r>
                        <a:rPr lang="en-US" sz="1200" b="0" baseline="0" dirty="0" smtClean="0"/>
                        <a:t> </a:t>
                      </a:r>
                      <a:r>
                        <a:rPr lang="en-US" sz="1200" b="0" baseline="0" dirty="0" err="1" smtClean="0"/>
                        <a:t>interesadas</a:t>
                      </a:r>
                      <a:r>
                        <a:rPr lang="en-US" sz="1200" b="0" baseline="0" dirty="0" smtClean="0"/>
                        <a:t> </a:t>
                      </a:r>
                      <a:r>
                        <a:rPr lang="en-US" sz="1200" b="0" baseline="0" dirty="0" err="1" smtClean="0"/>
                        <a:t>en</a:t>
                      </a:r>
                      <a:r>
                        <a:rPr lang="en-US" sz="1200" b="0" baseline="0" dirty="0" smtClean="0"/>
                        <a:t> general para </a:t>
                      </a:r>
                      <a:r>
                        <a:rPr lang="en-US" sz="1200" b="0" baseline="0" dirty="0" err="1" smtClean="0"/>
                        <a:t>formular</a:t>
                      </a:r>
                      <a:r>
                        <a:rPr lang="en-US" sz="1200" b="0" baseline="0" dirty="0" smtClean="0"/>
                        <a:t> y </a:t>
                      </a:r>
                      <a:r>
                        <a:rPr lang="en-US" sz="1200" b="0" baseline="0" dirty="0" err="1" smtClean="0"/>
                        <a:t>establecer</a:t>
                      </a:r>
                      <a:r>
                        <a:rPr lang="en-US" sz="1200" b="0" baseline="0" dirty="0" smtClean="0"/>
                        <a:t> </a:t>
                      </a:r>
                      <a:r>
                        <a:rPr lang="en-US" sz="1200" b="0" baseline="0" dirty="0" err="1" smtClean="0"/>
                        <a:t>una</a:t>
                      </a:r>
                      <a:r>
                        <a:rPr lang="en-US" sz="1200" b="0" baseline="0" dirty="0" smtClean="0"/>
                        <a:t> </a:t>
                      </a:r>
                      <a:r>
                        <a:rPr lang="en-US" sz="1200" b="0" baseline="0" dirty="0" err="1" smtClean="0"/>
                        <a:t>comunidad</a:t>
                      </a:r>
                      <a:r>
                        <a:rPr lang="en-US" sz="1200" b="0" baseline="0" dirty="0" smtClean="0"/>
                        <a:t> regional </a:t>
                      </a:r>
                      <a:r>
                        <a:rPr lang="en-US" sz="1200" b="0" baseline="0" dirty="0" err="1" smtClean="0"/>
                        <a:t>orientada</a:t>
                      </a:r>
                      <a:r>
                        <a:rPr lang="en-US" sz="1200" b="0" baseline="0" dirty="0" smtClean="0"/>
                        <a:t> a la </a:t>
                      </a:r>
                      <a:r>
                        <a:rPr lang="en-US" sz="1200" b="0" baseline="0" dirty="0" err="1" smtClean="0"/>
                        <a:t>infraestructura</a:t>
                      </a:r>
                      <a:r>
                        <a:rPr lang="en-US" sz="1200" b="0" baseline="0" dirty="0" smtClean="0"/>
                        <a:t> </a:t>
                      </a:r>
                      <a:r>
                        <a:rPr lang="en-US" sz="1200" b="0" baseline="0" dirty="0" err="1" smtClean="0"/>
                        <a:t>verde</a:t>
                      </a:r>
                      <a:r>
                        <a:rPr lang="en-US" sz="1200" b="0" baseline="0" dirty="0" smtClean="0"/>
                        <a:t> (IG). </a:t>
                      </a:r>
                      <a:endParaRPr lang="es-ES_tradnl" sz="1200" b="0" baseline="0" dirty="0" smtClean="0"/>
                    </a:p>
                  </a:txBody>
                  <a:tcPr/>
                </a:tc>
                <a:extLst>
                  <a:ext uri="{0D108BD9-81ED-4DB2-BD59-A6C34878D82A}">
                    <a16:rowId xmlns:a16="http://schemas.microsoft.com/office/drawing/2014/main" val="10001"/>
                  </a:ext>
                </a:extLst>
              </a:tr>
            </a:tbl>
          </a:graphicData>
        </a:graphic>
      </p:graphicFrame>
      <p:graphicFrame>
        <p:nvGraphicFramePr>
          <p:cNvPr id="5" name="Tabla 4"/>
          <p:cNvGraphicFramePr>
            <a:graphicFrameLocks noGrp="1"/>
          </p:cNvGraphicFramePr>
          <p:nvPr>
            <p:extLst/>
          </p:nvPr>
        </p:nvGraphicFramePr>
        <p:xfrm>
          <a:off x="194310" y="1234273"/>
          <a:ext cx="3040380" cy="3097697"/>
        </p:xfrm>
        <a:graphic>
          <a:graphicData uri="http://schemas.openxmlformats.org/drawingml/2006/table">
            <a:tbl>
              <a:tblPr firstRow="1" bandRow="1">
                <a:tableStyleId>{9DCAF9ED-07DC-4A11-8D7F-57B35C25682E}</a:tableStyleId>
              </a:tblPr>
              <a:tblGrid>
                <a:gridCol w="3040380">
                  <a:extLst>
                    <a:ext uri="{9D8B030D-6E8A-4147-A177-3AD203B41FA5}">
                      <a16:colId xmlns:a16="http://schemas.microsoft.com/office/drawing/2014/main" val="20000"/>
                    </a:ext>
                  </a:extLst>
                </a:gridCol>
              </a:tblGrid>
              <a:tr h="421519">
                <a:tc>
                  <a:txBody>
                    <a:bodyPr/>
                    <a:lstStyle/>
                    <a:p>
                      <a:pPr algn="ctr"/>
                      <a:r>
                        <a:rPr lang="es-ES_tradnl" sz="1400" dirty="0" smtClean="0"/>
                        <a:t>Retos regionales</a:t>
                      </a:r>
                      <a:endParaRPr lang="es-ES_tradnl" sz="1400" dirty="0"/>
                    </a:p>
                  </a:txBody>
                  <a:tcPr anchor="ctr"/>
                </a:tc>
                <a:extLst>
                  <a:ext uri="{0D108BD9-81ED-4DB2-BD59-A6C34878D82A}">
                    <a16:rowId xmlns:a16="http://schemas.microsoft.com/office/drawing/2014/main" val="10000"/>
                  </a:ext>
                </a:extLst>
              </a:tr>
              <a:tr h="2676178">
                <a:tc>
                  <a:txBody>
                    <a:bodyPr/>
                    <a:lstStyle/>
                    <a:p>
                      <a:pPr marL="171450" marR="0" indent="-171450" algn="l" defTabSz="914400" rtl="0" eaLnBrk="1" fontAlgn="auto" latinLnBrk="0" hangingPunct="1">
                        <a:lnSpc>
                          <a:spcPct val="150000"/>
                        </a:lnSpc>
                        <a:spcBef>
                          <a:spcPts val="0"/>
                        </a:spcBef>
                        <a:spcAft>
                          <a:spcPts val="0"/>
                        </a:spcAft>
                        <a:buClr>
                          <a:srgbClr val="000000"/>
                        </a:buClr>
                        <a:buSzTx/>
                        <a:buFont typeface="Arial" charset="0"/>
                        <a:buChar char="•"/>
                        <a:tabLst/>
                        <a:defRPr/>
                      </a:pPr>
                      <a:r>
                        <a:rPr lang="es-ES_tradnl" sz="1200" b="1" dirty="0" smtClean="0"/>
                        <a:t>Concepto</a:t>
                      </a:r>
                      <a:r>
                        <a:rPr lang="es-ES_tradnl" sz="1200" dirty="0" smtClean="0"/>
                        <a:t> de estructura verde local/municipal</a:t>
                      </a:r>
                      <a:endParaRPr lang="es-ES_tradnl" sz="1200" b="1" dirty="0" smtClean="0"/>
                    </a:p>
                    <a:p>
                      <a:pPr marL="171450" indent="-171450" algn="l">
                        <a:lnSpc>
                          <a:spcPct val="150000"/>
                        </a:lnSpc>
                        <a:buClr>
                          <a:srgbClr val="000000"/>
                        </a:buClr>
                        <a:buFont typeface="Arial" charset="0"/>
                        <a:buChar char="•"/>
                      </a:pPr>
                      <a:r>
                        <a:rPr lang="es-ES_tradnl" sz="1200" b="1" dirty="0" smtClean="0"/>
                        <a:t>Integración</a:t>
                      </a:r>
                      <a:r>
                        <a:rPr lang="es-ES_tradnl" sz="1200" dirty="0" smtClean="0"/>
                        <a:t> de los servicios de los ecosistemas en la infraestructura verde local/municipal</a:t>
                      </a:r>
                    </a:p>
                    <a:p>
                      <a:pPr marL="171450" indent="-171450" algn="l">
                        <a:lnSpc>
                          <a:spcPct val="150000"/>
                        </a:lnSpc>
                        <a:buClr>
                          <a:srgbClr val="000000"/>
                        </a:buClr>
                        <a:buFont typeface="Arial" charset="0"/>
                        <a:buChar char="•"/>
                      </a:pPr>
                      <a:r>
                        <a:rPr lang="es-ES_tradnl" sz="1200" b="1" dirty="0" smtClean="0"/>
                        <a:t>Comunicación</a:t>
                      </a:r>
                      <a:r>
                        <a:rPr lang="es-ES_tradnl" sz="1200" dirty="0" smtClean="0"/>
                        <a:t> de la importancia de los de los servicios de los ecosistemas a diferentes grupos objetivo</a:t>
                      </a:r>
                      <a:endParaRPr lang="es-ES_tradnl" sz="1200" dirty="0"/>
                    </a:p>
                  </a:txBody>
                  <a:tcPr/>
                </a:tc>
                <a:extLst>
                  <a:ext uri="{0D108BD9-81ED-4DB2-BD59-A6C34878D82A}">
                    <a16:rowId xmlns:a16="http://schemas.microsoft.com/office/drawing/2014/main" val="10001"/>
                  </a:ext>
                </a:extLst>
              </a:tr>
            </a:tbl>
          </a:graphicData>
        </a:graphic>
      </p:graphicFrame>
      <p:sp>
        <p:nvSpPr>
          <p:cNvPr id="6" name="Google Shape;154;p33"/>
          <p:cNvSpPr txBox="1">
            <a:spLocks noGrp="1"/>
          </p:cNvSpPr>
          <p:nvPr>
            <p:ph type="title"/>
          </p:nvPr>
        </p:nvSpPr>
        <p:spPr>
          <a:xfrm>
            <a:off x="217170" y="420570"/>
            <a:ext cx="8229600" cy="562074"/>
          </a:xfrm>
          <a:prstGeom prst="rect">
            <a:avLst/>
          </a:prstGeom>
          <a:noFill/>
          <a:ln>
            <a:noFill/>
          </a:ln>
        </p:spPr>
        <p:txBody>
          <a:bodyPr spcFirstLastPara="1" wrap="square" lIns="91425" tIns="45700" rIns="91425" bIns="45700" anchor="ctr" anchorCtr="0">
            <a:noAutofit/>
          </a:bodyPr>
          <a:lstStyle/>
          <a:p>
            <a:r>
              <a:rPr lang="en-US" dirty="0" smtClean="0">
                <a:solidFill>
                  <a:schemeClr val="bg2">
                    <a:lumMod val="75000"/>
                  </a:schemeClr>
                </a:solidFill>
              </a:rPr>
              <a:t>3. </a:t>
            </a:r>
            <a:r>
              <a:rPr lang="es-ES_tradnl" dirty="0" err="1">
                <a:solidFill>
                  <a:schemeClr val="bg2">
                    <a:lumMod val="75000"/>
                  </a:schemeClr>
                </a:solidFill>
              </a:rPr>
              <a:t>Hajd</a:t>
            </a:r>
            <a:r>
              <a:rPr lang="en-US" dirty="0" err="1">
                <a:solidFill>
                  <a:schemeClr val="bg2">
                    <a:lumMod val="75000"/>
                  </a:schemeClr>
                </a:solidFill>
              </a:rPr>
              <a:t>ú</a:t>
            </a:r>
            <a:r>
              <a:rPr lang="en-US" dirty="0">
                <a:solidFill>
                  <a:schemeClr val="bg2">
                    <a:lumMod val="75000"/>
                  </a:schemeClr>
                </a:solidFill>
              </a:rPr>
              <a:t>-Bihar, </a:t>
            </a:r>
            <a:r>
              <a:rPr lang="en-US" dirty="0" err="1" smtClean="0">
                <a:solidFill>
                  <a:schemeClr val="bg2">
                    <a:lumMod val="75000"/>
                  </a:schemeClr>
                </a:solidFill>
              </a:rPr>
              <a:t>Hungría</a:t>
            </a:r>
            <a:r>
              <a:rPr lang="en-US" dirty="0" smtClean="0">
                <a:solidFill>
                  <a:schemeClr val="bg2">
                    <a:lumMod val="75000"/>
                  </a:schemeClr>
                </a:solidFill>
              </a:rPr>
              <a:t> </a:t>
            </a:r>
            <a:endParaRPr sz="4000" b="0" i="0" u="none" strike="noStrike" cap="none" dirty="0">
              <a:solidFill>
                <a:schemeClr val="bg2">
                  <a:lumMod val="75000"/>
                </a:schemeClr>
              </a:solidFill>
              <a:sym typeface="Arial"/>
            </a:endParaRPr>
          </a:p>
        </p:txBody>
      </p:sp>
    </p:spTree>
    <p:extLst>
      <p:ext uri="{BB962C8B-B14F-4D97-AF65-F5344CB8AC3E}">
        <p14:creationId xmlns:p14="http://schemas.microsoft.com/office/powerpoint/2010/main" val="334711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432000"/>
            <a:ext cx="8229600" cy="562074"/>
          </a:xfrm>
        </p:spPr>
        <p:txBody>
          <a:bodyPr/>
          <a:lstStyle/>
          <a:p>
            <a:r>
              <a:rPr lang="es-ES_tradnl" dirty="0" smtClean="0"/>
              <a:t>Web RENATUR </a:t>
            </a:r>
            <a:r>
              <a:rPr lang="es-ES_tradnl" dirty="0" err="1" smtClean="0"/>
              <a:t>Interreg</a:t>
            </a:r>
            <a:r>
              <a:rPr lang="es-ES_tradnl" dirty="0" smtClean="0"/>
              <a:t>:</a:t>
            </a:r>
            <a:br>
              <a:rPr lang="es-ES_tradnl" dirty="0" smtClean="0"/>
            </a:br>
            <a:r>
              <a:rPr lang="es-ES_tradnl" dirty="0" err="1" smtClean="0"/>
              <a:t>Action</a:t>
            </a:r>
            <a:r>
              <a:rPr lang="es-ES_tradnl" dirty="0" smtClean="0"/>
              <a:t> </a:t>
            </a:r>
            <a:r>
              <a:rPr lang="es-ES_tradnl" dirty="0" err="1" smtClean="0"/>
              <a:t>Plans</a:t>
            </a:r>
            <a:endParaRPr lang="es-ES_tradnl" dirty="0"/>
          </a:p>
        </p:txBody>
      </p:sp>
      <p:sp>
        <p:nvSpPr>
          <p:cNvPr id="5" name="CuadroTexto 4"/>
          <p:cNvSpPr txBox="1"/>
          <p:nvPr/>
        </p:nvSpPr>
        <p:spPr>
          <a:xfrm>
            <a:off x="1501136" y="2828981"/>
            <a:ext cx="7052442" cy="369332"/>
          </a:xfrm>
          <a:prstGeom prst="rect">
            <a:avLst/>
          </a:prstGeom>
          <a:noFill/>
        </p:spPr>
        <p:txBody>
          <a:bodyPr wrap="square" rtlCol="0">
            <a:spAutoFit/>
          </a:bodyPr>
          <a:lstStyle/>
          <a:p>
            <a:r>
              <a:rPr lang="es-ES_tradnl" sz="1800" dirty="0" smtClean="0">
                <a:hlinkClick r:id="rId2"/>
              </a:rPr>
              <a:t>https</a:t>
            </a:r>
            <a:r>
              <a:rPr lang="es-ES_tradnl" sz="1800" dirty="0">
                <a:hlinkClick r:id="rId2"/>
              </a:rPr>
              <a:t>://projects2014-2020.interregeurope.eu/renatur/our-regions/</a:t>
            </a:r>
            <a:endParaRPr lang="es-ES_tradnl" sz="1800" dirty="0"/>
          </a:p>
        </p:txBody>
      </p:sp>
      <p:sp>
        <p:nvSpPr>
          <p:cNvPr id="6" name="CuadroTexto 5"/>
          <p:cNvSpPr txBox="1"/>
          <p:nvPr/>
        </p:nvSpPr>
        <p:spPr>
          <a:xfrm>
            <a:off x="281700" y="1765334"/>
            <a:ext cx="1874874" cy="523220"/>
          </a:xfrm>
          <a:prstGeom prst="rect">
            <a:avLst/>
          </a:prstGeom>
          <a:noFill/>
        </p:spPr>
        <p:txBody>
          <a:bodyPr wrap="square" rtlCol="0">
            <a:spAutoFit/>
          </a:bodyPr>
          <a:lstStyle/>
          <a:p>
            <a:r>
              <a:rPr lang="es-ES_tradnl" sz="2800" dirty="0" smtClean="0">
                <a:solidFill>
                  <a:schemeClr val="tx1">
                    <a:lumMod val="85000"/>
                    <a:lumOff val="15000"/>
                  </a:schemeClr>
                </a:solidFill>
              </a:rPr>
              <a:t>Pronto:</a:t>
            </a:r>
            <a:endParaRPr lang="es-ES_tradnl" sz="2800" dirty="0">
              <a:solidFill>
                <a:schemeClr val="tx1">
                  <a:lumMod val="85000"/>
                  <a:lumOff val="15000"/>
                </a:schemeClr>
              </a:solidFill>
            </a:endParaRPr>
          </a:p>
        </p:txBody>
      </p:sp>
      <p:sp>
        <p:nvSpPr>
          <p:cNvPr id="2" name="CuadroTexto 1"/>
          <p:cNvSpPr txBox="1"/>
          <p:nvPr/>
        </p:nvSpPr>
        <p:spPr>
          <a:xfrm>
            <a:off x="794341" y="2429534"/>
            <a:ext cx="5487400" cy="369332"/>
          </a:xfrm>
          <a:prstGeom prst="rect">
            <a:avLst/>
          </a:prstGeom>
          <a:noFill/>
        </p:spPr>
        <p:txBody>
          <a:bodyPr wrap="none" rtlCol="0">
            <a:spAutoFit/>
          </a:bodyPr>
          <a:lstStyle/>
          <a:p>
            <a:pPr marL="285750" indent="-285750">
              <a:buFont typeface="Arial" charset="0"/>
              <a:buChar char="•"/>
            </a:pPr>
            <a:r>
              <a:rPr lang="es-ES_tradnl" sz="1800" b="1" i="1" dirty="0" smtClean="0"/>
              <a:t>ACTION </a:t>
            </a:r>
            <a:r>
              <a:rPr lang="es-ES_tradnl" sz="1800" b="1" i="1" dirty="0" err="1" smtClean="0"/>
              <a:t>PLANs</a:t>
            </a:r>
            <a:r>
              <a:rPr lang="es-ES_tradnl" sz="1800" b="1" i="1" dirty="0" smtClean="0"/>
              <a:t> </a:t>
            </a:r>
            <a:r>
              <a:rPr lang="es-ES_tradnl" sz="1800" b="1" dirty="0" smtClean="0"/>
              <a:t>disponibles en la P</a:t>
            </a:r>
            <a:r>
              <a:rPr lang="en-US" sz="1800" b="1" dirty="0" err="1" smtClean="0"/>
              <a:t>ágina</a:t>
            </a:r>
            <a:r>
              <a:rPr lang="en-US" sz="1800" b="1" dirty="0" smtClean="0"/>
              <a:t> Web</a:t>
            </a:r>
            <a:endParaRPr lang="es-ES_tradnl" sz="1800" b="1" dirty="0"/>
          </a:p>
        </p:txBody>
      </p:sp>
      <p:sp>
        <p:nvSpPr>
          <p:cNvPr id="7" name="CuadroTexto 6"/>
          <p:cNvSpPr txBox="1"/>
          <p:nvPr/>
        </p:nvSpPr>
        <p:spPr>
          <a:xfrm>
            <a:off x="1255987" y="4689361"/>
            <a:ext cx="7888013" cy="369332"/>
          </a:xfrm>
          <a:prstGeom prst="rect">
            <a:avLst/>
          </a:prstGeom>
          <a:noFill/>
        </p:spPr>
        <p:txBody>
          <a:bodyPr wrap="square" rtlCol="0">
            <a:spAutoFit/>
          </a:bodyPr>
          <a:lstStyle/>
          <a:p>
            <a:r>
              <a:rPr lang="es-ES_tradnl" sz="1800" dirty="0">
                <a:solidFill>
                  <a:schemeClr val="accent2">
                    <a:lumMod val="75000"/>
                  </a:schemeClr>
                </a:solidFill>
                <a:hlinkClick r:id="rId3"/>
              </a:rPr>
              <a:t>https://projects2014-2020.interregeurope.eu/</a:t>
            </a:r>
            <a:r>
              <a:rPr lang="es-ES_tradnl" sz="1800" dirty="0" err="1">
                <a:solidFill>
                  <a:schemeClr val="accent2">
                    <a:lumMod val="75000"/>
                  </a:schemeClr>
                </a:solidFill>
                <a:hlinkClick r:id="rId3"/>
              </a:rPr>
              <a:t>renatur</a:t>
            </a:r>
            <a:r>
              <a:rPr lang="es-ES_tradnl" sz="1800" dirty="0">
                <a:solidFill>
                  <a:schemeClr val="accent2">
                    <a:lumMod val="75000"/>
                  </a:schemeClr>
                </a:solidFill>
                <a:hlinkClick r:id="rId3"/>
              </a:rPr>
              <a:t>/</a:t>
            </a:r>
            <a:r>
              <a:rPr lang="es-ES_tradnl" sz="1800" dirty="0" err="1">
                <a:solidFill>
                  <a:schemeClr val="accent2">
                    <a:lumMod val="75000"/>
                  </a:schemeClr>
                </a:solidFill>
                <a:hlinkClick r:id="rId3"/>
              </a:rPr>
              <a:t>good-practices</a:t>
            </a:r>
            <a:r>
              <a:rPr lang="es-ES_tradnl" sz="1800" dirty="0">
                <a:solidFill>
                  <a:schemeClr val="accent2">
                    <a:lumMod val="75000"/>
                  </a:schemeClr>
                </a:solidFill>
                <a:hlinkClick r:id="rId3"/>
              </a:rPr>
              <a:t>/</a:t>
            </a:r>
            <a:endParaRPr lang="es-ES_tradnl" sz="1800" dirty="0">
              <a:solidFill>
                <a:schemeClr val="accent2">
                  <a:lumMod val="75000"/>
                </a:schemeClr>
              </a:solidFill>
            </a:endParaRPr>
          </a:p>
        </p:txBody>
      </p:sp>
      <p:sp>
        <p:nvSpPr>
          <p:cNvPr id="8" name="CuadroTexto 7"/>
          <p:cNvSpPr txBox="1"/>
          <p:nvPr/>
        </p:nvSpPr>
        <p:spPr>
          <a:xfrm>
            <a:off x="794341" y="4055998"/>
            <a:ext cx="4637808" cy="461665"/>
          </a:xfrm>
          <a:prstGeom prst="rect">
            <a:avLst/>
          </a:prstGeom>
          <a:noFill/>
        </p:spPr>
        <p:txBody>
          <a:bodyPr wrap="none" rtlCol="0">
            <a:spAutoFit/>
          </a:bodyPr>
          <a:lstStyle/>
          <a:p>
            <a:pPr marL="342900" indent="-342900">
              <a:buFont typeface="Arial" charset="0"/>
              <a:buChar char="•"/>
            </a:pPr>
            <a:r>
              <a:rPr lang="es-ES_tradnl" sz="2400" i="1" dirty="0" err="1" smtClean="0"/>
              <a:t>Good</a:t>
            </a:r>
            <a:r>
              <a:rPr lang="es-ES_tradnl" sz="2400" i="1" dirty="0" smtClean="0"/>
              <a:t> </a:t>
            </a:r>
            <a:r>
              <a:rPr lang="es-ES_tradnl" sz="2400" i="1" dirty="0" err="1" smtClean="0"/>
              <a:t>Practices</a:t>
            </a:r>
            <a:r>
              <a:rPr lang="es-ES_tradnl" sz="2400" i="1" dirty="0" smtClean="0"/>
              <a:t> </a:t>
            </a:r>
            <a:r>
              <a:rPr lang="es-ES_tradnl" sz="2400" dirty="0" smtClean="0"/>
              <a:t>de RENATUR</a:t>
            </a:r>
            <a:endParaRPr lang="es-ES_tradnl" sz="2400" dirty="0"/>
          </a:p>
        </p:txBody>
      </p:sp>
      <p:sp>
        <p:nvSpPr>
          <p:cNvPr id="9" name="CuadroTexto 8"/>
          <p:cNvSpPr txBox="1"/>
          <p:nvPr/>
        </p:nvSpPr>
        <p:spPr>
          <a:xfrm>
            <a:off x="281700" y="3354569"/>
            <a:ext cx="2967686" cy="523220"/>
          </a:xfrm>
          <a:prstGeom prst="rect">
            <a:avLst/>
          </a:prstGeom>
          <a:noFill/>
        </p:spPr>
        <p:txBody>
          <a:bodyPr wrap="square" rtlCol="0">
            <a:spAutoFit/>
          </a:bodyPr>
          <a:lstStyle/>
          <a:p>
            <a:r>
              <a:rPr lang="es-ES_tradnl" sz="2800" dirty="0" smtClean="0">
                <a:solidFill>
                  <a:schemeClr val="tx1">
                    <a:lumMod val="85000"/>
                    <a:lumOff val="15000"/>
                  </a:schemeClr>
                </a:solidFill>
              </a:rPr>
              <a:t>Ya disponible:</a:t>
            </a:r>
            <a:endParaRPr lang="es-ES_tradnl" sz="2800" dirty="0">
              <a:solidFill>
                <a:schemeClr val="tx1">
                  <a:lumMod val="85000"/>
                  <a:lumOff val="15000"/>
                </a:schemeClr>
              </a:solidFill>
            </a:endParaRPr>
          </a:p>
        </p:txBody>
      </p:sp>
      <p:sp>
        <p:nvSpPr>
          <p:cNvPr id="10" name="CuadroTexto 9"/>
          <p:cNvSpPr txBox="1"/>
          <p:nvPr/>
        </p:nvSpPr>
        <p:spPr>
          <a:xfrm>
            <a:off x="841133" y="5303880"/>
            <a:ext cx="8090596" cy="677108"/>
          </a:xfrm>
          <a:prstGeom prst="rect">
            <a:avLst/>
          </a:prstGeom>
          <a:noFill/>
        </p:spPr>
        <p:txBody>
          <a:bodyPr wrap="square" rtlCol="0">
            <a:spAutoFit/>
          </a:bodyPr>
          <a:lstStyle/>
          <a:p>
            <a:pPr marL="342900" indent="-342900">
              <a:buFont typeface="Arial" charset="0"/>
              <a:buChar char="•"/>
            </a:pPr>
            <a:r>
              <a:rPr lang="es-ES_tradnl" sz="2400" i="1" dirty="0" err="1" smtClean="0"/>
              <a:t>Good</a:t>
            </a:r>
            <a:r>
              <a:rPr lang="es-ES_tradnl" sz="2400" i="1" dirty="0" smtClean="0"/>
              <a:t> </a:t>
            </a:r>
            <a:r>
              <a:rPr lang="es-ES_tradnl" sz="2400" i="1" dirty="0" err="1" smtClean="0"/>
              <a:t>Practices</a:t>
            </a:r>
            <a:r>
              <a:rPr lang="es-ES_tradnl" sz="2400" i="1" dirty="0" smtClean="0"/>
              <a:t> </a:t>
            </a:r>
            <a:r>
              <a:rPr lang="es-ES_tradnl" sz="2400" dirty="0" smtClean="0"/>
              <a:t>de </a:t>
            </a:r>
            <a:r>
              <a:rPr lang="es-ES_tradnl" sz="2400" dirty="0" err="1" smtClean="0"/>
              <a:t>Interreg</a:t>
            </a:r>
            <a:r>
              <a:rPr lang="es-ES_tradnl" sz="2400" dirty="0" smtClean="0"/>
              <a:t> </a:t>
            </a:r>
            <a:r>
              <a:rPr lang="es-ES_tradnl" sz="2400" dirty="0" err="1" smtClean="0"/>
              <a:t>Europe</a:t>
            </a:r>
            <a:r>
              <a:rPr lang="es-ES_tradnl" sz="2400" dirty="0" smtClean="0"/>
              <a:t> </a:t>
            </a:r>
            <a:r>
              <a:rPr lang="es-ES_tradnl" dirty="0" smtClean="0"/>
              <a:t>(Plataforma de Buenas Pr</a:t>
            </a:r>
            <a:r>
              <a:rPr lang="en-US" dirty="0" err="1" smtClean="0"/>
              <a:t>ácticas</a:t>
            </a:r>
            <a:r>
              <a:rPr lang="es-ES_tradnl" dirty="0" smtClean="0"/>
              <a:t> Pol</a:t>
            </a:r>
            <a:r>
              <a:rPr lang="en-US" dirty="0" err="1" smtClean="0"/>
              <a:t>íticas</a:t>
            </a:r>
            <a:r>
              <a:rPr lang="es-ES_tradnl" dirty="0" smtClean="0"/>
              <a:t>)</a:t>
            </a:r>
            <a:endParaRPr lang="es-ES_tradnl" dirty="0"/>
          </a:p>
        </p:txBody>
      </p:sp>
      <p:sp>
        <p:nvSpPr>
          <p:cNvPr id="11" name="CuadroTexto 10"/>
          <p:cNvSpPr txBox="1"/>
          <p:nvPr/>
        </p:nvSpPr>
        <p:spPr>
          <a:xfrm>
            <a:off x="1255986" y="6120874"/>
            <a:ext cx="7297591" cy="369332"/>
          </a:xfrm>
          <a:prstGeom prst="rect">
            <a:avLst/>
          </a:prstGeom>
          <a:noFill/>
        </p:spPr>
        <p:txBody>
          <a:bodyPr wrap="square" rtlCol="0">
            <a:spAutoFit/>
          </a:bodyPr>
          <a:lstStyle/>
          <a:p>
            <a:r>
              <a:rPr lang="es-ES_tradnl" sz="1800" dirty="0">
                <a:hlinkClick r:id="rId4"/>
              </a:rPr>
              <a:t>https://</a:t>
            </a:r>
            <a:r>
              <a:rPr lang="es-ES_tradnl" sz="1800" dirty="0" err="1">
                <a:hlinkClick r:id="rId4"/>
              </a:rPr>
              <a:t>www.interregeurope.eu</a:t>
            </a:r>
            <a:r>
              <a:rPr lang="es-ES_tradnl" sz="1800" dirty="0">
                <a:hlinkClick r:id="rId4"/>
              </a:rPr>
              <a:t>/</a:t>
            </a:r>
            <a:r>
              <a:rPr lang="es-ES_tradnl" sz="1800" dirty="0" err="1">
                <a:hlinkClick r:id="rId4"/>
              </a:rPr>
              <a:t>policy-solutions</a:t>
            </a:r>
            <a:r>
              <a:rPr lang="es-ES_tradnl" sz="1800" dirty="0">
                <a:hlinkClick r:id="rId4"/>
              </a:rPr>
              <a:t>/</a:t>
            </a:r>
            <a:r>
              <a:rPr lang="es-ES_tradnl" sz="1800" dirty="0" err="1">
                <a:hlinkClick r:id="rId4"/>
              </a:rPr>
              <a:t>good-practices</a:t>
            </a:r>
            <a:endParaRPr lang="es-ES_tradnl" sz="1800" dirty="0"/>
          </a:p>
        </p:txBody>
      </p:sp>
    </p:spTree>
    <p:extLst>
      <p:ext uri="{BB962C8B-B14F-4D97-AF65-F5344CB8AC3E}">
        <p14:creationId xmlns:p14="http://schemas.microsoft.com/office/powerpoint/2010/main" val="427578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Regiones</a:t>
            </a:r>
            <a:endParaRPr lang="es-ES_tradnl"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21" y="1353787"/>
            <a:ext cx="4453381" cy="5456712"/>
          </a:xfrm>
          <a:prstGeom prst="rect">
            <a:avLst/>
          </a:prstGeom>
        </p:spPr>
      </p:pic>
      <p:sp>
        <p:nvSpPr>
          <p:cNvPr id="7" name="CuadroTexto 6"/>
          <p:cNvSpPr txBox="1"/>
          <p:nvPr/>
        </p:nvSpPr>
        <p:spPr>
          <a:xfrm>
            <a:off x="5664531" y="2707573"/>
            <a:ext cx="2185214" cy="2462213"/>
          </a:xfrm>
          <a:prstGeom prst="rect">
            <a:avLst/>
          </a:prstGeom>
          <a:noFill/>
        </p:spPr>
        <p:txBody>
          <a:bodyPr wrap="none" rtlCol="0">
            <a:spAutoFit/>
          </a:bodyPr>
          <a:lstStyle/>
          <a:p>
            <a:r>
              <a:rPr lang="es-ES_tradnl" u="sng" dirty="0">
                <a:ln w="0"/>
                <a:solidFill>
                  <a:schemeClr val="tx1"/>
                </a:solidFill>
                <a:effectLst>
                  <a:outerShdw blurRad="38100" dist="19050" dir="2700000" algn="tl" rotWithShape="0">
                    <a:schemeClr val="dk1">
                      <a:alpha val="40000"/>
                    </a:schemeClr>
                  </a:outerShdw>
                </a:effectLst>
                <a:hlinkClick r:id="rId3"/>
              </a:rPr>
              <a:t>Saxony-Anhalt, Germany</a:t>
            </a:r>
            <a:endParaRPr lang="es-ES_tradnl" dirty="0">
              <a:ln w="0"/>
              <a:solidFill>
                <a:schemeClr val="tx1"/>
              </a:solidFill>
              <a:effectLst>
                <a:outerShdw blurRad="38100" dist="19050" dir="2700000" algn="tl" rotWithShape="0">
                  <a:schemeClr val="dk1">
                    <a:alpha val="40000"/>
                  </a:schemeClr>
                </a:outerShdw>
              </a:effectLst>
            </a:endParaRPr>
          </a:p>
          <a:p>
            <a:endParaRPr lang="es-ES_tradnl" dirty="0" smtClean="0">
              <a:ln w="0"/>
              <a:solidFill>
                <a:schemeClr val="tx1"/>
              </a:solidFill>
              <a:effectLst>
                <a:outerShdw blurRad="38100" dist="19050" dir="2700000" algn="tl" rotWithShape="0">
                  <a:schemeClr val="dk1">
                    <a:alpha val="40000"/>
                  </a:schemeClr>
                </a:outerShdw>
              </a:effectLst>
            </a:endParaRPr>
          </a:p>
          <a:p>
            <a:r>
              <a:rPr lang="es-ES_tradnl" u="sng" dirty="0">
                <a:ln w="0"/>
                <a:solidFill>
                  <a:schemeClr val="tx1"/>
                </a:solidFill>
                <a:effectLst>
                  <a:outerShdw blurRad="38100" dist="19050" dir="2700000" algn="tl" rotWithShape="0">
                    <a:schemeClr val="dk1">
                      <a:alpha val="40000"/>
                    </a:schemeClr>
                  </a:outerShdw>
                </a:effectLst>
                <a:hlinkClick r:id="rId4"/>
              </a:rPr>
              <a:t>Hajdú-Bihar, Hungary</a:t>
            </a:r>
            <a:endParaRPr lang="es-ES_tradnl" dirty="0">
              <a:ln w="0"/>
              <a:solidFill>
                <a:schemeClr val="tx1"/>
              </a:solidFill>
              <a:effectLst>
                <a:outerShdw blurRad="38100" dist="19050" dir="2700000" algn="tl" rotWithShape="0">
                  <a:schemeClr val="dk1">
                    <a:alpha val="40000"/>
                  </a:schemeClr>
                </a:outerShdw>
              </a:effectLst>
            </a:endParaRPr>
          </a:p>
          <a:p>
            <a:endParaRPr lang="es-ES_tradnl" dirty="0" smtClean="0">
              <a:ln w="0"/>
              <a:solidFill>
                <a:schemeClr val="tx1"/>
              </a:solidFill>
              <a:effectLst>
                <a:outerShdw blurRad="38100" dist="19050" dir="2700000" algn="tl" rotWithShape="0">
                  <a:schemeClr val="dk1">
                    <a:alpha val="40000"/>
                  </a:schemeClr>
                </a:outerShdw>
              </a:effectLst>
            </a:endParaRPr>
          </a:p>
          <a:p>
            <a:r>
              <a:rPr lang="es-ES_tradnl" u="sng" dirty="0">
                <a:ln w="0"/>
                <a:solidFill>
                  <a:schemeClr val="tx1"/>
                </a:solidFill>
                <a:effectLst>
                  <a:outerShdw blurRad="38100" dist="19050" dir="2700000" algn="tl" rotWithShape="0">
                    <a:schemeClr val="dk1">
                      <a:alpha val="40000"/>
                    </a:schemeClr>
                  </a:outerShdw>
                </a:effectLst>
                <a:hlinkClick r:id="rId5"/>
              </a:rPr>
              <a:t>Flanders, Belgium</a:t>
            </a:r>
            <a:endParaRPr lang="es-ES_tradnl" dirty="0">
              <a:ln w="0"/>
              <a:solidFill>
                <a:schemeClr val="tx1"/>
              </a:solidFill>
              <a:effectLst>
                <a:outerShdw blurRad="38100" dist="19050" dir="2700000" algn="tl" rotWithShape="0">
                  <a:schemeClr val="dk1">
                    <a:alpha val="40000"/>
                  </a:schemeClr>
                </a:outerShdw>
              </a:effectLst>
            </a:endParaRPr>
          </a:p>
          <a:p>
            <a:endParaRPr lang="es-ES_tradnl" dirty="0" smtClean="0">
              <a:ln w="0"/>
              <a:solidFill>
                <a:schemeClr val="tx1"/>
              </a:solidFill>
              <a:effectLst>
                <a:outerShdw blurRad="38100" dist="19050" dir="2700000" algn="tl" rotWithShape="0">
                  <a:schemeClr val="dk1">
                    <a:alpha val="40000"/>
                  </a:schemeClr>
                </a:outerShdw>
              </a:effectLst>
            </a:endParaRPr>
          </a:p>
          <a:p>
            <a:r>
              <a:rPr lang="es-ES_tradnl" u="sng" dirty="0">
                <a:ln w="0"/>
                <a:solidFill>
                  <a:schemeClr val="tx1"/>
                </a:solidFill>
                <a:effectLst>
                  <a:outerShdw blurRad="38100" dist="19050" dir="2700000" algn="tl" rotWithShape="0">
                    <a:schemeClr val="dk1">
                      <a:alpha val="40000"/>
                    </a:schemeClr>
                  </a:outerShdw>
                </a:effectLst>
                <a:hlinkClick r:id="rId6"/>
              </a:rPr>
              <a:t>Basque Country, Spain</a:t>
            </a:r>
            <a:endParaRPr lang="es-ES_tradnl" dirty="0">
              <a:ln w="0"/>
              <a:solidFill>
                <a:schemeClr val="tx1"/>
              </a:solidFill>
              <a:effectLst>
                <a:outerShdw blurRad="38100" dist="19050" dir="2700000" algn="tl" rotWithShape="0">
                  <a:schemeClr val="dk1">
                    <a:alpha val="40000"/>
                  </a:schemeClr>
                </a:outerShdw>
              </a:effectLst>
            </a:endParaRPr>
          </a:p>
          <a:p>
            <a:endParaRPr lang="es-ES_tradnl" dirty="0" smtClean="0">
              <a:ln w="0"/>
              <a:solidFill>
                <a:schemeClr val="tx1"/>
              </a:solidFill>
              <a:effectLst>
                <a:outerShdw blurRad="38100" dist="19050" dir="2700000" algn="tl" rotWithShape="0">
                  <a:schemeClr val="dk1">
                    <a:alpha val="40000"/>
                  </a:schemeClr>
                </a:outerShdw>
              </a:effectLst>
            </a:endParaRPr>
          </a:p>
          <a:p>
            <a:r>
              <a:rPr lang="es-ES_tradnl" u="sng" dirty="0">
                <a:ln w="0"/>
                <a:solidFill>
                  <a:schemeClr val="tx1"/>
                </a:solidFill>
                <a:effectLst>
                  <a:outerShdw blurRad="38100" dist="19050" dir="2700000" algn="tl" rotWithShape="0">
                    <a:schemeClr val="dk1">
                      <a:alpha val="40000"/>
                    </a:schemeClr>
                  </a:outerShdw>
                </a:effectLst>
                <a:hlinkClick r:id="rId7"/>
              </a:rPr>
              <a:t>Gorenjska, Slovenia</a:t>
            </a:r>
            <a:endParaRPr lang="es-ES_tradnl" dirty="0">
              <a:ln w="0"/>
              <a:solidFill>
                <a:schemeClr val="tx1"/>
              </a:solidFill>
              <a:effectLst>
                <a:outerShdw blurRad="38100" dist="19050" dir="2700000" algn="tl" rotWithShape="0">
                  <a:schemeClr val="dk1">
                    <a:alpha val="40000"/>
                  </a:schemeClr>
                </a:outerShdw>
              </a:effectLst>
            </a:endParaRPr>
          </a:p>
          <a:p>
            <a:endParaRPr lang="es-ES_tradnl" dirty="0" smtClean="0">
              <a:ln w="0"/>
              <a:solidFill>
                <a:schemeClr val="tx1"/>
              </a:solidFill>
              <a:effectLst>
                <a:outerShdw blurRad="38100" dist="19050" dir="2700000" algn="tl" rotWithShape="0">
                  <a:schemeClr val="dk1">
                    <a:alpha val="40000"/>
                  </a:schemeClr>
                </a:outerShdw>
              </a:effectLst>
            </a:endParaRPr>
          </a:p>
          <a:p>
            <a:r>
              <a:rPr lang="es-ES_tradnl" u="sng" dirty="0">
                <a:ln w="0"/>
                <a:solidFill>
                  <a:schemeClr val="tx1"/>
                </a:solidFill>
                <a:effectLst>
                  <a:outerShdw blurRad="38100" dist="19050" dir="2700000" algn="tl" rotWithShape="0">
                    <a:schemeClr val="dk1">
                      <a:alpha val="40000"/>
                    </a:schemeClr>
                  </a:outerShdw>
                </a:effectLst>
                <a:hlinkClick r:id="rId8"/>
              </a:rPr>
              <a:t>Mazovia, Poland</a:t>
            </a:r>
            <a:endParaRPr lang="es-ES_tradnl"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873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body" idx="1"/>
          </p:nvPr>
        </p:nvSpPr>
        <p:spPr>
          <a:xfrm>
            <a:off x="933578" y="5065753"/>
            <a:ext cx="7272337" cy="216000"/>
          </a:xfrm>
          <a:prstGeom prst="rect">
            <a:avLst/>
          </a:prstGeom>
          <a:noFill/>
          <a:ln>
            <a:noFill/>
          </a:ln>
        </p:spPr>
        <p:txBody>
          <a:bodyPr spcFirstLastPara="1" wrap="square" lIns="91425" tIns="0" rIns="91425" bIns="45700" anchor="t" anchorCtr="0">
            <a:noAutofit/>
          </a:bodyPr>
          <a:lstStyle/>
          <a:p>
            <a:pPr marL="0" marR="0" lvl="0" indent="0" algn="l" rtl="0">
              <a:spcBef>
                <a:spcPts val="0"/>
              </a:spcBef>
              <a:spcAft>
                <a:spcPts val="0"/>
              </a:spcAft>
              <a:buClr>
                <a:schemeClr val="dk1"/>
              </a:buClr>
              <a:buFont typeface="Arial"/>
              <a:buNone/>
            </a:pPr>
            <a:r>
              <a:rPr lang="de-DE" dirty="0" smtClean="0"/>
              <a:t>IBONE AMETZAGA</a:t>
            </a:r>
            <a:endParaRPr sz="2000" b="1" i="0" u="none" strike="noStrike" cap="none" dirty="0">
              <a:solidFill>
                <a:schemeClr val="dk1"/>
              </a:solidFill>
              <a:latin typeface="Arial"/>
              <a:ea typeface="Arial"/>
              <a:cs typeface="Arial"/>
              <a:sym typeface="Arial"/>
            </a:endParaRPr>
          </a:p>
        </p:txBody>
      </p:sp>
      <p:sp>
        <p:nvSpPr>
          <p:cNvPr id="146" name="Google Shape;146;p32"/>
          <p:cNvSpPr txBox="1">
            <a:spLocks noGrp="1"/>
          </p:cNvSpPr>
          <p:nvPr>
            <p:ph type="body" idx="2"/>
          </p:nvPr>
        </p:nvSpPr>
        <p:spPr>
          <a:xfrm>
            <a:off x="933578" y="5480275"/>
            <a:ext cx="7272337" cy="216000"/>
          </a:xfrm>
          <a:prstGeom prst="rect">
            <a:avLst/>
          </a:prstGeom>
          <a:noFill/>
          <a:ln>
            <a:noFill/>
          </a:ln>
        </p:spPr>
        <p:txBody>
          <a:bodyPr spcFirstLastPara="1" wrap="square" lIns="91425" tIns="0" rIns="91425" bIns="45700" anchor="t" anchorCtr="0">
            <a:noAutofit/>
          </a:bodyPr>
          <a:lstStyle/>
          <a:p>
            <a:pPr marL="0" marR="0" lvl="0" indent="0" algn="l" rtl="0">
              <a:spcBef>
                <a:spcPts val="0"/>
              </a:spcBef>
              <a:spcAft>
                <a:spcPts val="0"/>
              </a:spcAft>
              <a:buClr>
                <a:schemeClr val="dk1"/>
              </a:buClr>
              <a:buFont typeface="Arial"/>
              <a:buNone/>
            </a:pPr>
            <a:r>
              <a:rPr lang="en-US" sz="2000" b="0" i="0" u="none" strike="noStrike" cap="none" dirty="0" smtClean="0">
                <a:solidFill>
                  <a:schemeClr val="dk1"/>
                </a:solidFill>
                <a:latin typeface="Arial"/>
                <a:ea typeface="Arial"/>
                <a:cs typeface="Arial"/>
                <a:sym typeface="Arial"/>
              </a:rPr>
              <a:t>UPH-EHU BASQUE COUNTRY</a:t>
            </a:r>
            <a:endParaRPr sz="2000" b="0" i="0" u="none" strike="noStrike" cap="none" dirty="0">
              <a:solidFill>
                <a:schemeClr val="dk1"/>
              </a:solidFill>
              <a:latin typeface="Arial"/>
              <a:ea typeface="Arial"/>
              <a:cs typeface="Arial"/>
              <a:sym typeface="Arial"/>
            </a:endParaRPr>
          </a:p>
        </p:txBody>
      </p:sp>
      <p:sp>
        <p:nvSpPr>
          <p:cNvPr id="147" name="Google Shape;147;p32"/>
          <p:cNvSpPr txBox="1">
            <a:spLocks noGrp="1"/>
          </p:cNvSpPr>
          <p:nvPr>
            <p:ph type="body" idx="3"/>
          </p:nvPr>
        </p:nvSpPr>
        <p:spPr>
          <a:xfrm>
            <a:off x="933578" y="5828623"/>
            <a:ext cx="7272337" cy="216000"/>
          </a:xfrm>
          <a:prstGeom prst="rect">
            <a:avLst/>
          </a:prstGeom>
          <a:noFill/>
          <a:ln>
            <a:noFill/>
          </a:ln>
        </p:spPr>
        <p:txBody>
          <a:bodyPr spcFirstLastPara="1" wrap="square" lIns="91425" tIns="0" rIns="91425" bIns="45700" anchor="t" anchorCtr="0">
            <a:noAutofit/>
          </a:bodyPr>
          <a:lstStyle/>
          <a:p>
            <a:pPr marL="0" lvl="0" indent="0">
              <a:spcBef>
                <a:spcPts val="0"/>
              </a:spcBef>
              <a:buClr>
                <a:schemeClr val="dk2"/>
              </a:buClr>
            </a:pPr>
            <a:r>
              <a:rPr lang="en-GB" dirty="0" err="1">
                <a:solidFill>
                  <a:schemeClr val="dk2"/>
                </a:solidFill>
                <a:latin typeface="Calibri"/>
                <a:ea typeface="Calibri"/>
                <a:cs typeface="Calibri"/>
                <a:sym typeface="Calibri"/>
              </a:rPr>
              <a:t>ibone.ametzaga@ehu.eus</a:t>
            </a:r>
            <a:r>
              <a:rPr lang="en-GB" dirty="0">
                <a:solidFill>
                  <a:schemeClr val="dk2"/>
                </a:solidFill>
                <a:latin typeface="Calibri"/>
                <a:ea typeface="Calibri"/>
                <a:cs typeface="Calibri"/>
                <a:sym typeface="Calibri"/>
              </a:rPr>
              <a:t> </a:t>
            </a:r>
            <a:endParaRPr sz="2000" b="0" i="0" u="none" strike="noStrike" cap="none" dirty="0">
              <a:solidFill>
                <a:schemeClr val="dk2"/>
              </a:solidFill>
              <a:latin typeface="Arial"/>
              <a:ea typeface="Arial"/>
              <a:cs typeface="Arial"/>
              <a:sym typeface="Arial"/>
            </a:endParaRPr>
          </a:p>
        </p:txBody>
      </p:sp>
      <p:sp>
        <p:nvSpPr>
          <p:cNvPr id="148" name="Google Shape;148;p32"/>
          <p:cNvSpPr txBox="1">
            <a:spLocks noGrp="1"/>
          </p:cNvSpPr>
          <p:nvPr>
            <p:ph type="ctrTitle"/>
          </p:nvPr>
        </p:nvSpPr>
        <p:spPr>
          <a:xfrm>
            <a:off x="683546" y="3049746"/>
            <a:ext cx="7772400" cy="794519"/>
          </a:xfrm>
          <a:prstGeom prst="rect">
            <a:avLst/>
          </a:prstGeom>
          <a:noFill/>
          <a:ln>
            <a:noFill/>
          </a:ln>
        </p:spPr>
        <p:txBody>
          <a:bodyPr spcFirstLastPara="1" wrap="square" lIns="91425" tIns="45700" rIns="91425" bIns="45700" anchor="t" anchorCtr="0">
            <a:noAutofit/>
          </a:bodyPr>
          <a:lstStyle/>
          <a:p>
            <a:pPr lvl="0"/>
            <a:r>
              <a:rPr lang="en-GB" b="1" i="1" dirty="0"/>
              <a:t>Action </a:t>
            </a:r>
            <a:r>
              <a:rPr lang="en-GB" b="1" i="1" dirty="0" smtClean="0"/>
              <a:t>Plan</a:t>
            </a:r>
            <a:r>
              <a:rPr lang="en-GB" b="1" dirty="0" smtClean="0"/>
              <a:t/>
            </a:r>
            <a:br>
              <a:rPr lang="en-GB" b="1" dirty="0" smtClean="0"/>
            </a:br>
            <a:r>
              <a:rPr lang="en-GB" b="1" dirty="0" smtClean="0"/>
              <a:t>Pa</a:t>
            </a:r>
            <a:r>
              <a:rPr lang="en-US" b="1" dirty="0" err="1" smtClean="0"/>
              <a:t>ís</a:t>
            </a:r>
            <a:r>
              <a:rPr lang="en-US" b="1" dirty="0" smtClean="0"/>
              <a:t> Vasco</a:t>
            </a:r>
            <a:endParaRPr sz="4400" b="0" i="0" strike="noStrike" cap="none" dirty="0">
              <a:solidFill>
                <a:schemeClr val="dk2"/>
              </a:solidFill>
              <a:sym typeface="Arial"/>
            </a:endParaRPr>
          </a:p>
        </p:txBody>
      </p:sp>
      <p:sp>
        <p:nvSpPr>
          <p:cNvPr id="149" name="Google Shape;149;p32"/>
          <p:cNvSpPr txBox="1">
            <a:spLocks noGrp="1"/>
          </p:cNvSpPr>
          <p:nvPr>
            <p:ph type="body" idx="4"/>
          </p:nvPr>
        </p:nvSpPr>
        <p:spPr>
          <a:xfrm>
            <a:off x="971600" y="6309320"/>
            <a:ext cx="7415683" cy="38742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7F7F7F"/>
              </a:buClr>
              <a:buFont typeface="Arial"/>
              <a:buNone/>
            </a:pPr>
            <a:r>
              <a:rPr lang="en-GB" dirty="0" smtClean="0"/>
              <a:t>23 de </a:t>
            </a:r>
            <a:r>
              <a:rPr lang="en-GB" dirty="0" err="1" smtClean="0"/>
              <a:t>junio</a:t>
            </a:r>
            <a:r>
              <a:rPr lang="en-GB" dirty="0" smtClean="0"/>
              <a:t> de </a:t>
            </a:r>
            <a:r>
              <a:rPr lang="en-GB" sz="1800" b="0" i="0" u="none" strike="noStrike" cap="none" dirty="0" smtClean="0">
                <a:solidFill>
                  <a:srgbClr val="7F7F7F"/>
                </a:solidFill>
                <a:latin typeface="Arial"/>
                <a:ea typeface="Arial"/>
                <a:cs typeface="Arial"/>
                <a:sym typeface="Arial"/>
              </a:rPr>
              <a:t>2022, Bilbao</a:t>
            </a:r>
            <a:r>
              <a:rPr lang="en-GB" dirty="0"/>
              <a:t>.</a:t>
            </a:r>
            <a:endParaRPr dirty="0"/>
          </a:p>
        </p:txBody>
      </p:sp>
    </p:spTree>
    <p:extLst>
      <p:ext uri="{BB962C8B-B14F-4D97-AF65-F5344CB8AC3E}">
        <p14:creationId xmlns:p14="http://schemas.microsoft.com/office/powerpoint/2010/main" val="3759193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57200" y="43200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i="1" dirty="0" smtClean="0"/>
              <a:t>Action Plan</a:t>
            </a:r>
            <a:endParaRPr lang="en-US" sz="4000" b="0" i="1" u="none" strike="noStrike" cap="none" dirty="0">
              <a:solidFill>
                <a:schemeClr val="dk2"/>
              </a:solidFill>
              <a:sym typeface="Arial"/>
            </a:endParaRPr>
          </a:p>
        </p:txBody>
      </p:sp>
      <p:graphicFrame>
        <p:nvGraphicFramePr>
          <p:cNvPr id="6" name="Tabla 5"/>
          <p:cNvGraphicFramePr>
            <a:graphicFrameLocks noGrp="1"/>
          </p:cNvGraphicFramePr>
          <p:nvPr>
            <p:extLst/>
          </p:nvPr>
        </p:nvGraphicFramePr>
        <p:xfrm>
          <a:off x="457200" y="1505526"/>
          <a:ext cx="8063345" cy="2377440"/>
        </p:xfrm>
        <a:graphic>
          <a:graphicData uri="http://schemas.openxmlformats.org/drawingml/2006/table">
            <a:tbl>
              <a:tblPr firstRow="1" bandRow="1">
                <a:tableStyleId>{69012ECD-51FC-41F1-AA8D-1B2483CD663E}</a:tableStyleId>
              </a:tblPr>
              <a:tblGrid>
                <a:gridCol w="8063345">
                  <a:extLst>
                    <a:ext uri="{9D8B030D-6E8A-4147-A177-3AD203B41FA5}">
                      <a16:colId xmlns:a16="http://schemas.microsoft.com/office/drawing/2014/main" val="20000"/>
                    </a:ext>
                  </a:extLst>
                </a:gridCol>
              </a:tblGrid>
              <a:tr h="0">
                <a:tc>
                  <a:txBody>
                    <a:bodyPr/>
                    <a:lstStyle/>
                    <a:p>
                      <a:pPr algn="ctr"/>
                      <a:r>
                        <a:rPr lang="es-ES_tradnl" sz="1800" b="0" i="0" u="none" strike="noStrike" cap="none" dirty="0" smtClean="0">
                          <a:solidFill>
                            <a:schemeClr val="bg1"/>
                          </a:solidFill>
                          <a:effectLst/>
                          <a:latin typeface="+mn-lt"/>
                          <a:ea typeface="+mn-ea"/>
                          <a:cs typeface="+mn-cs"/>
                          <a:sym typeface="Arial"/>
                        </a:rPr>
                        <a:t>¿QU</a:t>
                      </a:r>
                      <a:r>
                        <a:rPr lang="en-US" sz="1800" b="0" i="0" u="none" strike="noStrike" cap="none" dirty="0" err="1" smtClean="0">
                          <a:solidFill>
                            <a:schemeClr val="bg1"/>
                          </a:solidFill>
                          <a:effectLst/>
                          <a:latin typeface="+mn-lt"/>
                          <a:ea typeface="+mn-ea"/>
                          <a:cs typeface="+mn-cs"/>
                          <a:sym typeface="Arial"/>
                        </a:rPr>
                        <a:t>É</a:t>
                      </a:r>
                      <a:r>
                        <a:rPr lang="en-US" sz="1800" b="0" i="0" u="none" strike="noStrike" cap="none" dirty="0" smtClean="0">
                          <a:solidFill>
                            <a:schemeClr val="bg1"/>
                          </a:solidFill>
                          <a:effectLst/>
                          <a:latin typeface="+mn-lt"/>
                          <a:ea typeface="+mn-ea"/>
                          <a:cs typeface="+mn-cs"/>
                          <a:sym typeface="Arial"/>
                        </a:rPr>
                        <a:t> ES?</a:t>
                      </a:r>
                      <a:endParaRPr lang="es-ES_tradnl" sz="2400" dirty="0"/>
                    </a:p>
                  </a:txBody>
                  <a:tcPr/>
                </a:tc>
                <a:extLst>
                  <a:ext uri="{0D108BD9-81ED-4DB2-BD59-A6C34878D82A}">
                    <a16:rowId xmlns:a16="http://schemas.microsoft.com/office/drawing/2014/main" val="10000"/>
                  </a:ext>
                </a:extLst>
              </a:tr>
              <a:tr h="1678771">
                <a:tc>
                  <a:txBody>
                    <a:bodyPr/>
                    <a:lstStyle/>
                    <a:p>
                      <a:r>
                        <a:rPr lang="es-ES_tradnl" sz="1800" dirty="0" smtClean="0"/>
                        <a:t>El </a:t>
                      </a:r>
                      <a:r>
                        <a:rPr lang="es-ES_tradnl" sz="1800" dirty="0" err="1" smtClean="0"/>
                        <a:t>Action</a:t>
                      </a:r>
                      <a:r>
                        <a:rPr lang="es-ES_tradnl" sz="1800" dirty="0" smtClean="0"/>
                        <a:t> Plan es un documento que detalla cómo se aprovecharán las </a:t>
                      </a:r>
                      <a:r>
                        <a:rPr lang="es-ES_tradnl" sz="1800" b="1" dirty="0" smtClean="0"/>
                        <a:t>lecciones aprendidas </a:t>
                      </a:r>
                      <a:r>
                        <a:rPr lang="es-ES_tradnl" sz="1800" dirty="0" smtClean="0"/>
                        <a:t>y el </a:t>
                      </a:r>
                      <a:r>
                        <a:rPr lang="es-ES_tradnl" sz="1800" b="1" dirty="0" smtClean="0"/>
                        <a:t>intercambio de experiencias </a:t>
                      </a:r>
                      <a:r>
                        <a:rPr lang="es-ES_tradnl" sz="1800" dirty="0" smtClean="0"/>
                        <a:t>de la cooperación interregional para </a:t>
                      </a:r>
                      <a:r>
                        <a:rPr lang="es-ES_tradnl" sz="1800" b="1" dirty="0" smtClean="0"/>
                        <a:t>mejorar los instrumentos de la política regional</a:t>
                      </a:r>
                      <a:r>
                        <a:rPr lang="es-ES_tradnl" sz="1800" dirty="0" smtClean="0"/>
                        <a:t>. </a:t>
                      </a:r>
                    </a:p>
                    <a:p>
                      <a:endParaRPr lang="es-ES_tradnl" sz="1800" dirty="0" smtClean="0"/>
                    </a:p>
                    <a:p>
                      <a:r>
                        <a:rPr lang="es-ES_tradnl" sz="1800" dirty="0" smtClean="0"/>
                        <a:t>El Plan de Acción especifica la naturaleza de las acciones que se llevarán a cabo, su calendario, las partes implicadas, los costes y las fuentes de financiación.</a:t>
                      </a:r>
                      <a:endParaRPr lang="es-ES_tradnl" sz="1800" dirty="0"/>
                    </a:p>
                  </a:txBody>
                  <a:tcPr/>
                </a:tc>
                <a:extLst>
                  <a:ext uri="{0D108BD9-81ED-4DB2-BD59-A6C34878D82A}">
                    <a16:rowId xmlns:a16="http://schemas.microsoft.com/office/drawing/2014/main" val="10001"/>
                  </a:ext>
                </a:extLst>
              </a:tr>
            </a:tbl>
          </a:graphicData>
        </a:graphic>
      </p:graphicFrame>
      <p:graphicFrame>
        <p:nvGraphicFramePr>
          <p:cNvPr id="10" name="Tabla 9"/>
          <p:cNvGraphicFramePr>
            <a:graphicFrameLocks noGrp="1"/>
          </p:cNvGraphicFramePr>
          <p:nvPr>
            <p:extLst/>
          </p:nvPr>
        </p:nvGraphicFramePr>
        <p:xfrm>
          <a:off x="457199" y="4596347"/>
          <a:ext cx="8063345" cy="2044531"/>
        </p:xfrm>
        <a:graphic>
          <a:graphicData uri="http://schemas.openxmlformats.org/drawingml/2006/table">
            <a:tbl>
              <a:tblPr firstRow="1" bandRow="1">
                <a:tableStyleId>{69012ECD-51FC-41F1-AA8D-1B2483CD663E}</a:tableStyleId>
              </a:tblPr>
              <a:tblGrid>
                <a:gridCol w="8063345">
                  <a:extLst>
                    <a:ext uri="{9D8B030D-6E8A-4147-A177-3AD203B41FA5}">
                      <a16:colId xmlns:a16="http://schemas.microsoft.com/office/drawing/2014/main" val="20000"/>
                    </a:ext>
                  </a:extLst>
                </a:gridCol>
              </a:tblGrid>
              <a:tr h="0">
                <a:tc>
                  <a:txBody>
                    <a:bodyPr/>
                    <a:lstStyle/>
                    <a:p>
                      <a:pPr algn="ctr"/>
                      <a:r>
                        <a:rPr lang="en-US" sz="1800" dirty="0" smtClean="0"/>
                        <a:t>CONTEXTO EUSKADI</a:t>
                      </a:r>
                      <a:endParaRPr lang="es-ES_tradnl" sz="1800" dirty="0"/>
                    </a:p>
                  </a:txBody>
                  <a:tcPr/>
                </a:tc>
                <a:extLst>
                  <a:ext uri="{0D108BD9-81ED-4DB2-BD59-A6C34878D82A}">
                    <a16:rowId xmlns:a16="http://schemas.microsoft.com/office/drawing/2014/main" val="10000"/>
                  </a:ext>
                </a:extLst>
              </a:tr>
              <a:tr h="167877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altLang="es-ES_tradnl" sz="1800" b="0" dirty="0" smtClean="0">
                          <a:solidFill>
                            <a:schemeClr val="tx1"/>
                          </a:solidFill>
                        </a:rPr>
                        <a:t>La </a:t>
                      </a:r>
                      <a:r>
                        <a:rPr lang="en-GB" altLang="es-ES_tradnl" sz="1800" b="0" dirty="0" err="1" smtClean="0">
                          <a:solidFill>
                            <a:schemeClr val="tx1"/>
                          </a:solidFill>
                        </a:rPr>
                        <a:t>pérdida</a:t>
                      </a:r>
                      <a:r>
                        <a:rPr lang="en-GB" altLang="es-ES_tradnl" sz="1800" b="0" dirty="0" smtClean="0">
                          <a:solidFill>
                            <a:schemeClr val="tx1"/>
                          </a:solidFill>
                        </a:rPr>
                        <a:t> de </a:t>
                      </a:r>
                      <a:r>
                        <a:rPr lang="en-GB" altLang="es-ES_tradnl" sz="1800" b="0" dirty="0" err="1" smtClean="0">
                          <a:solidFill>
                            <a:schemeClr val="tx1"/>
                          </a:solidFill>
                        </a:rPr>
                        <a:t>biodiversidad</a:t>
                      </a:r>
                      <a:r>
                        <a:rPr lang="en-GB" altLang="es-ES_tradnl" sz="1800" b="0" dirty="0" smtClean="0">
                          <a:solidFill>
                            <a:schemeClr val="tx1"/>
                          </a:solidFill>
                        </a:rPr>
                        <a:t> y el </a:t>
                      </a:r>
                      <a:r>
                        <a:rPr lang="en-GB" altLang="es-ES_tradnl" sz="1800" b="0" dirty="0" err="1" smtClean="0">
                          <a:solidFill>
                            <a:schemeClr val="tx1"/>
                          </a:solidFill>
                        </a:rPr>
                        <a:t>cambio</a:t>
                      </a:r>
                      <a:r>
                        <a:rPr lang="en-GB" altLang="es-ES_tradnl" sz="1800" b="0" dirty="0" smtClean="0">
                          <a:solidFill>
                            <a:schemeClr val="tx1"/>
                          </a:solidFill>
                        </a:rPr>
                        <a:t> </a:t>
                      </a:r>
                      <a:r>
                        <a:rPr lang="en-GB" altLang="es-ES_tradnl" sz="1800" b="0" dirty="0" err="1" smtClean="0">
                          <a:solidFill>
                            <a:schemeClr val="tx1"/>
                          </a:solidFill>
                        </a:rPr>
                        <a:t>climático</a:t>
                      </a:r>
                      <a:r>
                        <a:rPr lang="en-GB" altLang="es-ES_tradnl" sz="1800" b="0" dirty="0" smtClean="0">
                          <a:solidFill>
                            <a:schemeClr val="tx1"/>
                          </a:solidFill>
                        </a:rPr>
                        <a:t> </a:t>
                      </a:r>
                      <a:r>
                        <a:rPr lang="en-GB" altLang="es-ES_tradnl" sz="1800" b="0" dirty="0" err="1" smtClean="0">
                          <a:solidFill>
                            <a:schemeClr val="tx1"/>
                          </a:solidFill>
                        </a:rPr>
                        <a:t>exigen</a:t>
                      </a:r>
                      <a:r>
                        <a:rPr lang="en-GB" altLang="es-ES_tradnl" sz="1800" b="0" dirty="0" smtClean="0">
                          <a:solidFill>
                            <a:schemeClr val="tx1"/>
                          </a:solidFill>
                        </a:rPr>
                        <a:t> </a:t>
                      </a:r>
                      <a:r>
                        <a:rPr lang="en-GB" altLang="es-ES_tradnl" sz="1800" b="0" dirty="0" err="1" smtClean="0">
                          <a:solidFill>
                            <a:schemeClr val="tx1"/>
                          </a:solidFill>
                        </a:rPr>
                        <a:t>una</a:t>
                      </a:r>
                      <a:r>
                        <a:rPr lang="en-GB" altLang="es-ES_tradnl" sz="1800" b="0" dirty="0" smtClean="0">
                          <a:solidFill>
                            <a:schemeClr val="tx1"/>
                          </a:solidFill>
                        </a:rPr>
                        <a:t> </a:t>
                      </a:r>
                      <a:r>
                        <a:rPr lang="en-GB" altLang="es-ES_tradnl" sz="1800" b="0" dirty="0" err="1" smtClean="0">
                          <a:solidFill>
                            <a:schemeClr val="tx1"/>
                          </a:solidFill>
                        </a:rPr>
                        <a:t>gestión</a:t>
                      </a:r>
                      <a:r>
                        <a:rPr lang="en-GB" altLang="es-ES_tradnl" sz="1800" b="0" dirty="0" smtClean="0">
                          <a:solidFill>
                            <a:schemeClr val="tx1"/>
                          </a:solidFill>
                        </a:rPr>
                        <a:t> </a:t>
                      </a:r>
                      <a:r>
                        <a:rPr lang="en-GB" altLang="es-ES_tradnl" sz="1800" b="0" dirty="0" err="1" smtClean="0">
                          <a:solidFill>
                            <a:schemeClr val="tx1"/>
                          </a:solidFill>
                        </a:rPr>
                        <a:t>holística</a:t>
                      </a:r>
                      <a:r>
                        <a:rPr lang="en-GB" altLang="es-ES_tradnl" sz="1800" b="0" dirty="0" smtClean="0">
                          <a:solidFill>
                            <a:schemeClr val="tx1"/>
                          </a:solidFill>
                        </a:rPr>
                        <a:t> del </a:t>
                      </a:r>
                      <a:r>
                        <a:rPr lang="en-GB" altLang="es-ES_tradnl" sz="1800" b="0" dirty="0" err="1" smtClean="0">
                          <a:solidFill>
                            <a:schemeClr val="tx1"/>
                          </a:solidFill>
                        </a:rPr>
                        <a:t>paisaje</a:t>
                      </a:r>
                      <a:r>
                        <a:rPr lang="en-GB" altLang="es-ES_tradnl" sz="1800" b="0" dirty="0" smtClean="0">
                          <a:solidFill>
                            <a:schemeClr val="tx1"/>
                          </a:solidFill>
                        </a:rPr>
                        <a:t> para </a:t>
                      </a:r>
                      <a:r>
                        <a:rPr lang="en-GB" altLang="es-ES_tradnl" sz="1800" b="0" dirty="0" err="1" smtClean="0">
                          <a:solidFill>
                            <a:schemeClr val="tx1"/>
                          </a:solidFill>
                        </a:rPr>
                        <a:t>mejorar</a:t>
                      </a:r>
                      <a:r>
                        <a:rPr lang="en-GB" altLang="es-ES_tradnl" sz="1800" b="0" dirty="0" smtClean="0">
                          <a:solidFill>
                            <a:schemeClr val="tx1"/>
                          </a:solidFill>
                        </a:rPr>
                        <a:t> </a:t>
                      </a:r>
                      <a:r>
                        <a:rPr lang="en-GB" altLang="es-ES_tradnl" sz="1800" b="0" dirty="0" err="1" smtClean="0">
                          <a:solidFill>
                            <a:schemeClr val="tx1"/>
                          </a:solidFill>
                        </a:rPr>
                        <a:t>su</a:t>
                      </a:r>
                      <a:r>
                        <a:rPr lang="en-GB" altLang="es-ES_tradnl" sz="1800" b="0" dirty="0" smtClean="0">
                          <a:solidFill>
                            <a:schemeClr val="tx1"/>
                          </a:solidFill>
                        </a:rPr>
                        <a:t> </a:t>
                      </a:r>
                      <a:r>
                        <a:rPr lang="en-GB" altLang="es-ES_tradnl" sz="1800" b="0" dirty="0" err="1" smtClean="0">
                          <a:solidFill>
                            <a:schemeClr val="tx1"/>
                          </a:solidFill>
                        </a:rPr>
                        <a:t>sostenibilidad</a:t>
                      </a:r>
                      <a:r>
                        <a:rPr lang="en-GB" altLang="es-ES_tradnl" sz="1800" b="0" dirty="0" smtClean="0">
                          <a:solidFill>
                            <a:schemeClr val="tx1"/>
                          </a:solidFill>
                        </a:rPr>
                        <a:t> y </a:t>
                      </a:r>
                      <a:r>
                        <a:rPr lang="en-GB" altLang="es-ES_tradnl" sz="1800" b="0" dirty="0" err="1" smtClean="0">
                          <a:solidFill>
                            <a:schemeClr val="tx1"/>
                          </a:solidFill>
                        </a:rPr>
                        <a:t>resiliencia</a:t>
                      </a:r>
                      <a:r>
                        <a:rPr lang="en-GB" altLang="es-ES_tradnl" sz="1800" b="0" dirty="0" smtClean="0">
                          <a:solidFill>
                            <a:schemeClr val="tx1"/>
                          </a:solidFill>
                        </a:rPr>
                        <a:t>, y </a:t>
                      </a:r>
                      <a:r>
                        <a:rPr lang="en-GB" altLang="es-ES_tradnl" sz="1800" b="0" dirty="0" err="1" smtClean="0">
                          <a:solidFill>
                            <a:schemeClr val="tx1"/>
                          </a:solidFill>
                        </a:rPr>
                        <a:t>así</a:t>
                      </a:r>
                      <a:r>
                        <a:rPr lang="en-GB" altLang="es-ES_tradnl" sz="1800" b="0" dirty="0" smtClean="0">
                          <a:solidFill>
                            <a:schemeClr val="tx1"/>
                          </a:solidFill>
                        </a:rPr>
                        <a:t> </a:t>
                      </a:r>
                      <a:r>
                        <a:rPr lang="en-GB" altLang="es-ES_tradnl" sz="1800" b="0" dirty="0" err="1" smtClean="0">
                          <a:solidFill>
                            <a:schemeClr val="tx1"/>
                          </a:solidFill>
                        </a:rPr>
                        <a:t>poder</a:t>
                      </a:r>
                      <a:r>
                        <a:rPr lang="en-GB" altLang="es-ES_tradnl" sz="1800" b="0" dirty="0" smtClean="0">
                          <a:solidFill>
                            <a:schemeClr val="tx1"/>
                          </a:solidFill>
                        </a:rPr>
                        <a:t> </a:t>
                      </a:r>
                      <a:r>
                        <a:rPr lang="en-GB" altLang="es-ES_tradnl" sz="1800" b="0" dirty="0" err="1" smtClean="0">
                          <a:solidFill>
                            <a:schemeClr val="tx1"/>
                          </a:solidFill>
                        </a:rPr>
                        <a:t>adaptarse</a:t>
                      </a:r>
                      <a:r>
                        <a:rPr lang="en-GB" altLang="es-ES_tradnl" sz="1800" b="0" dirty="0" smtClean="0">
                          <a:solidFill>
                            <a:schemeClr val="tx1"/>
                          </a:solidFill>
                        </a:rPr>
                        <a:t> a </a:t>
                      </a:r>
                      <a:r>
                        <a:rPr lang="en-GB" altLang="es-ES_tradnl" sz="1800" b="0" dirty="0" err="1" smtClean="0">
                          <a:solidFill>
                            <a:schemeClr val="tx1"/>
                          </a:solidFill>
                        </a:rPr>
                        <a:t>los</a:t>
                      </a:r>
                      <a:r>
                        <a:rPr lang="en-GB" altLang="es-ES_tradnl" sz="1800" b="0" dirty="0" smtClean="0">
                          <a:solidFill>
                            <a:schemeClr val="tx1"/>
                          </a:solidFill>
                        </a:rPr>
                        <a:t> </a:t>
                      </a:r>
                      <a:r>
                        <a:rPr lang="en-GB" altLang="es-ES_tradnl" sz="1800" b="0" dirty="0" err="1" smtClean="0">
                          <a:solidFill>
                            <a:schemeClr val="tx1"/>
                          </a:solidFill>
                        </a:rPr>
                        <a:t>nuevos</a:t>
                      </a:r>
                      <a:r>
                        <a:rPr lang="en-GB" altLang="es-ES_tradnl" sz="1800" b="0" dirty="0" smtClean="0">
                          <a:solidFill>
                            <a:schemeClr val="tx1"/>
                          </a:solidFill>
                        </a:rPr>
                        <a:t> </a:t>
                      </a:r>
                      <a:r>
                        <a:rPr lang="en-GB" altLang="es-ES_tradnl" sz="1800" b="0" dirty="0" err="1" smtClean="0">
                          <a:solidFill>
                            <a:schemeClr val="tx1"/>
                          </a:solidFill>
                        </a:rPr>
                        <a:t>cambios</a:t>
                      </a:r>
                      <a:r>
                        <a:rPr lang="en-GB" altLang="es-ES_tradnl" sz="1800" b="0" dirty="0" smtClean="0">
                          <a:solidFill>
                            <a:schemeClr val="tx1"/>
                          </a:solidFill>
                        </a:rPr>
                        <a:t> </a:t>
                      </a:r>
                      <a:r>
                        <a:rPr lang="en-GB" altLang="es-ES_tradnl" sz="1800" b="0" dirty="0" err="1" smtClean="0">
                          <a:solidFill>
                            <a:schemeClr val="tx1"/>
                          </a:solidFill>
                        </a:rPr>
                        <a:t>ambientales</a:t>
                      </a:r>
                      <a:r>
                        <a:rPr lang="en-GB" altLang="es-ES_tradnl" sz="1800" b="0" dirty="0" smtClean="0">
                          <a:solidFill>
                            <a:schemeClr val="tx1"/>
                          </a:solidFill>
                        </a:rPr>
                        <a:t> y </a:t>
                      </a:r>
                      <a:r>
                        <a:rPr lang="en-GB" altLang="es-ES_tradnl" sz="1800" b="0" dirty="0" err="1" smtClean="0">
                          <a:solidFill>
                            <a:schemeClr val="tx1"/>
                          </a:solidFill>
                        </a:rPr>
                        <a:t>beneficiar</a:t>
                      </a:r>
                      <a:r>
                        <a:rPr lang="en-GB" altLang="es-ES_tradnl" sz="1800" b="0" dirty="0" smtClean="0">
                          <a:solidFill>
                            <a:schemeClr val="tx1"/>
                          </a:solidFill>
                        </a:rPr>
                        <a:t> el </a:t>
                      </a:r>
                      <a:r>
                        <a:rPr lang="en-GB" altLang="es-ES_tradnl" sz="1800" b="0" dirty="0" err="1" smtClean="0">
                          <a:solidFill>
                            <a:schemeClr val="tx1"/>
                          </a:solidFill>
                        </a:rPr>
                        <a:t>bienestar</a:t>
                      </a:r>
                      <a:r>
                        <a:rPr lang="en-GB" altLang="es-ES_tradnl" sz="1800" b="0" dirty="0" smtClean="0">
                          <a:solidFill>
                            <a:schemeClr val="tx1"/>
                          </a:solidFill>
                        </a:rPr>
                        <a:t> de </a:t>
                      </a:r>
                      <a:r>
                        <a:rPr lang="en-GB" altLang="es-ES_tradnl" sz="1800" b="0" dirty="0" err="1" smtClean="0">
                          <a:solidFill>
                            <a:schemeClr val="tx1"/>
                          </a:solidFill>
                        </a:rPr>
                        <a:t>los</a:t>
                      </a:r>
                      <a:r>
                        <a:rPr lang="en-GB" altLang="es-ES_tradnl" sz="1800" b="0" dirty="0" smtClean="0">
                          <a:solidFill>
                            <a:schemeClr val="tx1"/>
                          </a:solidFill>
                        </a:rPr>
                        <a:t> </a:t>
                      </a:r>
                      <a:r>
                        <a:rPr lang="en-GB" altLang="es-ES_tradnl" sz="1800" b="0" dirty="0" err="1" smtClean="0">
                          <a:solidFill>
                            <a:schemeClr val="tx1"/>
                          </a:solidFill>
                        </a:rPr>
                        <a:t>ciudadanos</a:t>
                      </a:r>
                      <a:r>
                        <a:rPr lang="en-GB" altLang="es-ES_tradnl" sz="1800" b="0" dirty="0" smtClean="0">
                          <a:solidFill>
                            <a:schemeClr val="tx1"/>
                          </a:solidFill>
                        </a:rPr>
                        <a:t>.</a:t>
                      </a:r>
                      <a:endParaRPr lang="es-ES_tradnl" altLang="es-ES_tradnl" sz="2000" b="0" dirty="0" smtClean="0">
                        <a:solidFill>
                          <a:schemeClr val="tx1"/>
                        </a:solidFill>
                        <a:latin typeface="Arial"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3241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9" name="Google Shape;155;p33"/>
          <p:cNvSpPr txBox="1">
            <a:spLocks/>
          </p:cNvSpPr>
          <p:nvPr/>
        </p:nvSpPr>
        <p:spPr>
          <a:xfrm>
            <a:off x="313706" y="4058407"/>
            <a:ext cx="8207375" cy="1185195"/>
          </a:xfrm>
          <a:prstGeom prst="rect">
            <a:avLst/>
          </a:prstGeom>
          <a:noFill/>
          <a:ln w="57150">
            <a:solidFill>
              <a:schemeClr val="accent3">
                <a:lumMod val="75000"/>
              </a:schemeClr>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ctr">
              <a:lnSpc>
                <a:spcPct val="150000"/>
              </a:lnSpc>
              <a:buClr>
                <a:srgbClr val="000000"/>
              </a:buClr>
            </a:pPr>
            <a:r>
              <a:rPr lang="en-GB" sz="1800" b="0" dirty="0" err="1" smtClean="0">
                <a:solidFill>
                  <a:schemeClr val="tx1">
                    <a:lumMod val="75000"/>
                    <a:lumOff val="25000"/>
                  </a:schemeClr>
                </a:solidFill>
              </a:rPr>
              <a:t>Programa</a:t>
            </a:r>
            <a:r>
              <a:rPr lang="en-GB" sz="1800" b="0" dirty="0" smtClean="0">
                <a:solidFill>
                  <a:schemeClr val="tx1">
                    <a:lumMod val="75000"/>
                    <a:lumOff val="25000"/>
                  </a:schemeClr>
                </a:solidFill>
              </a:rPr>
              <a:t> </a:t>
            </a:r>
            <a:r>
              <a:rPr lang="en-GB" sz="1800" b="0" dirty="0" err="1" smtClean="0">
                <a:solidFill>
                  <a:schemeClr val="tx1">
                    <a:lumMod val="75000"/>
                    <a:lumOff val="25000"/>
                  </a:schemeClr>
                </a:solidFill>
              </a:rPr>
              <a:t>Operativo</a:t>
            </a:r>
            <a:r>
              <a:rPr lang="en-GB" sz="1800" b="0" dirty="0" smtClean="0">
                <a:solidFill>
                  <a:schemeClr val="tx1">
                    <a:lumMod val="75000"/>
                    <a:lumOff val="25000"/>
                  </a:schemeClr>
                </a:solidFill>
              </a:rPr>
              <a:t> del </a:t>
            </a:r>
            <a:r>
              <a:rPr lang="en-GB" sz="1800" b="0" dirty="0" err="1" smtClean="0">
                <a:solidFill>
                  <a:schemeClr val="tx1">
                    <a:lumMod val="75000"/>
                    <a:lumOff val="25000"/>
                  </a:schemeClr>
                </a:solidFill>
              </a:rPr>
              <a:t>Fondo</a:t>
            </a:r>
            <a:r>
              <a:rPr lang="en-GB" sz="1800" b="0" dirty="0" smtClean="0">
                <a:solidFill>
                  <a:schemeClr val="tx1">
                    <a:lumMod val="75000"/>
                    <a:lumOff val="25000"/>
                  </a:schemeClr>
                </a:solidFill>
              </a:rPr>
              <a:t> </a:t>
            </a:r>
            <a:r>
              <a:rPr lang="en-GB" sz="1800" b="0" dirty="0" err="1" smtClean="0">
                <a:solidFill>
                  <a:schemeClr val="tx1">
                    <a:lumMod val="75000"/>
                    <a:lumOff val="25000"/>
                  </a:schemeClr>
                </a:solidFill>
              </a:rPr>
              <a:t>Europeo</a:t>
            </a:r>
            <a:r>
              <a:rPr lang="en-GB" sz="1800" b="0" dirty="0" smtClean="0">
                <a:solidFill>
                  <a:schemeClr val="tx1">
                    <a:lumMod val="75000"/>
                    <a:lumOff val="25000"/>
                  </a:schemeClr>
                </a:solidFill>
              </a:rPr>
              <a:t> de </a:t>
            </a:r>
            <a:r>
              <a:rPr lang="en-GB" sz="1800" b="0" dirty="0" err="1" smtClean="0">
                <a:solidFill>
                  <a:schemeClr val="tx1">
                    <a:lumMod val="75000"/>
                    <a:lumOff val="25000"/>
                  </a:schemeClr>
                </a:solidFill>
              </a:rPr>
              <a:t>Desarrollo</a:t>
            </a:r>
            <a:r>
              <a:rPr lang="en-GB" sz="1800" b="0" dirty="0" smtClean="0">
                <a:solidFill>
                  <a:schemeClr val="tx1">
                    <a:lumMod val="75000"/>
                    <a:lumOff val="25000"/>
                  </a:schemeClr>
                </a:solidFill>
              </a:rPr>
              <a:t> Regional para el País Vasco 2021-2027 (</a:t>
            </a:r>
            <a:r>
              <a:rPr lang="tr-TR" sz="1800" dirty="0" smtClean="0">
                <a:solidFill>
                  <a:schemeClr val="tx1">
                    <a:lumMod val="75000"/>
                    <a:lumOff val="25000"/>
                  </a:schemeClr>
                </a:solidFill>
                <a:hlinkClick r:id="rId3"/>
              </a:rPr>
              <a:t>POPV FEDER 2021-202</a:t>
            </a:r>
            <a:r>
              <a:rPr lang="tr-TR" sz="1800" dirty="0" smtClean="0">
                <a:solidFill>
                  <a:schemeClr val="tx1">
                    <a:lumMod val="75000"/>
                    <a:lumOff val="25000"/>
                  </a:schemeClr>
                </a:solidFill>
              </a:rPr>
              <a:t>7</a:t>
            </a:r>
            <a:r>
              <a:rPr lang="en-GB" sz="1800" b="0" dirty="0" smtClean="0">
                <a:solidFill>
                  <a:schemeClr val="tx1">
                    <a:lumMod val="75000"/>
                    <a:lumOff val="25000"/>
                  </a:schemeClr>
                </a:solidFill>
              </a:rPr>
              <a:t>) </a:t>
            </a:r>
          </a:p>
          <a:p>
            <a:pPr marL="0" indent="0" algn="just">
              <a:lnSpc>
                <a:spcPct val="150000"/>
              </a:lnSpc>
              <a:buClr>
                <a:srgbClr val="000000"/>
              </a:buClr>
            </a:pPr>
            <a:r>
              <a:rPr lang="en-GB" sz="1600" b="0" dirty="0" smtClean="0">
                <a:solidFill>
                  <a:schemeClr val="tx1"/>
                </a:solidFill>
              </a:rPr>
              <a:t>	</a:t>
            </a:r>
            <a:endParaRPr lang="en-US" sz="2000" b="0" dirty="0">
              <a:solidFill>
                <a:schemeClr val="dk1"/>
              </a:solidFill>
            </a:endParaRPr>
          </a:p>
        </p:txBody>
      </p:sp>
      <p:sp>
        <p:nvSpPr>
          <p:cNvPr id="5" name="CuadroTexto 4"/>
          <p:cNvSpPr txBox="1"/>
          <p:nvPr/>
        </p:nvSpPr>
        <p:spPr>
          <a:xfrm rot="20039709">
            <a:off x="6477454" y="4612655"/>
            <a:ext cx="3120557" cy="630942"/>
          </a:xfrm>
          <a:prstGeom prst="rect">
            <a:avLst/>
          </a:prstGeom>
          <a:noFill/>
        </p:spPr>
        <p:txBody>
          <a:bodyPr wrap="square" rtlCol="0">
            <a:spAutoFit/>
          </a:bodyPr>
          <a:lstStyle/>
          <a:p>
            <a:pPr algn="ctr"/>
            <a:r>
              <a:rPr lang="es-ES_tradnl" sz="2400" b="1" dirty="0" smtClean="0">
                <a:solidFill>
                  <a:srgbClr val="FF0000"/>
                </a:solidFill>
              </a:rPr>
              <a:t>BORRADOR</a:t>
            </a:r>
            <a:endParaRPr lang="es-ES_tradnl" sz="1800" b="1" dirty="0" smtClean="0">
              <a:solidFill>
                <a:srgbClr val="FF0000"/>
              </a:solidFill>
            </a:endParaRPr>
          </a:p>
          <a:p>
            <a:pPr algn="ctr"/>
            <a:r>
              <a:rPr lang="es-ES_tradnl" sz="1100" b="1" dirty="0" smtClean="0">
                <a:solidFill>
                  <a:srgbClr val="FF0000"/>
                </a:solidFill>
              </a:rPr>
              <a:t>(11-ABR-22)</a:t>
            </a:r>
          </a:p>
        </p:txBody>
      </p:sp>
      <p:sp>
        <p:nvSpPr>
          <p:cNvPr id="154" name="Google Shape;154;p33"/>
          <p:cNvSpPr txBox="1">
            <a:spLocks noGrp="1"/>
          </p:cNvSpPr>
          <p:nvPr>
            <p:ph type="title"/>
          </p:nvPr>
        </p:nvSpPr>
        <p:spPr>
          <a:xfrm>
            <a:off x="457200" y="432000"/>
            <a:ext cx="8229600" cy="562074"/>
          </a:xfrm>
          <a:prstGeom prst="rect">
            <a:avLst/>
          </a:prstGeom>
          <a:noFill/>
          <a:ln>
            <a:noFill/>
          </a:ln>
        </p:spPr>
        <p:txBody>
          <a:bodyPr spcFirstLastPara="1" wrap="square" lIns="91425" tIns="45700" rIns="91425" bIns="45700" anchor="ctr" anchorCtr="0">
            <a:noAutofit/>
          </a:bodyPr>
          <a:lstStyle/>
          <a:p>
            <a:pPr lvl="0"/>
            <a:r>
              <a:rPr lang="en-US" dirty="0" err="1"/>
              <a:t>Instrumento</a:t>
            </a:r>
            <a:r>
              <a:rPr lang="en-US" dirty="0"/>
              <a:t> </a:t>
            </a:r>
            <a:r>
              <a:rPr lang="en-US" dirty="0" err="1" smtClean="0"/>
              <a:t>Político</a:t>
            </a:r>
            <a:r>
              <a:rPr lang="en-US" dirty="0" smtClean="0"/>
              <a:t> </a:t>
            </a:r>
            <a:r>
              <a:rPr lang="en-US" dirty="0" err="1"/>
              <a:t>abordado</a:t>
            </a:r>
            <a:endParaRPr sz="4000" b="0" i="0" u="none" strike="noStrike" cap="none" dirty="0">
              <a:solidFill>
                <a:schemeClr val="dk2"/>
              </a:solidFill>
              <a:latin typeface="Arial"/>
              <a:ea typeface="Arial"/>
              <a:cs typeface="Arial"/>
              <a:sym typeface="Arial"/>
            </a:endParaRPr>
          </a:p>
        </p:txBody>
      </p:sp>
      <p:sp>
        <p:nvSpPr>
          <p:cNvPr id="155" name="Google Shape;155;p33"/>
          <p:cNvSpPr txBox="1">
            <a:spLocks noGrp="1"/>
          </p:cNvSpPr>
          <p:nvPr>
            <p:ph type="body" idx="1"/>
          </p:nvPr>
        </p:nvSpPr>
        <p:spPr>
          <a:xfrm>
            <a:off x="313706" y="1256174"/>
            <a:ext cx="8207375" cy="1185195"/>
          </a:xfrm>
          <a:prstGeom prst="rect">
            <a:avLst/>
          </a:prstGeom>
          <a:noFill/>
          <a:ln>
            <a:noFill/>
          </a:ln>
        </p:spPr>
        <p:txBody>
          <a:bodyPr spcFirstLastPara="1" wrap="square" lIns="91425" tIns="45700" rIns="91425" bIns="45700" anchor="t" anchorCtr="0">
            <a:noAutofit/>
          </a:bodyPr>
          <a:lstStyle/>
          <a:p>
            <a:pPr marL="0" indent="0" algn="ctr">
              <a:lnSpc>
                <a:spcPct val="150000"/>
              </a:lnSpc>
              <a:buClr>
                <a:srgbClr val="000000"/>
              </a:buClr>
            </a:pPr>
            <a:r>
              <a:rPr lang="en-GB" sz="1800" b="0" dirty="0" err="1">
                <a:solidFill>
                  <a:schemeClr val="tx1"/>
                </a:solidFill>
              </a:rPr>
              <a:t>Programa</a:t>
            </a:r>
            <a:r>
              <a:rPr lang="en-GB" sz="1800" b="0" dirty="0">
                <a:solidFill>
                  <a:schemeClr val="tx1"/>
                </a:solidFill>
              </a:rPr>
              <a:t> </a:t>
            </a:r>
            <a:r>
              <a:rPr lang="en-GB" sz="1800" b="0" dirty="0" err="1">
                <a:solidFill>
                  <a:schemeClr val="tx1"/>
                </a:solidFill>
              </a:rPr>
              <a:t>Operativo</a:t>
            </a:r>
            <a:r>
              <a:rPr lang="en-GB" sz="1800" b="0" dirty="0">
                <a:solidFill>
                  <a:schemeClr val="tx1"/>
                </a:solidFill>
              </a:rPr>
              <a:t> del </a:t>
            </a:r>
            <a:r>
              <a:rPr lang="en-GB" sz="1800" b="0" dirty="0" err="1">
                <a:solidFill>
                  <a:schemeClr val="tx1"/>
                </a:solidFill>
              </a:rPr>
              <a:t>Fondo</a:t>
            </a:r>
            <a:r>
              <a:rPr lang="en-GB" sz="1800" b="0" dirty="0">
                <a:solidFill>
                  <a:schemeClr val="tx1"/>
                </a:solidFill>
              </a:rPr>
              <a:t> </a:t>
            </a:r>
            <a:r>
              <a:rPr lang="en-GB" sz="1800" b="0" dirty="0" err="1">
                <a:solidFill>
                  <a:schemeClr val="tx1"/>
                </a:solidFill>
              </a:rPr>
              <a:t>Europeo</a:t>
            </a:r>
            <a:r>
              <a:rPr lang="en-GB" sz="1800" b="0" dirty="0">
                <a:solidFill>
                  <a:schemeClr val="tx1"/>
                </a:solidFill>
              </a:rPr>
              <a:t> de </a:t>
            </a:r>
            <a:r>
              <a:rPr lang="en-GB" sz="1800" b="0" dirty="0" err="1">
                <a:solidFill>
                  <a:schemeClr val="tx1"/>
                </a:solidFill>
              </a:rPr>
              <a:t>Desarrollo</a:t>
            </a:r>
            <a:r>
              <a:rPr lang="en-GB" sz="1800" b="0" dirty="0">
                <a:solidFill>
                  <a:schemeClr val="tx1"/>
                </a:solidFill>
              </a:rPr>
              <a:t> Regional para el País Vasco </a:t>
            </a:r>
            <a:r>
              <a:rPr lang="en-GB" sz="1800" b="0" dirty="0" smtClean="0">
                <a:solidFill>
                  <a:schemeClr val="tx1"/>
                </a:solidFill>
              </a:rPr>
              <a:t>2014-2020 (</a:t>
            </a:r>
            <a:r>
              <a:rPr lang="tr-TR" sz="1800" dirty="0">
                <a:hlinkClick r:id="rId3"/>
              </a:rPr>
              <a:t>POPV FEDER 2014-2020</a:t>
            </a:r>
            <a:r>
              <a:rPr lang="en-GB" sz="1800" b="0" dirty="0" smtClean="0">
                <a:solidFill>
                  <a:schemeClr val="tx1"/>
                </a:solidFill>
              </a:rPr>
              <a:t>) </a:t>
            </a:r>
          </a:p>
          <a:p>
            <a:pPr marL="0" indent="0" algn="just">
              <a:lnSpc>
                <a:spcPct val="150000"/>
              </a:lnSpc>
              <a:buClr>
                <a:srgbClr val="000000"/>
              </a:buClr>
            </a:pPr>
            <a:r>
              <a:rPr lang="en-GB" sz="1600" b="0" dirty="0">
                <a:solidFill>
                  <a:schemeClr val="tx1"/>
                </a:solidFill>
              </a:rPr>
              <a:t>	</a:t>
            </a:r>
            <a:endParaRPr lang="en-US" sz="2000" b="0" dirty="0">
              <a:solidFill>
                <a:schemeClr val="dk1"/>
              </a:solidFill>
            </a:endParaRPr>
          </a:p>
        </p:txBody>
      </p:sp>
      <p:sp>
        <p:nvSpPr>
          <p:cNvPr id="2" name="CuadroTexto 1"/>
          <p:cNvSpPr txBox="1"/>
          <p:nvPr/>
        </p:nvSpPr>
        <p:spPr>
          <a:xfrm>
            <a:off x="1425039" y="2352710"/>
            <a:ext cx="598471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150000"/>
              </a:lnSpc>
            </a:pPr>
            <a:r>
              <a:rPr lang="en-GB" dirty="0" err="1" smtClean="0">
                <a:solidFill>
                  <a:schemeClr val="tx1"/>
                </a:solidFill>
              </a:rPr>
              <a:t>Eje</a:t>
            </a:r>
            <a:r>
              <a:rPr lang="en-GB" dirty="0" smtClean="0">
                <a:solidFill>
                  <a:schemeClr val="tx1"/>
                </a:solidFill>
              </a:rPr>
              <a:t> </a:t>
            </a:r>
            <a:r>
              <a:rPr lang="en-GB" dirty="0" err="1">
                <a:solidFill>
                  <a:schemeClr val="tx1"/>
                </a:solidFill>
              </a:rPr>
              <a:t>prioritario</a:t>
            </a:r>
            <a:r>
              <a:rPr lang="en-GB" dirty="0">
                <a:solidFill>
                  <a:schemeClr val="tx1"/>
                </a:solidFill>
              </a:rPr>
              <a:t> de </a:t>
            </a:r>
            <a:r>
              <a:rPr lang="en-GB" dirty="0" err="1">
                <a:solidFill>
                  <a:schemeClr val="tx1"/>
                </a:solidFill>
              </a:rPr>
              <a:t>inversión</a:t>
            </a:r>
            <a:r>
              <a:rPr lang="en-GB" dirty="0">
                <a:solidFill>
                  <a:schemeClr val="tx1"/>
                </a:solidFill>
              </a:rPr>
              <a:t> 6 (IP6): </a:t>
            </a:r>
            <a:r>
              <a:rPr lang="en-GB" dirty="0" err="1" smtClean="0">
                <a:solidFill>
                  <a:schemeClr val="tx1"/>
                </a:solidFill>
              </a:rPr>
              <a:t>Conservar</a:t>
            </a:r>
            <a:r>
              <a:rPr lang="en-GB" dirty="0" smtClean="0">
                <a:solidFill>
                  <a:schemeClr val="tx1"/>
                </a:solidFill>
              </a:rPr>
              <a:t> </a:t>
            </a:r>
            <a:r>
              <a:rPr lang="en-GB" dirty="0">
                <a:solidFill>
                  <a:schemeClr val="tx1"/>
                </a:solidFill>
              </a:rPr>
              <a:t>y </a:t>
            </a:r>
            <a:r>
              <a:rPr lang="en-GB" dirty="0" err="1">
                <a:solidFill>
                  <a:schemeClr val="tx1"/>
                </a:solidFill>
              </a:rPr>
              <a:t>proteger</a:t>
            </a:r>
            <a:r>
              <a:rPr lang="en-GB" dirty="0">
                <a:solidFill>
                  <a:schemeClr val="tx1"/>
                </a:solidFill>
              </a:rPr>
              <a:t> el </a:t>
            </a:r>
            <a:r>
              <a:rPr lang="en-GB" dirty="0" err="1">
                <a:solidFill>
                  <a:schemeClr val="tx1"/>
                </a:solidFill>
              </a:rPr>
              <a:t>medio</a:t>
            </a:r>
            <a:r>
              <a:rPr lang="en-GB" dirty="0">
                <a:solidFill>
                  <a:schemeClr val="tx1"/>
                </a:solidFill>
              </a:rPr>
              <a:t> </a:t>
            </a:r>
            <a:r>
              <a:rPr lang="en-GB" dirty="0" err="1">
                <a:solidFill>
                  <a:schemeClr val="tx1"/>
                </a:solidFill>
              </a:rPr>
              <a:t>ambiente</a:t>
            </a:r>
            <a:r>
              <a:rPr lang="en-GB" dirty="0">
                <a:solidFill>
                  <a:schemeClr val="tx1"/>
                </a:solidFill>
              </a:rPr>
              <a:t> y </a:t>
            </a:r>
            <a:r>
              <a:rPr lang="en-GB" dirty="0" err="1">
                <a:solidFill>
                  <a:schemeClr val="tx1"/>
                </a:solidFill>
              </a:rPr>
              <a:t>promover</a:t>
            </a:r>
            <a:r>
              <a:rPr lang="en-GB" dirty="0">
                <a:solidFill>
                  <a:schemeClr val="tx1"/>
                </a:solidFill>
              </a:rPr>
              <a:t> </a:t>
            </a:r>
            <a:r>
              <a:rPr lang="en-GB" dirty="0" smtClean="0">
                <a:solidFill>
                  <a:schemeClr val="tx1"/>
                </a:solidFill>
              </a:rPr>
              <a:t>la </a:t>
            </a:r>
            <a:r>
              <a:rPr lang="en-GB" dirty="0" err="1" smtClean="0">
                <a:solidFill>
                  <a:schemeClr val="tx1"/>
                </a:solidFill>
              </a:rPr>
              <a:t>eficiencia</a:t>
            </a:r>
            <a:r>
              <a:rPr lang="en-GB" dirty="0" smtClean="0">
                <a:solidFill>
                  <a:schemeClr val="tx1"/>
                </a:solidFill>
              </a:rPr>
              <a:t> </a:t>
            </a:r>
            <a:r>
              <a:rPr lang="en-GB" dirty="0">
                <a:solidFill>
                  <a:schemeClr val="tx1"/>
                </a:solidFill>
              </a:rPr>
              <a:t>de </a:t>
            </a:r>
            <a:r>
              <a:rPr lang="en-GB" dirty="0" err="1">
                <a:solidFill>
                  <a:schemeClr val="tx1"/>
                </a:solidFill>
              </a:rPr>
              <a:t>los</a:t>
            </a:r>
            <a:r>
              <a:rPr lang="en-GB" dirty="0">
                <a:solidFill>
                  <a:schemeClr val="tx1"/>
                </a:solidFill>
              </a:rPr>
              <a:t> </a:t>
            </a:r>
            <a:r>
              <a:rPr lang="en-GB" dirty="0" err="1" smtClean="0">
                <a:solidFill>
                  <a:schemeClr val="tx1"/>
                </a:solidFill>
              </a:rPr>
              <a:t>recursos</a:t>
            </a:r>
            <a:r>
              <a:rPr lang="en-GB" dirty="0" smtClean="0">
                <a:solidFill>
                  <a:schemeClr val="tx1"/>
                </a:solidFill>
              </a:rPr>
              <a:t> </a:t>
            </a:r>
            <a:r>
              <a:rPr lang="en-GB" dirty="0">
                <a:solidFill>
                  <a:schemeClr val="tx1"/>
                </a:solidFill>
              </a:rPr>
              <a:t>del País Vasco</a:t>
            </a:r>
            <a:r>
              <a:rPr lang="en-GB" sz="1100" dirty="0">
                <a:solidFill>
                  <a:schemeClr val="tx1"/>
                </a:solidFill>
              </a:rPr>
              <a:t>	</a:t>
            </a:r>
            <a:endParaRPr lang="en-GB" sz="1100" dirty="0" smtClean="0">
              <a:solidFill>
                <a:schemeClr val="tx1"/>
              </a:solidFill>
            </a:endParaRPr>
          </a:p>
        </p:txBody>
      </p:sp>
      <p:sp>
        <p:nvSpPr>
          <p:cNvPr id="4" name="Flecha abajo 3"/>
          <p:cNvSpPr/>
          <p:nvPr/>
        </p:nvSpPr>
        <p:spPr>
          <a:xfrm>
            <a:off x="4084883" y="3348842"/>
            <a:ext cx="665019" cy="653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28618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cxnSp>
        <p:nvCxnSpPr>
          <p:cNvPr id="4" name="Conector angular 3"/>
          <p:cNvCxnSpPr/>
          <p:nvPr/>
        </p:nvCxnSpPr>
        <p:spPr>
          <a:xfrm rot="16200000" flipH="1">
            <a:off x="4280569" y="3788418"/>
            <a:ext cx="555746" cy="542895"/>
          </a:xfrm>
          <a:prstGeom prst="bentConnector3">
            <a:avLst>
              <a:gd name="adj1" fmla="val 50000"/>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 name="Google Shape;154;p33"/>
          <p:cNvSpPr txBox="1">
            <a:spLocks noGrp="1"/>
          </p:cNvSpPr>
          <p:nvPr>
            <p:ph type="title"/>
          </p:nvPr>
        </p:nvSpPr>
        <p:spPr>
          <a:xfrm>
            <a:off x="457200" y="43200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dirty="0" err="1" smtClean="0"/>
              <a:t>Aprendizaje</a:t>
            </a:r>
            <a:endParaRPr lang="en-US" sz="4000" b="0" i="0" u="none" strike="noStrike" cap="none" dirty="0">
              <a:solidFill>
                <a:schemeClr val="dk2"/>
              </a:solidFill>
              <a:latin typeface="Arial"/>
              <a:ea typeface="Arial"/>
              <a:cs typeface="Arial"/>
              <a:sym typeface="Arial"/>
            </a:endParaRPr>
          </a:p>
        </p:txBody>
      </p:sp>
      <p:sp>
        <p:nvSpPr>
          <p:cNvPr id="155" name="Google Shape;155;p33"/>
          <p:cNvSpPr txBox="1">
            <a:spLocks noGrp="1"/>
          </p:cNvSpPr>
          <p:nvPr>
            <p:ph type="body" idx="1"/>
          </p:nvPr>
        </p:nvSpPr>
        <p:spPr>
          <a:xfrm>
            <a:off x="457200" y="1368000"/>
            <a:ext cx="8207375" cy="5183187"/>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000000"/>
              </a:buClr>
            </a:pPr>
            <a:endParaRPr lang="es-ES_tradnl" altLang="es-ES_tradnl" sz="1800" b="0" dirty="0">
              <a:solidFill>
                <a:schemeClr val="tx1"/>
              </a:solidFill>
              <a:latin typeface="Arial" charset="0"/>
            </a:endParaRPr>
          </a:p>
          <a:p>
            <a:pPr marL="0" lvl="0" indent="0" algn="just">
              <a:lnSpc>
                <a:spcPct val="150000"/>
              </a:lnSpc>
              <a:buClr>
                <a:srgbClr val="000000"/>
              </a:buClr>
            </a:pPr>
            <a:endParaRPr lang="es-ES_tradnl" altLang="es-ES_tradnl" sz="1800" b="0" dirty="0">
              <a:solidFill>
                <a:schemeClr val="tx1"/>
              </a:solidFill>
              <a:latin typeface="Arial" charset="0"/>
            </a:endParaRPr>
          </a:p>
          <a:p>
            <a:pPr marL="0" lvl="0" indent="0" algn="just">
              <a:lnSpc>
                <a:spcPct val="150000"/>
              </a:lnSpc>
              <a:buClr>
                <a:srgbClr val="000000"/>
              </a:buClr>
            </a:pPr>
            <a:endParaRPr lang="es-ES_tradnl" altLang="es-ES_tradnl" sz="1800" b="0" dirty="0">
              <a:solidFill>
                <a:schemeClr val="tx1"/>
              </a:solidFill>
              <a:latin typeface="Arial" charset="0"/>
            </a:endParaRPr>
          </a:p>
          <a:p>
            <a:pPr marL="0" indent="0" algn="just">
              <a:lnSpc>
                <a:spcPct val="150000"/>
              </a:lnSpc>
              <a:buClr>
                <a:srgbClr val="000000"/>
              </a:buClr>
            </a:pPr>
            <a:endParaRPr lang="en-US" sz="1800" b="0" dirty="0" smtClean="0">
              <a:solidFill>
                <a:schemeClr val="tx1"/>
              </a:solidFill>
              <a:latin typeface="Arial" charset="0"/>
            </a:endParaRPr>
          </a:p>
        </p:txBody>
      </p:sp>
      <p:graphicFrame>
        <p:nvGraphicFramePr>
          <p:cNvPr id="2" name="Tabla 1"/>
          <p:cNvGraphicFramePr>
            <a:graphicFrameLocks noGrp="1"/>
          </p:cNvGraphicFramePr>
          <p:nvPr>
            <p:extLst/>
          </p:nvPr>
        </p:nvGraphicFramePr>
        <p:xfrm>
          <a:off x="113812" y="1406825"/>
          <a:ext cx="4493814" cy="2593454"/>
        </p:xfrm>
        <a:graphic>
          <a:graphicData uri="http://schemas.openxmlformats.org/drawingml/2006/table">
            <a:tbl>
              <a:tblPr firstRow="1" bandRow="1">
                <a:tableStyleId>{72833802-FEF1-4C79-8D5D-14CF1EAF98D9}</a:tableStyleId>
              </a:tblPr>
              <a:tblGrid>
                <a:gridCol w="4493814">
                  <a:extLst>
                    <a:ext uri="{9D8B030D-6E8A-4147-A177-3AD203B41FA5}">
                      <a16:colId xmlns:a16="http://schemas.microsoft.com/office/drawing/2014/main" val="20000"/>
                    </a:ext>
                  </a:extLst>
                </a:gridCol>
              </a:tblGrid>
              <a:tr h="368414">
                <a:tc>
                  <a:txBody>
                    <a:bodyPr/>
                    <a:lstStyle/>
                    <a:p>
                      <a:pPr algn="ctr"/>
                      <a:r>
                        <a:rPr lang="es-ES_tradnl" baseline="0" dirty="0" smtClean="0"/>
                        <a:t>APRENDIZAJE DURANTE EL PROYECTO</a:t>
                      </a:r>
                      <a:endParaRPr lang="es-ES_tradnl" dirty="0"/>
                    </a:p>
                  </a:txBody>
                  <a:tcPr anchor="ctr"/>
                </a:tc>
                <a:extLst>
                  <a:ext uri="{0D108BD9-81ED-4DB2-BD59-A6C34878D82A}">
                    <a16:rowId xmlns:a16="http://schemas.microsoft.com/office/drawing/2014/main" val="10000"/>
                  </a:ext>
                </a:extLst>
              </a:tr>
              <a:tr h="2210481">
                <a:tc>
                  <a:txBody>
                    <a:bodyPr/>
                    <a:lstStyle/>
                    <a:p>
                      <a:pPr marL="285750" lvl="0" indent="-285750" algn="just">
                        <a:lnSpc>
                          <a:spcPct val="150000"/>
                        </a:lnSpc>
                        <a:buClr>
                          <a:srgbClr val="000000"/>
                        </a:buClr>
                        <a:buFont typeface="Arial" charset="0"/>
                        <a:buChar char="•"/>
                      </a:pPr>
                      <a:r>
                        <a:rPr lang="es-ES_tradnl" altLang="es-ES_tradnl" sz="1400" dirty="0" smtClean="0"/>
                        <a:t>Reuniones</a:t>
                      </a:r>
                      <a:r>
                        <a:rPr lang="es-ES_tradnl" altLang="es-ES_tradnl" sz="1400" baseline="0" dirty="0" smtClean="0"/>
                        <a:t> con Actores Locales</a:t>
                      </a:r>
                      <a:endParaRPr lang="es-ES_tradnl" altLang="es-ES_tradnl" sz="1400" dirty="0" smtClean="0"/>
                    </a:p>
                    <a:p>
                      <a:pPr marL="285750" lvl="0" indent="-285750" algn="just">
                        <a:lnSpc>
                          <a:spcPct val="150000"/>
                        </a:lnSpc>
                        <a:buClr>
                          <a:srgbClr val="000000"/>
                        </a:buClr>
                        <a:buFont typeface="Arial" charset="0"/>
                        <a:buChar char="•"/>
                      </a:pPr>
                      <a:r>
                        <a:rPr lang="es-ES_tradnl" altLang="es-ES_tradnl" sz="1400" dirty="0" smtClean="0"/>
                        <a:t>Estudio de </a:t>
                      </a:r>
                      <a:r>
                        <a:rPr lang="es-ES_tradnl" altLang="es-ES_tradnl" sz="1400" i="1" dirty="0" err="1" smtClean="0"/>
                        <a:t>Good</a:t>
                      </a:r>
                      <a:r>
                        <a:rPr lang="es-ES_tradnl" altLang="es-ES_tradnl" sz="1400" i="1" dirty="0" smtClean="0"/>
                        <a:t> </a:t>
                      </a:r>
                      <a:r>
                        <a:rPr lang="es-ES_tradnl" altLang="es-ES_tradnl" sz="1400" i="1" dirty="0" err="1" smtClean="0"/>
                        <a:t>Practices</a:t>
                      </a:r>
                      <a:r>
                        <a:rPr lang="es-ES_tradnl" altLang="es-ES_tradnl" sz="1400" i="1" dirty="0" smtClean="0"/>
                        <a:t> </a:t>
                      </a:r>
                      <a:r>
                        <a:rPr lang="es-ES_tradnl" altLang="es-ES_tradnl" sz="1400" dirty="0" smtClean="0"/>
                        <a:t>de otras regiones de Europa</a:t>
                      </a:r>
                    </a:p>
                    <a:p>
                      <a:pPr marL="285750" lvl="0" indent="-285750" algn="just">
                        <a:lnSpc>
                          <a:spcPct val="150000"/>
                        </a:lnSpc>
                        <a:buClr>
                          <a:srgbClr val="000000"/>
                        </a:buClr>
                        <a:buFont typeface="Arial" charset="0"/>
                        <a:buChar char="•"/>
                      </a:pPr>
                      <a:r>
                        <a:rPr lang="es-ES_tradnl" altLang="es-ES_tradnl" sz="1400" dirty="0" smtClean="0"/>
                        <a:t>Talleres Interregionales </a:t>
                      </a:r>
                      <a:r>
                        <a:rPr lang="es-ES_tradnl" altLang="es-ES_tradnl" sz="1400" dirty="0" err="1" smtClean="0"/>
                        <a:t>Tem</a:t>
                      </a:r>
                      <a:r>
                        <a:rPr lang="en-US" altLang="es-ES_tradnl" sz="1400" dirty="0" err="1" smtClean="0"/>
                        <a:t>áticos</a:t>
                      </a:r>
                      <a:r>
                        <a:rPr lang="en-US" altLang="es-ES_tradnl" sz="1400" dirty="0" smtClean="0"/>
                        <a:t> (con </a:t>
                      </a:r>
                      <a:r>
                        <a:rPr lang="en-US" altLang="es-ES_tradnl" sz="1400" i="1" dirty="0" smtClean="0"/>
                        <a:t>partners</a:t>
                      </a:r>
                      <a:r>
                        <a:rPr lang="en-US" altLang="es-ES_tradnl" sz="1400" baseline="0" dirty="0" smtClean="0"/>
                        <a:t> </a:t>
                      </a:r>
                      <a:r>
                        <a:rPr lang="en-US" altLang="es-ES_tradnl" sz="1400" baseline="0" dirty="0" err="1" smtClean="0"/>
                        <a:t>europeos</a:t>
                      </a:r>
                      <a:r>
                        <a:rPr lang="en-US" altLang="es-ES_tradnl" sz="1400" baseline="0" dirty="0" smtClean="0"/>
                        <a:t>)</a:t>
                      </a:r>
                      <a:endParaRPr lang="en-US" altLang="es-ES_tradnl" sz="1400" dirty="0" smtClean="0"/>
                    </a:p>
                    <a:p>
                      <a:pPr marL="285750" lvl="0" indent="-285750" algn="just">
                        <a:lnSpc>
                          <a:spcPct val="150000"/>
                        </a:lnSpc>
                        <a:buClr>
                          <a:srgbClr val="000000"/>
                        </a:buClr>
                        <a:buFont typeface="Arial" charset="0"/>
                        <a:buChar char="•"/>
                      </a:pPr>
                      <a:r>
                        <a:rPr lang="en-US" altLang="es-ES_tradnl" sz="1400" dirty="0" err="1" smtClean="0"/>
                        <a:t>Revisión</a:t>
                      </a:r>
                      <a:r>
                        <a:rPr lang="en-US" altLang="es-ES_tradnl" sz="1400" dirty="0" smtClean="0"/>
                        <a:t> </a:t>
                      </a:r>
                      <a:r>
                        <a:rPr lang="en-US" altLang="es-ES_tradnl" sz="1400" dirty="0" err="1" smtClean="0"/>
                        <a:t>por</a:t>
                      </a:r>
                      <a:r>
                        <a:rPr lang="en-US" altLang="es-ES_tradnl" sz="1400" dirty="0" smtClean="0"/>
                        <a:t> pares </a:t>
                      </a:r>
                      <a:r>
                        <a:rPr lang="en-US" altLang="es-ES_tradnl" sz="1400" dirty="0" err="1" smtClean="0"/>
                        <a:t>expertos</a:t>
                      </a:r>
                      <a:r>
                        <a:rPr lang="en-US" altLang="es-ES_tradnl" sz="1400" dirty="0" smtClean="0"/>
                        <a:t> de </a:t>
                      </a:r>
                      <a:r>
                        <a:rPr lang="en-US" altLang="es-ES_tradnl" sz="1400" dirty="0" err="1" smtClean="0"/>
                        <a:t>Casos</a:t>
                      </a:r>
                      <a:r>
                        <a:rPr lang="en-US" altLang="es-ES_tradnl" sz="1400" dirty="0" smtClean="0"/>
                        <a:t> de </a:t>
                      </a:r>
                      <a:r>
                        <a:rPr lang="en-US" altLang="es-ES_tradnl" sz="1400" dirty="0" err="1" smtClean="0"/>
                        <a:t>Estudio</a:t>
                      </a:r>
                      <a:endParaRPr lang="es-ES_tradnl" altLang="es-ES_tradnl" sz="1400" dirty="0" smtClean="0"/>
                    </a:p>
                    <a:p>
                      <a:endParaRPr lang="es-ES_tradnl" dirty="0"/>
                    </a:p>
                  </a:txBody>
                  <a:tcPr/>
                </a:tc>
                <a:extLst>
                  <a:ext uri="{0D108BD9-81ED-4DB2-BD59-A6C34878D82A}">
                    <a16:rowId xmlns:a16="http://schemas.microsoft.com/office/drawing/2014/main" val="10001"/>
                  </a:ext>
                </a:extLst>
              </a:tr>
            </a:tbl>
          </a:graphicData>
        </a:graphic>
      </p:graphicFrame>
      <p:sp>
        <p:nvSpPr>
          <p:cNvPr id="10" name="CuadroTexto 9"/>
          <p:cNvSpPr txBox="1"/>
          <p:nvPr/>
        </p:nvSpPr>
        <p:spPr>
          <a:xfrm>
            <a:off x="5784731" y="1996527"/>
            <a:ext cx="294066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dirty="0" smtClean="0"/>
              <a:t>Necesidad de enfoques holísticos de la biodiversidad y la necesidad de promover los ecosistemas autóctonos. </a:t>
            </a:r>
          </a:p>
        </p:txBody>
      </p:sp>
      <p:sp>
        <p:nvSpPr>
          <p:cNvPr id="13" name="CuadroTexto 12"/>
          <p:cNvSpPr txBox="1"/>
          <p:nvPr/>
        </p:nvSpPr>
        <p:spPr>
          <a:xfrm>
            <a:off x="5784731" y="3089214"/>
            <a:ext cx="2940669"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dirty="0"/>
              <a:t>Con una menor rentabilidad de la producción maderera, se debe posibilitar un cambio en la gestión forestal. Además, debe haber un consenso social que valore (financieramente) los servicios </a:t>
            </a:r>
            <a:r>
              <a:rPr lang="es-ES_tradnl" dirty="0" err="1"/>
              <a:t>ecosistémicos</a:t>
            </a:r>
            <a:r>
              <a:rPr lang="es-ES_tradnl" dirty="0"/>
              <a:t> del bosque (posiblemente pagos de compensación). Sin embargo, debe haber un enfoque de multifuncionalidad</a:t>
            </a:r>
            <a:r>
              <a:rPr lang="es-ES_tradnl" dirty="0" smtClean="0"/>
              <a:t>.</a:t>
            </a:r>
          </a:p>
        </p:txBody>
      </p:sp>
      <p:sp>
        <p:nvSpPr>
          <p:cNvPr id="18" name="CuadroTexto 17"/>
          <p:cNvSpPr txBox="1"/>
          <p:nvPr/>
        </p:nvSpPr>
        <p:spPr>
          <a:xfrm>
            <a:off x="5784731" y="1374486"/>
            <a:ext cx="2576945"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_tradnl" b="1" dirty="0" smtClean="0"/>
              <a:t>EJEMPLOS </a:t>
            </a:r>
            <a:r>
              <a:rPr lang="es-ES_tradnl" b="1" i="1" dirty="0" smtClean="0"/>
              <a:t>PEER REVIEW</a:t>
            </a:r>
            <a:r>
              <a:rPr lang="es-ES_tradnl" b="1" dirty="0" smtClean="0"/>
              <a:t>:</a:t>
            </a:r>
            <a:endParaRPr lang="es-ES_tradnl" b="1" dirty="0"/>
          </a:p>
        </p:txBody>
      </p:sp>
      <p:sp>
        <p:nvSpPr>
          <p:cNvPr id="21" name="Marcador de texto 1"/>
          <p:cNvSpPr txBox="1">
            <a:spLocks/>
          </p:cNvSpPr>
          <p:nvPr/>
        </p:nvSpPr>
        <p:spPr>
          <a:xfrm>
            <a:off x="785217" y="4320320"/>
            <a:ext cx="4606180" cy="1631203"/>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s-ES_tradnl" sz="1200" smtClean="0">
                <a:ln w="0"/>
                <a:solidFill>
                  <a:schemeClr val="accent3">
                    <a:lumMod val="50000"/>
                  </a:schemeClr>
                </a:solidFill>
                <a:effectLst>
                  <a:reflection blurRad="6350" stA="53000" endA="300" endPos="35500" dir="5400000" sy="-90000" algn="bl" rotWithShape="0"/>
                </a:effectLst>
              </a:rPr>
              <a:t>Caso de Estudio 1: Bermeo</a:t>
            </a:r>
            <a:r>
              <a:rPr lang="es-ES_tradnl" sz="1200" b="0" smtClean="0">
                <a:solidFill>
                  <a:schemeClr val="accent3">
                    <a:lumMod val="50000"/>
                  </a:schemeClr>
                </a:solidFill>
              </a:rPr>
              <a:t> </a:t>
            </a:r>
            <a:r>
              <a:rPr lang="es-ES_tradnl" sz="1200" b="0" smtClean="0">
                <a:solidFill>
                  <a:schemeClr val="tx1">
                    <a:lumMod val="85000"/>
                    <a:lumOff val="15000"/>
                  </a:schemeClr>
                </a:solidFill>
              </a:rPr>
              <a:t>Infraestructura verde periurbana para mejorar la resiliencia del territorio y participación ciudadana.</a:t>
            </a:r>
          </a:p>
          <a:p>
            <a:endParaRPr lang="es-ES_tradnl" sz="1200" b="0" dirty="0" smtClean="0">
              <a:solidFill>
                <a:schemeClr val="tx1">
                  <a:lumMod val="85000"/>
                  <a:lumOff val="15000"/>
                </a:schemeClr>
              </a:solidFill>
            </a:endParaRPr>
          </a:p>
          <a:p>
            <a:r>
              <a:rPr lang="es-ES_tradnl" sz="1200" dirty="0" smtClean="0">
                <a:ln w="0"/>
                <a:solidFill>
                  <a:schemeClr val="accent3">
                    <a:lumMod val="50000"/>
                  </a:schemeClr>
                </a:solidFill>
                <a:effectLst>
                  <a:reflection blurRad="6350" stA="53000" endA="300" endPos="35500" dir="5400000" sy="-90000" algn="bl" rotWithShape="0"/>
                </a:effectLst>
              </a:rPr>
              <a:t>Caso de Estudio 2: </a:t>
            </a:r>
            <a:r>
              <a:rPr lang="es-ES_tradnl" sz="1200" dirty="0" err="1" smtClean="0">
                <a:ln w="0"/>
                <a:solidFill>
                  <a:schemeClr val="accent3">
                    <a:lumMod val="50000"/>
                  </a:schemeClr>
                </a:solidFill>
                <a:effectLst>
                  <a:reflection blurRad="6350" stA="53000" endA="300" endPos="35500" dir="5400000" sy="-90000" algn="bl" rotWithShape="0"/>
                </a:effectLst>
              </a:rPr>
              <a:t>Berriatua</a:t>
            </a:r>
            <a:r>
              <a:rPr lang="es-ES_tradnl" sz="1200" dirty="0" smtClean="0">
                <a:ln w="0"/>
                <a:solidFill>
                  <a:schemeClr val="accent3">
                    <a:lumMod val="50000"/>
                  </a:schemeClr>
                </a:solidFill>
                <a:effectLst>
                  <a:reflection blurRad="6350" stA="53000" endA="300" endPos="35500" dir="5400000" sy="-90000" algn="bl" rotWithShape="0"/>
                </a:effectLst>
              </a:rPr>
              <a:t> </a:t>
            </a:r>
            <a:r>
              <a:rPr lang="es-ES_tradnl" sz="1200" b="0" dirty="0" smtClean="0">
                <a:solidFill>
                  <a:schemeClr val="tx1">
                    <a:lumMod val="85000"/>
                    <a:lumOff val="15000"/>
                  </a:schemeClr>
                </a:solidFill>
              </a:rPr>
              <a:t>Gestión forestal periurbana: en busca de la </a:t>
            </a:r>
            <a:r>
              <a:rPr lang="es-ES_tradnl" sz="1200" b="0" dirty="0" err="1" smtClean="0">
                <a:solidFill>
                  <a:schemeClr val="tx1">
                    <a:lumMod val="85000"/>
                    <a:lumOff val="15000"/>
                  </a:schemeClr>
                </a:solidFill>
              </a:rPr>
              <a:t>participaci</a:t>
            </a:r>
            <a:r>
              <a:rPr lang="en-US" sz="1200" b="0" dirty="0" err="1" smtClean="0">
                <a:solidFill>
                  <a:schemeClr val="tx1">
                    <a:lumMod val="85000"/>
                    <a:lumOff val="15000"/>
                  </a:schemeClr>
                </a:solidFill>
              </a:rPr>
              <a:t>ón</a:t>
            </a:r>
            <a:r>
              <a:rPr lang="en-US" sz="1200" b="0" dirty="0" smtClean="0">
                <a:solidFill>
                  <a:schemeClr val="tx1">
                    <a:lumMod val="85000"/>
                    <a:lumOff val="15000"/>
                  </a:schemeClr>
                </a:solidFill>
              </a:rPr>
              <a:t> </a:t>
            </a:r>
            <a:r>
              <a:rPr lang="es-ES_tradnl" sz="1200" b="0" dirty="0" smtClean="0">
                <a:solidFill>
                  <a:schemeClr val="tx1">
                    <a:lumMod val="85000"/>
                    <a:lumOff val="15000"/>
                  </a:schemeClr>
                </a:solidFill>
              </a:rPr>
              <a:t>y concienciación de la comunidad local en una gestión sostenible</a:t>
            </a:r>
            <a:endParaRPr lang="es-ES_tradnl" sz="1200" b="0" dirty="0">
              <a:solidFill>
                <a:schemeClr val="tx1">
                  <a:lumMod val="85000"/>
                  <a:lumOff val="15000"/>
                </a:schemeClr>
              </a:solidFill>
            </a:endParaRPr>
          </a:p>
        </p:txBody>
      </p:sp>
    </p:spTree>
    <p:extLst>
      <p:ext uri="{BB962C8B-B14F-4D97-AF65-F5344CB8AC3E}">
        <p14:creationId xmlns:p14="http://schemas.microsoft.com/office/powerpoint/2010/main" val="3775444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Acci</a:t>
            </a:r>
            <a:r>
              <a:rPr lang="en-US" dirty="0" err="1" smtClean="0"/>
              <a:t>ón</a:t>
            </a:r>
            <a:endParaRPr lang="es-ES_tradnl" dirty="0"/>
          </a:p>
        </p:txBody>
      </p:sp>
      <p:graphicFrame>
        <p:nvGraphicFramePr>
          <p:cNvPr id="15" name="Tabla 14"/>
          <p:cNvGraphicFramePr>
            <a:graphicFrameLocks noGrp="1"/>
          </p:cNvGraphicFramePr>
          <p:nvPr>
            <p:extLst/>
          </p:nvPr>
        </p:nvGraphicFramePr>
        <p:xfrm>
          <a:off x="268020" y="1803401"/>
          <a:ext cx="6564580" cy="2006123"/>
        </p:xfrm>
        <a:graphic>
          <a:graphicData uri="http://schemas.openxmlformats.org/drawingml/2006/table">
            <a:tbl>
              <a:tblPr firstRow="1" bandRow="1">
                <a:tableStyleId>{72833802-FEF1-4C79-8D5D-14CF1EAF98D9}</a:tableStyleId>
              </a:tblPr>
              <a:tblGrid>
                <a:gridCol w="6564580">
                  <a:extLst>
                    <a:ext uri="{9D8B030D-6E8A-4147-A177-3AD203B41FA5}">
                      <a16:colId xmlns:a16="http://schemas.microsoft.com/office/drawing/2014/main" val="20000"/>
                    </a:ext>
                  </a:extLst>
                </a:gridCol>
              </a:tblGrid>
              <a:tr h="543083">
                <a:tc>
                  <a:txBody>
                    <a:bodyPr/>
                    <a:lstStyle/>
                    <a:p>
                      <a:pPr algn="l"/>
                      <a:r>
                        <a:rPr lang="es-ES_tradnl" sz="2000" b="1" dirty="0" smtClean="0"/>
                        <a:t>Antecedentes</a:t>
                      </a:r>
                      <a:endParaRPr lang="es-ES_tradnl" sz="1800" dirty="0"/>
                    </a:p>
                  </a:txBody>
                  <a:tcPr anchor="ctr"/>
                </a:tc>
                <a:extLst>
                  <a:ext uri="{0D108BD9-81ED-4DB2-BD59-A6C34878D82A}">
                    <a16:rowId xmlns:a16="http://schemas.microsoft.com/office/drawing/2014/main" val="10000"/>
                  </a:ext>
                </a:extLst>
              </a:tr>
              <a:tr h="138731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_tradnl" sz="1800" dirty="0" smtClean="0">
                          <a:latin typeface="+mn-lt"/>
                          <a:ea typeface="Andale Mono" charset="0"/>
                          <a:cs typeface="Andale Mono" charset="0"/>
                        </a:rPr>
                        <a:t>La Acción descrita en el Plan de Acción deriva de un proceso de colaboración </a:t>
                      </a:r>
                      <a:r>
                        <a:rPr lang="en-US" sz="1800" dirty="0" smtClean="0">
                          <a:latin typeface="+mn-lt"/>
                          <a:ea typeface="Andale Mono" charset="0"/>
                          <a:cs typeface="Andale Mono" charset="0"/>
                        </a:rPr>
                        <a:t>con </a:t>
                      </a:r>
                      <a:r>
                        <a:rPr lang="es-ES_tradnl" sz="1800" dirty="0" smtClean="0">
                          <a:latin typeface="+mn-lt"/>
                          <a:ea typeface="Andale Mono" charset="0"/>
                          <a:cs typeface="Andale Mono" charset="0"/>
                        </a:rPr>
                        <a:t>instituciones y los actores involucrados en la redacción del nuevo Programa Operativo Regional FEDER para el País Vasco. </a:t>
                      </a:r>
                    </a:p>
                    <a:p>
                      <a:endParaRPr lang="es-ES_tradnl" sz="1800" dirty="0"/>
                    </a:p>
                  </a:txBody>
                  <a:tcPr/>
                </a:tc>
                <a:extLst>
                  <a:ext uri="{0D108BD9-81ED-4DB2-BD59-A6C34878D82A}">
                    <a16:rowId xmlns:a16="http://schemas.microsoft.com/office/drawing/2014/main" val="10001"/>
                  </a:ext>
                </a:extLst>
              </a:tr>
            </a:tbl>
          </a:graphicData>
        </a:graphic>
      </p:graphicFrame>
      <p:graphicFrame>
        <p:nvGraphicFramePr>
          <p:cNvPr id="16" name="Tabla 15"/>
          <p:cNvGraphicFramePr>
            <a:graphicFrameLocks noGrp="1"/>
          </p:cNvGraphicFramePr>
          <p:nvPr>
            <p:extLst/>
          </p:nvPr>
        </p:nvGraphicFramePr>
        <p:xfrm>
          <a:off x="1955801" y="3989404"/>
          <a:ext cx="7010400" cy="2512995"/>
        </p:xfrm>
        <a:graphic>
          <a:graphicData uri="http://schemas.openxmlformats.org/drawingml/2006/table">
            <a:tbl>
              <a:tblPr firstRow="1" bandRow="1">
                <a:tableStyleId>{72833802-FEF1-4C79-8D5D-14CF1EAF98D9}</a:tableStyleId>
              </a:tblPr>
              <a:tblGrid>
                <a:gridCol w="7010400">
                  <a:extLst>
                    <a:ext uri="{9D8B030D-6E8A-4147-A177-3AD203B41FA5}">
                      <a16:colId xmlns:a16="http://schemas.microsoft.com/office/drawing/2014/main" val="20000"/>
                    </a:ext>
                  </a:extLst>
                </a:gridCol>
              </a:tblGrid>
              <a:tr h="501315">
                <a:tc>
                  <a:txBody>
                    <a:bodyPr/>
                    <a:lstStyle/>
                    <a:p>
                      <a:pPr algn="l"/>
                      <a:r>
                        <a:rPr lang="es-ES_tradnl" sz="2000" b="1" dirty="0" smtClean="0"/>
                        <a:t>Objetivo</a:t>
                      </a:r>
                      <a:endParaRPr lang="es-ES_tradnl" sz="1800" dirty="0"/>
                    </a:p>
                  </a:txBody>
                  <a:tcPr anchor="ctr"/>
                </a:tc>
                <a:extLst>
                  <a:ext uri="{0D108BD9-81ED-4DB2-BD59-A6C34878D82A}">
                    <a16:rowId xmlns:a16="http://schemas.microsoft.com/office/drawing/2014/main" val="10000"/>
                  </a:ext>
                </a:extLst>
              </a:tr>
              <a:tr h="1708484">
                <a:tc>
                  <a:txBody>
                    <a:bodyPr/>
                    <a:lstStyle/>
                    <a:p>
                      <a:r>
                        <a:rPr lang="es-ES_tradnl" sz="1800" dirty="0" smtClean="0"/>
                        <a:t>La acción incluida en el Plan de Acción está en línea con el objetivo principal del Proyecto RENATUR, que es mejorar los instrumentos políticos de protección del patrimonio natural en los Espacios Abiertos Periurbanos (PUOS) para proteger la Biodiversidad, los ecosistemas y los servicios que prestan, reduciendo la fragmentación en el País Vasco.</a:t>
                      </a:r>
                    </a:p>
                    <a:p>
                      <a:endParaRPr lang="es-ES_tradnl"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6108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558141" y="815110"/>
          <a:ext cx="7726878" cy="1881568"/>
        </p:xfrm>
        <a:graphic>
          <a:graphicData uri="http://schemas.openxmlformats.org/drawingml/2006/table">
            <a:tbl>
              <a:tblPr firstRow="1" bandRow="1">
                <a:tableStyleId>{17292A2E-F333-43FB-9621-5CBBE7FDCDCB}</a:tableStyleId>
              </a:tblPr>
              <a:tblGrid>
                <a:gridCol w="7726878">
                  <a:extLst>
                    <a:ext uri="{9D8B030D-6E8A-4147-A177-3AD203B41FA5}">
                      <a16:colId xmlns:a16="http://schemas.microsoft.com/office/drawing/2014/main" val="20000"/>
                    </a:ext>
                  </a:extLst>
                </a:gridCol>
              </a:tblGrid>
              <a:tr h="509968">
                <a:tc>
                  <a:txBody>
                    <a:bodyPr/>
                    <a:lstStyle/>
                    <a:p>
                      <a:pPr algn="ctr"/>
                      <a:r>
                        <a:rPr lang="es-ES_tradnl" sz="1800" dirty="0" smtClean="0"/>
                        <a:t>ACCI</a:t>
                      </a:r>
                      <a:r>
                        <a:rPr lang="en-US" sz="1800" dirty="0" smtClean="0"/>
                        <a:t>ÓN</a:t>
                      </a:r>
                      <a:endParaRPr lang="es-ES_tradnl" sz="1800" dirty="0">
                        <a:solidFill>
                          <a:schemeClr val="tx1"/>
                        </a:solidFill>
                      </a:endParaRPr>
                    </a:p>
                  </a:txBody>
                  <a:tcPr anchor="ctr"/>
                </a:tc>
                <a:extLst>
                  <a:ext uri="{0D108BD9-81ED-4DB2-BD59-A6C34878D82A}">
                    <a16:rowId xmlns:a16="http://schemas.microsoft.com/office/drawing/2014/main" val="10000"/>
                  </a:ext>
                </a:extLst>
              </a:tr>
              <a:tr h="1299370">
                <a:tc>
                  <a:txBody>
                    <a:bodyPr/>
                    <a:lstStyle/>
                    <a:p>
                      <a:pPr algn="l">
                        <a:lnSpc>
                          <a:spcPct val="150000"/>
                        </a:lnSpc>
                      </a:pPr>
                      <a:r>
                        <a:rPr lang="es-ES_tradnl" b="1" dirty="0" smtClean="0"/>
                        <a:t>Inclusión de nuevas medidas en el Objetivo Específico 2.7 del Programa Operativo Regional (POE) hacia el apoyo y la gestión multifuncional de los bosques autóctonos para su conservación, protección, promoción de los servicios </a:t>
                      </a:r>
                      <a:r>
                        <a:rPr lang="es-ES_tradnl" b="1" dirty="0" err="1" smtClean="0"/>
                        <a:t>ecosistémicos</a:t>
                      </a:r>
                      <a:r>
                        <a:rPr lang="es-ES_tradnl" b="1" dirty="0" smtClean="0"/>
                        <a:t> y la restauración del territorio.</a:t>
                      </a:r>
                      <a:endParaRPr lang="es-ES_tradnl" b="1" dirty="0"/>
                    </a:p>
                  </a:txBody>
                  <a:tcP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nvPr>
        </p:nvGraphicFramePr>
        <p:xfrm>
          <a:off x="558141" y="3035795"/>
          <a:ext cx="7726878" cy="3211813"/>
        </p:xfrm>
        <a:graphic>
          <a:graphicData uri="http://schemas.openxmlformats.org/drawingml/2006/table">
            <a:tbl>
              <a:tblPr firstRow="1" bandRow="1">
                <a:tableStyleId>{10A1B5D5-9B99-4C35-A422-299274C87663}</a:tableStyleId>
              </a:tblPr>
              <a:tblGrid>
                <a:gridCol w="7726878">
                  <a:extLst>
                    <a:ext uri="{9D8B030D-6E8A-4147-A177-3AD203B41FA5}">
                      <a16:colId xmlns:a16="http://schemas.microsoft.com/office/drawing/2014/main" val="20000"/>
                    </a:ext>
                  </a:extLst>
                </a:gridCol>
              </a:tblGrid>
              <a:tr h="370840">
                <a:tc>
                  <a:txBody>
                    <a:bodyPr/>
                    <a:lstStyle/>
                    <a:p>
                      <a:pPr algn="l"/>
                      <a:r>
                        <a:rPr lang="es-ES_tradnl" dirty="0" smtClean="0"/>
                        <a:t>ACTIVIDADES</a:t>
                      </a:r>
                      <a:endParaRPr lang="es-ES_tradnl" dirty="0">
                        <a:solidFill>
                          <a:schemeClr val="tx1">
                            <a:lumMod val="75000"/>
                            <a:lumOff val="25000"/>
                          </a:schemeClr>
                        </a:solidFill>
                      </a:endParaRPr>
                    </a:p>
                  </a:txBody>
                  <a:tcPr/>
                </a:tc>
                <a:extLst>
                  <a:ext uri="{0D108BD9-81ED-4DB2-BD59-A6C34878D82A}">
                    <a16:rowId xmlns:a16="http://schemas.microsoft.com/office/drawing/2014/main" val="10000"/>
                  </a:ext>
                </a:extLst>
              </a:tr>
              <a:tr h="737853">
                <a:tc>
                  <a:txBody>
                    <a:bodyPr/>
                    <a:lstStyle/>
                    <a:p>
                      <a:r>
                        <a:rPr lang="es-ES_tradnl" b="1" dirty="0" smtClean="0"/>
                        <a:t>Actividad 0 </a:t>
                      </a:r>
                      <a:r>
                        <a:rPr lang="es-ES_tradnl" dirty="0" smtClean="0"/>
                        <a:t>Promoción de la inclusión de nuevos conceptos y visión estratégica en el Instrumento Político (IP).</a:t>
                      </a:r>
                      <a:endParaRPr lang="es-ES_tradnl"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_tradnl" b="1" dirty="0" smtClean="0"/>
                        <a:t>Actividad 1 </a:t>
                      </a:r>
                      <a:r>
                        <a:rPr lang="es-ES_tradnl" dirty="0" smtClean="0"/>
                        <a:t>Participación en la Consulta sobre el FEDER-2021-2027 y el Estudio Ambiental Estratégico asociado, dirigido por la Dirección de Política de Cohesión y Fondos Europeos del Departamento de Economía y Hacienda del Gobierno Vasco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_tradnl" dirty="0"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_tradnl" dirty="0" smtClean="0"/>
                        <a:t>Es la actividad más ambiciosa y la que busca cambios visibles en el nuevo POPV FEDER</a:t>
                      </a:r>
                      <a:r>
                        <a:rPr lang="es-ES_tradnl" baseline="0" dirty="0" smtClean="0"/>
                        <a:t> </a:t>
                      </a:r>
                      <a:r>
                        <a:rPr lang="es-ES_tradnl" dirty="0" smtClean="0"/>
                        <a:t>2021-2027 </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_tradnl" b="1" dirty="0" smtClean="0"/>
                        <a:t>Actividad 2 </a:t>
                      </a:r>
                      <a:r>
                        <a:rPr lang="es-ES_tradnl" dirty="0" smtClean="0"/>
                        <a:t>Seguimiento de la ejecución del POPV FEDER</a:t>
                      </a:r>
                      <a:r>
                        <a:rPr lang="es-ES_tradnl" baseline="0" dirty="0" smtClean="0"/>
                        <a:t> </a:t>
                      </a:r>
                      <a:r>
                        <a:rPr lang="es-ES_tradnl" dirty="0" smtClean="0"/>
                        <a:t>2021-2027 aprobado y previsión de nuevas oportunidades de influencia.</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_tradnl" dirty="0" smtClean="0"/>
                    </a:p>
                  </a:txBody>
                  <a:tcPr/>
                </a:tc>
                <a:extLst>
                  <a:ext uri="{0D108BD9-81ED-4DB2-BD59-A6C34878D82A}">
                    <a16:rowId xmlns:a16="http://schemas.microsoft.com/office/drawing/2014/main" val="10003"/>
                  </a:ext>
                </a:extLst>
              </a:tr>
            </a:tbl>
          </a:graphicData>
        </a:graphic>
      </p:graphicFrame>
      <p:sp>
        <p:nvSpPr>
          <p:cNvPr id="11" name="CuadroTexto 10"/>
          <p:cNvSpPr txBox="1"/>
          <p:nvPr/>
        </p:nvSpPr>
        <p:spPr>
          <a:xfrm>
            <a:off x="8285019" y="3502324"/>
            <a:ext cx="569343" cy="584775"/>
          </a:xfrm>
          <a:prstGeom prst="rect">
            <a:avLst/>
          </a:prstGeom>
          <a:noFill/>
        </p:spPr>
        <p:txBody>
          <a:bodyPr wrap="square" rtlCol="0">
            <a:spAutoFit/>
          </a:bodyPr>
          <a:lstStyle/>
          <a:p>
            <a:r>
              <a:rPr lang="es-ES_tradnl" sz="3200">
                <a:ea typeface=""/>
                <a:cs typeface=""/>
              </a:rPr>
              <a:t>✅</a:t>
            </a:r>
            <a:endParaRPr lang="es-ES_tradnl" sz="3200"/>
          </a:p>
        </p:txBody>
      </p:sp>
      <p:sp>
        <p:nvSpPr>
          <p:cNvPr id="12" name="CuadroTexto 11"/>
          <p:cNvSpPr txBox="1"/>
          <p:nvPr/>
        </p:nvSpPr>
        <p:spPr>
          <a:xfrm>
            <a:off x="8316648" y="4551870"/>
            <a:ext cx="416943" cy="584775"/>
          </a:xfrm>
          <a:prstGeom prst="rect">
            <a:avLst/>
          </a:prstGeom>
          <a:noFill/>
        </p:spPr>
        <p:txBody>
          <a:bodyPr wrap="square" rtlCol="0">
            <a:spAutoFit/>
          </a:bodyPr>
          <a:lstStyle/>
          <a:p>
            <a:r>
              <a:rPr lang="es-ES_tradnl" sz="3200">
                <a:ea typeface=""/>
                <a:cs typeface=""/>
              </a:rPr>
              <a:t>✅</a:t>
            </a:r>
            <a:endParaRPr lang="es-ES_tradnl" sz="3200"/>
          </a:p>
        </p:txBody>
      </p:sp>
      <p:sp>
        <p:nvSpPr>
          <p:cNvPr id="15" name="Flecha derecha 14"/>
          <p:cNvSpPr/>
          <p:nvPr/>
        </p:nvSpPr>
        <p:spPr>
          <a:xfrm>
            <a:off x="8437419" y="5779698"/>
            <a:ext cx="416943" cy="2932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_tradn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53127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Actividad 2 </a:t>
            </a:r>
            <a:endParaRPr lang="es-ES_tradnl" dirty="0"/>
          </a:p>
        </p:txBody>
      </p:sp>
      <p:sp>
        <p:nvSpPr>
          <p:cNvPr id="5" name="CuadroTexto 4"/>
          <p:cNvSpPr txBox="1"/>
          <p:nvPr/>
        </p:nvSpPr>
        <p:spPr>
          <a:xfrm>
            <a:off x="189780" y="3036930"/>
            <a:ext cx="8712678" cy="3970318"/>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_tradnl" sz="1800" dirty="0" smtClean="0"/>
              <a:t>Por </a:t>
            </a:r>
            <a:r>
              <a:rPr lang="es-ES_tradnl" sz="1800" dirty="0"/>
              <a:t>ello, </a:t>
            </a:r>
            <a:r>
              <a:rPr lang="es-ES_tradnl" sz="1800" dirty="0" smtClean="0"/>
              <a:t>la actividad 2 contempla un </a:t>
            </a:r>
            <a:r>
              <a:rPr lang="es-ES_tradnl" sz="1800" dirty="0"/>
              <a:t>seguimiento de la financiación del </a:t>
            </a:r>
            <a:r>
              <a:rPr lang="es-ES_tradnl" sz="1800" dirty="0" smtClean="0"/>
              <a:t>POPV </a:t>
            </a:r>
            <a:r>
              <a:rPr lang="es-ES_tradnl" sz="1800" dirty="0"/>
              <a:t>FEDER 2021-2027 </a:t>
            </a:r>
            <a:endParaRPr lang="es-ES_tradnl" sz="1800" dirty="0" smtClean="0"/>
          </a:p>
          <a:p>
            <a:endParaRPr lang="es-ES_tradnl" sz="1800" dirty="0"/>
          </a:p>
          <a:p>
            <a:pPr marL="342900" indent="-342900">
              <a:buFont typeface="+mj-lt"/>
              <a:buAutoNum type="arabicPeriod"/>
            </a:pPr>
            <a:r>
              <a:rPr lang="es-ES_tradnl" sz="1800" dirty="0" smtClean="0"/>
              <a:t>Seguimiento </a:t>
            </a:r>
            <a:r>
              <a:rPr lang="es-ES_tradnl" sz="1800" dirty="0"/>
              <a:t>de los pasos futuros del documento: </a:t>
            </a:r>
            <a:r>
              <a:rPr lang="es-ES_tradnl" sz="1800" dirty="0" smtClean="0"/>
              <a:t/>
            </a:r>
            <a:br>
              <a:rPr lang="es-ES_tradnl" sz="1800" dirty="0" smtClean="0"/>
            </a:br>
            <a:r>
              <a:rPr lang="es-ES_tradnl" sz="1800" dirty="0" smtClean="0"/>
              <a:t/>
            </a:r>
            <a:br>
              <a:rPr lang="es-ES_tradnl" sz="1800" dirty="0" smtClean="0"/>
            </a:br>
            <a:r>
              <a:rPr lang="es-ES_tradnl" sz="1800" dirty="0" smtClean="0"/>
              <a:t>Publicación </a:t>
            </a:r>
            <a:r>
              <a:rPr lang="es-ES_tradnl" sz="1800" dirty="0"/>
              <a:t>de nuevos </a:t>
            </a:r>
            <a:r>
              <a:rPr lang="es-ES_tradnl" sz="1800" dirty="0" smtClean="0"/>
              <a:t>borradores - </a:t>
            </a:r>
            <a:r>
              <a:rPr lang="es-ES_tradnl" sz="1800" dirty="0"/>
              <a:t>nuevos periodos abiertos de </a:t>
            </a:r>
            <a:br>
              <a:rPr lang="es-ES_tradnl" sz="1800" dirty="0"/>
            </a:br>
            <a:r>
              <a:rPr lang="es-ES_tradnl" sz="1800" dirty="0" smtClean="0"/>
              <a:t>participación / </a:t>
            </a:r>
            <a:r>
              <a:rPr lang="es-ES_tradnl" sz="1800" dirty="0"/>
              <a:t>Aprobación final por parte de la Comisión </a:t>
            </a:r>
            <a:r>
              <a:rPr lang="es-ES_tradnl" sz="1800" dirty="0" smtClean="0"/>
              <a:t>Europea.</a:t>
            </a:r>
          </a:p>
          <a:p>
            <a:pPr marL="342900" indent="-342900">
              <a:buFont typeface="+mj-lt"/>
              <a:buAutoNum type="arabicPeriod"/>
            </a:pPr>
            <a:endParaRPr lang="es-ES_tradnl" sz="1800" dirty="0"/>
          </a:p>
          <a:p>
            <a:pPr marL="342900" indent="-342900">
              <a:buFont typeface="+mj-lt"/>
              <a:buAutoNum type="arabicPeriod"/>
            </a:pPr>
            <a:r>
              <a:rPr lang="es-ES_tradnl" sz="1800" dirty="0" smtClean="0"/>
              <a:t>Estudio </a:t>
            </a:r>
            <a:r>
              <a:rPr lang="es-ES_tradnl" sz="1800" dirty="0"/>
              <a:t>y análisis de las líneas de financiación dentro del nuevo </a:t>
            </a:r>
            <a:r>
              <a:rPr lang="es-ES_tradnl" sz="1800" dirty="0" smtClean="0"/>
              <a:t>ROP</a:t>
            </a:r>
            <a:endParaRPr lang="es-ES_tradnl" sz="1800" dirty="0"/>
          </a:p>
          <a:p>
            <a:pPr marL="342900" indent="-342900">
              <a:buFont typeface="+mj-lt"/>
              <a:buAutoNum type="arabicPeriod"/>
            </a:pPr>
            <a:endParaRPr lang="es-ES_tradnl" sz="1800" dirty="0" smtClean="0"/>
          </a:p>
          <a:p>
            <a:pPr marL="342900" indent="-342900">
              <a:buFont typeface="+mj-lt"/>
              <a:buAutoNum type="arabicPeriod"/>
            </a:pPr>
            <a:r>
              <a:rPr lang="es-ES_tradnl" sz="1800" dirty="0" smtClean="0"/>
              <a:t>Seguir </a:t>
            </a:r>
            <a:r>
              <a:rPr lang="es-ES_tradnl" sz="1800" dirty="0"/>
              <a:t>introduciendo la visión de RENATUR en todas las reuniones que se mantengan con los actores regionales relevantes y ofrecer la participación como experto en acciones como la </a:t>
            </a:r>
            <a:r>
              <a:rPr lang="es-ES_tradnl" sz="1800" dirty="0" err="1"/>
              <a:t>renaturalización</a:t>
            </a:r>
            <a:r>
              <a:rPr lang="es-ES_tradnl" sz="1800" dirty="0"/>
              <a:t> de terrenos forestales y en el cinturón verde de Bilbao.</a:t>
            </a:r>
          </a:p>
        </p:txBody>
      </p:sp>
      <p:sp>
        <p:nvSpPr>
          <p:cNvPr id="6" name="CuadroTexto 5"/>
          <p:cNvSpPr txBox="1"/>
          <p:nvPr/>
        </p:nvSpPr>
        <p:spPr>
          <a:xfrm>
            <a:off x="189780" y="1138339"/>
            <a:ext cx="8712678" cy="1754326"/>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_tradnl" sz="1800" dirty="0" smtClean="0"/>
              <a:t>Las actividades </a:t>
            </a:r>
            <a:r>
              <a:rPr lang="es-ES_tradnl" sz="1800" dirty="0"/>
              <a:t>0 y 1 </a:t>
            </a:r>
            <a:r>
              <a:rPr lang="es-ES_tradnl" sz="1800" dirty="0" smtClean="0"/>
              <a:t>favorecen la mejora en </a:t>
            </a:r>
            <a:r>
              <a:rPr lang="es-ES_tradnl" sz="1800" dirty="0"/>
              <a:t>la gestión del paisaje a través del mantenimiento y restauración de la biodiversidad y los servicios </a:t>
            </a:r>
            <a:r>
              <a:rPr lang="es-ES_tradnl" sz="1800" dirty="0" err="1"/>
              <a:t>ecosistémicos</a:t>
            </a:r>
            <a:r>
              <a:rPr lang="es-ES_tradnl" sz="1800" dirty="0"/>
              <a:t> en el PUOS</a:t>
            </a:r>
            <a:r>
              <a:rPr lang="es-ES_tradnl" sz="1800" dirty="0" smtClean="0"/>
              <a:t>.</a:t>
            </a:r>
          </a:p>
          <a:p>
            <a:r>
              <a:rPr lang="es-ES_tradnl" sz="1800" dirty="0"/>
              <a:t>Sin embargo, es necesario monitorear que los programas relacionados con el Objetivo Específico se lleven a cabo y se logre un cambio en el paisaje durante la Fase 2</a:t>
            </a:r>
            <a:r>
              <a:rPr lang="es-ES_tradnl" sz="1800" dirty="0" smtClean="0"/>
              <a:t>.</a:t>
            </a:r>
            <a:endParaRPr lang="es-ES_tradnl" sz="1800" dirty="0"/>
          </a:p>
        </p:txBody>
      </p:sp>
    </p:spTree>
    <p:extLst>
      <p:ext uri="{BB962C8B-B14F-4D97-AF65-F5344CB8AC3E}">
        <p14:creationId xmlns:p14="http://schemas.microsoft.com/office/powerpoint/2010/main" val="406712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621"/>
            <a:ext cx="8229600" cy="562074"/>
          </a:xfrm>
        </p:spPr>
        <p:txBody>
          <a:bodyPr/>
          <a:lstStyle/>
          <a:p>
            <a:r>
              <a:rPr lang="es-ES_tradnl" dirty="0"/>
              <a:t>Actores </a:t>
            </a:r>
            <a:r>
              <a:rPr lang="es-ES_tradnl" dirty="0" smtClean="0"/>
              <a:t>implicados</a:t>
            </a:r>
            <a:endParaRPr lang="es-ES_tradnl" dirty="0"/>
          </a:p>
        </p:txBody>
      </p:sp>
      <p:sp>
        <p:nvSpPr>
          <p:cNvPr id="5" name="CuadroTexto 4"/>
          <p:cNvSpPr txBox="1"/>
          <p:nvPr/>
        </p:nvSpPr>
        <p:spPr>
          <a:xfrm>
            <a:off x="457200" y="839695"/>
            <a:ext cx="8686800" cy="5909310"/>
          </a:xfrm>
          <a:prstGeom prst="rect">
            <a:avLst/>
          </a:prstGeom>
          <a:noFill/>
        </p:spPr>
        <p:txBody>
          <a:bodyPr wrap="square" rtlCol="0">
            <a:spAutoFit/>
          </a:bodyPr>
          <a:lstStyle/>
          <a:p>
            <a:r>
              <a:rPr lang="es-ES_tradnl" b="1" dirty="0" smtClean="0"/>
              <a:t>Actores </a:t>
            </a:r>
            <a:r>
              <a:rPr lang="es-ES_tradnl" b="1" dirty="0"/>
              <a:t>del gobierno regional y local: </a:t>
            </a:r>
            <a:r>
              <a:rPr lang="es-ES_tradnl" dirty="0"/>
              <a:t>proporcionan los programas para que el FEDER se ejecute. </a:t>
            </a:r>
            <a:endParaRPr lang="es-ES_tradnl" dirty="0" smtClean="0"/>
          </a:p>
          <a:p>
            <a:endParaRPr lang="es-ES_tradnl" dirty="0" smtClean="0"/>
          </a:p>
          <a:p>
            <a:pPr marL="285750" indent="-285750">
              <a:buFont typeface="Arial" charset="0"/>
              <a:buChar char="•"/>
            </a:pPr>
            <a:r>
              <a:rPr lang="es-ES_tradnl" dirty="0" smtClean="0"/>
              <a:t>Gobierno Vasco</a:t>
            </a:r>
          </a:p>
          <a:p>
            <a:pPr marL="285750" indent="-285750">
              <a:buFont typeface="Arial" charset="0"/>
              <a:buChar char="•"/>
            </a:pPr>
            <a:r>
              <a:rPr lang="es-ES_tradnl" dirty="0" smtClean="0"/>
              <a:t>Diputaciones </a:t>
            </a:r>
            <a:r>
              <a:rPr lang="es-ES_tradnl" dirty="0"/>
              <a:t>Forales de </a:t>
            </a:r>
            <a:r>
              <a:rPr lang="es-ES_tradnl" dirty="0" err="1"/>
              <a:t>Bizkaia</a:t>
            </a:r>
            <a:r>
              <a:rPr lang="es-ES_tradnl" dirty="0"/>
              <a:t>, </a:t>
            </a:r>
            <a:r>
              <a:rPr lang="es-ES_tradnl" dirty="0" err="1"/>
              <a:t>Gipuzkoa</a:t>
            </a:r>
            <a:r>
              <a:rPr lang="es-ES_tradnl" dirty="0"/>
              <a:t> y </a:t>
            </a:r>
            <a:r>
              <a:rPr lang="es-ES_tradnl" dirty="0" smtClean="0"/>
              <a:t>Araba</a:t>
            </a:r>
          </a:p>
          <a:p>
            <a:pPr marL="285750" indent="-285750">
              <a:buFont typeface="Arial" charset="0"/>
              <a:buChar char="•"/>
            </a:pPr>
            <a:r>
              <a:rPr lang="es-ES_tradnl" dirty="0" smtClean="0"/>
              <a:t>Representantes </a:t>
            </a:r>
            <a:r>
              <a:rPr lang="es-ES_tradnl" dirty="0"/>
              <a:t>de los municipios </a:t>
            </a:r>
            <a:endParaRPr lang="es-ES_tradnl" dirty="0" smtClean="0"/>
          </a:p>
          <a:p>
            <a:pPr marL="285750" indent="-285750">
              <a:buFont typeface="Arial" charset="0"/>
              <a:buChar char="•"/>
            </a:pPr>
            <a:endParaRPr lang="es-ES_tradnl" dirty="0" smtClean="0"/>
          </a:p>
          <a:p>
            <a:r>
              <a:rPr lang="es-ES_tradnl" b="1" dirty="0" smtClean="0"/>
              <a:t>Actores </a:t>
            </a:r>
            <a:r>
              <a:rPr lang="es-ES_tradnl" b="1" dirty="0"/>
              <a:t>locales: </a:t>
            </a:r>
            <a:r>
              <a:rPr lang="es-ES_tradnl" dirty="0"/>
              <a:t>propietarios y gestores de </a:t>
            </a:r>
            <a:r>
              <a:rPr lang="es-ES_tradnl" dirty="0" smtClean="0"/>
              <a:t>terrenos</a:t>
            </a:r>
          </a:p>
          <a:p>
            <a:pPr marL="285750" indent="-285750">
              <a:buFont typeface="Arial" charset="0"/>
              <a:buChar char="•"/>
            </a:pPr>
            <a:r>
              <a:rPr lang="es-ES_tradnl" dirty="0" smtClean="0"/>
              <a:t>Representantes </a:t>
            </a:r>
            <a:r>
              <a:rPr lang="es-ES_tradnl" dirty="0"/>
              <a:t>del sector forestal (Asociación de </a:t>
            </a:r>
            <a:r>
              <a:rPr lang="es-ES_tradnl" dirty="0" err="1"/>
              <a:t>Forestalistas</a:t>
            </a:r>
            <a:r>
              <a:rPr lang="es-ES_tradnl" dirty="0"/>
              <a:t> de </a:t>
            </a:r>
            <a:r>
              <a:rPr lang="es-ES_tradnl" dirty="0" err="1"/>
              <a:t>Bizkaia</a:t>
            </a:r>
            <a:r>
              <a:rPr lang="es-ES_tradnl" dirty="0"/>
              <a:t> - </a:t>
            </a:r>
            <a:r>
              <a:rPr lang="es-ES_tradnl" dirty="0" err="1"/>
              <a:t>Bizkaiko</a:t>
            </a:r>
            <a:r>
              <a:rPr lang="es-ES_tradnl" dirty="0"/>
              <a:t> </a:t>
            </a:r>
            <a:r>
              <a:rPr lang="es-ES_tradnl" dirty="0" err="1"/>
              <a:t>Basogintza</a:t>
            </a:r>
            <a:r>
              <a:rPr lang="es-ES_tradnl" dirty="0"/>
              <a:t> </a:t>
            </a:r>
            <a:r>
              <a:rPr lang="es-ES_tradnl" dirty="0" err="1" smtClean="0"/>
              <a:t>Elkartea</a:t>
            </a:r>
            <a:r>
              <a:rPr lang="es-ES_tradnl" dirty="0" smtClean="0"/>
              <a:t>)</a:t>
            </a:r>
          </a:p>
          <a:p>
            <a:pPr marL="285750" indent="-285750">
              <a:buFont typeface="Arial" charset="0"/>
              <a:buChar char="•"/>
            </a:pPr>
            <a:r>
              <a:rPr lang="es-ES_tradnl" dirty="0" smtClean="0"/>
              <a:t>Cooperativas </a:t>
            </a:r>
            <a:r>
              <a:rPr lang="es-ES_tradnl" dirty="0"/>
              <a:t>de gestión </a:t>
            </a:r>
            <a:r>
              <a:rPr lang="es-ES_tradnl" dirty="0" err="1" smtClean="0"/>
              <a:t>forestaL</a:t>
            </a:r>
            <a:endParaRPr lang="es-ES_tradnl" dirty="0" smtClean="0"/>
          </a:p>
          <a:p>
            <a:pPr marL="285750" indent="-285750">
              <a:buFont typeface="Arial" charset="0"/>
              <a:buChar char="•"/>
            </a:pPr>
            <a:r>
              <a:rPr lang="es-ES_tradnl" dirty="0" smtClean="0"/>
              <a:t>BASOINSA </a:t>
            </a:r>
            <a:r>
              <a:rPr lang="es-ES_tradnl" dirty="0"/>
              <a:t>(Ingenieros de Medio </a:t>
            </a:r>
            <a:r>
              <a:rPr lang="es-ES_tradnl" dirty="0" smtClean="0"/>
              <a:t>Ambiente)</a:t>
            </a:r>
          </a:p>
          <a:p>
            <a:pPr marL="285750" indent="-285750">
              <a:buFont typeface="Arial" charset="0"/>
              <a:buChar char="•"/>
            </a:pPr>
            <a:r>
              <a:rPr lang="es-ES_tradnl" dirty="0" err="1" smtClean="0"/>
              <a:t>Izadi</a:t>
            </a:r>
            <a:r>
              <a:rPr lang="es-ES_tradnl" dirty="0" smtClean="0"/>
              <a:t> </a:t>
            </a:r>
            <a:r>
              <a:rPr lang="es-ES_tradnl" dirty="0"/>
              <a:t>21 </a:t>
            </a:r>
            <a:r>
              <a:rPr lang="es-ES_tradnl" dirty="0" smtClean="0"/>
              <a:t>S.L.</a:t>
            </a:r>
          </a:p>
          <a:p>
            <a:pPr marL="285750" indent="-285750">
              <a:buFont typeface="Arial" charset="0"/>
              <a:buChar char="•"/>
            </a:pPr>
            <a:r>
              <a:rPr lang="es-ES_tradnl" dirty="0" smtClean="0"/>
              <a:t>PROSPEKTIKER</a:t>
            </a:r>
          </a:p>
          <a:p>
            <a:pPr marL="285750" indent="-285750">
              <a:buFont typeface="Arial" charset="0"/>
              <a:buChar char="•"/>
            </a:pPr>
            <a:r>
              <a:rPr lang="es-ES_tradnl" dirty="0"/>
              <a:t>S</a:t>
            </a:r>
            <a:r>
              <a:rPr lang="es-ES_tradnl" dirty="0" smtClean="0"/>
              <a:t>ector </a:t>
            </a:r>
            <a:r>
              <a:rPr lang="es-ES_tradnl" dirty="0"/>
              <a:t>agrícola (EKOLU: La Asociación de </a:t>
            </a:r>
            <a:r>
              <a:rPr lang="es-ES_tradnl" dirty="0" err="1"/>
              <a:t>Bizkaia</a:t>
            </a:r>
            <a:r>
              <a:rPr lang="es-ES_tradnl" dirty="0"/>
              <a:t> sobre el encuadramiento </a:t>
            </a:r>
            <a:r>
              <a:rPr lang="es-ES_tradnl" dirty="0" smtClean="0"/>
              <a:t>ecológico)</a:t>
            </a:r>
          </a:p>
          <a:p>
            <a:endParaRPr lang="es-ES_tradnl" dirty="0"/>
          </a:p>
          <a:p>
            <a:r>
              <a:rPr lang="es-ES_tradnl" b="1" dirty="0" err="1" smtClean="0"/>
              <a:t>ONGs</a:t>
            </a:r>
            <a:r>
              <a:rPr lang="es-ES_tradnl" b="1" dirty="0" smtClean="0"/>
              <a:t> </a:t>
            </a:r>
            <a:r>
              <a:rPr lang="es-ES_tradnl" b="1" dirty="0"/>
              <a:t>locales: </a:t>
            </a:r>
            <a:r>
              <a:rPr lang="es-ES_tradnl" dirty="0"/>
              <a:t>ayudan a promover los objetivos que se quieren implementar en el </a:t>
            </a:r>
            <a:r>
              <a:rPr lang="es-ES_tradnl" dirty="0" smtClean="0"/>
              <a:t>paisaje</a:t>
            </a:r>
          </a:p>
          <a:p>
            <a:pPr marL="285750" indent="-285750">
              <a:buFont typeface="Arial" charset="0"/>
              <a:buChar char="•"/>
            </a:pPr>
            <a:r>
              <a:rPr lang="es-ES_tradnl" dirty="0" smtClean="0"/>
              <a:t>Diferentes </a:t>
            </a:r>
            <a:r>
              <a:rPr lang="es-ES_tradnl" dirty="0" err="1"/>
              <a:t>ONGs</a:t>
            </a:r>
            <a:r>
              <a:rPr lang="es-ES_tradnl" dirty="0"/>
              <a:t>: UNESCO </a:t>
            </a:r>
            <a:r>
              <a:rPr lang="es-ES_tradnl" dirty="0" err="1"/>
              <a:t>Etxea</a:t>
            </a:r>
            <a:r>
              <a:rPr lang="es-ES_tradnl" dirty="0"/>
              <a:t>, </a:t>
            </a:r>
            <a:r>
              <a:rPr lang="es-ES_tradnl" dirty="0" err="1"/>
              <a:t>Biharko</a:t>
            </a:r>
            <a:r>
              <a:rPr lang="es-ES_tradnl" dirty="0"/>
              <a:t> </a:t>
            </a:r>
            <a:r>
              <a:rPr lang="es-ES_tradnl" dirty="0" err="1"/>
              <a:t>basoa</a:t>
            </a:r>
            <a:r>
              <a:rPr lang="es-ES_tradnl" dirty="0"/>
              <a:t> (Bosque o mañana), </a:t>
            </a:r>
            <a:r>
              <a:rPr lang="es-ES_tradnl" dirty="0" err="1"/>
              <a:t>Pindo</a:t>
            </a:r>
            <a:r>
              <a:rPr lang="es-ES_tradnl" dirty="0"/>
              <a:t> Azul, </a:t>
            </a:r>
            <a:r>
              <a:rPr lang="es-ES_tradnl" dirty="0" err="1"/>
              <a:t>Lurgaia</a:t>
            </a:r>
            <a:r>
              <a:rPr lang="es-ES_tradnl" dirty="0"/>
              <a:t> </a:t>
            </a:r>
            <a:r>
              <a:rPr lang="es-ES_tradnl" dirty="0" err="1"/>
              <a:t>Fundazioa</a:t>
            </a:r>
            <a:r>
              <a:rPr lang="es-ES_tradnl" dirty="0"/>
              <a:t>, </a:t>
            </a:r>
            <a:r>
              <a:rPr lang="es-ES_tradnl" dirty="0" err="1"/>
              <a:t>Ekologistak</a:t>
            </a:r>
            <a:r>
              <a:rPr lang="es-ES_tradnl" dirty="0"/>
              <a:t> </a:t>
            </a:r>
            <a:r>
              <a:rPr lang="es-ES_tradnl" dirty="0" err="1" smtClean="0"/>
              <a:t>martxan</a:t>
            </a:r>
            <a:endParaRPr lang="es-ES_tradnl" dirty="0" smtClean="0"/>
          </a:p>
          <a:p>
            <a:endParaRPr lang="es-ES_tradnl" dirty="0" smtClean="0"/>
          </a:p>
          <a:p>
            <a:r>
              <a:rPr lang="es-ES_tradnl" b="1" dirty="0" smtClean="0"/>
              <a:t>Instituciones </a:t>
            </a:r>
            <a:r>
              <a:rPr lang="es-ES_tradnl" b="1" dirty="0"/>
              <a:t>de investigación: </a:t>
            </a:r>
            <a:r>
              <a:rPr lang="es-ES_tradnl" dirty="0"/>
              <a:t>aportan los conocimientos científicos en los que se basa el nuevo enfoque </a:t>
            </a:r>
            <a:r>
              <a:rPr lang="es-ES_tradnl" dirty="0" smtClean="0"/>
              <a:t>paisajístico.</a:t>
            </a:r>
          </a:p>
          <a:p>
            <a:pPr marL="285750" indent="-285750">
              <a:buFont typeface="Arial" charset="0"/>
              <a:buChar char="•"/>
            </a:pPr>
            <a:r>
              <a:rPr lang="es-ES_tradnl" dirty="0" smtClean="0"/>
              <a:t>Representantes </a:t>
            </a:r>
            <a:r>
              <a:rPr lang="es-ES_tradnl" dirty="0"/>
              <a:t>universitarios de diferentes departamentos (Biología Vegetal y Ecología, Geografía, Economía entre </a:t>
            </a:r>
            <a:r>
              <a:rPr lang="es-ES_tradnl" dirty="0" smtClean="0"/>
              <a:t>otros)</a:t>
            </a:r>
          </a:p>
          <a:p>
            <a:pPr marL="285750" indent="-285750">
              <a:buFont typeface="Arial" charset="0"/>
              <a:buChar char="•"/>
            </a:pPr>
            <a:r>
              <a:rPr lang="es-ES_tradnl" dirty="0" smtClean="0"/>
              <a:t>Centros </a:t>
            </a:r>
            <a:r>
              <a:rPr lang="es-ES_tradnl" dirty="0"/>
              <a:t>de investigación (NEIKER Instituto Vasco para el Desarrollo Rural, </a:t>
            </a:r>
            <a:r>
              <a:rPr lang="es-ES_tradnl" dirty="0" err="1" smtClean="0"/>
              <a:t>etc</a:t>
            </a:r>
            <a:r>
              <a:rPr lang="es-ES_tradnl" dirty="0" smtClean="0"/>
              <a:t>)</a:t>
            </a:r>
          </a:p>
          <a:p>
            <a:pPr marL="285750" indent="-285750">
              <a:buFont typeface="Arial" charset="0"/>
              <a:buChar char="•"/>
            </a:pPr>
            <a:r>
              <a:rPr lang="es-ES_tradnl" dirty="0" smtClean="0"/>
              <a:t>Centro </a:t>
            </a:r>
            <a:r>
              <a:rPr lang="es-ES_tradnl" dirty="0"/>
              <a:t>Vasco de Cambio Climático (</a:t>
            </a:r>
            <a:r>
              <a:rPr lang="es-ES_tradnl" dirty="0" smtClean="0"/>
              <a:t>BC3)</a:t>
            </a:r>
          </a:p>
          <a:p>
            <a:pPr marL="285750" indent="-285750">
              <a:buFont typeface="Arial" charset="0"/>
              <a:buChar char="•"/>
            </a:pPr>
            <a:r>
              <a:rPr lang="es-ES_tradnl" dirty="0" smtClean="0"/>
              <a:t>Representantes </a:t>
            </a:r>
            <a:r>
              <a:rPr lang="es-ES_tradnl" dirty="0"/>
              <a:t>de la industria (ACLIMA, </a:t>
            </a:r>
            <a:r>
              <a:rPr lang="es-ES_tradnl" dirty="0" err="1"/>
              <a:t>Lantegi</a:t>
            </a:r>
            <a:r>
              <a:rPr lang="es-ES_tradnl" dirty="0"/>
              <a:t> </a:t>
            </a:r>
            <a:r>
              <a:rPr lang="es-ES_tradnl" dirty="0" err="1" smtClean="0"/>
              <a:t>Batuak</a:t>
            </a:r>
            <a:r>
              <a:rPr lang="es-ES_tradnl" dirty="0" smtClean="0"/>
              <a:t>)</a:t>
            </a:r>
          </a:p>
          <a:p>
            <a:pPr marL="285750" indent="-285750">
              <a:buFont typeface="Arial" charset="0"/>
              <a:buChar char="•"/>
            </a:pPr>
            <a:r>
              <a:rPr lang="es-ES_tradnl" dirty="0" smtClean="0"/>
              <a:t>Representantes </a:t>
            </a:r>
            <a:r>
              <a:rPr lang="es-ES_tradnl" dirty="0"/>
              <a:t>del sector turístico (</a:t>
            </a:r>
            <a:r>
              <a:rPr lang="es-ES_tradnl" dirty="0" err="1"/>
              <a:t>Urdaibai</a:t>
            </a:r>
            <a:r>
              <a:rPr lang="es-ES_tradnl" dirty="0"/>
              <a:t> Turismo </a:t>
            </a:r>
            <a:r>
              <a:rPr lang="es-ES_tradnl" dirty="0" err="1"/>
              <a:t>aktiboa</a:t>
            </a:r>
            <a:r>
              <a:rPr lang="es-ES_tradnl" dirty="0"/>
              <a:t> eta </a:t>
            </a:r>
            <a:r>
              <a:rPr lang="es-ES_tradnl" dirty="0" err="1"/>
              <a:t>abentura</a:t>
            </a:r>
            <a:r>
              <a:rPr lang="es-ES_tradnl" dirty="0"/>
              <a:t> y representantes de hoteles)</a:t>
            </a:r>
          </a:p>
        </p:txBody>
      </p:sp>
    </p:spTree>
    <p:extLst>
      <p:ext uri="{BB962C8B-B14F-4D97-AF65-F5344CB8AC3E}">
        <p14:creationId xmlns:p14="http://schemas.microsoft.com/office/powerpoint/2010/main" val="1082263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a:spLocks noGrp="1"/>
          </p:cNvSpPr>
          <p:nvPr>
            <p:ph type="ctrTitle"/>
          </p:nvPr>
        </p:nvSpPr>
        <p:spPr>
          <a:xfrm>
            <a:off x="685800" y="3344385"/>
            <a:ext cx="7772400" cy="7945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Arial"/>
              <a:buNone/>
            </a:pPr>
            <a:r>
              <a:rPr lang="en-GB" sz="4400" b="0" i="0" u="none" strike="noStrike" cap="none" dirty="0" err="1" smtClean="0">
                <a:solidFill>
                  <a:schemeClr val="dk2"/>
                </a:solidFill>
                <a:latin typeface="Arial"/>
                <a:ea typeface="Arial"/>
                <a:cs typeface="Arial"/>
                <a:sym typeface="Arial"/>
              </a:rPr>
              <a:t>Eskerrik</a:t>
            </a:r>
            <a:r>
              <a:rPr lang="en-GB" sz="4400" b="0" i="0" u="none" strike="noStrike" cap="none" dirty="0" smtClean="0">
                <a:solidFill>
                  <a:schemeClr val="dk2"/>
                </a:solidFill>
                <a:latin typeface="Arial"/>
                <a:ea typeface="Arial"/>
                <a:cs typeface="Arial"/>
                <a:sym typeface="Arial"/>
              </a:rPr>
              <a:t> </a:t>
            </a:r>
            <a:r>
              <a:rPr lang="en-GB" sz="4400" b="0" i="0" u="none" strike="noStrike" cap="none" dirty="0" err="1" smtClean="0">
                <a:solidFill>
                  <a:schemeClr val="dk2"/>
                </a:solidFill>
                <a:latin typeface="Arial"/>
                <a:ea typeface="Arial"/>
                <a:cs typeface="Arial"/>
                <a:sym typeface="Arial"/>
              </a:rPr>
              <a:t>asko</a:t>
            </a:r>
            <a:r>
              <a:rPr lang="en-GB" sz="4400" b="0" i="0" u="none" strike="noStrike" cap="none" dirty="0" smtClean="0">
                <a:solidFill>
                  <a:schemeClr val="dk2"/>
                </a:solidFill>
                <a:latin typeface="Arial"/>
                <a:ea typeface="Arial"/>
                <a:cs typeface="Arial"/>
                <a:sym typeface="Arial"/>
              </a:rPr>
              <a:t>!</a:t>
            </a:r>
            <a:endParaRPr sz="4400" b="0" i="0" u="none" strike="noStrike" cap="none" dirty="0">
              <a:solidFill>
                <a:schemeClr val="dk2"/>
              </a:solidFill>
              <a:latin typeface="Arial"/>
              <a:ea typeface="Arial"/>
              <a:cs typeface="Arial"/>
              <a:sym typeface="Arial"/>
            </a:endParaRPr>
          </a:p>
        </p:txBody>
      </p:sp>
      <p:sp>
        <p:nvSpPr>
          <p:cNvPr id="174" name="Google Shape;174;p36"/>
          <p:cNvSpPr txBox="1">
            <a:spLocks noGrp="1"/>
          </p:cNvSpPr>
          <p:nvPr>
            <p:ph type="subTitle" idx="1"/>
          </p:nvPr>
        </p:nvSpPr>
        <p:spPr>
          <a:xfrm>
            <a:off x="467544" y="6165304"/>
            <a:ext cx="4104456" cy="43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95959"/>
              </a:buClr>
              <a:buFont typeface="Arial"/>
              <a:buNone/>
            </a:pPr>
            <a:r>
              <a:rPr lang="en-GB" sz="1600" b="1" i="0" u="none" strike="noStrike" cap="none" dirty="0">
                <a:solidFill>
                  <a:srgbClr val="595959"/>
                </a:solidFill>
                <a:latin typeface="Arial"/>
                <a:ea typeface="Arial"/>
                <a:cs typeface="Arial"/>
                <a:sym typeface="Arial"/>
              </a:rPr>
              <a:t>Questions welcome</a:t>
            </a:r>
            <a:endParaRPr sz="1600" b="1" i="0" u="none" strike="noStrike" cap="none" dirty="0">
              <a:solidFill>
                <a:srgbClr val="595959"/>
              </a:solidFill>
              <a:latin typeface="Arial"/>
              <a:ea typeface="Arial"/>
              <a:cs typeface="Arial"/>
              <a:sym typeface="Arial"/>
            </a:endParaRPr>
          </a:p>
        </p:txBody>
      </p:sp>
    </p:spTree>
    <p:extLst>
      <p:ext uri="{BB962C8B-B14F-4D97-AF65-F5344CB8AC3E}">
        <p14:creationId xmlns:p14="http://schemas.microsoft.com/office/powerpoint/2010/main" val="2146058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57200" y="43200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dirty="0" err="1" smtClean="0"/>
              <a:t>Objetivos</a:t>
            </a:r>
            <a:endParaRPr sz="4000" b="0" i="0" u="none" strike="noStrike" cap="none" dirty="0">
              <a:solidFill>
                <a:schemeClr val="dk2"/>
              </a:solidFill>
              <a:latin typeface="Arial"/>
              <a:ea typeface="Arial"/>
              <a:cs typeface="Arial"/>
              <a:sym typeface="Arial"/>
            </a:endParaRPr>
          </a:p>
        </p:txBody>
      </p:sp>
      <p:sp>
        <p:nvSpPr>
          <p:cNvPr id="155" name="Google Shape;155;p33"/>
          <p:cNvSpPr txBox="1">
            <a:spLocks noGrp="1"/>
          </p:cNvSpPr>
          <p:nvPr>
            <p:ph type="body" idx="1"/>
          </p:nvPr>
        </p:nvSpPr>
        <p:spPr>
          <a:xfrm>
            <a:off x="457200" y="1368001"/>
            <a:ext cx="8207375" cy="3096424"/>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000000"/>
              </a:buClr>
            </a:pPr>
            <a:endParaRPr lang="es-ES_tradnl" altLang="es-ES_tradnl" sz="1800" b="0" dirty="0" smtClean="0">
              <a:solidFill>
                <a:schemeClr val="tx1"/>
              </a:solidFill>
              <a:latin typeface="Arial" charset="0"/>
            </a:endParaRPr>
          </a:p>
          <a:p>
            <a:pPr marL="0" indent="0" algn="just">
              <a:lnSpc>
                <a:spcPct val="150000"/>
              </a:lnSpc>
              <a:buClr>
                <a:srgbClr val="000000"/>
              </a:buClr>
            </a:pPr>
            <a:endParaRPr lang="en-US" sz="1800" b="0" dirty="0" smtClean="0">
              <a:solidFill>
                <a:schemeClr val="tx1"/>
              </a:solidFill>
              <a:latin typeface="Arial" charset="0"/>
            </a:endParaRPr>
          </a:p>
        </p:txBody>
      </p:sp>
      <p:sp>
        <p:nvSpPr>
          <p:cNvPr id="3" name="CuadroTexto 2"/>
          <p:cNvSpPr txBox="1"/>
          <p:nvPr/>
        </p:nvSpPr>
        <p:spPr>
          <a:xfrm>
            <a:off x="457200" y="1448215"/>
            <a:ext cx="7588332" cy="1077218"/>
          </a:xfrm>
          <a:prstGeom prst="rect">
            <a:avLst/>
          </a:prstGeom>
          <a:noFill/>
        </p:spPr>
        <p:txBody>
          <a:bodyPr wrap="square" rtlCol="0">
            <a:spAutoFit/>
          </a:bodyPr>
          <a:lstStyle/>
          <a:p>
            <a:pPr algn="just"/>
            <a:r>
              <a:rPr lang="es-ES_tradnl" sz="1600" dirty="0"/>
              <a:t>El objetivo general de RENATUR es la identificación, análisis, difusión y transferencia de buenas prácticas y experiencias políticas relacionadas con la protección del patrimonio natural de los Espacios Abiertos Periurbanos (PUOS) a instrumentos de política regional.</a:t>
            </a:r>
          </a:p>
        </p:txBody>
      </p:sp>
      <p:sp>
        <p:nvSpPr>
          <p:cNvPr id="7" name="CuadroTexto 6"/>
          <p:cNvSpPr txBox="1"/>
          <p:nvPr/>
        </p:nvSpPr>
        <p:spPr>
          <a:xfrm>
            <a:off x="537358" y="2899360"/>
            <a:ext cx="7428015" cy="1938992"/>
          </a:xfrm>
          <a:prstGeom prst="rect">
            <a:avLst/>
          </a:prstGeom>
          <a:noFill/>
        </p:spPr>
        <p:txBody>
          <a:bodyPr wrap="square" rtlCol="0">
            <a:spAutoFit/>
          </a:bodyPr>
          <a:lstStyle/>
          <a:p>
            <a:pPr marL="285750" indent="-285750" algn="just">
              <a:lnSpc>
                <a:spcPct val="150000"/>
              </a:lnSpc>
              <a:buFontTx/>
              <a:buChar char="-"/>
            </a:pPr>
            <a:r>
              <a:rPr lang="es-ES_tradnl" sz="1600" b="1" dirty="0" smtClean="0"/>
              <a:t>PROTEGER</a:t>
            </a:r>
            <a:r>
              <a:rPr lang="es-ES_tradnl" sz="1600" dirty="0" smtClean="0"/>
              <a:t> los ecosistemas y sus servicios</a:t>
            </a:r>
          </a:p>
          <a:p>
            <a:pPr marL="285750" indent="-285750" algn="just">
              <a:lnSpc>
                <a:spcPct val="150000"/>
              </a:lnSpc>
              <a:buFontTx/>
              <a:buChar char="-"/>
            </a:pPr>
            <a:r>
              <a:rPr lang="es-ES_tradnl" sz="1600" b="1" dirty="0" smtClean="0"/>
              <a:t>CONSERVAR</a:t>
            </a:r>
            <a:r>
              <a:rPr lang="es-ES_tradnl" sz="1600" dirty="0" smtClean="0"/>
              <a:t> la biodiversidad y </a:t>
            </a:r>
            <a:r>
              <a:rPr lang="es-ES_tradnl" sz="1600" b="1" dirty="0" smtClean="0"/>
              <a:t>DETENER </a:t>
            </a:r>
            <a:r>
              <a:rPr lang="es-ES_tradnl" sz="1600" dirty="0" smtClean="0"/>
              <a:t>su p</a:t>
            </a:r>
            <a:r>
              <a:rPr lang="en-US" sz="1600" dirty="0" err="1" smtClean="0"/>
              <a:t>érdida</a:t>
            </a:r>
            <a:endParaRPr lang="es-ES_tradnl" sz="1600" dirty="0" smtClean="0"/>
          </a:p>
          <a:p>
            <a:pPr marL="285750" indent="-285750" algn="just">
              <a:lnSpc>
                <a:spcPct val="150000"/>
              </a:lnSpc>
              <a:buFontTx/>
              <a:buChar char="-"/>
            </a:pPr>
            <a:r>
              <a:rPr lang="es-ES_tradnl" sz="1600" b="1" dirty="0" smtClean="0"/>
              <a:t>REDUCIR</a:t>
            </a:r>
            <a:r>
              <a:rPr lang="es-ES_tradnl" sz="1600" dirty="0" smtClean="0"/>
              <a:t> deterioro del suelo</a:t>
            </a:r>
          </a:p>
          <a:p>
            <a:pPr marL="285750" indent="-285750" algn="just">
              <a:lnSpc>
                <a:spcPct val="150000"/>
              </a:lnSpc>
              <a:buFontTx/>
              <a:buChar char="-"/>
            </a:pPr>
            <a:r>
              <a:rPr lang="es-ES_tradnl" sz="1600" b="1" dirty="0" smtClean="0"/>
              <a:t>PREVENIR</a:t>
            </a:r>
            <a:r>
              <a:rPr lang="es-ES_tradnl" sz="1600" dirty="0" smtClean="0"/>
              <a:t>  la </a:t>
            </a:r>
            <a:r>
              <a:rPr lang="es-ES_tradnl" sz="1600" dirty="0" err="1" smtClean="0"/>
              <a:t>fragmentaci</a:t>
            </a:r>
            <a:r>
              <a:rPr lang="en-US" sz="1600" dirty="0" err="1" smtClean="0"/>
              <a:t>ón</a:t>
            </a:r>
            <a:r>
              <a:rPr lang="en-US" sz="1600" dirty="0" smtClean="0"/>
              <a:t> de </a:t>
            </a:r>
            <a:r>
              <a:rPr lang="en-US" sz="1600" dirty="0" err="1" smtClean="0"/>
              <a:t>ecosistemas</a:t>
            </a:r>
            <a:r>
              <a:rPr lang="en-US" sz="1600" dirty="0" smtClean="0"/>
              <a:t> y </a:t>
            </a:r>
            <a:r>
              <a:rPr lang="en-US" sz="1600" b="1" dirty="0" smtClean="0"/>
              <a:t>MEJORAR</a:t>
            </a:r>
            <a:r>
              <a:rPr lang="en-US" sz="1600" dirty="0" smtClean="0"/>
              <a:t> </a:t>
            </a:r>
            <a:r>
              <a:rPr lang="en-US" sz="1600" dirty="0" err="1" smtClean="0"/>
              <a:t>su</a:t>
            </a:r>
            <a:r>
              <a:rPr lang="en-US" sz="1600" dirty="0" smtClean="0"/>
              <a:t> </a:t>
            </a:r>
            <a:r>
              <a:rPr lang="en-US" sz="1600" dirty="0" err="1" smtClean="0"/>
              <a:t>conectividad</a:t>
            </a:r>
            <a:endParaRPr lang="en-US" sz="1600" dirty="0" smtClean="0"/>
          </a:p>
          <a:p>
            <a:pPr marL="285750" indent="-285750" algn="just">
              <a:lnSpc>
                <a:spcPct val="150000"/>
              </a:lnSpc>
              <a:buFontTx/>
              <a:buChar char="-"/>
            </a:pPr>
            <a:r>
              <a:rPr lang="en-US" sz="1600" b="1" dirty="0" smtClean="0"/>
              <a:t>CONCIENCIAR</a:t>
            </a:r>
            <a:r>
              <a:rPr lang="en-US" sz="1600" dirty="0" smtClean="0"/>
              <a:t> </a:t>
            </a:r>
            <a:r>
              <a:rPr lang="en-US" sz="1600" dirty="0" err="1" smtClean="0"/>
              <a:t>sobre</a:t>
            </a:r>
            <a:r>
              <a:rPr lang="en-US" sz="1600" dirty="0" smtClean="0"/>
              <a:t> </a:t>
            </a:r>
            <a:r>
              <a:rPr lang="en-US" sz="1600" dirty="0" err="1" smtClean="0"/>
              <a:t>infraestructura</a:t>
            </a:r>
            <a:r>
              <a:rPr lang="en-US" sz="1600" dirty="0" smtClean="0"/>
              <a:t> </a:t>
            </a:r>
            <a:r>
              <a:rPr lang="en-US" sz="1600" dirty="0" err="1" smtClean="0"/>
              <a:t>verde</a:t>
            </a:r>
            <a:r>
              <a:rPr lang="en-US" sz="1600" dirty="0" smtClean="0"/>
              <a:t> y </a:t>
            </a:r>
            <a:r>
              <a:rPr lang="en-US" sz="1600" dirty="0" err="1" smtClean="0"/>
              <a:t>planificación</a:t>
            </a:r>
            <a:r>
              <a:rPr lang="en-US" sz="1600" dirty="0" smtClean="0"/>
              <a:t> territorial</a:t>
            </a:r>
          </a:p>
        </p:txBody>
      </p:sp>
    </p:spTree>
    <p:extLst>
      <p:ext uri="{BB962C8B-B14F-4D97-AF65-F5344CB8AC3E}">
        <p14:creationId xmlns:p14="http://schemas.microsoft.com/office/powerpoint/2010/main" val="626241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Fases del Proyecto</a:t>
            </a:r>
            <a:endParaRPr lang="es-ES_tradnl"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42862"/>
          <a:stretch/>
        </p:blipFill>
        <p:spPr>
          <a:xfrm>
            <a:off x="1202540" y="2517244"/>
            <a:ext cx="6595455" cy="653468"/>
          </a:xfrm>
          <a:prstGeom prst="rect">
            <a:avLst/>
          </a:prstGeom>
        </p:spPr>
      </p:pic>
      <p:sp>
        <p:nvSpPr>
          <p:cNvPr id="7" name="CuadroTexto 6"/>
          <p:cNvSpPr txBox="1"/>
          <p:nvPr/>
        </p:nvSpPr>
        <p:spPr>
          <a:xfrm>
            <a:off x="1202540" y="2326582"/>
            <a:ext cx="2978701" cy="307777"/>
          </a:xfrm>
          <a:prstGeom prst="rect">
            <a:avLst/>
          </a:prstGeom>
          <a:noFill/>
        </p:spPr>
        <p:txBody>
          <a:bodyPr wrap="none" rtlCol="0">
            <a:spAutoFit/>
          </a:bodyPr>
          <a:lstStyle/>
          <a:p>
            <a:r>
              <a:rPr lang="es-ES_tradnl" b="1" dirty="0" smtClean="0">
                <a:solidFill>
                  <a:schemeClr val="bg2"/>
                </a:solidFill>
              </a:rPr>
              <a:t>Fase 1: </a:t>
            </a:r>
            <a:r>
              <a:rPr lang="es-ES_tradnl" dirty="0" smtClean="0"/>
              <a:t>Intercambio de experiencia</a:t>
            </a:r>
            <a:endParaRPr lang="es-ES_tradnl" dirty="0"/>
          </a:p>
        </p:txBody>
      </p:sp>
      <p:sp>
        <p:nvSpPr>
          <p:cNvPr id="8" name="CuadroTexto 7"/>
          <p:cNvSpPr txBox="1"/>
          <p:nvPr/>
        </p:nvSpPr>
        <p:spPr>
          <a:xfrm>
            <a:off x="5068784" y="2326582"/>
            <a:ext cx="3448380" cy="307777"/>
          </a:xfrm>
          <a:prstGeom prst="rect">
            <a:avLst/>
          </a:prstGeom>
          <a:noFill/>
        </p:spPr>
        <p:txBody>
          <a:bodyPr wrap="none" rtlCol="0">
            <a:spAutoFit/>
          </a:bodyPr>
          <a:lstStyle/>
          <a:p>
            <a:r>
              <a:rPr lang="es-ES_tradnl" b="1" dirty="0" smtClean="0">
                <a:solidFill>
                  <a:schemeClr val="accent2">
                    <a:lumMod val="75000"/>
                  </a:schemeClr>
                </a:solidFill>
              </a:rPr>
              <a:t>Fase 2: </a:t>
            </a:r>
            <a:r>
              <a:rPr lang="es-ES_tradnl" dirty="0" err="1" smtClean="0"/>
              <a:t>Implementaci</a:t>
            </a:r>
            <a:r>
              <a:rPr lang="en-US" dirty="0" err="1" smtClean="0"/>
              <a:t>ón</a:t>
            </a:r>
            <a:r>
              <a:rPr lang="en-US" dirty="0" smtClean="0"/>
              <a:t> de ”Action Plans</a:t>
            </a:r>
            <a:endParaRPr lang="es-ES_tradnl" dirty="0"/>
          </a:p>
        </p:txBody>
      </p:sp>
      <p:sp>
        <p:nvSpPr>
          <p:cNvPr id="9" name="CuadroTexto 8"/>
          <p:cNvSpPr txBox="1"/>
          <p:nvPr/>
        </p:nvSpPr>
        <p:spPr>
          <a:xfrm>
            <a:off x="1827797" y="3207485"/>
            <a:ext cx="1330036" cy="1384995"/>
          </a:xfrm>
          <a:prstGeom prst="rect">
            <a:avLst/>
          </a:prstGeom>
          <a:noFill/>
        </p:spPr>
        <p:txBody>
          <a:bodyPr wrap="square" rtlCol="0">
            <a:spAutoFit/>
          </a:bodyPr>
          <a:lstStyle/>
          <a:p>
            <a:r>
              <a:rPr lang="es-ES_tradnl" sz="1200" b="1" dirty="0" smtClean="0">
                <a:solidFill>
                  <a:schemeClr val="bg2">
                    <a:lumMod val="75000"/>
                  </a:schemeClr>
                </a:solidFill>
              </a:rPr>
              <a:t>Paso 1 :</a:t>
            </a:r>
          </a:p>
          <a:p>
            <a:r>
              <a:rPr lang="es-ES_tradnl" sz="1200" dirty="0" smtClean="0"/>
              <a:t>Estado </a:t>
            </a:r>
            <a:r>
              <a:rPr lang="es-ES_tradnl" sz="1200" dirty="0"/>
              <a:t>del arte y colección de buenas prácticas de las regiones asociadas</a:t>
            </a:r>
          </a:p>
        </p:txBody>
      </p:sp>
      <p:sp>
        <p:nvSpPr>
          <p:cNvPr id="10" name="CuadroTexto 9"/>
          <p:cNvSpPr txBox="1"/>
          <p:nvPr/>
        </p:nvSpPr>
        <p:spPr>
          <a:xfrm>
            <a:off x="3764478" y="3207484"/>
            <a:ext cx="1161802" cy="1384995"/>
          </a:xfrm>
          <a:prstGeom prst="rect">
            <a:avLst/>
          </a:prstGeom>
          <a:noFill/>
        </p:spPr>
        <p:txBody>
          <a:bodyPr wrap="square" rtlCol="0">
            <a:spAutoFit/>
          </a:bodyPr>
          <a:lstStyle/>
          <a:p>
            <a:r>
              <a:rPr lang="es-ES_tradnl" sz="1200" b="1" dirty="0">
                <a:solidFill>
                  <a:schemeClr val="bg2">
                    <a:lumMod val="75000"/>
                  </a:schemeClr>
                </a:solidFill>
              </a:rPr>
              <a:t>Paso </a:t>
            </a:r>
            <a:r>
              <a:rPr lang="es-ES_tradnl" sz="1200" b="1" dirty="0" smtClean="0">
                <a:solidFill>
                  <a:schemeClr val="bg2">
                    <a:lumMod val="75000"/>
                  </a:schemeClr>
                </a:solidFill>
              </a:rPr>
              <a:t>2:</a:t>
            </a:r>
          </a:p>
          <a:p>
            <a:r>
              <a:rPr lang="es-ES_tradnl" sz="1200" dirty="0"/>
              <a:t>T</a:t>
            </a:r>
            <a:r>
              <a:rPr lang="es-ES_tradnl" sz="1200" dirty="0" smtClean="0"/>
              <a:t>alleres </a:t>
            </a:r>
            <a:r>
              <a:rPr lang="es-ES_tradnl" sz="1200" dirty="0"/>
              <a:t>temáticos interregionales y ejercicios de revisión por pares</a:t>
            </a:r>
          </a:p>
        </p:txBody>
      </p:sp>
      <p:sp>
        <p:nvSpPr>
          <p:cNvPr id="11" name="CuadroTexto 10"/>
          <p:cNvSpPr txBox="1"/>
          <p:nvPr/>
        </p:nvSpPr>
        <p:spPr>
          <a:xfrm>
            <a:off x="5512419" y="3207484"/>
            <a:ext cx="1161802" cy="1015663"/>
          </a:xfrm>
          <a:prstGeom prst="rect">
            <a:avLst/>
          </a:prstGeom>
          <a:noFill/>
          <a:ln>
            <a:solidFill>
              <a:srgbClr val="C00000"/>
            </a:solidFill>
          </a:ln>
        </p:spPr>
        <p:txBody>
          <a:bodyPr wrap="square" rtlCol="0">
            <a:spAutoFit/>
          </a:bodyPr>
          <a:lstStyle/>
          <a:p>
            <a:r>
              <a:rPr lang="es-ES_tradnl" sz="1200" b="1" dirty="0">
                <a:solidFill>
                  <a:schemeClr val="bg2">
                    <a:lumMod val="75000"/>
                  </a:schemeClr>
                </a:solidFill>
              </a:rPr>
              <a:t>Paso 3</a:t>
            </a:r>
            <a:r>
              <a:rPr lang="es-ES_tradnl" sz="1200" b="1" dirty="0" smtClean="0">
                <a:solidFill>
                  <a:schemeClr val="bg2">
                    <a:lumMod val="75000"/>
                  </a:schemeClr>
                </a:solidFill>
              </a:rPr>
              <a:t>:</a:t>
            </a:r>
          </a:p>
          <a:p>
            <a:r>
              <a:rPr lang="es-ES_tradnl" sz="1200" dirty="0" smtClean="0"/>
              <a:t>Elaboración </a:t>
            </a:r>
            <a:r>
              <a:rPr lang="es-ES_tradnl" sz="1200" dirty="0"/>
              <a:t>de planes de acción regionales</a:t>
            </a:r>
          </a:p>
        </p:txBody>
      </p:sp>
    </p:spTree>
    <p:extLst>
      <p:ext uri="{BB962C8B-B14F-4D97-AF65-F5344CB8AC3E}">
        <p14:creationId xmlns:p14="http://schemas.microsoft.com/office/powerpoint/2010/main" val="187959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57200" y="812011"/>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dirty="0" err="1" smtClean="0"/>
              <a:t>Talleres</a:t>
            </a:r>
            <a:r>
              <a:rPr lang="en-US" dirty="0" smtClean="0"/>
              <a:t> </a:t>
            </a:r>
            <a:r>
              <a:rPr lang="en-US" dirty="0" err="1" smtClean="0"/>
              <a:t>Temáticos</a:t>
            </a:r>
            <a:r>
              <a:rPr lang="en-US" dirty="0" smtClean="0"/>
              <a:t> </a:t>
            </a:r>
            <a:r>
              <a:rPr lang="en-US" dirty="0" err="1" smtClean="0"/>
              <a:t>Interregionales</a:t>
            </a:r>
            <a:endParaRPr sz="4000" b="0" i="0" u="none" strike="noStrike" cap="none" dirty="0">
              <a:solidFill>
                <a:schemeClr val="dk2"/>
              </a:solidFill>
              <a:latin typeface="Arial"/>
              <a:ea typeface="Arial"/>
              <a:cs typeface="Arial"/>
              <a:sym typeface="Aria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340" y="3146961"/>
            <a:ext cx="4030313" cy="3080493"/>
          </a:xfrm>
          <a:prstGeom prst="rect">
            <a:avLst/>
          </a:prstGeom>
          <a:ln>
            <a:solidFill>
              <a:srgbClr val="C00000"/>
            </a:solidFill>
          </a:ln>
        </p:spPr>
      </p:pic>
      <p:sp>
        <p:nvSpPr>
          <p:cNvPr id="155" name="Google Shape;155;p33"/>
          <p:cNvSpPr txBox="1">
            <a:spLocks noGrp="1"/>
          </p:cNvSpPr>
          <p:nvPr>
            <p:ph type="body" idx="1"/>
          </p:nvPr>
        </p:nvSpPr>
        <p:spPr>
          <a:xfrm>
            <a:off x="480290" y="1784860"/>
            <a:ext cx="4091710" cy="2123344"/>
          </a:xfrm>
          <a:prstGeom prst="rect">
            <a:avLst/>
          </a:prstGeom>
          <a:noFill/>
          <a:ln>
            <a:noFill/>
          </a:ln>
        </p:spPr>
        <p:txBody>
          <a:bodyPr spcFirstLastPara="1" wrap="square" lIns="91425" tIns="45700" rIns="91425" bIns="45700" anchor="t" anchorCtr="0">
            <a:noAutofit/>
          </a:bodyPr>
          <a:lstStyle/>
          <a:p>
            <a:pPr marL="0" indent="0" algn="just">
              <a:lnSpc>
                <a:spcPct val="150000"/>
              </a:lnSpc>
              <a:buClr>
                <a:srgbClr val="000000"/>
              </a:buClr>
            </a:pPr>
            <a:r>
              <a:rPr lang="en-US" sz="1600" b="0" dirty="0">
                <a:solidFill>
                  <a:schemeClr val="tx1">
                    <a:lumMod val="85000"/>
                    <a:lumOff val="15000"/>
                  </a:schemeClr>
                </a:solidFill>
              </a:rPr>
              <a:t>Mayo 2020 _________</a:t>
            </a:r>
            <a:r>
              <a:rPr lang="es-ES_tradnl" sz="1600" b="0" dirty="0">
                <a:solidFill>
                  <a:schemeClr val="tx1">
                    <a:lumMod val="85000"/>
                    <a:lumOff val="15000"/>
                  </a:schemeClr>
                </a:solidFill>
                <a:hlinkClick r:id="rId4"/>
              </a:rPr>
              <a:t>Flanders, B</a:t>
            </a:r>
            <a:r>
              <a:rPr lang="en-US" sz="1600" b="0" dirty="0">
                <a:solidFill>
                  <a:schemeClr val="tx1">
                    <a:lumMod val="85000"/>
                    <a:lumOff val="15000"/>
                  </a:schemeClr>
                </a:solidFill>
                <a:hlinkClick r:id="rId4"/>
              </a:rPr>
              <a:t>é</a:t>
            </a:r>
            <a:r>
              <a:rPr lang="es-ES_tradnl" sz="1600" b="0" dirty="0" err="1">
                <a:solidFill>
                  <a:schemeClr val="tx1">
                    <a:lumMod val="85000"/>
                    <a:lumOff val="15000"/>
                  </a:schemeClr>
                </a:solidFill>
                <a:hlinkClick r:id="rId4"/>
              </a:rPr>
              <a:t>lgi</a:t>
            </a:r>
            <a:r>
              <a:rPr lang="es-ES_tradnl" sz="1600" b="0" dirty="0" err="1">
                <a:solidFill>
                  <a:schemeClr val="tx1">
                    <a:lumMod val="85000"/>
                    <a:lumOff val="15000"/>
                  </a:schemeClr>
                </a:solidFill>
              </a:rPr>
              <a:t>ca</a:t>
            </a:r>
            <a:endParaRPr lang="es-ES_tradnl" sz="1600" b="0" dirty="0">
              <a:solidFill>
                <a:schemeClr val="tx1">
                  <a:lumMod val="85000"/>
                  <a:lumOff val="15000"/>
                </a:schemeClr>
              </a:solidFill>
            </a:endParaRPr>
          </a:p>
          <a:p>
            <a:pPr marL="0" indent="0">
              <a:lnSpc>
                <a:spcPct val="150000"/>
              </a:lnSpc>
              <a:buClr>
                <a:srgbClr val="000000"/>
              </a:buClr>
            </a:pPr>
            <a:r>
              <a:rPr lang="es-ES_tradnl" sz="1600" b="0" dirty="0">
                <a:solidFill>
                  <a:schemeClr val="tx1">
                    <a:lumMod val="85000"/>
                    <a:lumOff val="15000"/>
                  </a:schemeClr>
                </a:solidFill>
              </a:rPr>
              <a:t>Noviembre 2020___</a:t>
            </a:r>
            <a:r>
              <a:rPr lang="es-ES_tradnl" sz="1600" b="0" dirty="0">
                <a:solidFill>
                  <a:schemeClr val="tx1">
                    <a:lumMod val="85000"/>
                    <a:lumOff val="15000"/>
                  </a:schemeClr>
                </a:solidFill>
                <a:hlinkClick r:id="rId5"/>
              </a:rPr>
              <a:t>Gorenjska, Eslovenia</a:t>
            </a:r>
            <a:endParaRPr lang="es-ES_tradnl" sz="1600" b="0" dirty="0">
              <a:solidFill>
                <a:schemeClr val="tx1">
                  <a:lumMod val="85000"/>
                  <a:lumOff val="15000"/>
                </a:schemeClr>
              </a:solidFill>
            </a:endParaRPr>
          </a:p>
          <a:p>
            <a:pPr marL="0" indent="0" algn="just">
              <a:lnSpc>
                <a:spcPct val="150000"/>
              </a:lnSpc>
              <a:buClr>
                <a:srgbClr val="000000"/>
              </a:buClr>
            </a:pPr>
            <a:r>
              <a:rPr lang="es-ES_tradnl" sz="1600" b="0" dirty="0">
                <a:solidFill>
                  <a:schemeClr val="tx1">
                    <a:lumMod val="85000"/>
                    <a:lumOff val="15000"/>
                  </a:schemeClr>
                </a:solidFill>
              </a:rPr>
              <a:t>Enero 2021___</a:t>
            </a:r>
            <a:r>
              <a:rPr lang="es-ES_tradnl" sz="1600" b="0" dirty="0">
                <a:solidFill>
                  <a:schemeClr val="tx1">
                    <a:lumMod val="85000"/>
                    <a:lumOff val="15000"/>
                  </a:schemeClr>
                </a:solidFill>
                <a:hlinkClick r:id="rId6"/>
              </a:rPr>
              <a:t>Saxony-Anhalt, Germany</a:t>
            </a:r>
            <a:endParaRPr lang="es-ES_tradnl" sz="1600" b="0" dirty="0">
              <a:solidFill>
                <a:schemeClr val="tx1">
                  <a:lumMod val="85000"/>
                  <a:lumOff val="15000"/>
                </a:schemeClr>
              </a:solidFill>
            </a:endParaRPr>
          </a:p>
          <a:p>
            <a:pPr marL="0" indent="0" algn="just">
              <a:lnSpc>
                <a:spcPct val="150000"/>
              </a:lnSpc>
              <a:buClr>
                <a:srgbClr val="000000"/>
              </a:buClr>
            </a:pPr>
            <a:r>
              <a:rPr lang="es-ES_tradnl" sz="1600" b="0" dirty="0">
                <a:solidFill>
                  <a:schemeClr val="tx1">
                    <a:lumMod val="85000"/>
                    <a:lumOff val="15000"/>
                  </a:schemeClr>
                </a:solidFill>
              </a:rPr>
              <a:t>Marzo 2021____</a:t>
            </a:r>
            <a:r>
              <a:rPr lang="es-ES_tradnl" sz="1600" b="0" dirty="0">
                <a:solidFill>
                  <a:schemeClr val="tx1">
                    <a:lumMod val="85000"/>
                    <a:lumOff val="15000"/>
                  </a:schemeClr>
                </a:solidFill>
                <a:hlinkClick r:id="rId7"/>
              </a:rPr>
              <a:t>Hajdú-Bihar, Hungary</a:t>
            </a:r>
            <a:endParaRPr lang="es-ES_tradnl" sz="1600" b="0" dirty="0">
              <a:solidFill>
                <a:schemeClr val="tx1">
                  <a:lumMod val="85000"/>
                  <a:lumOff val="15000"/>
                </a:schemeClr>
              </a:solidFill>
            </a:endParaRPr>
          </a:p>
          <a:p>
            <a:pPr marL="0" indent="0" algn="just">
              <a:lnSpc>
                <a:spcPct val="150000"/>
              </a:lnSpc>
              <a:buClr>
                <a:srgbClr val="000000"/>
              </a:buClr>
            </a:pPr>
            <a:r>
              <a:rPr lang="es-ES_tradnl" sz="1600" b="0" dirty="0">
                <a:solidFill>
                  <a:schemeClr val="tx1">
                    <a:lumMod val="85000"/>
                    <a:lumOff val="15000"/>
                  </a:schemeClr>
                </a:solidFill>
              </a:rPr>
              <a:t>Julio 2021_______Pa</a:t>
            </a:r>
            <a:r>
              <a:rPr lang="en-US" sz="1600" b="0" dirty="0" err="1">
                <a:solidFill>
                  <a:schemeClr val="tx1">
                    <a:lumMod val="85000"/>
                    <a:lumOff val="15000"/>
                  </a:schemeClr>
                </a:solidFill>
              </a:rPr>
              <a:t>ís</a:t>
            </a:r>
            <a:r>
              <a:rPr lang="en-US" sz="1600" b="0" dirty="0">
                <a:solidFill>
                  <a:schemeClr val="tx1">
                    <a:lumMod val="85000"/>
                    <a:lumOff val="15000"/>
                  </a:schemeClr>
                </a:solidFill>
              </a:rPr>
              <a:t> Vasco (</a:t>
            </a:r>
            <a:r>
              <a:rPr lang="es-ES_tradnl" sz="1600" b="0" dirty="0">
                <a:solidFill>
                  <a:schemeClr val="tx1">
                    <a:lumMod val="85000"/>
                    <a:lumOff val="15000"/>
                  </a:schemeClr>
                </a:solidFill>
              </a:rPr>
              <a:t>UPV/EHU)</a:t>
            </a:r>
          </a:p>
          <a:p>
            <a:pPr marL="0" indent="0" algn="just">
              <a:lnSpc>
                <a:spcPct val="150000"/>
              </a:lnSpc>
              <a:buClr>
                <a:srgbClr val="000000"/>
              </a:buClr>
            </a:pPr>
            <a:r>
              <a:rPr lang="es-ES_tradnl" sz="1600" b="0" dirty="0">
                <a:solidFill>
                  <a:schemeClr val="tx1">
                    <a:lumMod val="85000"/>
                    <a:lumOff val="15000"/>
                  </a:schemeClr>
                </a:solidFill>
              </a:rPr>
              <a:t>Diciembre 2021_____</a:t>
            </a:r>
            <a:r>
              <a:rPr lang="es-ES_tradnl" sz="1600" b="0" dirty="0">
                <a:solidFill>
                  <a:schemeClr val="tx1">
                    <a:lumMod val="85000"/>
                    <a:lumOff val="15000"/>
                  </a:schemeClr>
                </a:solidFill>
                <a:hlinkClick r:id="rId8"/>
              </a:rPr>
              <a:t>Mazovia, Poland</a:t>
            </a:r>
            <a:endParaRPr lang="es-ES_tradnl" sz="1600" b="0" dirty="0">
              <a:solidFill>
                <a:schemeClr val="tx1">
                  <a:lumMod val="85000"/>
                  <a:lumOff val="15000"/>
                </a:schemeClr>
              </a:solidFill>
            </a:endParaRPr>
          </a:p>
          <a:p>
            <a:pPr marL="0" indent="0" algn="just">
              <a:lnSpc>
                <a:spcPct val="150000"/>
              </a:lnSpc>
              <a:buClr>
                <a:srgbClr val="000000"/>
              </a:buClr>
            </a:pPr>
            <a:endParaRPr lang="es-ES_tradnl" sz="1600" b="0" dirty="0">
              <a:solidFill>
                <a:schemeClr val="tx1">
                  <a:lumMod val="85000"/>
                  <a:lumOff val="15000"/>
                </a:schemeClr>
              </a:solidFill>
            </a:endParaRPr>
          </a:p>
          <a:p>
            <a:pPr marL="0" indent="0" algn="just">
              <a:lnSpc>
                <a:spcPct val="150000"/>
              </a:lnSpc>
              <a:buClr>
                <a:srgbClr val="000000"/>
              </a:buClr>
            </a:pPr>
            <a:endParaRPr lang="es-ES_tradnl" sz="1600" b="0" dirty="0" smtClean="0">
              <a:solidFill>
                <a:schemeClr val="tx1">
                  <a:lumMod val="85000"/>
                  <a:lumOff val="15000"/>
                </a:schemeClr>
              </a:solidFill>
            </a:endParaRPr>
          </a:p>
          <a:p>
            <a:pPr marL="0" indent="0" algn="just">
              <a:lnSpc>
                <a:spcPct val="150000"/>
              </a:lnSpc>
              <a:buClr>
                <a:srgbClr val="000000"/>
              </a:buClr>
            </a:pPr>
            <a:endParaRPr lang="en-US" sz="1600" b="0" dirty="0">
              <a:solidFill>
                <a:schemeClr val="tx1">
                  <a:lumMod val="85000"/>
                  <a:lumOff val="15000"/>
                </a:schemeClr>
              </a:solidFill>
            </a:endParaRPr>
          </a:p>
        </p:txBody>
      </p:sp>
    </p:spTree>
    <p:extLst>
      <p:ext uri="{BB962C8B-B14F-4D97-AF65-F5344CB8AC3E}">
        <p14:creationId xmlns:p14="http://schemas.microsoft.com/office/powerpoint/2010/main" val="861368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57200" y="43200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r>
              <a:rPr lang="en-US" dirty="0" err="1" smtClean="0"/>
              <a:t>Presentación</a:t>
            </a:r>
            <a:r>
              <a:rPr lang="en-US" dirty="0" smtClean="0"/>
              <a:t> de </a:t>
            </a:r>
            <a:r>
              <a:rPr lang="en-US" dirty="0" err="1" smtClean="0"/>
              <a:t>Casos</a:t>
            </a:r>
            <a:r>
              <a:rPr lang="en-US" dirty="0" smtClean="0"/>
              <a:t> de </a:t>
            </a:r>
            <a:r>
              <a:rPr lang="en-US" dirty="0" err="1" smtClean="0"/>
              <a:t>Estudio</a:t>
            </a:r>
            <a:endParaRPr sz="4000" b="0" i="0" u="none" strike="noStrike" cap="none" dirty="0">
              <a:solidFill>
                <a:schemeClr val="dk2"/>
              </a:solidFill>
              <a:latin typeface="Arial"/>
              <a:ea typeface="Arial"/>
              <a:cs typeface="Arial"/>
              <a:sym typeface="Arial"/>
            </a:endParaRPr>
          </a:p>
        </p:txBody>
      </p:sp>
      <p:sp>
        <p:nvSpPr>
          <p:cNvPr id="2" name="Marcador de texto 1"/>
          <p:cNvSpPr>
            <a:spLocks noGrp="1"/>
          </p:cNvSpPr>
          <p:nvPr>
            <p:ph type="body" idx="1"/>
          </p:nvPr>
        </p:nvSpPr>
        <p:spPr>
          <a:xfrm>
            <a:off x="457200" y="1201746"/>
            <a:ext cx="6751122" cy="3500884"/>
          </a:xfrm>
        </p:spPr>
        <p:txBody>
          <a:bodyPr/>
          <a:lstStyle/>
          <a:p>
            <a:endParaRPr lang="en-US" sz="2000" b="0" dirty="0">
              <a:solidFill>
                <a:schemeClr val="tx1">
                  <a:lumMod val="85000"/>
                  <a:lumOff val="15000"/>
                </a:schemeClr>
              </a:solidFill>
            </a:endParaRPr>
          </a:p>
          <a:p>
            <a:r>
              <a:rPr lang="es-ES_tradnl" sz="2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Caso </a:t>
            </a:r>
            <a:r>
              <a:rPr lang="es-ES_tradnl" sz="2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 Estudio </a:t>
            </a:r>
            <a:r>
              <a:rPr lang="es-ES_tradnl" sz="2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 Bermeo (</a:t>
            </a:r>
            <a:r>
              <a:rPr lang="es-ES_tradnl" sz="2000" b="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Bizkaia</a:t>
            </a:r>
            <a:r>
              <a:rPr lang="es-ES_tradnl" sz="2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r>
              <a:rPr lang="es-ES_tradnl" sz="2000" b="0" dirty="0" smtClean="0">
                <a:solidFill>
                  <a:schemeClr val="tx1">
                    <a:lumMod val="85000"/>
                    <a:lumOff val="15000"/>
                  </a:schemeClr>
                </a:solidFill>
              </a:rPr>
              <a:t>   Infraestructura </a:t>
            </a:r>
            <a:r>
              <a:rPr lang="es-ES_tradnl" sz="2000" b="0" dirty="0">
                <a:solidFill>
                  <a:schemeClr val="tx1">
                    <a:lumMod val="85000"/>
                    <a:lumOff val="15000"/>
                  </a:schemeClr>
                </a:solidFill>
              </a:rPr>
              <a:t>verde periurbana para mejorar </a:t>
            </a:r>
            <a:r>
              <a:rPr lang="es-ES_tradnl" sz="2000" b="0" dirty="0" smtClean="0">
                <a:solidFill>
                  <a:schemeClr val="tx1">
                    <a:lumMod val="85000"/>
                    <a:lumOff val="15000"/>
                  </a:schemeClr>
                </a:solidFill>
              </a:rPr>
              <a:t>la resiliencia </a:t>
            </a:r>
            <a:r>
              <a:rPr lang="es-ES_tradnl" sz="2000" b="0" dirty="0">
                <a:solidFill>
                  <a:schemeClr val="tx1">
                    <a:lumMod val="85000"/>
                    <a:lumOff val="15000"/>
                  </a:schemeClr>
                </a:solidFill>
              </a:rPr>
              <a:t>del territorio y </a:t>
            </a:r>
            <a:r>
              <a:rPr lang="es-ES_tradnl" sz="2000" b="0" dirty="0" smtClean="0">
                <a:solidFill>
                  <a:schemeClr val="tx1">
                    <a:lumMod val="85000"/>
                    <a:lumOff val="15000"/>
                  </a:schemeClr>
                </a:solidFill>
              </a:rPr>
              <a:t>participación </a:t>
            </a:r>
            <a:r>
              <a:rPr lang="es-ES_tradnl" sz="2000" b="0" dirty="0">
                <a:solidFill>
                  <a:schemeClr val="tx1">
                    <a:lumMod val="85000"/>
                    <a:lumOff val="15000"/>
                  </a:schemeClr>
                </a:solidFill>
              </a:rPr>
              <a:t>ciudadana</a:t>
            </a:r>
            <a:r>
              <a:rPr lang="es-ES_tradnl" sz="2000" b="0" dirty="0" smtClean="0">
                <a:solidFill>
                  <a:schemeClr val="tx1">
                    <a:lumMod val="85000"/>
                    <a:lumOff val="15000"/>
                  </a:schemeClr>
                </a:solidFill>
              </a:rPr>
              <a:t>.</a:t>
            </a:r>
            <a:endParaRPr lang="es-ES_tradnl" sz="2000" b="0" dirty="0">
              <a:solidFill>
                <a:schemeClr val="tx1">
                  <a:lumMod val="85000"/>
                  <a:lumOff val="15000"/>
                </a:schemeClr>
              </a:solidFill>
            </a:endParaRPr>
          </a:p>
          <a:p>
            <a:endParaRPr lang="es-ES_tradnl" sz="2000" b="0" dirty="0" smtClean="0">
              <a:solidFill>
                <a:schemeClr val="tx1">
                  <a:lumMod val="85000"/>
                  <a:lumOff val="15000"/>
                </a:schemeClr>
              </a:solidFill>
            </a:endParaRPr>
          </a:p>
          <a:p>
            <a:r>
              <a:rPr lang="es-ES_tradnl" sz="2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Caso </a:t>
            </a:r>
            <a:r>
              <a:rPr lang="es-ES_tradnl" sz="2000" b="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 Estudio 2: </a:t>
            </a:r>
            <a:r>
              <a:rPr lang="es-ES_tradnl" sz="2000" b="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Berriatua</a:t>
            </a:r>
            <a:r>
              <a:rPr lang="es-ES_tradnl" sz="2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ES_tradnl" sz="2000" b="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Bizkaia</a:t>
            </a:r>
            <a:r>
              <a:rPr lang="es-ES_tradnl" sz="2000" b="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a:p>
            <a:r>
              <a:rPr lang="es-ES_tradnl" sz="2000" b="0" dirty="0" smtClean="0">
                <a:solidFill>
                  <a:schemeClr val="tx1">
                    <a:lumMod val="85000"/>
                    <a:lumOff val="15000"/>
                  </a:schemeClr>
                </a:solidFill>
              </a:rPr>
              <a:t>   Gestión </a:t>
            </a:r>
            <a:r>
              <a:rPr lang="es-ES_tradnl" sz="2000" b="0" dirty="0">
                <a:solidFill>
                  <a:schemeClr val="tx1">
                    <a:lumMod val="85000"/>
                    <a:lumOff val="15000"/>
                  </a:schemeClr>
                </a:solidFill>
              </a:rPr>
              <a:t>forestal periurbana: en busca </a:t>
            </a:r>
            <a:r>
              <a:rPr lang="es-ES_tradnl" sz="2000" b="0" dirty="0" smtClean="0">
                <a:solidFill>
                  <a:schemeClr val="tx1">
                    <a:lumMod val="85000"/>
                    <a:lumOff val="15000"/>
                  </a:schemeClr>
                </a:solidFill>
              </a:rPr>
              <a:t>de la </a:t>
            </a:r>
            <a:r>
              <a:rPr lang="es-ES_tradnl" sz="2000" b="0" dirty="0" err="1" smtClean="0">
                <a:solidFill>
                  <a:schemeClr val="tx1">
                    <a:lumMod val="85000"/>
                    <a:lumOff val="15000"/>
                  </a:schemeClr>
                </a:solidFill>
              </a:rPr>
              <a:t>participaci</a:t>
            </a:r>
            <a:r>
              <a:rPr lang="en-US" sz="2000" b="0" dirty="0" err="1" smtClean="0">
                <a:solidFill>
                  <a:schemeClr val="tx1">
                    <a:lumMod val="85000"/>
                    <a:lumOff val="15000"/>
                  </a:schemeClr>
                </a:solidFill>
              </a:rPr>
              <a:t>ón</a:t>
            </a:r>
            <a:r>
              <a:rPr lang="en-US" sz="2000" b="0" dirty="0" smtClean="0">
                <a:solidFill>
                  <a:schemeClr val="tx1">
                    <a:lumMod val="85000"/>
                    <a:lumOff val="15000"/>
                  </a:schemeClr>
                </a:solidFill>
              </a:rPr>
              <a:t> </a:t>
            </a:r>
            <a:r>
              <a:rPr lang="es-ES_tradnl" sz="2000" b="0" dirty="0" smtClean="0">
                <a:solidFill>
                  <a:schemeClr val="tx1">
                    <a:lumMod val="85000"/>
                    <a:lumOff val="15000"/>
                  </a:schemeClr>
                </a:solidFill>
              </a:rPr>
              <a:t>y </a:t>
            </a:r>
            <a:r>
              <a:rPr lang="es-ES_tradnl" sz="2000" b="0" dirty="0">
                <a:solidFill>
                  <a:schemeClr val="tx1">
                    <a:lumMod val="85000"/>
                    <a:lumOff val="15000"/>
                  </a:schemeClr>
                </a:solidFill>
              </a:rPr>
              <a:t>concienciación de la comunidad local </a:t>
            </a:r>
            <a:r>
              <a:rPr lang="es-ES_tradnl" sz="2000" b="0" dirty="0" smtClean="0">
                <a:solidFill>
                  <a:schemeClr val="tx1">
                    <a:lumMod val="85000"/>
                    <a:lumOff val="15000"/>
                  </a:schemeClr>
                </a:solidFill>
              </a:rPr>
              <a:t>en una </a:t>
            </a:r>
            <a:r>
              <a:rPr lang="es-ES_tradnl" sz="2000" b="0" dirty="0">
                <a:solidFill>
                  <a:schemeClr val="tx1">
                    <a:lumMod val="85000"/>
                    <a:lumOff val="15000"/>
                  </a:schemeClr>
                </a:solidFill>
              </a:rPr>
              <a:t>gestión sostenible</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742" y="4347977"/>
            <a:ext cx="3675413" cy="2067420"/>
          </a:xfrm>
          <a:prstGeom prst="rect">
            <a:avLst/>
          </a:prstGeom>
        </p:spPr>
      </p:pic>
    </p:spTree>
    <p:extLst>
      <p:ext uri="{BB962C8B-B14F-4D97-AF65-F5344CB8AC3E}">
        <p14:creationId xmlns:p14="http://schemas.microsoft.com/office/powerpoint/2010/main" val="871148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71386"/>
            <a:ext cx="8229600" cy="562074"/>
          </a:xfrm>
        </p:spPr>
        <p:txBody>
          <a:bodyPr/>
          <a:lstStyle/>
          <a:p>
            <a:r>
              <a:rPr lang="es-ES_tradnl" dirty="0" err="1" smtClean="0"/>
              <a:t>Revisi</a:t>
            </a:r>
            <a:r>
              <a:rPr lang="en-US" dirty="0" err="1" smtClean="0"/>
              <a:t>ón</a:t>
            </a:r>
            <a:r>
              <a:rPr lang="en-US" dirty="0" smtClean="0"/>
              <a:t> de </a:t>
            </a:r>
            <a:r>
              <a:rPr lang="en-US" dirty="0" err="1" smtClean="0"/>
              <a:t>expertos</a:t>
            </a:r>
            <a:r>
              <a:rPr lang="en-US" dirty="0" smtClean="0"/>
              <a:t> </a:t>
            </a:r>
            <a:br>
              <a:rPr lang="en-US" dirty="0" smtClean="0"/>
            </a:br>
            <a:r>
              <a:rPr lang="en-US" dirty="0" smtClean="0"/>
              <a:t>”Peer review”</a:t>
            </a:r>
            <a:br>
              <a:rPr lang="en-US" dirty="0" smtClean="0"/>
            </a:br>
            <a:endParaRPr lang="es-ES_tradnl" dirty="0"/>
          </a:p>
        </p:txBody>
      </p:sp>
      <p:pic>
        <p:nvPicPr>
          <p:cNvPr id="1026" name="Picture 2" descr="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4091">
            <a:off x="6468861" y="4182860"/>
            <a:ext cx="2464345" cy="246434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57200" y="2161309"/>
            <a:ext cx="6270170" cy="3693319"/>
          </a:xfrm>
          <a:prstGeom prst="rect">
            <a:avLst/>
          </a:prstGeom>
          <a:noFill/>
        </p:spPr>
        <p:txBody>
          <a:bodyPr wrap="square" rtlCol="0">
            <a:spAutoFit/>
          </a:bodyPr>
          <a:lstStyle/>
          <a:p>
            <a:pPr marL="285750" indent="-285750">
              <a:buFont typeface="Arial" charset="0"/>
              <a:buChar char="•"/>
            </a:pPr>
            <a:r>
              <a:rPr lang="es-ES_tradnl" sz="1800" dirty="0" smtClean="0"/>
              <a:t>Un equipo </a:t>
            </a:r>
            <a:r>
              <a:rPr lang="es-ES_tradnl" sz="1800" dirty="0"/>
              <a:t>multinacional de expertos </a:t>
            </a:r>
            <a:r>
              <a:rPr lang="es-ES_tradnl" sz="1800" dirty="0" smtClean="0"/>
              <a:t>revisa la </a:t>
            </a:r>
            <a:r>
              <a:rPr lang="es-ES_tradnl" sz="1800" dirty="0" err="1" smtClean="0"/>
              <a:t>situació</a:t>
            </a:r>
            <a:r>
              <a:rPr lang="en-US" sz="1800" dirty="0" smtClean="0"/>
              <a:t>n y </a:t>
            </a:r>
            <a:r>
              <a:rPr lang="en-US" sz="1800" dirty="0" err="1" smtClean="0"/>
              <a:t>políticas</a:t>
            </a:r>
            <a:r>
              <a:rPr lang="en-US" sz="1800" dirty="0" smtClean="0"/>
              <a:t> </a:t>
            </a:r>
            <a:r>
              <a:rPr lang="en-US" sz="1800" dirty="0" err="1" smtClean="0"/>
              <a:t>sobre</a:t>
            </a:r>
            <a:r>
              <a:rPr lang="en-US" sz="1800" dirty="0" smtClean="0"/>
              <a:t> un </a:t>
            </a:r>
            <a:r>
              <a:rPr lang="en-US" sz="1800" dirty="0" err="1" smtClean="0"/>
              <a:t>tema</a:t>
            </a:r>
            <a:r>
              <a:rPr lang="en-US" sz="1800" dirty="0" smtClean="0"/>
              <a:t> </a:t>
            </a:r>
            <a:r>
              <a:rPr lang="en-US" sz="1800" dirty="0" err="1" smtClean="0"/>
              <a:t>específico</a:t>
            </a:r>
            <a:r>
              <a:rPr lang="en-US" sz="1800" dirty="0" smtClean="0"/>
              <a:t> </a:t>
            </a:r>
            <a:r>
              <a:rPr lang="en-US" sz="1800" dirty="0" err="1" smtClean="0"/>
              <a:t>en</a:t>
            </a:r>
            <a:r>
              <a:rPr lang="en-US" sz="1800" dirty="0" smtClean="0"/>
              <a:t> </a:t>
            </a:r>
            <a:r>
              <a:rPr lang="en-US" sz="1800" dirty="0" err="1" smtClean="0"/>
              <a:t>cada</a:t>
            </a:r>
            <a:r>
              <a:rPr lang="en-US" sz="1800" dirty="0" smtClean="0"/>
              <a:t> </a:t>
            </a:r>
            <a:r>
              <a:rPr lang="en-US" sz="1800" dirty="0" err="1" smtClean="0"/>
              <a:t>región</a:t>
            </a:r>
            <a:endParaRPr lang="en-US" sz="1800" dirty="0" smtClean="0"/>
          </a:p>
          <a:p>
            <a:pPr marL="285750" indent="-285750">
              <a:buFont typeface="Arial" charset="0"/>
              <a:buChar char="•"/>
            </a:pPr>
            <a:endParaRPr lang="es-ES_tradnl" sz="1800" dirty="0"/>
          </a:p>
          <a:p>
            <a:pPr marL="285750" indent="-285750">
              <a:buFont typeface="Arial" charset="0"/>
              <a:buChar char="•"/>
            </a:pPr>
            <a:r>
              <a:rPr lang="es-ES_tradnl" sz="1800" dirty="0" smtClean="0"/>
              <a:t>Se evalúa </a:t>
            </a:r>
            <a:r>
              <a:rPr lang="es-ES_tradnl" sz="1800" dirty="0"/>
              <a:t>la estrategia, la política y las acciones de la región sobre </a:t>
            </a:r>
            <a:r>
              <a:rPr lang="es-ES_tradnl" sz="1800" dirty="0" smtClean="0"/>
              <a:t>los casos de estudio</a:t>
            </a:r>
          </a:p>
          <a:p>
            <a:pPr marL="285750" indent="-285750">
              <a:buFont typeface="Arial" charset="0"/>
              <a:buChar char="•"/>
            </a:pPr>
            <a:endParaRPr lang="es-ES_tradnl" sz="1800" dirty="0"/>
          </a:p>
          <a:p>
            <a:pPr marL="285750" indent="-285750">
              <a:buFont typeface="Arial" charset="0"/>
              <a:buChar char="•"/>
            </a:pPr>
            <a:r>
              <a:rPr lang="es-ES_tradnl" sz="1800" dirty="0" smtClean="0"/>
              <a:t>Se emiten recomendaciones para abordar los casos presentados</a:t>
            </a:r>
          </a:p>
          <a:p>
            <a:pPr marL="285750" indent="-285750">
              <a:buFont typeface="Arial" charset="0"/>
              <a:buChar char="•"/>
            </a:pPr>
            <a:endParaRPr lang="es-ES_tradnl" sz="1800" dirty="0"/>
          </a:p>
          <a:p>
            <a:pPr marL="285750" indent="-285750">
              <a:buFont typeface="Arial" charset="0"/>
              <a:buChar char="•"/>
            </a:pPr>
            <a:r>
              <a:rPr lang="es-ES_tradnl" sz="1800" dirty="0" smtClean="0"/>
              <a:t>Las regiones </a:t>
            </a:r>
            <a:r>
              <a:rPr lang="es-ES_tradnl" sz="1800" dirty="0"/>
              <a:t>que se ayudan y aprenden unas de </a:t>
            </a:r>
            <a:r>
              <a:rPr lang="es-ES_tradnl" sz="1800" dirty="0" smtClean="0"/>
              <a:t>otras</a:t>
            </a:r>
          </a:p>
          <a:p>
            <a:pPr marL="285750" indent="-285750">
              <a:buFont typeface="Arial" charset="0"/>
              <a:buChar char="•"/>
            </a:pPr>
            <a:endParaRPr lang="es-ES_tradnl" sz="1800" dirty="0"/>
          </a:p>
          <a:p>
            <a:pPr marL="285750" indent="-285750">
              <a:buFont typeface="Arial" charset="0"/>
              <a:buChar char="•"/>
            </a:pPr>
            <a:r>
              <a:rPr lang="es-ES_tradnl" sz="1800" dirty="0"/>
              <a:t>E</a:t>
            </a:r>
            <a:r>
              <a:rPr lang="es-ES_tradnl" sz="1800" dirty="0" smtClean="0"/>
              <a:t>s </a:t>
            </a:r>
            <a:r>
              <a:rPr lang="es-ES_tradnl" sz="1800" dirty="0"/>
              <a:t>una mirada amigable en el área para ayudar a encontrar recomendaciones para apoyar a la Región </a:t>
            </a:r>
            <a:endParaRPr lang="es-ES_tradnl" sz="1800" dirty="0" smtClean="0"/>
          </a:p>
        </p:txBody>
      </p:sp>
    </p:spTree>
    <p:extLst>
      <p:ext uri="{BB962C8B-B14F-4D97-AF65-F5344CB8AC3E}">
        <p14:creationId xmlns:p14="http://schemas.microsoft.com/office/powerpoint/2010/main" val="183155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Action</a:t>
            </a:r>
            <a:r>
              <a:rPr lang="es-ES_tradnl" dirty="0" smtClean="0"/>
              <a:t> Plan</a:t>
            </a:r>
            <a:endParaRPr lang="es-ES_tradnl" dirty="0"/>
          </a:p>
        </p:txBody>
      </p:sp>
      <p:sp>
        <p:nvSpPr>
          <p:cNvPr id="5" name="CuadroTexto 4"/>
          <p:cNvSpPr txBox="1"/>
          <p:nvPr/>
        </p:nvSpPr>
        <p:spPr>
          <a:xfrm>
            <a:off x="570015" y="1413164"/>
            <a:ext cx="7635834" cy="255454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2000" dirty="0"/>
              <a:t>El Plan de Acción es un documento que proporciona detalles sobre cómo se aprovecharán las lecciones aprendidas y el intercambio de experiencias de la cooperación interregional para mejorar </a:t>
            </a:r>
            <a:r>
              <a:rPr lang="es-ES_tradnl" sz="2000" dirty="0" smtClean="0"/>
              <a:t> </a:t>
            </a:r>
            <a:r>
              <a:rPr lang="es-ES_tradnl" sz="2000" dirty="0"/>
              <a:t>instrumentos de política regional</a:t>
            </a:r>
            <a:r>
              <a:rPr lang="es-ES_tradnl" sz="2000" dirty="0" smtClean="0"/>
              <a:t>. </a:t>
            </a:r>
          </a:p>
          <a:p>
            <a:endParaRPr lang="es-ES_tradnl" sz="2000" dirty="0"/>
          </a:p>
          <a:p>
            <a:r>
              <a:rPr lang="es-ES_tradnl" sz="2000" dirty="0" smtClean="0"/>
              <a:t>El </a:t>
            </a:r>
            <a:r>
              <a:rPr lang="es-ES_tradnl" sz="2000" dirty="0"/>
              <a:t>Plan de Acción especifica la naturaleza de las acciones a implementar, su cronograma, los actores involucrados, los costos y las fuentes de financiamiento.</a:t>
            </a:r>
          </a:p>
        </p:txBody>
      </p:sp>
      <p:sp>
        <p:nvSpPr>
          <p:cNvPr id="6" name="Título 1"/>
          <p:cNvSpPr txBox="1">
            <a:spLocks/>
          </p:cNvSpPr>
          <p:nvPr/>
        </p:nvSpPr>
        <p:spPr>
          <a:xfrm>
            <a:off x="570015" y="4954519"/>
            <a:ext cx="8229600" cy="562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_tradnl" sz="2000" b="1" dirty="0" smtClean="0"/>
              <a:t>Instrumento Pol</a:t>
            </a:r>
            <a:r>
              <a:rPr lang="en-US" sz="2000" b="1" dirty="0" err="1" smtClean="0"/>
              <a:t>ítico</a:t>
            </a:r>
            <a:r>
              <a:rPr lang="en-US" sz="2000" b="1" dirty="0" smtClean="0"/>
              <a:t>: </a:t>
            </a:r>
            <a:r>
              <a:rPr lang="es-ES_tradnl" sz="2000" dirty="0"/>
              <a:t>Programa FEDER País Vasco 2021-2027</a:t>
            </a:r>
          </a:p>
          <a:p>
            <a:r>
              <a:rPr lang="en-US" sz="2000" b="1" dirty="0" smtClean="0"/>
              <a:t> </a:t>
            </a:r>
            <a:endParaRPr lang="es-ES_tradnl" sz="2000" b="1" dirty="0"/>
          </a:p>
        </p:txBody>
      </p:sp>
    </p:spTree>
    <p:extLst>
      <p:ext uri="{BB962C8B-B14F-4D97-AF65-F5344CB8AC3E}">
        <p14:creationId xmlns:p14="http://schemas.microsoft.com/office/powerpoint/2010/main" val="45445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a:spLocks noGrp="1"/>
          </p:cNvSpPr>
          <p:nvPr>
            <p:ph type="ctrTitle"/>
          </p:nvPr>
        </p:nvSpPr>
        <p:spPr>
          <a:xfrm>
            <a:off x="685800" y="3344385"/>
            <a:ext cx="7772400" cy="7945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Arial"/>
              <a:buNone/>
            </a:pPr>
            <a:r>
              <a:rPr lang="en-GB" sz="4400" b="0" i="0" u="none" strike="noStrike" cap="none" dirty="0" err="1" smtClean="0">
                <a:solidFill>
                  <a:schemeClr val="dk2"/>
                </a:solidFill>
                <a:latin typeface="Arial"/>
                <a:ea typeface="Arial"/>
                <a:cs typeface="Arial"/>
                <a:sym typeface="Arial"/>
              </a:rPr>
              <a:t>Eskerrik</a:t>
            </a:r>
            <a:r>
              <a:rPr lang="en-GB" sz="4400" b="0" i="0" u="none" strike="noStrike" cap="none" dirty="0" smtClean="0">
                <a:solidFill>
                  <a:schemeClr val="dk2"/>
                </a:solidFill>
                <a:latin typeface="Arial"/>
                <a:ea typeface="Arial"/>
                <a:cs typeface="Arial"/>
                <a:sym typeface="Arial"/>
              </a:rPr>
              <a:t> </a:t>
            </a:r>
            <a:r>
              <a:rPr lang="en-GB" sz="4400" b="0" i="0" u="none" strike="noStrike" cap="none" dirty="0" err="1" smtClean="0">
                <a:solidFill>
                  <a:schemeClr val="dk2"/>
                </a:solidFill>
                <a:latin typeface="Arial"/>
                <a:ea typeface="Arial"/>
                <a:cs typeface="Arial"/>
                <a:sym typeface="Arial"/>
              </a:rPr>
              <a:t>asko</a:t>
            </a:r>
            <a:r>
              <a:rPr lang="en-GB" sz="4400" b="0" i="0" u="none" strike="noStrike" cap="none" dirty="0" smtClean="0">
                <a:solidFill>
                  <a:schemeClr val="dk2"/>
                </a:solidFill>
                <a:latin typeface="Arial"/>
                <a:ea typeface="Arial"/>
                <a:cs typeface="Arial"/>
                <a:sym typeface="Arial"/>
              </a:rPr>
              <a:t>! </a:t>
            </a:r>
            <a:endParaRPr sz="4400" b="0" i="0" u="none" strike="noStrike" cap="none" dirty="0">
              <a:solidFill>
                <a:schemeClr val="dk2"/>
              </a:solidFill>
              <a:latin typeface="Arial"/>
              <a:ea typeface="Arial"/>
              <a:cs typeface="Arial"/>
              <a:sym typeface="Arial"/>
            </a:endParaRPr>
          </a:p>
        </p:txBody>
      </p:sp>
      <p:sp>
        <p:nvSpPr>
          <p:cNvPr id="174" name="Google Shape;174;p36"/>
          <p:cNvSpPr txBox="1">
            <a:spLocks noGrp="1"/>
          </p:cNvSpPr>
          <p:nvPr>
            <p:ph type="subTitle" idx="1"/>
          </p:nvPr>
        </p:nvSpPr>
        <p:spPr>
          <a:xfrm>
            <a:off x="467544" y="6165304"/>
            <a:ext cx="4104456" cy="432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95959"/>
              </a:buClr>
              <a:buFont typeface="Arial"/>
              <a:buNone/>
            </a:pPr>
            <a:r>
              <a:rPr lang="en-GB" sz="1600" b="1" i="0" u="none" strike="noStrike" cap="none">
                <a:solidFill>
                  <a:srgbClr val="595959"/>
                </a:solidFill>
                <a:latin typeface="Arial"/>
                <a:ea typeface="Arial"/>
                <a:cs typeface="Arial"/>
                <a:sym typeface="Arial"/>
              </a:rPr>
              <a:t>Questions welcome</a:t>
            </a:r>
            <a:endParaRPr sz="1600" b="1" i="0" u="none" strike="noStrike" cap="none">
              <a:solidFill>
                <a:srgbClr val="59595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C">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M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OCK page ">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7167</TotalTime>
  <Words>2449</Words>
  <Application>Microsoft Office PowerPoint</Application>
  <PresentationFormat>Presentación en pantalla (4:3)</PresentationFormat>
  <Paragraphs>247</Paragraphs>
  <Slides>28</Slides>
  <Notes>17</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28</vt:i4>
      </vt:variant>
    </vt:vector>
  </HeadingPairs>
  <TitlesOfParts>
    <vt:vector size="37" baseType="lpstr">
      <vt:lpstr>Andale Mono</vt:lpstr>
      <vt:lpstr>Arial</vt:lpstr>
      <vt:lpstr>Calibri</vt:lpstr>
      <vt:lpstr>Courier New</vt:lpstr>
      <vt:lpstr>Noto Sans Symbols</vt:lpstr>
      <vt:lpstr>BASIC</vt:lpstr>
      <vt:lpstr>CONTENT page</vt:lpstr>
      <vt:lpstr>IMAGE</vt:lpstr>
      <vt:lpstr>BLOCK page </vt:lpstr>
      <vt:lpstr>Proyecto RENATUR</vt:lpstr>
      <vt:lpstr>Regiones</vt:lpstr>
      <vt:lpstr>Objetivos</vt:lpstr>
      <vt:lpstr>Fases del Proyecto</vt:lpstr>
      <vt:lpstr>Talleres Temáticos Interregionales</vt:lpstr>
      <vt:lpstr>Presentación de Casos de Estudio</vt:lpstr>
      <vt:lpstr>Revisión de expertos  ”Peer review” </vt:lpstr>
      <vt:lpstr>Action Plan</vt:lpstr>
      <vt:lpstr>Eskerrik asko! </vt:lpstr>
      <vt:lpstr>Problemáticas y soluciones  identificadas por partners del proyecto </vt:lpstr>
      <vt:lpstr>Presentación de PowerPoint</vt:lpstr>
      <vt:lpstr>Partners</vt:lpstr>
      <vt:lpstr>1. Sajonia-Anhalt, Alemania </vt:lpstr>
      <vt:lpstr>2. Sajonia-Anhalt, Alemania </vt:lpstr>
      <vt:lpstr>2. Mazovia, Polonia</vt:lpstr>
      <vt:lpstr>2. Mazovia, Polonia</vt:lpstr>
      <vt:lpstr>3. Hajdú-Bihar, Hungría </vt:lpstr>
      <vt:lpstr>3. Hajdú-Bihar, Hungría </vt:lpstr>
      <vt:lpstr>Web RENATUR Interreg: Action Plans</vt:lpstr>
      <vt:lpstr>Action Plan País Vasco</vt:lpstr>
      <vt:lpstr>Action Plan</vt:lpstr>
      <vt:lpstr>Instrumento Político abordado</vt:lpstr>
      <vt:lpstr>Aprendizaje</vt:lpstr>
      <vt:lpstr>Acción</vt:lpstr>
      <vt:lpstr>Presentación de PowerPoint</vt:lpstr>
      <vt:lpstr>Actividad 2 </vt:lpstr>
      <vt:lpstr>Actores implicados</vt:lpstr>
      <vt:lpstr>Eskerrik asko!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Marcin Spyra</dc:creator>
  <cp:lastModifiedBy>rocio motran</cp:lastModifiedBy>
  <cp:revision>45</cp:revision>
  <dcterms:modified xsi:type="dcterms:W3CDTF">2022-06-28T08:44:04Z</dcterms:modified>
</cp:coreProperties>
</file>