
<file path=[Content_Types].xml><?xml version="1.0" encoding="utf-8"?>
<Types xmlns="http://schemas.openxmlformats.org/package/2006/content-types">
  <Default Extension="png" ContentType="image/png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30"/>
  </p:notesMasterIdLst>
  <p:sldIdLst>
    <p:sldId id="294" r:id="rId3"/>
    <p:sldId id="303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71" r:id="rId12"/>
    <p:sldId id="272" r:id="rId13"/>
    <p:sldId id="273" r:id="rId14"/>
    <p:sldId id="274" r:id="rId15"/>
    <p:sldId id="275" r:id="rId16"/>
    <p:sldId id="276" r:id="rId17"/>
    <p:sldId id="278" r:id="rId18"/>
    <p:sldId id="279" r:id="rId19"/>
    <p:sldId id="302" r:id="rId20"/>
    <p:sldId id="317" r:id="rId21"/>
    <p:sldId id="311" r:id="rId22"/>
    <p:sldId id="305" r:id="rId23"/>
    <p:sldId id="306" r:id="rId24"/>
    <p:sldId id="308" r:id="rId25"/>
    <p:sldId id="312" r:id="rId26"/>
    <p:sldId id="313" r:id="rId27"/>
    <p:sldId id="314" r:id="rId28"/>
    <p:sldId id="318" r:id="rId29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9993" autoAdjust="0"/>
    <p:restoredTop sz="94678" autoAdjust="0"/>
  </p:normalViewPr>
  <p:slideViewPr>
    <p:cSldViewPr snapToGrid="0" showGuides="1">
      <p:cViewPr varScale="1">
        <p:scale>
          <a:sx n="91" d="100"/>
          <a:sy n="91" d="100"/>
        </p:scale>
        <p:origin x="63" y="486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5383F9-1028-401D-9B4E-592154851436}" type="datetimeFigureOut">
              <a:rPr lang="fr-FR" smtClean="0"/>
              <a:pPr/>
              <a:t>27/10/2017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F3F7EE6-E90A-4FA4-8C26-7D542EB10914}" type="slidenum">
              <a:rPr lang="fr-FR" smtClean="0"/>
              <a:pPr/>
              <a:t>‹Nº›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78934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F2A39E-E8BE-49F8-A134-FDCC00DB9C8A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9818141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E96939-4AAE-4297-BBED-6E386FD652B2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2792534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71E083-7B5F-4ABF-A342-8C02E3A6821C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8887889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39BFCB6-F81A-4A83-8B60-8E8575863898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5337592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3CB533E-1C31-4EDF-8110-77CFCAE776BD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8648032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E4E0D50-359A-4F8A-A355-548320C1074A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68730586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4B0766A-1560-48BF-B059-5BEB50DACDA7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1722654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08930A4-9E0E-4322-9F3E-E4955A37EC21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3222197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C0BAAB49-E1EF-4B66-A81D-3DE1E4005673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40780141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6457BAF5-FF3D-4257-82E2-7B45E59FFA55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6946365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BFDCA8F-FBBB-4834-8BBB-6E0FFEAC7E71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0371319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5E3320-2D32-4B12-B49A-A7D6F5CB1C22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9962701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A0DB4-614A-4D4C-86BE-15C602E09B0B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0435587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C9B0AF3-0C18-4497-AA3E-599D5B8315F4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5040050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62CEE20-85EE-464C-8513-E65AAE83BC8E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3498621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F708D-13CB-4583-948A-56F6CAC90EFF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2010618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1195A7-7EF3-4722-AE41-24A4F1076A23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5049104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B31346-C56F-4805-AF5E-B0C108CEDF4A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0089951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E1D5FF-78D7-4267-8077-6F37515EAE3E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5084690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9FECF4-C5D3-41EF-9EC1-95FFBC664EA6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3513576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F78F4F-91B7-47CA-93D0-C39EB833A446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929767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pied de pag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48DAC6-26AC-400C-9962-81ED2CC414D5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155200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smtClean="0"/>
              <a:t>Cliquez pour modifier le style du titre du masque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smtClean="0"/>
              <a:t>Cliquez pour modifier les styles du texte du masque</a:t>
            </a:r>
          </a:p>
          <a:p>
            <a:pPr lvl="1"/>
            <a:r>
              <a:rPr lang="fr-FR" altLang="fr-FR" smtClean="0"/>
              <a:t>Deuxième niveau</a:t>
            </a:r>
          </a:p>
          <a:p>
            <a:pPr lvl="2"/>
            <a:r>
              <a:rPr lang="fr-FR" altLang="fr-FR" smtClean="0"/>
              <a:t>Troisième niveau</a:t>
            </a:r>
          </a:p>
          <a:p>
            <a:pPr lvl="3"/>
            <a:r>
              <a:rPr lang="fr-FR" altLang="fr-FR" smtClean="0"/>
              <a:t>Quatrième niveau</a:t>
            </a:r>
          </a:p>
          <a:p>
            <a:pPr lvl="4"/>
            <a:r>
              <a:rPr lang="fr-FR" altLang="fr-FR" smtClean="0"/>
              <a:t>Cinquième niveau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8972538C-7510-4B7E-9832-EEC106AEB8F6}" type="slidenum">
              <a:rPr lang="fr-FR" altLang="fr-FR"/>
              <a:pPr/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66672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smtClean="0"/>
              <a:t>Cliquez pour modifier le style du titre du masque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smtClean="0"/>
              <a:t>Cliquez pour modifier les styles du texte du masque</a:t>
            </a:r>
          </a:p>
          <a:p>
            <a:pPr lvl="1"/>
            <a:r>
              <a:rPr lang="fr-FR" altLang="fr-FR" smtClean="0"/>
              <a:t>Deuxième niveau</a:t>
            </a:r>
          </a:p>
          <a:p>
            <a:pPr lvl="2"/>
            <a:r>
              <a:rPr lang="fr-FR" altLang="fr-FR" smtClean="0"/>
              <a:t>Troisième niveau</a:t>
            </a:r>
          </a:p>
          <a:p>
            <a:pPr lvl="3"/>
            <a:r>
              <a:rPr lang="fr-FR" altLang="fr-FR" smtClean="0"/>
              <a:t>Quatrième niveau</a:t>
            </a:r>
          </a:p>
          <a:p>
            <a:pPr lvl="4"/>
            <a:r>
              <a:rPr lang="fr-FR" altLang="fr-FR" smtClean="0"/>
              <a:t>Cinquième niveau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BB9AF99F-50E4-43D9-A300-81E67B63B802}" type="slidenum">
              <a:rPr lang="fr-FR" altLang="fr-FR"/>
              <a:pPr>
                <a:defRPr/>
              </a:pPr>
              <a:t>‹Nº›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3581566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.wmf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gif"/><Relationship Id="rId5" Type="http://schemas.openxmlformats.org/officeDocument/2006/relationships/image" Target="../media/image33.png"/><Relationship Id="rId4" Type="http://schemas.openxmlformats.org/officeDocument/2006/relationships/image" Target="../media/image32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6.em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5"/>
          <p:cNvSpPr txBox="1">
            <a:spLocks noChangeArrowheads="1"/>
          </p:cNvSpPr>
          <p:nvPr/>
        </p:nvSpPr>
        <p:spPr bwMode="auto">
          <a:xfrm>
            <a:off x="751490" y="1"/>
            <a:ext cx="10946524" cy="65310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000" b="1" dirty="0" smtClean="0">
                <a:solidFill>
                  <a:srgbClr val="FFFFFF"/>
                </a:solidFill>
              </a:rPr>
              <a:t>San </a:t>
            </a:r>
            <a:r>
              <a:rPr lang="fr-FR" altLang="fr-FR" sz="2000" b="1" dirty="0" err="1" smtClean="0">
                <a:solidFill>
                  <a:srgbClr val="FFFFFF"/>
                </a:solidFill>
              </a:rPr>
              <a:t>Sebastian</a:t>
            </a:r>
            <a:r>
              <a:rPr lang="fr-FR" altLang="fr-FR" sz="2000" b="1" dirty="0" smtClean="0">
                <a:solidFill>
                  <a:srgbClr val="FFFFFF"/>
                </a:solidFill>
              </a:rPr>
              <a:t>,  </a:t>
            </a:r>
            <a:r>
              <a:rPr lang="fr-FR" altLang="fr-FR" sz="2000" b="1" dirty="0" err="1" smtClean="0">
                <a:solidFill>
                  <a:srgbClr val="FFFFFF"/>
                </a:solidFill>
              </a:rPr>
              <a:t>November</a:t>
            </a:r>
            <a:r>
              <a:rPr lang="fr-FR" altLang="fr-FR" sz="2000" b="1" dirty="0" smtClean="0">
                <a:solidFill>
                  <a:srgbClr val="FFFFFF"/>
                </a:solidFill>
              </a:rPr>
              <a:t> 27, 2017 </a:t>
            </a:r>
            <a:endParaRPr lang="fr-FR" altLang="fr-FR" sz="2000" b="1" i="1" dirty="0" smtClean="0">
              <a:solidFill>
                <a:srgbClr val="FFFFFF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US" altLang="fr-FR" sz="4400" b="1" dirty="0" smtClean="0">
                <a:solidFill>
                  <a:srgbClr val="FFFFFF"/>
                </a:solidFill>
              </a:rPr>
              <a:t> </a:t>
            </a:r>
            <a:r>
              <a:rPr lang="en-US" altLang="fr-FR" sz="4400" b="1" dirty="0">
                <a:solidFill>
                  <a:srgbClr val="FFFFFF"/>
                </a:solidFill>
              </a:rPr>
              <a:t>T</a:t>
            </a:r>
            <a:r>
              <a:rPr lang="en-US" altLang="fr-FR" sz="4400" b="1" dirty="0" smtClean="0">
                <a:solidFill>
                  <a:srgbClr val="FFFFFF"/>
                </a:solidFill>
              </a:rPr>
              <a:t>he route from </a:t>
            </a:r>
            <a:r>
              <a:rPr lang="en-US" altLang="fr-FR" sz="4400" b="1" dirty="0">
                <a:solidFill>
                  <a:srgbClr val="FFFFFF"/>
                </a:solidFill>
              </a:rPr>
              <a:t>fundamental science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US" altLang="fr-FR" sz="4400" b="1" dirty="0">
                <a:solidFill>
                  <a:srgbClr val="FFFFFF"/>
                </a:solidFill>
              </a:rPr>
              <a:t> to technological </a:t>
            </a:r>
            <a:r>
              <a:rPr lang="en-US" altLang="fr-FR" sz="4400" b="1" dirty="0" smtClean="0">
                <a:solidFill>
                  <a:srgbClr val="FFFFFF"/>
                </a:solidFill>
              </a:rPr>
              <a:t>innovation 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US" altLang="fr-FR" sz="4400" b="1" dirty="0" smtClean="0">
                <a:solidFill>
                  <a:srgbClr val="FFFFFF"/>
                </a:solidFill>
              </a:rPr>
              <a:t>(and the wonders of doing research) </a:t>
            </a:r>
            <a:r>
              <a:rPr lang="en-US" altLang="fr-FR" sz="4400" b="1" i="1" dirty="0" smtClean="0">
                <a:solidFill>
                  <a:srgbClr val="FFFFFF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 </a:t>
            </a:r>
            <a:endParaRPr lang="en-GB" altLang="fr-FR" sz="4400" b="1" i="1" dirty="0">
              <a:solidFill>
                <a:srgbClr val="FFFF00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endParaRPr lang="en-GB" altLang="fr-FR" sz="4400" b="1" i="1" dirty="0">
              <a:solidFill>
                <a:srgbClr val="FFFF00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endParaRPr lang="en-GB" altLang="fr-FR" sz="4400" b="1" i="1" dirty="0">
              <a:solidFill>
                <a:srgbClr val="FFFF00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Aft>
                <a:spcPct val="0"/>
              </a:spcAft>
              <a:buNone/>
            </a:pPr>
            <a:endParaRPr lang="en-GB" altLang="fr-FR" sz="2800" b="1" i="1" dirty="0" smtClean="0">
              <a:solidFill>
                <a:srgbClr val="FFFF00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 few examples of routes from science </a:t>
            </a:r>
          </a:p>
          <a:p>
            <a:pPr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to innovations in the Technologies </a:t>
            </a:r>
          </a:p>
          <a:p>
            <a:pPr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o</a:t>
            </a: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 Information and Communication</a:t>
            </a:r>
          </a:p>
        </p:txBody>
      </p:sp>
      <p:pic>
        <p:nvPicPr>
          <p:cNvPr id="40967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/>
          <a:stretch>
            <a:fillRect/>
          </a:stretch>
        </p:blipFill>
        <p:spPr bwMode="auto">
          <a:xfrm>
            <a:off x="7874247" y="3188968"/>
            <a:ext cx="1938337" cy="151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68" name="Picture 1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2" r="14090"/>
          <a:stretch>
            <a:fillRect/>
          </a:stretch>
        </p:blipFill>
        <p:spPr bwMode="auto">
          <a:xfrm>
            <a:off x="1917859" y="3423918"/>
            <a:ext cx="2438400" cy="127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69" name="Group 20"/>
          <p:cNvGrpSpPr>
            <a:grpSpLocks/>
          </p:cNvGrpSpPr>
          <p:nvPr/>
        </p:nvGrpSpPr>
        <p:grpSpPr bwMode="auto">
          <a:xfrm>
            <a:off x="5303043" y="3188968"/>
            <a:ext cx="1585913" cy="1447800"/>
            <a:chOff x="4128" y="3504"/>
            <a:chExt cx="903" cy="765"/>
          </a:xfrm>
        </p:grpSpPr>
        <p:pic>
          <p:nvPicPr>
            <p:cNvPr id="40971" name="Picture 2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111" r="25111"/>
            <a:stretch>
              <a:fillRect/>
            </a:stretch>
          </p:blipFill>
          <p:spPr bwMode="auto">
            <a:xfrm>
              <a:off x="4128" y="3504"/>
              <a:ext cx="472" cy="7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972" name="Picture 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20" t="3143" r="14667" b="4126"/>
            <a:stretch>
              <a:fillRect/>
            </a:stretch>
          </p:blipFill>
          <p:spPr bwMode="auto">
            <a:xfrm>
              <a:off x="4599" y="3504"/>
              <a:ext cx="432" cy="7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40970" name="Picture 2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0085" y="5101214"/>
            <a:ext cx="1729991" cy="1296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0598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10"/>
          <p:cNvGrpSpPr>
            <a:grpSpLocks/>
          </p:cNvGrpSpPr>
          <p:nvPr/>
        </p:nvGrpSpPr>
        <p:grpSpPr bwMode="auto">
          <a:xfrm>
            <a:off x="2057400" y="914400"/>
            <a:ext cx="3505200" cy="2133600"/>
            <a:chOff x="3600" y="624"/>
            <a:chExt cx="1680" cy="1082"/>
          </a:xfrm>
        </p:grpSpPr>
        <p:grpSp>
          <p:nvGrpSpPr>
            <p:cNvPr id="18486" name="Group 11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18488" name="Group 12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18490" name="Group 13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18492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637" y="624"/>
                    <a:ext cx="1403" cy="1082"/>
                    <a:chOff x="3637" y="624"/>
                    <a:chExt cx="1403" cy="1082"/>
                  </a:xfrm>
                </p:grpSpPr>
                <p:sp>
                  <p:nvSpPr>
                    <p:cNvPr id="18494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8495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8496" name="Line 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7" name="Line 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8" name="Line 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9" name="Line 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0" name="Line 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1" name="Line 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2" name="Text Box 23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18503" name="Text Box 24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18504" name="Line 2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5" name="Line 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6" name="Text Box 2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8507" name="Text Box 28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37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8508" name="Line 2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9" name="Line 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8493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84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8489" name="Line 33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8487" name="Line 34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8435" name="Text Box 35"/>
          <p:cNvSpPr txBox="1">
            <a:spLocks noChangeArrowheads="1"/>
          </p:cNvSpPr>
          <p:nvPr/>
        </p:nvSpPr>
        <p:spPr bwMode="auto">
          <a:xfrm>
            <a:off x="2895601" y="1371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dirty="0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438" name="Rectangle 38"/>
          <p:cNvSpPr>
            <a:spLocks noChangeArrowheads="1"/>
          </p:cNvSpPr>
          <p:nvPr/>
        </p:nvSpPr>
        <p:spPr bwMode="auto">
          <a:xfrm>
            <a:off x="1524000" y="34290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18444" name="Group 135"/>
          <p:cNvGrpSpPr>
            <a:grpSpLocks/>
          </p:cNvGrpSpPr>
          <p:nvPr/>
        </p:nvGrpSpPr>
        <p:grpSpPr bwMode="auto">
          <a:xfrm>
            <a:off x="1524000" y="0"/>
            <a:ext cx="8991600" cy="533400"/>
            <a:chOff x="0" y="0"/>
            <a:chExt cx="5664" cy="336"/>
          </a:xfrm>
        </p:grpSpPr>
        <p:sp>
          <p:nvSpPr>
            <p:cNvPr id="18454" name="Rectangle 136"/>
            <p:cNvSpPr>
              <a:spLocks noChangeArrowheads="1"/>
            </p:cNvSpPr>
            <p:nvPr/>
          </p:nvSpPr>
          <p:spPr bwMode="auto">
            <a:xfrm>
              <a:off x="0" y="0"/>
              <a:ext cx="5664" cy="3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400">
                <a:solidFill>
                  <a:srgbClr val="FFFFFF"/>
                </a:solidFill>
              </a:endParaRPr>
            </a:p>
          </p:txBody>
        </p:sp>
        <p:sp>
          <p:nvSpPr>
            <p:cNvPr id="18455" name="Rectangle 137"/>
            <p:cNvSpPr>
              <a:spLocks noChangeArrowheads="1"/>
            </p:cNvSpPr>
            <p:nvPr/>
          </p:nvSpPr>
          <p:spPr bwMode="auto">
            <a:xfrm>
              <a:off x="144" y="0"/>
              <a:ext cx="53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 b="1" i="1" dirty="0">
                  <a:solidFill>
                    <a:srgbClr val="FFFFFF"/>
                  </a:solidFill>
                </a:rPr>
                <a:t>Concept of the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giant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magnetoresistance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(GMR)</a:t>
              </a:r>
              <a:endParaRPr lang="fr-FR" altLang="fr-FR" sz="2800" b="1" i="1" dirty="0">
                <a:solidFill>
                  <a:srgbClr val="3333CC"/>
                </a:solidFill>
              </a:endParaRPr>
            </a:p>
          </p:txBody>
        </p:sp>
      </p:grpSp>
      <p:grpSp>
        <p:nvGrpSpPr>
          <p:cNvPr id="47" name="Group 46"/>
          <p:cNvGrpSpPr>
            <a:grpSpLocks/>
          </p:cNvGrpSpPr>
          <p:nvPr/>
        </p:nvGrpSpPr>
        <p:grpSpPr bwMode="auto">
          <a:xfrm>
            <a:off x="2925466" y="3248025"/>
            <a:ext cx="1730375" cy="1633538"/>
            <a:chOff x="3463" y="2041"/>
            <a:chExt cx="1090" cy="1029"/>
          </a:xfrm>
        </p:grpSpPr>
        <p:pic>
          <p:nvPicPr>
            <p:cNvPr id="49" name="Image 150" descr="GMR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755" r="46672" b="6465"/>
            <a:stretch>
              <a:fillRect/>
            </a:stretch>
          </p:blipFill>
          <p:spPr bwMode="auto">
            <a:xfrm>
              <a:off x="3463" y="2048"/>
              <a:ext cx="713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Image 150" descr="GMR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213" t="12755" b="6465"/>
            <a:stretch>
              <a:fillRect/>
            </a:stretch>
          </p:blipFill>
          <p:spPr bwMode="auto">
            <a:xfrm>
              <a:off x="4128" y="2041"/>
              <a:ext cx="425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50" name="Picture 7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5471" y="4001938"/>
            <a:ext cx="360639" cy="53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pic>
        <p:nvPicPr>
          <p:cNvPr id="40" name="Picture 7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3234" y="2156606"/>
            <a:ext cx="360639" cy="53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sp>
        <p:nvSpPr>
          <p:cNvPr id="38" name="Text Box 36"/>
          <p:cNvSpPr txBox="1">
            <a:spLocks noChangeArrowheads="1"/>
          </p:cNvSpPr>
          <p:nvPr/>
        </p:nvSpPr>
        <p:spPr bwMode="auto">
          <a:xfrm>
            <a:off x="2987676" y="2133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X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dirty="0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 dirty="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43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10"/>
          <p:cNvGrpSpPr>
            <a:grpSpLocks/>
          </p:cNvGrpSpPr>
          <p:nvPr/>
        </p:nvGrpSpPr>
        <p:grpSpPr bwMode="auto">
          <a:xfrm>
            <a:off x="2057400" y="914400"/>
            <a:ext cx="3505200" cy="2133600"/>
            <a:chOff x="3600" y="624"/>
            <a:chExt cx="1680" cy="1082"/>
          </a:xfrm>
        </p:grpSpPr>
        <p:grpSp>
          <p:nvGrpSpPr>
            <p:cNvPr id="18486" name="Group 11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18488" name="Group 12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18490" name="Group 13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18492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637" y="624"/>
                    <a:ext cx="1403" cy="1082"/>
                    <a:chOff x="3637" y="624"/>
                    <a:chExt cx="1403" cy="1082"/>
                  </a:xfrm>
                </p:grpSpPr>
                <p:sp>
                  <p:nvSpPr>
                    <p:cNvPr id="18494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8495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8496" name="Line 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7" name="Line 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8" name="Line 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99" name="Line 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0" name="Line 21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1" name="Line 2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2" name="Text Box 23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18503" name="Text Box 24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18504" name="Line 2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5" name="Line 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6" name="Text Box 2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8507" name="Text Box 28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37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8508" name="Line 2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509" name="Line 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41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8493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84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8489" name="Line 33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8487" name="Line 34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8435" name="Text Box 35"/>
          <p:cNvSpPr txBox="1">
            <a:spLocks noChangeArrowheads="1"/>
          </p:cNvSpPr>
          <p:nvPr/>
        </p:nvSpPr>
        <p:spPr bwMode="auto">
          <a:xfrm>
            <a:off x="2895601" y="1371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>
                <a:solidFill>
                  <a:srgbClr val="000000"/>
                </a:solidFill>
                <a:latin typeface="Arial" pitchFamily="34" charset="0"/>
              </a:rPr>
              <a:t>X X X X</a:t>
            </a:r>
            <a:r>
              <a:rPr lang="fr-FR" altLang="fr-FR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436" name="Text Box 36"/>
          <p:cNvSpPr txBox="1">
            <a:spLocks noChangeArrowheads="1"/>
          </p:cNvSpPr>
          <p:nvPr/>
        </p:nvSpPr>
        <p:spPr bwMode="auto">
          <a:xfrm>
            <a:off x="2987676" y="2133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X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sz="28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  <a:latin typeface="Arial" pitchFamily="34" charset="0"/>
              </a:rPr>
              <a:t>X</a:t>
            </a:r>
            <a:r>
              <a:rPr lang="fr-FR" altLang="fr-FR" dirty="0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437" name="Text Box 37"/>
          <p:cNvSpPr txBox="1">
            <a:spLocks noChangeArrowheads="1"/>
          </p:cNvSpPr>
          <p:nvPr/>
        </p:nvSpPr>
        <p:spPr bwMode="auto">
          <a:xfrm>
            <a:off x="2644775" y="1857376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dirty="0" err="1">
                <a:solidFill>
                  <a:srgbClr val="000000"/>
                </a:solidFill>
              </a:rPr>
              <a:t>with</a:t>
            </a:r>
            <a:r>
              <a:rPr lang="fr-FR" altLang="fr-FR" sz="2000" b="1" dirty="0">
                <a:solidFill>
                  <a:srgbClr val="000000"/>
                </a:solidFill>
              </a:rPr>
              <a:t> Co  and Cr imp.</a:t>
            </a:r>
          </a:p>
        </p:txBody>
      </p:sp>
      <p:sp>
        <p:nvSpPr>
          <p:cNvPr id="18438" name="Rectangle 38"/>
          <p:cNvSpPr>
            <a:spLocks noChangeArrowheads="1"/>
          </p:cNvSpPr>
          <p:nvPr/>
        </p:nvSpPr>
        <p:spPr bwMode="auto">
          <a:xfrm>
            <a:off x="1524000" y="34290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18440" name="Group 128"/>
          <p:cNvGrpSpPr>
            <a:grpSpLocks/>
          </p:cNvGrpSpPr>
          <p:nvPr/>
        </p:nvGrpSpPr>
        <p:grpSpPr bwMode="auto">
          <a:xfrm>
            <a:off x="2362200" y="4881563"/>
            <a:ext cx="3200400" cy="1397000"/>
            <a:chOff x="3168" y="3056"/>
            <a:chExt cx="2016" cy="880"/>
          </a:xfrm>
        </p:grpSpPr>
        <p:sp>
          <p:nvSpPr>
            <p:cNvPr id="18456" name="Text Box 129"/>
            <p:cNvSpPr txBox="1">
              <a:spLocks noChangeArrowheads="1"/>
            </p:cNvSpPr>
            <p:nvPr/>
          </p:nvSpPr>
          <p:spPr bwMode="auto">
            <a:xfrm>
              <a:off x="3168" y="3296"/>
              <a:ext cx="2016" cy="64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>
                  <a:solidFill>
                    <a:srgbClr val="000000"/>
                  </a:solidFill>
                </a:rPr>
                <a:t>2 magnetic layers with </a:t>
              </a:r>
              <a:r>
                <a:rPr lang="fr-FR" altLang="fr-FR" sz="2000" b="1">
                  <a:solidFill>
                    <a:srgbClr val="000000"/>
                  </a:solidFill>
                </a:rPr>
                <a:t>antiparallel</a:t>
              </a:r>
              <a:r>
                <a:rPr lang="fr-FR" altLang="fr-FR" sz="2000">
                  <a:solidFill>
                    <a:srgbClr val="000000"/>
                  </a:solidFill>
                </a:rPr>
                <a:t> magnetizations (</a:t>
              </a:r>
              <a:r>
                <a:rPr lang="fr-FR" altLang="fr-FR" sz="2000" b="1">
                  <a:solidFill>
                    <a:srgbClr val="000000"/>
                  </a:solidFill>
                  <a:latin typeface="Verdana" pitchFamily="34" charset="0"/>
                </a:rPr>
                <a:t>AP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</a:rPr>
                <a:t>) 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  <a:sym typeface="Symbol" pitchFamily="18" charset="2"/>
                </a:rPr>
                <a:t> large resistance</a:t>
              </a:r>
            </a:p>
          </p:txBody>
        </p:sp>
        <p:sp>
          <p:nvSpPr>
            <p:cNvPr id="18457" name="Line 130"/>
            <p:cNvSpPr>
              <a:spLocks noChangeShapeType="1"/>
            </p:cNvSpPr>
            <p:nvPr/>
          </p:nvSpPr>
          <p:spPr bwMode="auto">
            <a:xfrm flipH="1" flipV="1">
              <a:off x="3973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18458" name="Line 131"/>
            <p:cNvSpPr>
              <a:spLocks noChangeShapeType="1"/>
            </p:cNvSpPr>
            <p:nvPr/>
          </p:nvSpPr>
          <p:spPr bwMode="auto">
            <a:xfrm flipV="1">
              <a:off x="4176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8441" name="Text Box 132"/>
          <p:cNvSpPr txBox="1">
            <a:spLocks noChangeArrowheads="1"/>
          </p:cNvSpPr>
          <p:nvPr/>
        </p:nvSpPr>
        <p:spPr bwMode="auto">
          <a:xfrm>
            <a:off x="3733800" y="609600"/>
            <a:ext cx="22098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1800">
                <a:solidFill>
                  <a:srgbClr val="000000"/>
                </a:solidFill>
              </a:rPr>
              <a:t>Electrons strongly slowed down in both channels: large resist. </a:t>
            </a:r>
          </a:p>
        </p:txBody>
      </p:sp>
      <p:grpSp>
        <p:nvGrpSpPr>
          <p:cNvPr id="18444" name="Group 135"/>
          <p:cNvGrpSpPr>
            <a:grpSpLocks/>
          </p:cNvGrpSpPr>
          <p:nvPr/>
        </p:nvGrpSpPr>
        <p:grpSpPr bwMode="auto">
          <a:xfrm>
            <a:off x="1524000" y="0"/>
            <a:ext cx="8991600" cy="533400"/>
            <a:chOff x="0" y="0"/>
            <a:chExt cx="5664" cy="336"/>
          </a:xfrm>
        </p:grpSpPr>
        <p:sp>
          <p:nvSpPr>
            <p:cNvPr id="18454" name="Rectangle 136"/>
            <p:cNvSpPr>
              <a:spLocks noChangeArrowheads="1"/>
            </p:cNvSpPr>
            <p:nvPr/>
          </p:nvSpPr>
          <p:spPr bwMode="auto">
            <a:xfrm>
              <a:off x="0" y="0"/>
              <a:ext cx="5664" cy="3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400">
                <a:solidFill>
                  <a:srgbClr val="FFFFFF"/>
                </a:solidFill>
              </a:endParaRPr>
            </a:p>
          </p:txBody>
        </p:sp>
        <p:sp>
          <p:nvSpPr>
            <p:cNvPr id="18455" name="Rectangle 137"/>
            <p:cNvSpPr>
              <a:spLocks noChangeArrowheads="1"/>
            </p:cNvSpPr>
            <p:nvPr/>
          </p:nvSpPr>
          <p:spPr bwMode="auto">
            <a:xfrm>
              <a:off x="144" y="0"/>
              <a:ext cx="53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 b="1" i="1" dirty="0">
                  <a:solidFill>
                    <a:srgbClr val="FFFFFF"/>
                  </a:solidFill>
                </a:rPr>
                <a:t>Concept of the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giant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magnetoresistance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(GMR)</a:t>
              </a:r>
              <a:endParaRPr lang="fr-FR" altLang="fr-FR" sz="2800" b="1" i="1" dirty="0">
                <a:solidFill>
                  <a:srgbClr val="3333CC"/>
                </a:solidFill>
              </a:endParaRPr>
            </a:p>
          </p:txBody>
        </p:sp>
      </p:grpSp>
      <p:grpSp>
        <p:nvGrpSpPr>
          <p:cNvPr id="18445" name="Group 143"/>
          <p:cNvGrpSpPr>
            <a:grpSpLocks/>
          </p:cNvGrpSpPr>
          <p:nvPr/>
        </p:nvGrpSpPr>
        <p:grpSpPr bwMode="auto">
          <a:xfrm>
            <a:off x="2895600" y="3276601"/>
            <a:ext cx="1447800" cy="1622425"/>
            <a:chOff x="3408" y="2064"/>
            <a:chExt cx="912" cy="1022"/>
          </a:xfrm>
        </p:grpSpPr>
        <p:pic>
          <p:nvPicPr>
            <p:cNvPr id="18452" name="Image 150" descr="GMR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755" r="31787" b="6465"/>
            <a:stretch>
              <a:fillRect/>
            </a:stretch>
          </p:blipFill>
          <p:spPr bwMode="auto">
            <a:xfrm>
              <a:off x="3408" y="2064"/>
              <a:ext cx="912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53" name="AutoShape 145"/>
            <p:cNvSpPr>
              <a:spLocks noChangeArrowheads="1"/>
            </p:cNvSpPr>
            <p:nvPr/>
          </p:nvSpPr>
          <p:spPr bwMode="auto">
            <a:xfrm>
              <a:off x="4144" y="2496"/>
              <a:ext cx="96" cy="384"/>
            </a:xfrm>
            <a:prstGeom prst="downArrow">
              <a:avLst>
                <a:gd name="adj1" fmla="val 50000"/>
                <a:gd name="adj2" fmla="val 100000"/>
              </a:avLst>
            </a:prstGeom>
            <a:solidFill>
              <a:srgbClr val="FF5050"/>
            </a:solidFill>
            <a:ln w="9525">
              <a:solidFill>
                <a:srgbClr val="FF5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pic>
        <p:nvPicPr>
          <p:cNvPr id="18446" name="Picture 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13" y="1412876"/>
            <a:ext cx="360362" cy="127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18448" name="Groupe 1"/>
          <p:cNvGrpSpPr>
            <a:grpSpLocks/>
          </p:cNvGrpSpPr>
          <p:nvPr/>
        </p:nvGrpSpPr>
        <p:grpSpPr bwMode="auto">
          <a:xfrm>
            <a:off x="3259138" y="3597275"/>
            <a:ext cx="889000" cy="935038"/>
            <a:chOff x="1735137" y="3597501"/>
            <a:chExt cx="888320" cy="934811"/>
          </a:xfrm>
        </p:grpSpPr>
        <p:pic>
          <p:nvPicPr>
            <p:cNvPr id="18450" name="Picture 7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35137" y="4002087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18451" name="Picture 7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3094" y="3597501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6" name="Groupe 45"/>
          <p:cNvGrpSpPr/>
          <p:nvPr/>
        </p:nvGrpSpPr>
        <p:grpSpPr>
          <a:xfrm>
            <a:off x="3794626" y="2912312"/>
            <a:ext cx="957730" cy="516689"/>
            <a:chOff x="2270626" y="2912311"/>
            <a:chExt cx="957730" cy="516689"/>
          </a:xfrm>
        </p:grpSpPr>
        <p:sp>
          <p:nvSpPr>
            <p:cNvPr id="47" name="ZoneTexte 46"/>
            <p:cNvSpPr txBox="1"/>
            <p:nvPr/>
          </p:nvSpPr>
          <p:spPr>
            <a:xfrm>
              <a:off x="2270626" y="2912311"/>
              <a:ext cx="9577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>
                  <a:solidFill>
                    <a:srgbClr val="000000"/>
                  </a:solidFill>
                </a:rPr>
                <a:t>Cu layer </a:t>
              </a:r>
            </a:p>
          </p:txBody>
        </p:sp>
        <p:cxnSp>
          <p:nvCxnSpPr>
            <p:cNvPr id="48" name="Connecteur droit avec flèche 47"/>
            <p:cNvCxnSpPr/>
            <p:nvPr/>
          </p:nvCxnSpPr>
          <p:spPr bwMode="auto">
            <a:xfrm>
              <a:off x="2502725" y="3191490"/>
              <a:ext cx="0" cy="23751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17357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1026"/>
          <p:cNvGrpSpPr>
            <a:grpSpLocks/>
          </p:cNvGrpSpPr>
          <p:nvPr/>
        </p:nvGrpSpPr>
        <p:grpSpPr bwMode="auto">
          <a:xfrm>
            <a:off x="2057400" y="914400"/>
            <a:ext cx="3505200" cy="2133600"/>
            <a:chOff x="3600" y="624"/>
            <a:chExt cx="1680" cy="1082"/>
          </a:xfrm>
        </p:grpSpPr>
        <p:grpSp>
          <p:nvGrpSpPr>
            <p:cNvPr id="19519" name="Group 1027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19521" name="Group 1028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19523" name="Group 1029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19525" name="Group 1030"/>
                  <p:cNvGrpSpPr>
                    <a:grpSpLocks/>
                  </p:cNvGrpSpPr>
                  <p:nvPr/>
                </p:nvGrpSpPr>
                <p:grpSpPr bwMode="auto">
                  <a:xfrm>
                    <a:off x="3648" y="624"/>
                    <a:ext cx="1392" cy="1082"/>
                    <a:chOff x="3648" y="624"/>
                    <a:chExt cx="1392" cy="1082"/>
                  </a:xfrm>
                </p:grpSpPr>
                <p:sp>
                  <p:nvSpPr>
                    <p:cNvPr id="19527" name="Rectangle 10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9528" name="Rectangle 10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19529" name="Line 1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0" name="Line 1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1" name="Line 1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2" name="Line 1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3" name="Line 1037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4" name="Line 103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5" name="Text Box 1039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19536" name="Text Box 1040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19537" name="Line 104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8" name="Line 1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39" name="Text Box 1043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9540" name="Text Box 1044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19541" name="Line 104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542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92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526" name="Line 1047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524" name="Line 1048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522" name="Line 1049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9520" name="Line 1050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9459" name="Text Box 1051"/>
          <p:cNvSpPr txBox="1">
            <a:spLocks noChangeArrowheads="1"/>
          </p:cNvSpPr>
          <p:nvPr/>
        </p:nvSpPr>
        <p:spPr bwMode="auto">
          <a:xfrm>
            <a:off x="2895601" y="1371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>
                <a:solidFill>
                  <a:srgbClr val="000000"/>
                </a:solidFill>
                <a:latin typeface="Arial" pitchFamily="34" charset="0"/>
              </a:rPr>
              <a:t>X X X X</a:t>
            </a:r>
            <a:r>
              <a:rPr lang="fr-FR" altLang="fr-FR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460" name="Text Box 1052"/>
          <p:cNvSpPr txBox="1">
            <a:spLocks noChangeArrowheads="1"/>
          </p:cNvSpPr>
          <p:nvPr/>
        </p:nvSpPr>
        <p:spPr bwMode="auto">
          <a:xfrm>
            <a:off x="2987676" y="2133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>
                <a:solidFill>
                  <a:srgbClr val="000000"/>
                </a:solidFill>
                <a:latin typeface="Arial" pitchFamily="34" charset="0"/>
              </a:rPr>
              <a:t>X X X X</a:t>
            </a:r>
            <a:r>
              <a:rPr lang="fr-FR" altLang="fr-FR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461" name="Text Box 1053"/>
          <p:cNvSpPr txBox="1">
            <a:spLocks noChangeArrowheads="1"/>
          </p:cNvSpPr>
          <p:nvPr/>
        </p:nvSpPr>
        <p:spPr bwMode="auto">
          <a:xfrm>
            <a:off x="2590800" y="1857376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>
                <a:solidFill>
                  <a:srgbClr val="000000"/>
                </a:solidFill>
              </a:rPr>
              <a:t>with Co  and Cr imp.</a:t>
            </a:r>
          </a:p>
        </p:txBody>
      </p:sp>
      <p:sp>
        <p:nvSpPr>
          <p:cNvPr id="19462" name="Rectangle 1054"/>
          <p:cNvSpPr>
            <a:spLocks noChangeArrowheads="1"/>
          </p:cNvSpPr>
          <p:nvPr/>
        </p:nvSpPr>
        <p:spPr bwMode="auto">
          <a:xfrm>
            <a:off x="1524000" y="34290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19463" name="Group 1055"/>
          <p:cNvGrpSpPr>
            <a:grpSpLocks/>
          </p:cNvGrpSpPr>
          <p:nvPr/>
        </p:nvGrpSpPr>
        <p:grpSpPr bwMode="auto">
          <a:xfrm>
            <a:off x="6324600" y="914400"/>
            <a:ext cx="3505200" cy="2133600"/>
            <a:chOff x="3024" y="576"/>
            <a:chExt cx="2208" cy="1344"/>
          </a:xfrm>
        </p:grpSpPr>
        <p:grpSp>
          <p:nvGrpSpPr>
            <p:cNvPr id="19492" name="Group 1056"/>
            <p:cNvGrpSpPr>
              <a:grpSpLocks/>
            </p:cNvGrpSpPr>
            <p:nvPr/>
          </p:nvGrpSpPr>
          <p:grpSpPr bwMode="auto">
            <a:xfrm>
              <a:off x="3024" y="576"/>
              <a:ext cx="2208" cy="1344"/>
              <a:chOff x="3600" y="624"/>
              <a:chExt cx="1680" cy="1082"/>
            </a:xfrm>
          </p:grpSpPr>
          <p:grpSp>
            <p:nvGrpSpPr>
              <p:cNvPr id="19495" name="Group 1057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19497" name="Group 1058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19499" name="Group 1059"/>
                  <p:cNvGrpSpPr>
                    <a:grpSpLocks/>
                  </p:cNvGrpSpPr>
                  <p:nvPr/>
                </p:nvGrpSpPr>
                <p:grpSpPr bwMode="auto">
                  <a:xfrm>
                    <a:off x="3600" y="624"/>
                    <a:ext cx="1440" cy="1082"/>
                    <a:chOff x="3600" y="624"/>
                    <a:chExt cx="1440" cy="1082"/>
                  </a:xfrm>
                </p:grpSpPr>
                <p:grpSp>
                  <p:nvGrpSpPr>
                    <p:cNvPr id="19501" name="Group 10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48" y="624"/>
                      <a:ext cx="1392" cy="1082"/>
                      <a:chOff x="3648" y="624"/>
                      <a:chExt cx="1392" cy="1082"/>
                    </a:xfrm>
                  </p:grpSpPr>
                  <p:sp>
                    <p:nvSpPr>
                      <p:cNvPr id="19503" name="Rectangle 10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938"/>
                        <a:ext cx="720" cy="144"/>
                      </a:xfrm>
                      <a:prstGeom prst="rect">
                        <a:avLst/>
                      </a:prstGeom>
                      <a:solidFill>
                        <a:schemeClr val="accent2">
                          <a:alpha val="50195"/>
                        </a:scheme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19504" name="Rectangle 10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1322"/>
                        <a:ext cx="720" cy="144"/>
                      </a:xfrm>
                      <a:prstGeom prst="rect">
                        <a:avLst/>
                      </a:prstGeom>
                      <a:solidFill>
                        <a:srgbClr val="FF0000">
                          <a:alpha val="50195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19505" name="Line 106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06" name="Line 106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402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07" name="Line 106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08" name="Line 106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418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09" name="Line 1067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4896" y="1034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10" name="Line 1068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896" y="1226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11" name="Text Box 1069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624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3333CC"/>
                          </a:solidFill>
                        </a:endParaRPr>
                      </a:p>
                    </p:txBody>
                  </p:sp>
                  <p:sp>
                    <p:nvSpPr>
                      <p:cNvPr id="19512" name="Text Box 1070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1370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  <p:sp>
                    <p:nvSpPr>
                      <p:cNvPr id="19513" name="Line 107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4416" y="794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14" name="Line 107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6" y="1562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15" name="Text Box 1073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794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19516" name="Text Box 1074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1226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19517" name="Line 107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3792" y="938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18" name="Line 107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792" y="1370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9502" name="Line 10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123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500" name="Line 10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44" y="1040"/>
                    <a:ext cx="144" cy="19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498" name="Line 1079"/>
                <p:cNvSpPr>
                  <a:spLocks noChangeShapeType="1"/>
                </p:cNvSpPr>
                <p:nvPr/>
              </p:nvSpPr>
              <p:spPr bwMode="auto">
                <a:xfrm>
                  <a:off x="3752" y="1240"/>
                  <a:ext cx="136" cy="1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496" name="Line 1080"/>
              <p:cNvSpPr>
                <a:spLocks noChangeShapeType="1"/>
              </p:cNvSpPr>
              <p:nvPr/>
            </p:nvSpPr>
            <p:spPr bwMode="auto">
              <a:xfrm flipH="1">
                <a:off x="5040" y="1232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9493" name="Line 1081"/>
            <p:cNvSpPr>
              <a:spLocks noChangeShapeType="1"/>
            </p:cNvSpPr>
            <p:nvPr/>
          </p:nvSpPr>
          <p:spPr bwMode="auto">
            <a:xfrm>
              <a:off x="3744" y="1056"/>
              <a:ext cx="576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19494" name="Text Box 1082"/>
            <p:cNvSpPr txBox="1">
              <a:spLocks noChangeArrowheads="1"/>
            </p:cNvSpPr>
            <p:nvPr/>
          </p:nvSpPr>
          <p:spPr bwMode="auto">
            <a:xfrm>
              <a:off x="3504" y="1344"/>
              <a:ext cx="133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>
                  <a:solidFill>
                    <a:srgbClr val="000000"/>
                  </a:solidFill>
                  <a:latin typeface="Arial" pitchFamily="34" charset="0"/>
                </a:rPr>
                <a:t>XXXXXXX</a:t>
              </a:r>
              <a:r>
                <a:rPr lang="fr-FR" altLang="fr-FR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endParaRPr lang="fr-FR" altLang="fr-FR" sz="36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9464" name="Group 1083"/>
          <p:cNvGrpSpPr>
            <a:grpSpLocks/>
          </p:cNvGrpSpPr>
          <p:nvPr/>
        </p:nvGrpSpPr>
        <p:grpSpPr bwMode="auto">
          <a:xfrm>
            <a:off x="6553200" y="4851400"/>
            <a:ext cx="3200400" cy="1366838"/>
            <a:chOff x="3168" y="3056"/>
            <a:chExt cx="2016" cy="861"/>
          </a:xfrm>
        </p:grpSpPr>
        <p:sp>
          <p:nvSpPr>
            <p:cNvPr id="19489" name="Text Box 1084"/>
            <p:cNvSpPr txBox="1">
              <a:spLocks noChangeArrowheads="1"/>
            </p:cNvSpPr>
            <p:nvPr/>
          </p:nvSpPr>
          <p:spPr bwMode="auto">
            <a:xfrm>
              <a:off x="3168" y="3296"/>
              <a:ext cx="2016" cy="6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>
                  <a:solidFill>
                    <a:srgbClr val="000000"/>
                  </a:solidFill>
                </a:rPr>
                <a:t>2 magnetic layers with </a:t>
              </a:r>
              <a:r>
                <a:rPr lang="fr-FR" altLang="fr-FR" sz="2000" b="1">
                  <a:solidFill>
                    <a:srgbClr val="000000"/>
                  </a:solidFill>
                </a:rPr>
                <a:t>parallel</a:t>
              </a:r>
              <a:r>
                <a:rPr lang="fr-FR" altLang="fr-FR" sz="2000">
                  <a:solidFill>
                    <a:srgbClr val="000000"/>
                  </a:solidFill>
                </a:rPr>
                <a:t> magnetizations (</a:t>
              </a:r>
              <a:r>
                <a:rPr lang="fr-FR" altLang="fr-FR" sz="2000" b="1">
                  <a:solidFill>
                    <a:srgbClr val="000000"/>
                  </a:solidFill>
                  <a:latin typeface="Verdana" pitchFamily="34" charset="0"/>
                </a:rPr>
                <a:t>P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</a:rPr>
                <a:t>) 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  <a:sym typeface="Symbol" pitchFamily="18" charset="2"/>
                </a:rPr>
                <a:t> small resistance</a:t>
              </a:r>
            </a:p>
          </p:txBody>
        </p:sp>
        <p:sp>
          <p:nvSpPr>
            <p:cNvPr id="19490" name="Line 1085"/>
            <p:cNvSpPr>
              <a:spLocks noChangeShapeType="1"/>
            </p:cNvSpPr>
            <p:nvPr/>
          </p:nvSpPr>
          <p:spPr bwMode="auto">
            <a:xfrm flipH="1" flipV="1">
              <a:off x="3963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19491" name="Line 1086"/>
            <p:cNvSpPr>
              <a:spLocks noChangeShapeType="1"/>
            </p:cNvSpPr>
            <p:nvPr/>
          </p:nvSpPr>
          <p:spPr bwMode="auto">
            <a:xfrm flipV="1">
              <a:off x="4176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grpSp>
        <p:nvGrpSpPr>
          <p:cNvPr id="19465" name="Group 1087"/>
          <p:cNvGrpSpPr>
            <a:grpSpLocks/>
          </p:cNvGrpSpPr>
          <p:nvPr/>
        </p:nvGrpSpPr>
        <p:grpSpPr bwMode="auto">
          <a:xfrm>
            <a:off x="2362200" y="4881563"/>
            <a:ext cx="3200400" cy="1397000"/>
            <a:chOff x="3168" y="3056"/>
            <a:chExt cx="2016" cy="880"/>
          </a:xfrm>
        </p:grpSpPr>
        <p:sp>
          <p:nvSpPr>
            <p:cNvPr id="19486" name="Text Box 1088"/>
            <p:cNvSpPr txBox="1">
              <a:spLocks noChangeArrowheads="1"/>
            </p:cNvSpPr>
            <p:nvPr/>
          </p:nvSpPr>
          <p:spPr bwMode="auto">
            <a:xfrm>
              <a:off x="3168" y="3296"/>
              <a:ext cx="2016" cy="64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>
                  <a:solidFill>
                    <a:srgbClr val="000000"/>
                  </a:solidFill>
                </a:rPr>
                <a:t>2 magnetic layers with </a:t>
              </a:r>
              <a:r>
                <a:rPr lang="fr-FR" altLang="fr-FR" sz="2000" b="1">
                  <a:solidFill>
                    <a:srgbClr val="000000"/>
                  </a:solidFill>
                </a:rPr>
                <a:t>antiparallel</a:t>
              </a:r>
              <a:r>
                <a:rPr lang="fr-FR" altLang="fr-FR" sz="2000">
                  <a:solidFill>
                    <a:srgbClr val="000000"/>
                  </a:solidFill>
                </a:rPr>
                <a:t> magnetizations (</a:t>
              </a:r>
              <a:r>
                <a:rPr lang="fr-FR" altLang="fr-FR" sz="2000" b="1">
                  <a:solidFill>
                    <a:srgbClr val="000000"/>
                  </a:solidFill>
                  <a:latin typeface="Verdana" pitchFamily="34" charset="0"/>
                </a:rPr>
                <a:t>AP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</a:rPr>
                <a:t>) </a:t>
              </a:r>
              <a:r>
                <a:rPr lang="fr-FR" altLang="fr-FR" sz="1800">
                  <a:solidFill>
                    <a:srgbClr val="000000"/>
                  </a:solidFill>
                  <a:latin typeface="Verdana" pitchFamily="34" charset="0"/>
                  <a:sym typeface="Symbol" pitchFamily="18" charset="2"/>
                </a:rPr>
                <a:t> large resistance</a:t>
              </a:r>
            </a:p>
          </p:txBody>
        </p:sp>
        <p:sp>
          <p:nvSpPr>
            <p:cNvPr id="19487" name="Line 1089"/>
            <p:cNvSpPr>
              <a:spLocks noChangeShapeType="1"/>
            </p:cNvSpPr>
            <p:nvPr/>
          </p:nvSpPr>
          <p:spPr bwMode="auto">
            <a:xfrm flipH="1" flipV="1">
              <a:off x="3973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19488" name="Line 1090"/>
            <p:cNvSpPr>
              <a:spLocks noChangeShapeType="1"/>
            </p:cNvSpPr>
            <p:nvPr/>
          </p:nvSpPr>
          <p:spPr bwMode="auto">
            <a:xfrm flipV="1">
              <a:off x="4176" y="3056"/>
              <a:ext cx="96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19466" name="Text Box 1091"/>
          <p:cNvSpPr txBox="1">
            <a:spLocks noChangeArrowheads="1"/>
          </p:cNvSpPr>
          <p:nvPr/>
        </p:nvSpPr>
        <p:spPr bwMode="auto">
          <a:xfrm>
            <a:off x="3733800" y="609600"/>
            <a:ext cx="22098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1800">
                <a:solidFill>
                  <a:srgbClr val="000000"/>
                </a:solidFill>
              </a:rPr>
              <a:t>Electrons strongly slowed down in both channels: large resist. </a:t>
            </a:r>
          </a:p>
        </p:txBody>
      </p:sp>
      <p:sp>
        <p:nvSpPr>
          <p:cNvPr id="19467" name="Text Box 1092"/>
          <p:cNvSpPr txBox="1">
            <a:spLocks noChangeArrowheads="1"/>
          </p:cNvSpPr>
          <p:nvPr/>
        </p:nvSpPr>
        <p:spPr bwMode="auto">
          <a:xfrm>
            <a:off x="6965950" y="1857376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>
                <a:solidFill>
                  <a:srgbClr val="0000CC"/>
                </a:solidFill>
              </a:rPr>
              <a:t>with Co and Fe imp.</a:t>
            </a:r>
          </a:p>
        </p:txBody>
      </p:sp>
      <p:sp>
        <p:nvSpPr>
          <p:cNvPr id="19468" name="Text Box 1093"/>
          <p:cNvSpPr txBox="1">
            <a:spLocks noChangeArrowheads="1"/>
          </p:cNvSpPr>
          <p:nvPr/>
        </p:nvSpPr>
        <p:spPr bwMode="auto">
          <a:xfrm>
            <a:off x="8001000" y="609600"/>
            <a:ext cx="22098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1800">
                <a:solidFill>
                  <a:srgbClr val="000000"/>
                </a:solidFill>
              </a:rPr>
              <a:t>Short circuit by electrons in spin up channel: small resist.</a:t>
            </a:r>
          </a:p>
        </p:txBody>
      </p:sp>
      <p:grpSp>
        <p:nvGrpSpPr>
          <p:cNvPr id="19471" name="Group 1098"/>
          <p:cNvGrpSpPr>
            <a:grpSpLocks/>
          </p:cNvGrpSpPr>
          <p:nvPr/>
        </p:nvGrpSpPr>
        <p:grpSpPr bwMode="auto">
          <a:xfrm>
            <a:off x="2895600" y="3276601"/>
            <a:ext cx="1447800" cy="1622425"/>
            <a:chOff x="3408" y="2064"/>
            <a:chExt cx="912" cy="1022"/>
          </a:xfrm>
        </p:grpSpPr>
        <p:pic>
          <p:nvPicPr>
            <p:cNvPr id="19482" name="Image 150" descr="GMR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755" r="31787" b="6465"/>
            <a:stretch>
              <a:fillRect/>
            </a:stretch>
          </p:blipFill>
          <p:spPr bwMode="auto">
            <a:xfrm>
              <a:off x="3408" y="2064"/>
              <a:ext cx="912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83" name="AutoShape 1100"/>
            <p:cNvSpPr>
              <a:spLocks noChangeArrowheads="1"/>
            </p:cNvSpPr>
            <p:nvPr/>
          </p:nvSpPr>
          <p:spPr bwMode="auto">
            <a:xfrm>
              <a:off x="4144" y="2496"/>
              <a:ext cx="96" cy="384"/>
            </a:xfrm>
            <a:prstGeom prst="downArrow">
              <a:avLst>
                <a:gd name="adj1" fmla="val 50000"/>
                <a:gd name="adj2" fmla="val 100000"/>
              </a:avLst>
            </a:prstGeom>
            <a:solidFill>
              <a:srgbClr val="FF5050"/>
            </a:solidFill>
            <a:ln w="9525">
              <a:solidFill>
                <a:srgbClr val="FF5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pic>
        <p:nvPicPr>
          <p:cNvPr id="19472" name="Image 150" descr="GMR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755" b="6465"/>
          <a:stretch>
            <a:fillRect/>
          </a:stretch>
        </p:blipFill>
        <p:spPr bwMode="auto">
          <a:xfrm>
            <a:off x="7021514" y="3251201"/>
            <a:ext cx="2122487" cy="162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73" name="Groupe 1"/>
          <p:cNvGrpSpPr>
            <a:grpSpLocks/>
          </p:cNvGrpSpPr>
          <p:nvPr/>
        </p:nvGrpSpPr>
        <p:grpSpPr bwMode="auto">
          <a:xfrm>
            <a:off x="2640013" y="1412875"/>
            <a:ext cx="5040312" cy="3119438"/>
            <a:chOff x="1115616" y="1412214"/>
            <a:chExt cx="5040883" cy="3120098"/>
          </a:xfrm>
        </p:grpSpPr>
        <p:pic>
          <p:nvPicPr>
            <p:cNvPr id="19476" name="Picture 7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6136" y="4002087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19477" name="Picture 7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3306" y="2183428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19478" name="Picture 7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12214"/>
              <a:ext cx="360363" cy="1279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9479" name="Groupe 81"/>
            <p:cNvGrpSpPr>
              <a:grpSpLocks/>
            </p:cNvGrpSpPr>
            <p:nvPr/>
          </p:nvGrpSpPr>
          <p:grpSpPr bwMode="auto">
            <a:xfrm>
              <a:off x="1735137" y="3597501"/>
              <a:ext cx="888320" cy="934811"/>
              <a:chOff x="1735137" y="3597501"/>
              <a:chExt cx="888320" cy="934811"/>
            </a:xfrm>
          </p:grpSpPr>
          <p:pic>
            <p:nvPicPr>
              <p:cNvPr id="19480" name="Picture 7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5137" y="4002087"/>
                <a:ext cx="360363" cy="530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13500000" algn="ct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19481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63094" y="3597501"/>
                <a:ext cx="360363" cy="530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13500000" algn="ct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19474" name="Picture 7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1" y="1989139"/>
            <a:ext cx="36036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pic>
        <p:nvPicPr>
          <p:cNvPr id="19475" name="Picture 7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1463" y="4041776"/>
            <a:ext cx="360362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87" name="Group 135"/>
          <p:cNvGrpSpPr>
            <a:grpSpLocks/>
          </p:cNvGrpSpPr>
          <p:nvPr/>
        </p:nvGrpSpPr>
        <p:grpSpPr bwMode="auto">
          <a:xfrm>
            <a:off x="1524000" y="0"/>
            <a:ext cx="8991600" cy="533400"/>
            <a:chOff x="0" y="0"/>
            <a:chExt cx="5664" cy="336"/>
          </a:xfrm>
        </p:grpSpPr>
        <p:sp>
          <p:nvSpPr>
            <p:cNvPr id="88" name="Rectangle 136"/>
            <p:cNvSpPr>
              <a:spLocks noChangeArrowheads="1"/>
            </p:cNvSpPr>
            <p:nvPr/>
          </p:nvSpPr>
          <p:spPr bwMode="auto">
            <a:xfrm>
              <a:off x="0" y="0"/>
              <a:ext cx="5664" cy="3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400">
                <a:solidFill>
                  <a:srgbClr val="FFFFFF"/>
                </a:solidFill>
              </a:endParaRPr>
            </a:p>
          </p:txBody>
        </p:sp>
        <p:sp>
          <p:nvSpPr>
            <p:cNvPr id="89" name="Rectangle 137"/>
            <p:cNvSpPr>
              <a:spLocks noChangeArrowheads="1"/>
            </p:cNvSpPr>
            <p:nvPr/>
          </p:nvSpPr>
          <p:spPr bwMode="auto">
            <a:xfrm>
              <a:off x="144" y="0"/>
              <a:ext cx="53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 b="1" i="1" dirty="0">
                  <a:solidFill>
                    <a:srgbClr val="FFFFFF"/>
                  </a:solidFill>
                </a:rPr>
                <a:t>Concept of the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giant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magnetoresistance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(GMR)</a:t>
              </a:r>
              <a:endParaRPr lang="fr-FR" altLang="fr-FR" sz="2800" b="1" i="1" dirty="0">
                <a:solidFill>
                  <a:srgbClr val="3333CC"/>
                </a:solidFill>
              </a:endParaRPr>
            </a:p>
          </p:txBody>
        </p:sp>
      </p:grpSp>
      <p:grpSp>
        <p:nvGrpSpPr>
          <p:cNvPr id="5" name="Groupe 4"/>
          <p:cNvGrpSpPr/>
          <p:nvPr/>
        </p:nvGrpSpPr>
        <p:grpSpPr>
          <a:xfrm>
            <a:off x="3794626" y="2912312"/>
            <a:ext cx="957730" cy="516689"/>
            <a:chOff x="2270626" y="2912311"/>
            <a:chExt cx="957730" cy="516689"/>
          </a:xfrm>
        </p:grpSpPr>
        <p:sp>
          <p:nvSpPr>
            <p:cNvPr id="2" name="ZoneTexte 1"/>
            <p:cNvSpPr txBox="1"/>
            <p:nvPr/>
          </p:nvSpPr>
          <p:spPr>
            <a:xfrm>
              <a:off x="2270626" y="2912311"/>
              <a:ext cx="9577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>
                  <a:solidFill>
                    <a:srgbClr val="000000"/>
                  </a:solidFill>
                </a:rPr>
                <a:t>Cu layer </a:t>
              </a:r>
            </a:p>
          </p:txBody>
        </p:sp>
        <p:cxnSp>
          <p:nvCxnSpPr>
            <p:cNvPr id="4" name="Connecteur droit avec flèche 3"/>
            <p:cNvCxnSpPr/>
            <p:nvPr/>
          </p:nvCxnSpPr>
          <p:spPr bwMode="auto">
            <a:xfrm>
              <a:off x="2502725" y="3191490"/>
              <a:ext cx="0" cy="23751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91" name="Groupe 90"/>
          <p:cNvGrpSpPr/>
          <p:nvPr/>
        </p:nvGrpSpPr>
        <p:grpSpPr>
          <a:xfrm>
            <a:off x="7934707" y="2924945"/>
            <a:ext cx="957730" cy="516689"/>
            <a:chOff x="2270626" y="2912311"/>
            <a:chExt cx="957730" cy="516689"/>
          </a:xfrm>
        </p:grpSpPr>
        <p:sp>
          <p:nvSpPr>
            <p:cNvPr id="92" name="ZoneTexte 91"/>
            <p:cNvSpPr txBox="1"/>
            <p:nvPr/>
          </p:nvSpPr>
          <p:spPr>
            <a:xfrm>
              <a:off x="2270626" y="2912311"/>
              <a:ext cx="9577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>
                  <a:solidFill>
                    <a:srgbClr val="000000"/>
                  </a:solidFill>
                </a:rPr>
                <a:t>Cu layer </a:t>
              </a:r>
            </a:p>
          </p:txBody>
        </p:sp>
        <p:cxnSp>
          <p:nvCxnSpPr>
            <p:cNvPr id="93" name="Connecteur droit avec flèche 92"/>
            <p:cNvCxnSpPr/>
            <p:nvPr/>
          </p:nvCxnSpPr>
          <p:spPr bwMode="auto">
            <a:xfrm>
              <a:off x="2502725" y="3191490"/>
              <a:ext cx="0" cy="23751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4" name="Rectangle 151"/>
          <p:cNvSpPr>
            <a:spLocks noChangeArrowheads="1"/>
          </p:cNvSpPr>
          <p:nvPr/>
        </p:nvSpPr>
        <p:spPr bwMode="auto">
          <a:xfrm>
            <a:off x="4611189" y="3597701"/>
            <a:ext cx="2172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fr-FR" sz="1800" dirty="0">
                <a:solidFill>
                  <a:srgbClr val="000000"/>
                </a:solidFill>
                <a:latin typeface="Gill Sans MT" pitchFamily="34" charset="0"/>
                <a:ea typeface="ＭＳ Ｐゴシック" charset="-128"/>
              </a:rPr>
              <a:t>Polarizer/Analyzer analogy</a:t>
            </a:r>
            <a:endParaRPr lang="fr-FR" altLang="fr-FR" sz="2000" b="1" dirty="0">
              <a:solidFill>
                <a:srgbClr val="00CC00"/>
              </a:solidFill>
              <a:latin typeface="Arial Black" pitchFamily="34" charset="0"/>
              <a:ea typeface="ＭＳ Ｐゴシック" charset="-128"/>
            </a:endParaRPr>
          </a:p>
        </p:txBody>
      </p:sp>
      <p:cxnSp>
        <p:nvCxnSpPr>
          <p:cNvPr id="97" name="Connecteur droit avec flèche 96"/>
          <p:cNvCxnSpPr/>
          <p:nvPr/>
        </p:nvCxnSpPr>
        <p:spPr bwMode="auto">
          <a:xfrm>
            <a:off x="4179125" y="3343890"/>
            <a:ext cx="0" cy="23751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864019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"/>
          <p:cNvGrpSpPr>
            <a:grpSpLocks/>
          </p:cNvGrpSpPr>
          <p:nvPr/>
        </p:nvGrpSpPr>
        <p:grpSpPr bwMode="auto">
          <a:xfrm>
            <a:off x="2057400" y="914400"/>
            <a:ext cx="3505200" cy="2133600"/>
            <a:chOff x="3600" y="624"/>
            <a:chExt cx="1680" cy="1082"/>
          </a:xfrm>
        </p:grpSpPr>
        <p:grpSp>
          <p:nvGrpSpPr>
            <p:cNvPr id="20551" name="Group 3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20553" name="Group 4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20555" name="Group 5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20557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3648" y="624"/>
                    <a:ext cx="1392" cy="1082"/>
                    <a:chOff x="3648" y="624"/>
                    <a:chExt cx="1392" cy="1082"/>
                  </a:xfrm>
                </p:grpSpPr>
                <p:sp>
                  <p:nvSpPr>
                    <p:cNvPr id="20559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20560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20561" name="Line 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2" name="Line 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3" name="Line 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4" name="Line 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5" name="Line 1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6" name="Line 1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67" name="Text Box 15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20568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20569" name="Line 1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70" name="Line 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71" name="Text Box 19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20572" name="Text Box 20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20573" name="Line 2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0574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92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0558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556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0554" name="Line 25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0552" name="Line 26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sp>
        <p:nvSpPr>
          <p:cNvPr id="20483" name="Text Box 27"/>
          <p:cNvSpPr txBox="1">
            <a:spLocks noChangeArrowheads="1"/>
          </p:cNvSpPr>
          <p:nvPr/>
        </p:nvSpPr>
        <p:spPr bwMode="auto">
          <a:xfrm>
            <a:off x="2895601" y="1371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>
                <a:solidFill>
                  <a:srgbClr val="000000"/>
                </a:solidFill>
                <a:latin typeface="Arial" pitchFamily="34" charset="0"/>
              </a:rPr>
              <a:t>X X X X</a:t>
            </a:r>
            <a:r>
              <a:rPr lang="fr-FR" altLang="fr-FR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484" name="Text Box 28"/>
          <p:cNvSpPr txBox="1">
            <a:spLocks noChangeArrowheads="1"/>
          </p:cNvSpPr>
          <p:nvPr/>
        </p:nvSpPr>
        <p:spPr bwMode="auto">
          <a:xfrm>
            <a:off x="2987676" y="2133600"/>
            <a:ext cx="2117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800">
                <a:solidFill>
                  <a:srgbClr val="000000"/>
                </a:solidFill>
                <a:latin typeface="Arial" pitchFamily="34" charset="0"/>
              </a:rPr>
              <a:t>X X X X</a:t>
            </a:r>
            <a:r>
              <a:rPr lang="fr-FR" altLang="fr-FR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36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485" name="Text Box 29"/>
          <p:cNvSpPr txBox="1">
            <a:spLocks noChangeArrowheads="1"/>
          </p:cNvSpPr>
          <p:nvPr/>
        </p:nvSpPr>
        <p:spPr bwMode="auto">
          <a:xfrm>
            <a:off x="2590800" y="1857376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>
                <a:solidFill>
                  <a:srgbClr val="000000"/>
                </a:solidFill>
              </a:rPr>
              <a:t>with Co  and Cr imp.</a:t>
            </a:r>
          </a:p>
        </p:txBody>
      </p:sp>
      <p:sp>
        <p:nvSpPr>
          <p:cNvPr id="20486" name="Rectangle 30"/>
          <p:cNvSpPr>
            <a:spLocks noChangeArrowheads="1"/>
          </p:cNvSpPr>
          <p:nvPr/>
        </p:nvSpPr>
        <p:spPr bwMode="auto">
          <a:xfrm>
            <a:off x="1524000" y="34290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0487" name="Group 31"/>
          <p:cNvGrpSpPr>
            <a:grpSpLocks/>
          </p:cNvGrpSpPr>
          <p:nvPr/>
        </p:nvGrpSpPr>
        <p:grpSpPr bwMode="auto">
          <a:xfrm>
            <a:off x="6324600" y="914400"/>
            <a:ext cx="3505200" cy="2133600"/>
            <a:chOff x="3024" y="576"/>
            <a:chExt cx="2208" cy="1344"/>
          </a:xfrm>
        </p:grpSpPr>
        <p:grpSp>
          <p:nvGrpSpPr>
            <p:cNvPr id="20524" name="Group 32"/>
            <p:cNvGrpSpPr>
              <a:grpSpLocks/>
            </p:cNvGrpSpPr>
            <p:nvPr/>
          </p:nvGrpSpPr>
          <p:grpSpPr bwMode="auto">
            <a:xfrm>
              <a:off x="3024" y="576"/>
              <a:ext cx="2208" cy="1344"/>
              <a:chOff x="3600" y="624"/>
              <a:chExt cx="1680" cy="1082"/>
            </a:xfrm>
          </p:grpSpPr>
          <p:grpSp>
            <p:nvGrpSpPr>
              <p:cNvPr id="20527" name="Group 33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20529" name="Group 34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20531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00" y="624"/>
                    <a:ext cx="1440" cy="1082"/>
                    <a:chOff x="3600" y="624"/>
                    <a:chExt cx="1440" cy="1082"/>
                  </a:xfrm>
                </p:grpSpPr>
                <p:grpSp>
                  <p:nvGrpSpPr>
                    <p:cNvPr id="20533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48" y="624"/>
                      <a:ext cx="1392" cy="1082"/>
                      <a:chOff x="3648" y="624"/>
                      <a:chExt cx="1392" cy="1082"/>
                    </a:xfrm>
                  </p:grpSpPr>
                  <p:sp>
                    <p:nvSpPr>
                      <p:cNvPr id="20535" name="Rectangle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938"/>
                        <a:ext cx="720" cy="144"/>
                      </a:xfrm>
                      <a:prstGeom prst="rect">
                        <a:avLst/>
                      </a:prstGeom>
                      <a:solidFill>
                        <a:schemeClr val="accent2">
                          <a:alpha val="50195"/>
                        </a:scheme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20536" name="Rectangle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1322"/>
                        <a:ext cx="720" cy="144"/>
                      </a:xfrm>
                      <a:prstGeom prst="rect">
                        <a:avLst/>
                      </a:prstGeom>
                      <a:solidFill>
                        <a:srgbClr val="FF0000">
                          <a:alpha val="50195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20537" name="Line 3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38" name="Line 4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402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39" name="Line 4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0" name="Line 4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418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1" name="Line 43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4896" y="1034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2" name="Line 4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896" y="1226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3" name="Text Box 45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624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3333CC"/>
                          </a:solidFill>
                        </a:endParaRPr>
                      </a:p>
                    </p:txBody>
                  </p:sp>
                  <p:sp>
                    <p:nvSpPr>
                      <p:cNvPr id="20544" name="Text Box 46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1370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  <p:sp>
                    <p:nvSpPr>
                      <p:cNvPr id="20545" name="Line 4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4416" y="794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6" name="Line 4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6" y="1562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47" name="Text Box 49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794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20548" name="Text Box 50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1226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20549" name="Line 5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3792" y="938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0550" name="Line 5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792" y="1370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0534" name="Line 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123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0532" name="Line 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44" y="1040"/>
                    <a:ext cx="144" cy="19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530" name="Line 55"/>
                <p:cNvSpPr>
                  <a:spLocks noChangeShapeType="1"/>
                </p:cNvSpPr>
                <p:nvPr/>
              </p:nvSpPr>
              <p:spPr bwMode="auto">
                <a:xfrm>
                  <a:off x="3752" y="1240"/>
                  <a:ext cx="136" cy="1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0528" name="Line 56"/>
              <p:cNvSpPr>
                <a:spLocks noChangeShapeType="1"/>
              </p:cNvSpPr>
              <p:nvPr/>
            </p:nvSpPr>
            <p:spPr bwMode="auto">
              <a:xfrm flipH="1">
                <a:off x="5040" y="1232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0525" name="Line 57"/>
            <p:cNvSpPr>
              <a:spLocks noChangeShapeType="1"/>
            </p:cNvSpPr>
            <p:nvPr/>
          </p:nvSpPr>
          <p:spPr bwMode="auto">
            <a:xfrm>
              <a:off x="3744" y="1056"/>
              <a:ext cx="576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20526" name="Text Box 58"/>
            <p:cNvSpPr txBox="1">
              <a:spLocks noChangeArrowheads="1"/>
            </p:cNvSpPr>
            <p:nvPr/>
          </p:nvSpPr>
          <p:spPr bwMode="auto">
            <a:xfrm>
              <a:off x="3504" y="1344"/>
              <a:ext cx="133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>
                  <a:solidFill>
                    <a:srgbClr val="000000"/>
                  </a:solidFill>
                  <a:latin typeface="Arial" pitchFamily="34" charset="0"/>
                </a:rPr>
                <a:t>XXXXXXX</a:t>
              </a:r>
              <a:r>
                <a:rPr lang="fr-FR" altLang="fr-FR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endParaRPr lang="fr-FR" altLang="fr-FR" sz="36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20488" name="Text Box 59"/>
          <p:cNvSpPr txBox="1">
            <a:spLocks noChangeArrowheads="1"/>
          </p:cNvSpPr>
          <p:nvPr/>
        </p:nvSpPr>
        <p:spPr bwMode="auto">
          <a:xfrm>
            <a:off x="3733800" y="609600"/>
            <a:ext cx="22098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1800">
                <a:solidFill>
                  <a:srgbClr val="000000"/>
                </a:solidFill>
              </a:rPr>
              <a:t>Electrons strongly slowed down in both channels: large resist. </a:t>
            </a:r>
          </a:p>
        </p:txBody>
      </p:sp>
      <p:sp>
        <p:nvSpPr>
          <p:cNvPr id="20490" name="Text Box 61"/>
          <p:cNvSpPr txBox="1">
            <a:spLocks noChangeArrowheads="1"/>
          </p:cNvSpPr>
          <p:nvPr/>
        </p:nvSpPr>
        <p:spPr bwMode="auto">
          <a:xfrm>
            <a:off x="8001000" y="609600"/>
            <a:ext cx="22098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1800">
                <a:solidFill>
                  <a:srgbClr val="000000"/>
                </a:solidFill>
              </a:rPr>
              <a:t>Short circuit by electrons in spin up channel: small resist.</a:t>
            </a:r>
          </a:p>
        </p:txBody>
      </p:sp>
      <p:sp>
        <p:nvSpPr>
          <p:cNvPr id="20492" name="Rectangle 151"/>
          <p:cNvSpPr>
            <a:spLocks noChangeArrowheads="1"/>
          </p:cNvSpPr>
          <p:nvPr/>
        </p:nvSpPr>
        <p:spPr bwMode="auto">
          <a:xfrm>
            <a:off x="4611189" y="3597701"/>
            <a:ext cx="2172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fr-FR" sz="1800" dirty="0">
                <a:solidFill>
                  <a:srgbClr val="000000"/>
                </a:solidFill>
                <a:latin typeface="Gill Sans MT" pitchFamily="34" charset="0"/>
                <a:ea typeface="ＭＳ Ｐゴシック" charset="-128"/>
              </a:rPr>
              <a:t>Polarizer/Analyzer analogy</a:t>
            </a:r>
            <a:endParaRPr lang="fr-FR" altLang="fr-FR" sz="2000" b="1" dirty="0">
              <a:solidFill>
                <a:srgbClr val="00CC00"/>
              </a:solidFill>
              <a:latin typeface="Arial Black" pitchFamily="34" charset="0"/>
              <a:ea typeface="ＭＳ Ｐゴシック" charset="-128"/>
            </a:endParaRPr>
          </a:p>
        </p:txBody>
      </p:sp>
      <p:grpSp>
        <p:nvGrpSpPr>
          <p:cNvPr id="20493" name="Group 66"/>
          <p:cNvGrpSpPr>
            <a:grpSpLocks/>
          </p:cNvGrpSpPr>
          <p:nvPr/>
        </p:nvGrpSpPr>
        <p:grpSpPr bwMode="auto">
          <a:xfrm>
            <a:off x="2895600" y="3276601"/>
            <a:ext cx="1447800" cy="1622425"/>
            <a:chOff x="3408" y="2064"/>
            <a:chExt cx="912" cy="1022"/>
          </a:xfrm>
        </p:grpSpPr>
        <p:pic>
          <p:nvPicPr>
            <p:cNvPr id="20520" name="Image 150" descr="GMR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755" r="31787" b="6465"/>
            <a:stretch>
              <a:fillRect/>
            </a:stretch>
          </p:blipFill>
          <p:spPr bwMode="auto">
            <a:xfrm>
              <a:off x="3408" y="2064"/>
              <a:ext cx="912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21" name="AutoShape 68"/>
            <p:cNvSpPr>
              <a:spLocks noChangeArrowheads="1"/>
            </p:cNvSpPr>
            <p:nvPr/>
          </p:nvSpPr>
          <p:spPr bwMode="auto">
            <a:xfrm>
              <a:off x="4144" y="2496"/>
              <a:ext cx="96" cy="384"/>
            </a:xfrm>
            <a:prstGeom prst="downArrow">
              <a:avLst>
                <a:gd name="adj1" fmla="val 50000"/>
                <a:gd name="adj2" fmla="val 100000"/>
              </a:avLst>
            </a:prstGeom>
            <a:solidFill>
              <a:srgbClr val="FF5050"/>
            </a:solidFill>
            <a:ln w="9525">
              <a:solidFill>
                <a:srgbClr val="FF5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pic>
        <p:nvPicPr>
          <p:cNvPr id="20494" name="Image 150" descr="GMR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755" b="6465"/>
          <a:stretch>
            <a:fillRect/>
          </a:stretch>
        </p:blipFill>
        <p:spPr bwMode="auto">
          <a:xfrm>
            <a:off x="7021514" y="3251201"/>
            <a:ext cx="2122487" cy="162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96" name="Text Box 75"/>
          <p:cNvSpPr txBox="1">
            <a:spLocks noChangeArrowheads="1"/>
          </p:cNvSpPr>
          <p:nvPr/>
        </p:nvSpPr>
        <p:spPr bwMode="auto">
          <a:xfrm>
            <a:off x="4856584" y="5719194"/>
            <a:ext cx="28956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1800" b="1" dirty="0" err="1">
                <a:solidFill>
                  <a:srgbClr val="000000"/>
                </a:solidFill>
                <a:latin typeface="Gill Sans MT" pitchFamily="34" charset="0"/>
              </a:rPr>
              <a:t>Current</a:t>
            </a:r>
            <a:r>
              <a:rPr lang="fr-FR" altLang="fr-FR" sz="1800" b="1" dirty="0">
                <a:solidFill>
                  <a:srgbClr val="000000"/>
                </a:solidFill>
                <a:latin typeface="Gill Sans MT" pitchFamily="34" charset="0"/>
              </a:rPr>
              <a:t> in Plane-GMR </a:t>
            </a:r>
          </a:p>
        </p:txBody>
      </p:sp>
      <p:grpSp>
        <p:nvGrpSpPr>
          <p:cNvPr id="20502" name="Groupe 85"/>
          <p:cNvGrpSpPr>
            <a:grpSpLocks/>
          </p:cNvGrpSpPr>
          <p:nvPr/>
        </p:nvGrpSpPr>
        <p:grpSpPr bwMode="auto">
          <a:xfrm>
            <a:off x="2640013" y="1412875"/>
            <a:ext cx="5040312" cy="3119438"/>
            <a:chOff x="1115616" y="1412214"/>
            <a:chExt cx="5040883" cy="3120098"/>
          </a:xfrm>
        </p:grpSpPr>
        <p:pic>
          <p:nvPicPr>
            <p:cNvPr id="20505" name="Picture 7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6136" y="4002087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506" name="Picture 7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3306" y="2183428"/>
              <a:ext cx="360363" cy="530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507" name="Picture 7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12214"/>
              <a:ext cx="360363" cy="1279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135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0508" name="Groupe 89"/>
            <p:cNvGrpSpPr>
              <a:grpSpLocks/>
            </p:cNvGrpSpPr>
            <p:nvPr/>
          </p:nvGrpSpPr>
          <p:grpSpPr bwMode="auto">
            <a:xfrm>
              <a:off x="1735137" y="3597501"/>
              <a:ext cx="888320" cy="934811"/>
              <a:chOff x="1735137" y="3597501"/>
              <a:chExt cx="888320" cy="934811"/>
            </a:xfrm>
          </p:grpSpPr>
          <p:pic>
            <p:nvPicPr>
              <p:cNvPr id="20509" name="Picture 7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5137" y="4002087"/>
                <a:ext cx="360363" cy="530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13500000" algn="ct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20510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63094" y="3597501"/>
                <a:ext cx="360363" cy="530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13500000" algn="ct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20503" name="Picture 7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1" y="1989139"/>
            <a:ext cx="36036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pic>
        <p:nvPicPr>
          <p:cNvPr id="20504" name="Picture 7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1463" y="4041776"/>
            <a:ext cx="360362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95" name="Group 135"/>
          <p:cNvGrpSpPr>
            <a:grpSpLocks/>
          </p:cNvGrpSpPr>
          <p:nvPr/>
        </p:nvGrpSpPr>
        <p:grpSpPr bwMode="auto">
          <a:xfrm>
            <a:off x="1524000" y="0"/>
            <a:ext cx="8991600" cy="533400"/>
            <a:chOff x="0" y="0"/>
            <a:chExt cx="5664" cy="336"/>
          </a:xfrm>
        </p:grpSpPr>
        <p:sp>
          <p:nvSpPr>
            <p:cNvPr id="96" name="Rectangle 136"/>
            <p:cNvSpPr>
              <a:spLocks noChangeArrowheads="1"/>
            </p:cNvSpPr>
            <p:nvPr/>
          </p:nvSpPr>
          <p:spPr bwMode="auto">
            <a:xfrm>
              <a:off x="0" y="0"/>
              <a:ext cx="5664" cy="3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400">
                <a:solidFill>
                  <a:srgbClr val="FFFFFF"/>
                </a:solidFill>
              </a:endParaRPr>
            </a:p>
          </p:txBody>
        </p:sp>
        <p:sp>
          <p:nvSpPr>
            <p:cNvPr id="97" name="Rectangle 137"/>
            <p:cNvSpPr>
              <a:spLocks noChangeArrowheads="1"/>
            </p:cNvSpPr>
            <p:nvPr/>
          </p:nvSpPr>
          <p:spPr bwMode="auto">
            <a:xfrm>
              <a:off x="144" y="0"/>
              <a:ext cx="53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 b="1" i="1" dirty="0">
                  <a:solidFill>
                    <a:srgbClr val="FFFFFF"/>
                  </a:solidFill>
                </a:rPr>
                <a:t>Concept of the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giant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</a:t>
              </a:r>
              <a:r>
                <a:rPr lang="fr-FR" altLang="fr-FR" sz="2800" b="1" i="1" dirty="0" err="1">
                  <a:solidFill>
                    <a:srgbClr val="FFFFFF"/>
                  </a:solidFill>
                </a:rPr>
                <a:t>magnetoresistance</a:t>
              </a:r>
              <a:r>
                <a:rPr lang="fr-FR" altLang="fr-FR" sz="2800" b="1" i="1" dirty="0">
                  <a:solidFill>
                    <a:srgbClr val="FFFFFF"/>
                  </a:solidFill>
                </a:rPr>
                <a:t> (GMR)</a:t>
              </a:r>
              <a:endParaRPr lang="fr-FR" altLang="fr-FR" sz="2800" b="1" i="1" dirty="0">
                <a:solidFill>
                  <a:srgbClr val="3333CC"/>
                </a:solidFill>
              </a:endParaRPr>
            </a:p>
          </p:txBody>
        </p:sp>
      </p:grpSp>
      <p:grpSp>
        <p:nvGrpSpPr>
          <p:cNvPr id="98" name="Groupe 97"/>
          <p:cNvGrpSpPr/>
          <p:nvPr/>
        </p:nvGrpSpPr>
        <p:grpSpPr>
          <a:xfrm>
            <a:off x="3794626" y="2912312"/>
            <a:ext cx="957730" cy="516689"/>
            <a:chOff x="2270626" y="2912311"/>
            <a:chExt cx="957730" cy="516689"/>
          </a:xfrm>
        </p:grpSpPr>
        <p:sp>
          <p:nvSpPr>
            <p:cNvPr id="99" name="ZoneTexte 98"/>
            <p:cNvSpPr txBox="1"/>
            <p:nvPr/>
          </p:nvSpPr>
          <p:spPr>
            <a:xfrm>
              <a:off x="2270626" y="2912311"/>
              <a:ext cx="9577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>
                  <a:solidFill>
                    <a:srgbClr val="000000"/>
                  </a:solidFill>
                </a:rPr>
                <a:t>Cu layer </a:t>
              </a:r>
            </a:p>
          </p:txBody>
        </p:sp>
        <p:cxnSp>
          <p:nvCxnSpPr>
            <p:cNvPr id="100" name="Connecteur droit avec flèche 99"/>
            <p:cNvCxnSpPr/>
            <p:nvPr/>
          </p:nvCxnSpPr>
          <p:spPr bwMode="auto">
            <a:xfrm>
              <a:off x="2502725" y="3191490"/>
              <a:ext cx="0" cy="23751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1" name="Groupe 100"/>
          <p:cNvGrpSpPr/>
          <p:nvPr/>
        </p:nvGrpSpPr>
        <p:grpSpPr>
          <a:xfrm>
            <a:off x="7934707" y="2924945"/>
            <a:ext cx="957730" cy="516689"/>
            <a:chOff x="2270626" y="2912311"/>
            <a:chExt cx="957730" cy="516689"/>
          </a:xfrm>
        </p:grpSpPr>
        <p:sp>
          <p:nvSpPr>
            <p:cNvPr id="102" name="ZoneTexte 101"/>
            <p:cNvSpPr txBox="1"/>
            <p:nvPr/>
          </p:nvSpPr>
          <p:spPr>
            <a:xfrm>
              <a:off x="2270626" y="2912311"/>
              <a:ext cx="9577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>
                  <a:solidFill>
                    <a:srgbClr val="000000"/>
                  </a:solidFill>
                </a:rPr>
                <a:t>Cu layer </a:t>
              </a:r>
            </a:p>
          </p:txBody>
        </p:sp>
        <p:cxnSp>
          <p:nvCxnSpPr>
            <p:cNvPr id="103" name="Connecteur droit avec flèche 102"/>
            <p:cNvCxnSpPr/>
            <p:nvPr/>
          </p:nvCxnSpPr>
          <p:spPr bwMode="auto">
            <a:xfrm>
              <a:off x="2502725" y="3191490"/>
              <a:ext cx="0" cy="23751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19" name="Text Box 75"/>
          <p:cNvSpPr txBox="1">
            <a:spLocks noChangeArrowheads="1"/>
          </p:cNvSpPr>
          <p:nvPr/>
        </p:nvSpPr>
        <p:spPr bwMode="auto">
          <a:xfrm>
            <a:off x="4584141" y="4506133"/>
            <a:ext cx="264457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1800" b="1" dirty="0" err="1">
                <a:solidFill>
                  <a:srgbClr val="000000"/>
                </a:solidFill>
                <a:latin typeface="Gill Sans MT" pitchFamily="34" charset="0"/>
              </a:rPr>
              <a:t>Current</a:t>
            </a:r>
            <a:r>
              <a:rPr lang="fr-FR" altLang="fr-FR" sz="1800" b="1" dirty="0">
                <a:solidFill>
                  <a:srgbClr val="000000"/>
                </a:solidFill>
                <a:latin typeface="Gill Sans MT" pitchFamily="34" charset="0"/>
              </a:rPr>
              <a:t> </a:t>
            </a:r>
            <a:r>
              <a:rPr lang="fr-FR" altLang="fr-FR" sz="1800" b="1" dirty="0" err="1">
                <a:solidFill>
                  <a:srgbClr val="000000"/>
                </a:solidFill>
                <a:latin typeface="Gill Sans MT" pitchFamily="34" charset="0"/>
              </a:rPr>
              <a:t>Perpendicular</a:t>
            </a:r>
            <a:r>
              <a:rPr lang="fr-FR" altLang="fr-FR" sz="1800" b="1" dirty="0">
                <a:solidFill>
                  <a:srgbClr val="000000"/>
                </a:solidFill>
                <a:latin typeface="Gill Sans MT" pitchFamily="34" charset="0"/>
              </a:rPr>
              <a:t> to Plane Plane-GMR </a:t>
            </a:r>
          </a:p>
        </p:txBody>
      </p:sp>
      <p:grpSp>
        <p:nvGrpSpPr>
          <p:cNvPr id="2" name="Groupe 1"/>
          <p:cNvGrpSpPr/>
          <p:nvPr/>
        </p:nvGrpSpPr>
        <p:grpSpPr>
          <a:xfrm>
            <a:off x="6724476" y="5162550"/>
            <a:ext cx="2755900" cy="1506810"/>
            <a:chOff x="5200476" y="5162550"/>
            <a:chExt cx="2755900" cy="1506810"/>
          </a:xfrm>
        </p:grpSpPr>
        <p:grpSp>
          <p:nvGrpSpPr>
            <p:cNvPr id="104" name="Group 16"/>
            <p:cNvGrpSpPr>
              <a:grpSpLocks/>
            </p:cNvGrpSpPr>
            <p:nvPr/>
          </p:nvGrpSpPr>
          <p:grpSpPr bwMode="auto">
            <a:xfrm>
              <a:off x="5200476" y="5162550"/>
              <a:ext cx="2755900" cy="1470025"/>
              <a:chOff x="3120" y="2880"/>
              <a:chExt cx="1736" cy="926"/>
            </a:xfrm>
          </p:grpSpPr>
          <p:sp>
            <p:nvSpPr>
              <p:cNvPr id="105" name="AutoShape 17"/>
              <p:cNvSpPr>
                <a:spLocks noChangeAspect="1" noChangeArrowheads="1"/>
              </p:cNvSpPr>
              <p:nvPr/>
            </p:nvSpPr>
            <p:spPr bwMode="auto">
              <a:xfrm>
                <a:off x="3377" y="3487"/>
                <a:ext cx="1216" cy="319"/>
              </a:xfrm>
              <a:prstGeom prst="parallelogram">
                <a:avLst>
                  <a:gd name="adj" fmla="val 95298"/>
                </a:avLst>
              </a:prstGeom>
              <a:solidFill>
                <a:srgbClr val="99CC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6" name="AutoShape 18"/>
              <p:cNvSpPr>
                <a:spLocks noChangeAspect="1" noChangeArrowheads="1"/>
              </p:cNvSpPr>
              <p:nvPr/>
            </p:nvSpPr>
            <p:spPr bwMode="auto">
              <a:xfrm>
                <a:off x="3372" y="3460"/>
                <a:ext cx="1216" cy="319"/>
              </a:xfrm>
              <a:prstGeom prst="parallelogram">
                <a:avLst>
                  <a:gd name="adj" fmla="val 95298"/>
                </a:avLst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7" name="AutoShape 19"/>
              <p:cNvSpPr>
                <a:spLocks noChangeAspect="1" noChangeArrowheads="1"/>
              </p:cNvSpPr>
              <p:nvPr/>
            </p:nvSpPr>
            <p:spPr bwMode="auto">
              <a:xfrm>
                <a:off x="3387" y="3423"/>
                <a:ext cx="1216" cy="319"/>
              </a:xfrm>
              <a:prstGeom prst="parallelogram">
                <a:avLst>
                  <a:gd name="adj" fmla="val 95298"/>
                </a:avLst>
              </a:prstGeom>
              <a:solidFill>
                <a:srgbClr val="99CC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8" name="AutoShape 20"/>
              <p:cNvSpPr>
                <a:spLocks noChangeAspect="1" noChangeArrowheads="1"/>
              </p:cNvSpPr>
              <p:nvPr/>
            </p:nvSpPr>
            <p:spPr bwMode="auto">
              <a:xfrm>
                <a:off x="3387" y="3396"/>
                <a:ext cx="1216" cy="319"/>
              </a:xfrm>
              <a:prstGeom prst="parallelogram">
                <a:avLst>
                  <a:gd name="adj" fmla="val 95298"/>
                </a:avLst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09" name="Line 21"/>
              <p:cNvSpPr>
                <a:spLocks noChangeAspect="1" noChangeShapeType="1"/>
              </p:cNvSpPr>
              <p:nvPr/>
            </p:nvSpPr>
            <p:spPr bwMode="auto">
              <a:xfrm>
                <a:off x="3120" y="3540"/>
                <a:ext cx="1736" cy="0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AutoShape 22"/>
              <p:cNvSpPr>
                <a:spLocks noChangeAspect="1" noChangeArrowheads="1"/>
              </p:cNvSpPr>
              <p:nvPr/>
            </p:nvSpPr>
            <p:spPr bwMode="auto">
              <a:xfrm>
                <a:off x="3382" y="3366"/>
                <a:ext cx="1215" cy="319"/>
              </a:xfrm>
              <a:prstGeom prst="parallelogram">
                <a:avLst>
                  <a:gd name="adj" fmla="val 95219"/>
                </a:avLst>
              </a:prstGeom>
              <a:solidFill>
                <a:srgbClr val="99CC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1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3377" y="3339"/>
                <a:ext cx="1215" cy="319"/>
              </a:xfrm>
              <a:prstGeom prst="parallelogram">
                <a:avLst>
                  <a:gd name="adj" fmla="val 95219"/>
                </a:avLst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2" name="AutoShape 24"/>
              <p:cNvSpPr>
                <a:spLocks noChangeAspect="1" noChangeArrowheads="1"/>
              </p:cNvSpPr>
              <p:nvPr/>
            </p:nvSpPr>
            <p:spPr bwMode="auto">
              <a:xfrm>
                <a:off x="3392" y="3302"/>
                <a:ext cx="1215" cy="319"/>
              </a:xfrm>
              <a:prstGeom prst="parallelogram">
                <a:avLst>
                  <a:gd name="adj" fmla="val 95219"/>
                </a:avLst>
              </a:prstGeom>
              <a:solidFill>
                <a:srgbClr val="99CC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3" name="AutoShape 25"/>
              <p:cNvSpPr>
                <a:spLocks noChangeAspect="1" noChangeArrowheads="1"/>
              </p:cNvSpPr>
              <p:nvPr/>
            </p:nvSpPr>
            <p:spPr bwMode="auto">
              <a:xfrm>
                <a:off x="3392" y="3275"/>
                <a:ext cx="1215" cy="319"/>
              </a:xfrm>
              <a:prstGeom prst="parallelogram">
                <a:avLst>
                  <a:gd name="adj" fmla="val 95219"/>
                </a:avLst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114" name="Line 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409" y="3082"/>
                <a:ext cx="0" cy="33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Line 27"/>
              <p:cNvSpPr>
                <a:spLocks noChangeAspect="1" noChangeShapeType="1"/>
              </p:cNvSpPr>
              <p:nvPr/>
            </p:nvSpPr>
            <p:spPr bwMode="auto">
              <a:xfrm flipH="1">
                <a:off x="4154" y="3082"/>
                <a:ext cx="255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Line 28"/>
              <p:cNvSpPr>
                <a:spLocks noChangeAspect="1" noChangeShapeType="1"/>
              </p:cNvSpPr>
              <p:nvPr/>
            </p:nvSpPr>
            <p:spPr bwMode="auto">
              <a:xfrm flipV="1">
                <a:off x="3614" y="3082"/>
                <a:ext cx="0" cy="33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Line 29"/>
              <p:cNvSpPr>
                <a:spLocks noChangeAspect="1" noChangeShapeType="1"/>
              </p:cNvSpPr>
              <p:nvPr/>
            </p:nvSpPr>
            <p:spPr bwMode="auto">
              <a:xfrm>
                <a:off x="3614" y="3082"/>
                <a:ext cx="25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Text Box 30"/>
              <p:cNvSpPr txBox="1">
                <a:spLocks noChangeAspect="1" noChangeArrowheads="1"/>
              </p:cNvSpPr>
              <p:nvPr/>
            </p:nvSpPr>
            <p:spPr bwMode="auto">
              <a:xfrm>
                <a:off x="3779" y="2880"/>
                <a:ext cx="557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fr-FR" sz="1800" b="1">
                    <a:solidFill>
                      <a:srgbClr val="000000"/>
                    </a:solidFill>
                    <a:latin typeface="Graphite Light" pitchFamily="66" charset="0"/>
                  </a:rPr>
                  <a:t>V=RI</a:t>
                </a:r>
              </a:p>
            </p:txBody>
          </p:sp>
        </p:grpSp>
        <p:cxnSp>
          <p:nvCxnSpPr>
            <p:cNvPr id="120" name="Connecteur droit 6"/>
            <p:cNvCxnSpPr>
              <a:cxnSpLocks noChangeShapeType="1"/>
            </p:cNvCxnSpPr>
            <p:nvPr/>
          </p:nvCxnSpPr>
          <p:spPr bwMode="auto">
            <a:xfrm flipV="1">
              <a:off x="5587454" y="6329635"/>
              <a:ext cx="265112" cy="295275"/>
            </a:xfrm>
            <a:prstGeom prst="line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1" name="Connecteur droit 117"/>
            <p:cNvCxnSpPr>
              <a:cxnSpLocks noChangeShapeType="1"/>
            </p:cNvCxnSpPr>
            <p:nvPr/>
          </p:nvCxnSpPr>
          <p:spPr bwMode="auto">
            <a:xfrm>
              <a:off x="5873204" y="6331222"/>
              <a:ext cx="171450" cy="250825"/>
            </a:xfrm>
            <a:prstGeom prst="line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2" name="Connecteur droit 118"/>
            <p:cNvCxnSpPr>
              <a:cxnSpLocks noChangeShapeType="1"/>
            </p:cNvCxnSpPr>
            <p:nvPr/>
          </p:nvCxnSpPr>
          <p:spPr bwMode="auto">
            <a:xfrm flipV="1">
              <a:off x="6073229" y="6297885"/>
              <a:ext cx="265112" cy="295275"/>
            </a:xfrm>
            <a:prstGeom prst="line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3" name="Connecteur droit 119"/>
            <p:cNvCxnSpPr>
              <a:cxnSpLocks noChangeShapeType="1"/>
            </p:cNvCxnSpPr>
            <p:nvPr/>
          </p:nvCxnSpPr>
          <p:spPr bwMode="auto">
            <a:xfrm>
              <a:off x="6309766" y="6256610"/>
              <a:ext cx="219075" cy="368300"/>
            </a:xfrm>
            <a:prstGeom prst="line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4" name="Connecteur droit 126"/>
            <p:cNvCxnSpPr>
              <a:cxnSpLocks noChangeShapeType="1"/>
            </p:cNvCxnSpPr>
            <p:nvPr/>
          </p:nvCxnSpPr>
          <p:spPr bwMode="auto">
            <a:xfrm flipV="1">
              <a:off x="6512966" y="6321697"/>
              <a:ext cx="265113" cy="295275"/>
            </a:xfrm>
            <a:prstGeom prst="line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5" name="Connecteur droit avec flèche 14"/>
            <p:cNvCxnSpPr>
              <a:cxnSpLocks noChangeShapeType="1"/>
            </p:cNvCxnSpPr>
            <p:nvPr/>
          </p:nvCxnSpPr>
          <p:spPr bwMode="auto">
            <a:xfrm>
              <a:off x="6709816" y="6297885"/>
              <a:ext cx="598488" cy="371475"/>
            </a:xfrm>
            <a:prstGeom prst="straightConnector1">
              <a:avLst/>
            </a:prstGeom>
            <a:noFill/>
            <a:ln w="28575" algn="ctr">
              <a:solidFill>
                <a:srgbClr val="C00000"/>
              </a:solidFill>
              <a:round/>
              <a:headEnd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0489" name="Text Box 60"/>
          <p:cNvSpPr txBox="1">
            <a:spLocks noChangeArrowheads="1"/>
          </p:cNvSpPr>
          <p:nvPr/>
        </p:nvSpPr>
        <p:spPr bwMode="auto">
          <a:xfrm>
            <a:off x="6781800" y="1857376"/>
            <a:ext cx="2514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dirty="0" err="1">
                <a:solidFill>
                  <a:srgbClr val="0000CC"/>
                </a:solidFill>
              </a:rPr>
              <a:t>with</a:t>
            </a:r>
            <a:r>
              <a:rPr lang="fr-FR" altLang="fr-FR" sz="2000" b="1" dirty="0">
                <a:solidFill>
                  <a:srgbClr val="0000CC"/>
                </a:solidFill>
              </a:rPr>
              <a:t> Co and Fe imp.</a:t>
            </a:r>
          </a:p>
        </p:txBody>
      </p:sp>
    </p:spTree>
    <p:extLst>
      <p:ext uri="{BB962C8B-B14F-4D97-AF65-F5344CB8AC3E}">
        <p14:creationId xmlns:p14="http://schemas.microsoft.com/office/powerpoint/2010/main" val="681438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6" descr="\\trts7145\UMR137\Photos Bruno Dellesard\Bruno_DELLESARD0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3513" y="701675"/>
            <a:ext cx="6451600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0435" name="Text Box 3"/>
          <p:cNvSpPr txBox="1">
            <a:spLocks noChangeArrowheads="1"/>
          </p:cNvSpPr>
          <p:nvPr/>
        </p:nvSpPr>
        <p:spPr bwMode="auto">
          <a:xfrm>
            <a:off x="2971800" y="5486400"/>
            <a:ext cx="6324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>
                <a:solidFill>
                  <a:prstClr val="black"/>
                </a:solidFill>
                <a:latin typeface="Verdana" pitchFamily="34" charset="0"/>
              </a:rPr>
              <a:t> Molecular Beam Epitaxy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>
                <a:solidFill>
                  <a:prstClr val="black"/>
                </a:solidFill>
                <a:latin typeface="Verdana" pitchFamily="34" charset="0"/>
              </a:rPr>
              <a:t>(growth of metallic  multilayers)           </a:t>
            </a:r>
          </a:p>
        </p:txBody>
      </p:sp>
    </p:spTree>
    <p:extLst>
      <p:ext uri="{BB962C8B-B14F-4D97-AF65-F5344CB8AC3E}">
        <p14:creationId xmlns:p14="http://schemas.microsoft.com/office/powerpoint/2010/main" val="42349075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0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0435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1524000" y="0"/>
            <a:ext cx="9144000" cy="990600"/>
          </a:xfrm>
          <a:prstGeom prst="rect">
            <a:avLst/>
          </a:prstGeom>
          <a:solidFill>
            <a:srgbClr val="3333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400">
              <a:solidFill>
                <a:srgbClr val="3333FF"/>
              </a:solidFill>
            </a:endParaRPr>
          </a:p>
        </p:txBody>
      </p:sp>
      <p:sp>
        <p:nvSpPr>
          <p:cNvPr id="21509" name="Line 5"/>
          <p:cNvSpPr>
            <a:spLocks noChangeShapeType="1"/>
          </p:cNvSpPr>
          <p:nvPr/>
        </p:nvSpPr>
        <p:spPr bwMode="auto">
          <a:xfrm flipH="1">
            <a:off x="5791200" y="1828801"/>
            <a:ext cx="14288" cy="2416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>
              <a:solidFill>
                <a:srgbClr val="000000"/>
              </a:solidFill>
            </a:endParaRPr>
          </a:p>
        </p:txBody>
      </p:sp>
      <p:sp>
        <p:nvSpPr>
          <p:cNvPr id="21511" name="Text Box 7"/>
          <p:cNvSpPr txBox="1">
            <a:spLocks noChangeArrowheads="1"/>
          </p:cNvSpPr>
          <p:nvPr/>
        </p:nvSpPr>
        <p:spPr bwMode="auto">
          <a:xfrm>
            <a:off x="3048001" y="0"/>
            <a:ext cx="5916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FF0000"/>
              </a:buClr>
            </a:pPr>
            <a:r>
              <a:rPr lang="fr-FR" altLang="fr-FR" sz="2400" b="1">
                <a:solidFill>
                  <a:srgbClr val="FFFFFF"/>
                </a:solidFill>
                <a:latin typeface="Verdana" pitchFamily="34" charset="0"/>
              </a:rPr>
              <a:t> Giant Magnetoresistance (GMR)</a:t>
            </a:r>
          </a:p>
        </p:txBody>
      </p:sp>
      <p:sp>
        <p:nvSpPr>
          <p:cNvPr id="21512" name="Text Box 8"/>
          <p:cNvSpPr txBox="1">
            <a:spLocks noChangeArrowheads="1"/>
          </p:cNvSpPr>
          <p:nvPr/>
        </p:nvSpPr>
        <p:spPr bwMode="auto">
          <a:xfrm>
            <a:off x="1524000" y="457201"/>
            <a:ext cx="88392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029" altLang="fr-FR" sz="1800" b="1">
                <a:solidFill>
                  <a:srgbClr val="FFFFFF"/>
                </a:solidFill>
                <a:latin typeface="Verdana" pitchFamily="34" charset="0"/>
                <a:sym typeface="Monotype Sorts" pitchFamily="2" charset="2"/>
              </a:rPr>
              <a:t>(Orsay, 1988, Fe/Cr multilayers, Jülich, 1989, Fe/Cr/Fe trilayers)</a:t>
            </a:r>
            <a:endParaRPr lang="en-US" altLang="fr-FR" sz="1800" b="1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1514" name="Text Box 10"/>
          <p:cNvSpPr txBox="1">
            <a:spLocks noChangeArrowheads="1"/>
          </p:cNvSpPr>
          <p:nvPr/>
        </p:nvSpPr>
        <p:spPr bwMode="auto">
          <a:xfrm>
            <a:off x="2438401" y="4800600"/>
            <a:ext cx="3476625" cy="4270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2200" i="1">
                <a:solidFill>
                  <a:srgbClr val="000000"/>
                </a:solidFill>
                <a:latin typeface="Palatino" pitchFamily="18" charset="0"/>
              </a:rPr>
              <a:t>Magnetic field (kGauss)</a:t>
            </a:r>
            <a:r>
              <a:rPr lang="fr-FR" altLang="fr-FR" sz="2000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1521" name="Picture 3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1676401"/>
            <a:ext cx="3505200" cy="269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23" name="Text Box 33"/>
          <p:cNvSpPr txBox="1">
            <a:spLocks noChangeArrowheads="1"/>
          </p:cNvSpPr>
          <p:nvPr/>
        </p:nvSpPr>
        <p:spPr bwMode="auto">
          <a:xfrm>
            <a:off x="9144000" y="1219201"/>
            <a:ext cx="838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FR" altLang="fr-FR" sz="2000">
                <a:solidFill>
                  <a:srgbClr val="000000"/>
                </a:solidFill>
                <a:latin typeface="Arial" pitchFamily="34" charset="0"/>
              </a:rPr>
              <a:t>Jülich</a:t>
            </a:r>
          </a:p>
        </p:txBody>
      </p:sp>
      <p:pic>
        <p:nvPicPr>
          <p:cNvPr id="258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8233" y="5481414"/>
            <a:ext cx="90709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4" name="Groupe 33"/>
          <p:cNvGrpSpPr/>
          <p:nvPr/>
        </p:nvGrpSpPr>
        <p:grpSpPr>
          <a:xfrm>
            <a:off x="1577438" y="1447801"/>
            <a:ext cx="4907500" cy="3729842"/>
            <a:chOff x="53438" y="1447801"/>
            <a:chExt cx="4907500" cy="3729842"/>
          </a:xfrm>
        </p:grpSpPr>
        <p:grpSp>
          <p:nvGrpSpPr>
            <p:cNvPr id="35" name="Groupe 34"/>
            <p:cNvGrpSpPr/>
            <p:nvPr/>
          </p:nvGrpSpPr>
          <p:grpSpPr>
            <a:xfrm>
              <a:off x="53438" y="1447801"/>
              <a:ext cx="4907500" cy="3729842"/>
              <a:chOff x="53438" y="1447801"/>
              <a:chExt cx="4907500" cy="3729842"/>
            </a:xfrm>
          </p:grpSpPr>
          <p:pic>
            <p:nvPicPr>
              <p:cNvPr id="37" name="Picture 4" descr="C:\Documents and Settings\Don\Mes documents\Com\confpresse011003\GMR4.gif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18814"/>
              <a:stretch/>
            </p:blipFill>
            <p:spPr bwMode="auto">
              <a:xfrm>
                <a:off x="228600" y="1447801"/>
                <a:ext cx="4732338" cy="3729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" name="Picture 4" descr="C:\Documents and Settings\Don\Mes documents\Com\confpresse011003\GMR4.gif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3467" t="82736" r="11188" b="2482"/>
              <a:stretch/>
            </p:blipFill>
            <p:spPr bwMode="auto">
              <a:xfrm>
                <a:off x="3347864" y="3501008"/>
                <a:ext cx="1199407" cy="679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Picture 4" descr="C:\Documents and Settings\Don\Mes documents\Com\confpresse011003\GMR4.gif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0226" t="82736" r="85364"/>
              <a:stretch/>
            </p:blipFill>
            <p:spPr bwMode="auto">
              <a:xfrm>
                <a:off x="4363314" y="3312722"/>
                <a:ext cx="208686" cy="7931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4" descr="C:\Documents and Settings\Don\Mes documents\Com\confpresse011003\GMR4.gif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0226" t="84693" r="61920"/>
              <a:stretch/>
            </p:blipFill>
            <p:spPr bwMode="auto">
              <a:xfrm>
                <a:off x="53438" y="4269346"/>
                <a:ext cx="1318162" cy="703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6" name="Rectangle 35"/>
            <p:cNvSpPr/>
            <p:nvPr/>
          </p:nvSpPr>
          <p:spPr>
            <a:xfrm>
              <a:off x="1187624" y="4869160"/>
              <a:ext cx="2928799" cy="30848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fr-FR">
                <a:solidFill>
                  <a:prstClr val="white"/>
                </a:solidFill>
              </a:endParaRPr>
            </a:p>
          </p:txBody>
        </p:sp>
      </p:grpSp>
      <p:sp>
        <p:nvSpPr>
          <p:cNvPr id="21522" name="Text Box 32"/>
          <p:cNvSpPr txBox="1">
            <a:spLocks noChangeArrowheads="1"/>
          </p:cNvSpPr>
          <p:nvPr/>
        </p:nvSpPr>
        <p:spPr bwMode="auto">
          <a:xfrm>
            <a:off x="1752600" y="1295401"/>
            <a:ext cx="1066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dirty="0">
                <a:solidFill>
                  <a:srgbClr val="000000"/>
                </a:solidFill>
                <a:latin typeface="Arial" pitchFamily="34" charset="0"/>
              </a:rPr>
              <a:t>Orsay</a:t>
            </a:r>
          </a:p>
        </p:txBody>
      </p:sp>
      <p:sp>
        <p:nvSpPr>
          <p:cNvPr id="2" name="Rectangle 1"/>
          <p:cNvSpPr/>
          <p:nvPr/>
        </p:nvSpPr>
        <p:spPr>
          <a:xfrm>
            <a:off x="4295800" y="1447802"/>
            <a:ext cx="2166912" cy="5410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fr-FR">
              <a:solidFill>
                <a:prstClr val="white"/>
              </a:solidFill>
            </a:endParaRPr>
          </a:p>
        </p:txBody>
      </p:sp>
      <p:sp>
        <p:nvSpPr>
          <p:cNvPr id="21513" name="Text Box 9"/>
          <p:cNvSpPr txBox="1">
            <a:spLocks noChangeArrowheads="1"/>
          </p:cNvSpPr>
          <p:nvPr/>
        </p:nvSpPr>
        <p:spPr bwMode="auto">
          <a:xfrm>
            <a:off x="4178424" y="1280318"/>
            <a:ext cx="2133600" cy="4270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fr-FR" sz="2200" i="1" dirty="0" err="1">
                <a:solidFill>
                  <a:srgbClr val="000000"/>
                </a:solidFill>
                <a:latin typeface="Palatino" pitchFamily="18" charset="0"/>
              </a:rPr>
              <a:t>Resistance</a:t>
            </a:r>
            <a:r>
              <a:rPr lang="fr-FR" altLang="fr-FR" sz="2200" i="1" dirty="0">
                <a:solidFill>
                  <a:srgbClr val="000000"/>
                </a:solidFill>
                <a:latin typeface="Palatino" pitchFamily="18" charset="0"/>
              </a:rPr>
              <a:t> ratio</a:t>
            </a:r>
            <a:r>
              <a:rPr lang="fr-FR" altLang="fr-FR" sz="2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1510" name="Text Box 6"/>
          <p:cNvSpPr txBox="1">
            <a:spLocks noChangeArrowheads="1"/>
          </p:cNvSpPr>
          <p:nvPr/>
        </p:nvSpPr>
        <p:spPr bwMode="auto">
          <a:xfrm>
            <a:off x="5185024" y="2564904"/>
            <a:ext cx="1343025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fr-FR" sz="1600" b="1" dirty="0">
                <a:solidFill>
                  <a:srgbClr val="000000"/>
                </a:solidFill>
                <a:latin typeface="Comic Sans MS" pitchFamily="66" charset="0"/>
              </a:rPr>
              <a:t>~ + 80%</a:t>
            </a:r>
            <a:endParaRPr lang="en-US" altLang="fr-FR" sz="10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2" name="Line 5"/>
          <p:cNvSpPr>
            <a:spLocks noChangeShapeType="1"/>
          </p:cNvSpPr>
          <p:nvPr/>
        </p:nvSpPr>
        <p:spPr bwMode="auto">
          <a:xfrm flipH="1">
            <a:off x="6153720" y="1804914"/>
            <a:ext cx="14288" cy="2416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>
              <a:solidFill>
                <a:srgbClr val="000000"/>
              </a:solidFill>
            </a:endParaRPr>
          </a:p>
        </p:txBody>
      </p:sp>
      <p:cxnSp>
        <p:nvCxnSpPr>
          <p:cNvPr id="4" name="Connecteur droit 3"/>
          <p:cNvCxnSpPr/>
          <p:nvPr/>
        </p:nvCxnSpPr>
        <p:spPr>
          <a:xfrm>
            <a:off x="5735960" y="4221088"/>
            <a:ext cx="362520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/>
          <p:nvPr/>
        </p:nvCxnSpPr>
        <p:spPr>
          <a:xfrm>
            <a:off x="4176024" y="1844824"/>
            <a:ext cx="1991985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Box 10"/>
          <p:cNvSpPr txBox="1">
            <a:spLocks noChangeArrowheads="1"/>
          </p:cNvSpPr>
          <p:nvPr/>
        </p:nvSpPr>
        <p:spPr bwMode="auto">
          <a:xfrm>
            <a:off x="2495601" y="4874170"/>
            <a:ext cx="3476625" cy="4270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2200" i="1" dirty="0" err="1">
                <a:solidFill>
                  <a:srgbClr val="000000"/>
                </a:solidFill>
                <a:latin typeface="Palatino" pitchFamily="18" charset="0"/>
              </a:rPr>
              <a:t>Magnetic</a:t>
            </a:r>
            <a:r>
              <a:rPr lang="fr-FR" altLang="fr-FR" sz="2200" i="1" dirty="0">
                <a:solidFill>
                  <a:srgbClr val="000000"/>
                </a:solidFill>
                <a:latin typeface="Palatino" pitchFamily="18" charset="0"/>
              </a:rPr>
              <a:t> </a:t>
            </a:r>
            <a:r>
              <a:rPr lang="fr-FR" altLang="fr-FR" sz="2200" i="1" dirty="0" err="1">
                <a:solidFill>
                  <a:srgbClr val="000000"/>
                </a:solidFill>
                <a:latin typeface="Palatino" pitchFamily="18" charset="0"/>
              </a:rPr>
              <a:t>field</a:t>
            </a:r>
            <a:r>
              <a:rPr lang="fr-FR" altLang="fr-FR" sz="2200" i="1" dirty="0">
                <a:solidFill>
                  <a:srgbClr val="000000"/>
                </a:solidFill>
                <a:latin typeface="Palatino" pitchFamily="18" charset="0"/>
              </a:rPr>
              <a:t> (</a:t>
            </a:r>
            <a:r>
              <a:rPr lang="fr-FR" altLang="fr-FR" sz="2200" i="1" dirty="0" err="1">
                <a:solidFill>
                  <a:srgbClr val="000000"/>
                </a:solidFill>
                <a:latin typeface="Palatino" pitchFamily="18" charset="0"/>
              </a:rPr>
              <a:t>kGauss</a:t>
            </a:r>
            <a:r>
              <a:rPr lang="fr-FR" altLang="fr-FR" sz="2200" i="1" dirty="0">
                <a:solidFill>
                  <a:srgbClr val="000000"/>
                </a:solidFill>
                <a:latin typeface="Palatino" pitchFamily="18" charset="0"/>
              </a:rPr>
              <a:t>)</a:t>
            </a:r>
            <a:r>
              <a:rPr lang="fr-FR" altLang="fr-FR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80712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323" y="824518"/>
            <a:ext cx="4012919" cy="21004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ZoneTexte 1"/>
          <p:cNvSpPr txBox="1"/>
          <p:nvPr/>
        </p:nvSpPr>
        <p:spPr>
          <a:xfrm>
            <a:off x="1524000" y="116632"/>
            <a:ext cx="9144000" cy="70788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Magnetic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multilayers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,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magnetic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tunnel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junctions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in the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read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heads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of hard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disks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of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today</a:t>
            </a:r>
            <a:r>
              <a:rPr lang="fr-FR" sz="2000" b="1" dirty="0">
                <a:solidFill>
                  <a:srgbClr val="FFFFFF"/>
                </a:solidFill>
                <a:latin typeface="Verdana" pitchFamily="34" charset="0"/>
              </a:rPr>
              <a:t> and perspective  for </a:t>
            </a:r>
            <a:r>
              <a:rPr lang="fr-FR" sz="2000" b="1" dirty="0" err="1">
                <a:solidFill>
                  <a:srgbClr val="FFFFFF"/>
                </a:solidFill>
                <a:latin typeface="Verdana" pitchFamily="34" charset="0"/>
              </a:rPr>
              <a:t>tomorrow</a:t>
            </a:r>
            <a:endParaRPr lang="fr-FR" sz="2000" b="1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11" name="Groupe 10"/>
          <p:cNvGrpSpPr/>
          <p:nvPr/>
        </p:nvGrpSpPr>
        <p:grpSpPr>
          <a:xfrm>
            <a:off x="6098682" y="1124744"/>
            <a:ext cx="4317799" cy="4165728"/>
            <a:chOff x="4286649" y="1700808"/>
            <a:chExt cx="4317799" cy="4165728"/>
          </a:xfrm>
        </p:grpSpPr>
        <p:pic>
          <p:nvPicPr>
            <p:cNvPr id="12291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7984" y="1700808"/>
              <a:ext cx="4176464" cy="4165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" name="Connecteur droit avec flèche 3"/>
            <p:cNvCxnSpPr/>
            <p:nvPr/>
          </p:nvCxnSpPr>
          <p:spPr bwMode="auto">
            <a:xfrm>
              <a:off x="4286649" y="4218053"/>
              <a:ext cx="789407" cy="172671"/>
            </a:xfrm>
            <a:prstGeom prst="straightConnector1">
              <a:avLst/>
            </a:prstGeom>
            <a:solidFill>
              <a:schemeClr val="accent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arrow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03" name="Group 201"/>
          <p:cNvGrpSpPr>
            <a:grpSpLocks/>
          </p:cNvGrpSpPr>
          <p:nvPr/>
        </p:nvGrpSpPr>
        <p:grpSpPr bwMode="auto">
          <a:xfrm rot="5400000">
            <a:off x="4375613" y="5502441"/>
            <a:ext cx="630467" cy="645084"/>
            <a:chOff x="1104" y="2448"/>
            <a:chExt cx="864" cy="864"/>
          </a:xfrm>
        </p:grpSpPr>
        <p:sp>
          <p:nvSpPr>
            <p:cNvPr id="749" name="Oval 202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0" name="Oval 203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1" name="Oval 204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2" name="Oval 205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3" name="Oval 206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4" name="Oval 207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5" name="Oval 208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56" name="Oval 209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04" name="Group 210"/>
          <p:cNvGrpSpPr>
            <a:grpSpLocks/>
          </p:cNvGrpSpPr>
          <p:nvPr/>
        </p:nvGrpSpPr>
        <p:grpSpPr bwMode="auto">
          <a:xfrm rot="5400000">
            <a:off x="4375613" y="5362338"/>
            <a:ext cx="630467" cy="645084"/>
            <a:chOff x="1104" y="2448"/>
            <a:chExt cx="864" cy="864"/>
          </a:xfrm>
        </p:grpSpPr>
        <p:sp>
          <p:nvSpPr>
            <p:cNvPr id="741" name="Oval 211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2" name="Oval 212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3" name="Oval 213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4" name="Oval 214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5" name="Oval 215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6" name="Oval 216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7" name="Oval 217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8" name="Oval 218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05" name="Group 219"/>
          <p:cNvGrpSpPr>
            <a:grpSpLocks/>
          </p:cNvGrpSpPr>
          <p:nvPr/>
        </p:nvGrpSpPr>
        <p:grpSpPr bwMode="auto">
          <a:xfrm rot="5400000">
            <a:off x="4375613" y="5222234"/>
            <a:ext cx="630467" cy="645084"/>
            <a:chOff x="1104" y="2448"/>
            <a:chExt cx="864" cy="864"/>
          </a:xfrm>
        </p:grpSpPr>
        <p:sp>
          <p:nvSpPr>
            <p:cNvPr id="733" name="Oval 220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4" name="Oval 221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5" name="Oval 222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6" name="Oval 223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7" name="Oval 224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8" name="Oval 225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9" name="Oval 226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40" name="Oval 227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06" name="Group 228"/>
          <p:cNvGrpSpPr>
            <a:grpSpLocks/>
          </p:cNvGrpSpPr>
          <p:nvPr/>
        </p:nvGrpSpPr>
        <p:grpSpPr bwMode="auto">
          <a:xfrm rot="5400000">
            <a:off x="4375613" y="5082130"/>
            <a:ext cx="630467" cy="645084"/>
            <a:chOff x="1104" y="2448"/>
            <a:chExt cx="864" cy="864"/>
          </a:xfrm>
        </p:grpSpPr>
        <p:sp>
          <p:nvSpPr>
            <p:cNvPr id="725" name="Oval 229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6" name="Oval 230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7" name="Oval 231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8" name="Oval 232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9" name="Oval 233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0" name="Oval 234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1" name="Oval 235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32" name="Oval 236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07" name="Group 237"/>
          <p:cNvGrpSpPr>
            <a:grpSpLocks/>
          </p:cNvGrpSpPr>
          <p:nvPr/>
        </p:nvGrpSpPr>
        <p:grpSpPr bwMode="auto">
          <a:xfrm rot="5400000">
            <a:off x="4375613" y="4942026"/>
            <a:ext cx="630467" cy="645084"/>
            <a:chOff x="1104" y="2448"/>
            <a:chExt cx="864" cy="864"/>
          </a:xfrm>
        </p:grpSpPr>
        <p:sp>
          <p:nvSpPr>
            <p:cNvPr id="717" name="Oval 238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8" name="Oval 239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9" name="Oval 240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0" name="Oval 241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1" name="Oval 242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2" name="Oval 243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3" name="Oval 244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24" name="Oval 245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08" name="Group 246"/>
          <p:cNvGrpSpPr>
            <a:grpSpLocks/>
          </p:cNvGrpSpPr>
          <p:nvPr/>
        </p:nvGrpSpPr>
        <p:grpSpPr bwMode="auto">
          <a:xfrm rot="5400000">
            <a:off x="4375613" y="4801923"/>
            <a:ext cx="630467" cy="645084"/>
            <a:chOff x="1104" y="2448"/>
            <a:chExt cx="864" cy="864"/>
          </a:xfrm>
        </p:grpSpPr>
        <p:sp>
          <p:nvSpPr>
            <p:cNvPr id="709" name="Oval 247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0" name="Oval 248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1" name="Oval 249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2" name="Oval 250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3" name="Oval 251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4" name="Oval 252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5" name="Oval 253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16" name="Oval 25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0" name="Group 256"/>
          <p:cNvGrpSpPr>
            <a:grpSpLocks/>
          </p:cNvGrpSpPr>
          <p:nvPr/>
        </p:nvGrpSpPr>
        <p:grpSpPr bwMode="auto">
          <a:xfrm rot="5400000">
            <a:off x="4480141" y="5576142"/>
            <a:ext cx="630467" cy="645084"/>
            <a:chOff x="1104" y="2448"/>
            <a:chExt cx="864" cy="864"/>
          </a:xfrm>
        </p:grpSpPr>
        <p:sp>
          <p:nvSpPr>
            <p:cNvPr id="695" name="Oval 257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6" name="Oval 258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7" name="Oval 259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8" name="Oval 260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9" name="Oval 261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00" name="Oval 262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01" name="Oval 263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02" name="Oval 26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1" name="Group 265"/>
          <p:cNvGrpSpPr>
            <a:grpSpLocks/>
          </p:cNvGrpSpPr>
          <p:nvPr/>
        </p:nvGrpSpPr>
        <p:grpSpPr bwMode="auto">
          <a:xfrm rot="5400000">
            <a:off x="4480141" y="5436038"/>
            <a:ext cx="630467" cy="645084"/>
            <a:chOff x="1104" y="2448"/>
            <a:chExt cx="864" cy="864"/>
          </a:xfrm>
        </p:grpSpPr>
        <p:sp>
          <p:nvSpPr>
            <p:cNvPr id="687" name="Oval 266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8" name="Oval 267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9" name="Oval 268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0" name="Oval 269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1" name="Oval 270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2" name="Oval 271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3" name="Oval 272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94" name="Oval 273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2" name="Group 274"/>
          <p:cNvGrpSpPr>
            <a:grpSpLocks/>
          </p:cNvGrpSpPr>
          <p:nvPr/>
        </p:nvGrpSpPr>
        <p:grpSpPr bwMode="auto">
          <a:xfrm rot="5400000">
            <a:off x="4480141" y="5295935"/>
            <a:ext cx="630467" cy="645084"/>
            <a:chOff x="1104" y="2448"/>
            <a:chExt cx="864" cy="864"/>
          </a:xfrm>
        </p:grpSpPr>
        <p:sp>
          <p:nvSpPr>
            <p:cNvPr id="679" name="Oval 275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0" name="Oval 276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1" name="Oval 277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2" name="Oval 278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3" name="Oval 279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4" name="Oval 280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5" name="Oval 281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86" name="Oval 282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3" name="Group 283"/>
          <p:cNvGrpSpPr>
            <a:grpSpLocks/>
          </p:cNvGrpSpPr>
          <p:nvPr/>
        </p:nvGrpSpPr>
        <p:grpSpPr bwMode="auto">
          <a:xfrm rot="5400000">
            <a:off x="4480141" y="5155831"/>
            <a:ext cx="630467" cy="645084"/>
            <a:chOff x="1104" y="2448"/>
            <a:chExt cx="864" cy="864"/>
          </a:xfrm>
        </p:grpSpPr>
        <p:sp>
          <p:nvSpPr>
            <p:cNvPr id="671" name="Oval 284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2" name="Oval 285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3" name="Oval 286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4" name="Oval 287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5" name="Oval 288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6" name="Oval 289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7" name="Oval 290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8" name="Oval 291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4" name="Group 292"/>
          <p:cNvGrpSpPr>
            <a:grpSpLocks/>
          </p:cNvGrpSpPr>
          <p:nvPr/>
        </p:nvGrpSpPr>
        <p:grpSpPr bwMode="auto">
          <a:xfrm rot="5400000">
            <a:off x="4480141" y="5015727"/>
            <a:ext cx="630467" cy="645084"/>
            <a:chOff x="1104" y="2448"/>
            <a:chExt cx="864" cy="864"/>
          </a:xfrm>
        </p:grpSpPr>
        <p:sp>
          <p:nvSpPr>
            <p:cNvPr id="663" name="Oval 293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4" name="Oval 294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5" name="Oval 295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6" name="Oval 296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7" name="Oval 297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8" name="Oval 298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9" name="Oval 299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70" name="Oval 300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5" name="Group 301"/>
          <p:cNvGrpSpPr>
            <a:grpSpLocks/>
          </p:cNvGrpSpPr>
          <p:nvPr/>
        </p:nvGrpSpPr>
        <p:grpSpPr bwMode="auto">
          <a:xfrm rot="5400000">
            <a:off x="4480141" y="4875624"/>
            <a:ext cx="630467" cy="645084"/>
            <a:chOff x="1104" y="2448"/>
            <a:chExt cx="864" cy="864"/>
          </a:xfrm>
        </p:grpSpPr>
        <p:sp>
          <p:nvSpPr>
            <p:cNvPr id="655" name="Oval 302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6" name="Oval 303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7" name="Oval 304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8" name="Oval 305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9" name="Oval 306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0" name="Oval 307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1" name="Oval 308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62" name="Oval 309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646" name="Group 310"/>
          <p:cNvGrpSpPr>
            <a:grpSpLocks/>
          </p:cNvGrpSpPr>
          <p:nvPr/>
        </p:nvGrpSpPr>
        <p:grpSpPr bwMode="auto">
          <a:xfrm rot="5400000">
            <a:off x="4480141" y="4735520"/>
            <a:ext cx="630467" cy="645084"/>
            <a:chOff x="1104" y="2448"/>
            <a:chExt cx="864" cy="864"/>
          </a:xfrm>
        </p:grpSpPr>
        <p:sp>
          <p:nvSpPr>
            <p:cNvPr id="647" name="Oval 311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48" name="Oval 312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49" name="Oval 313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0" name="Oval 314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1" name="Oval 315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2" name="Oval 316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3" name="Oval 317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54" name="Oval 318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86" name="Group 320"/>
          <p:cNvGrpSpPr>
            <a:grpSpLocks/>
          </p:cNvGrpSpPr>
          <p:nvPr/>
        </p:nvGrpSpPr>
        <p:grpSpPr bwMode="auto">
          <a:xfrm rot="5400000">
            <a:off x="4590641" y="5502441"/>
            <a:ext cx="630467" cy="645084"/>
            <a:chOff x="1104" y="2448"/>
            <a:chExt cx="864" cy="864"/>
          </a:xfrm>
        </p:grpSpPr>
        <p:sp>
          <p:nvSpPr>
            <p:cNvPr id="632" name="Oval 321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3" name="Oval 322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4" name="Oval 323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5" name="Oval 324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6" name="Oval 325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7" name="Oval 326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8" name="Oval 327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9" name="Oval 328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87" name="Group 329"/>
          <p:cNvGrpSpPr>
            <a:grpSpLocks/>
          </p:cNvGrpSpPr>
          <p:nvPr/>
        </p:nvGrpSpPr>
        <p:grpSpPr bwMode="auto">
          <a:xfrm rot="5400000">
            <a:off x="4590641" y="5362338"/>
            <a:ext cx="630467" cy="645084"/>
            <a:chOff x="1104" y="2448"/>
            <a:chExt cx="864" cy="864"/>
          </a:xfrm>
        </p:grpSpPr>
        <p:sp>
          <p:nvSpPr>
            <p:cNvPr id="624" name="Oval 330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5" name="Oval 331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6" name="Oval 332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7" name="Oval 333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8" name="Oval 334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9" name="Oval 335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0" name="Oval 336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1" name="Oval 337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88" name="Group 338"/>
          <p:cNvGrpSpPr>
            <a:grpSpLocks/>
          </p:cNvGrpSpPr>
          <p:nvPr/>
        </p:nvGrpSpPr>
        <p:grpSpPr bwMode="auto">
          <a:xfrm rot="5400000">
            <a:off x="4590641" y="5222234"/>
            <a:ext cx="630467" cy="645084"/>
            <a:chOff x="1104" y="2448"/>
            <a:chExt cx="864" cy="864"/>
          </a:xfrm>
        </p:grpSpPr>
        <p:sp>
          <p:nvSpPr>
            <p:cNvPr id="616" name="Oval 339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7" name="Oval 340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8" name="Oval 341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9" name="Oval 342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0" name="Oval 343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1" name="Oval 344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2" name="Oval 345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23" name="Oval 346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89" name="Group 347"/>
          <p:cNvGrpSpPr>
            <a:grpSpLocks/>
          </p:cNvGrpSpPr>
          <p:nvPr/>
        </p:nvGrpSpPr>
        <p:grpSpPr bwMode="auto">
          <a:xfrm rot="5400000">
            <a:off x="4590641" y="5082130"/>
            <a:ext cx="630467" cy="645084"/>
            <a:chOff x="1104" y="2448"/>
            <a:chExt cx="864" cy="864"/>
          </a:xfrm>
        </p:grpSpPr>
        <p:sp>
          <p:nvSpPr>
            <p:cNvPr id="608" name="Oval 348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9" name="Oval 349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0" name="Oval 350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1" name="Oval 351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2" name="Oval 352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3" name="Oval 353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4" name="Oval 354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5" name="Oval 355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90" name="Group 356"/>
          <p:cNvGrpSpPr>
            <a:grpSpLocks/>
          </p:cNvGrpSpPr>
          <p:nvPr/>
        </p:nvGrpSpPr>
        <p:grpSpPr bwMode="auto">
          <a:xfrm rot="5400000">
            <a:off x="4590641" y="4942026"/>
            <a:ext cx="630467" cy="645084"/>
            <a:chOff x="1104" y="2448"/>
            <a:chExt cx="864" cy="864"/>
          </a:xfrm>
        </p:grpSpPr>
        <p:sp>
          <p:nvSpPr>
            <p:cNvPr id="600" name="Oval 357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1" name="Oval 358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2" name="Oval 359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3" name="Oval 360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4" name="Oval 361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5" name="Oval 362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6" name="Oval 363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07" name="Oval 36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91" name="Group 365"/>
          <p:cNvGrpSpPr>
            <a:grpSpLocks/>
          </p:cNvGrpSpPr>
          <p:nvPr/>
        </p:nvGrpSpPr>
        <p:grpSpPr bwMode="auto">
          <a:xfrm rot="5400000">
            <a:off x="4590641" y="4801923"/>
            <a:ext cx="630467" cy="645084"/>
            <a:chOff x="1104" y="2448"/>
            <a:chExt cx="864" cy="864"/>
          </a:xfrm>
        </p:grpSpPr>
        <p:sp>
          <p:nvSpPr>
            <p:cNvPr id="592" name="Oval 366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3" name="Oval 367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4" name="Oval 368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5" name="Oval 369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6" name="Oval 370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7" name="Oval 371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8" name="Oval 372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99" name="Oval 373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403" name="Group 375"/>
          <p:cNvGrpSpPr>
            <a:grpSpLocks/>
          </p:cNvGrpSpPr>
          <p:nvPr/>
        </p:nvGrpSpPr>
        <p:grpSpPr bwMode="auto">
          <a:xfrm rot="5400000">
            <a:off x="4272618" y="5166047"/>
            <a:ext cx="1471089" cy="645084"/>
            <a:chOff x="1824" y="1440"/>
            <a:chExt cx="2016" cy="864"/>
          </a:xfrm>
        </p:grpSpPr>
        <p:grpSp>
          <p:nvGrpSpPr>
            <p:cNvPr id="523" name="Group 376"/>
            <p:cNvGrpSpPr>
              <a:grpSpLocks/>
            </p:cNvGrpSpPr>
            <p:nvPr/>
          </p:nvGrpSpPr>
          <p:grpSpPr bwMode="auto">
            <a:xfrm>
              <a:off x="2976" y="1440"/>
              <a:ext cx="864" cy="864"/>
              <a:chOff x="1104" y="2448"/>
              <a:chExt cx="864" cy="864"/>
            </a:xfrm>
          </p:grpSpPr>
          <p:sp>
            <p:nvSpPr>
              <p:cNvPr id="578" name="Oval 37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9" name="Oval 37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0" name="Oval 37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1" name="Oval 38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2" name="Oval 38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3" name="Oval 38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4" name="Oval 38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85" name="Oval 38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4" name="Group 385"/>
            <p:cNvGrpSpPr>
              <a:grpSpLocks/>
            </p:cNvGrpSpPr>
            <p:nvPr/>
          </p:nvGrpSpPr>
          <p:grpSpPr bwMode="auto">
            <a:xfrm>
              <a:off x="2784" y="1440"/>
              <a:ext cx="864" cy="864"/>
              <a:chOff x="1104" y="2448"/>
              <a:chExt cx="864" cy="864"/>
            </a:xfrm>
          </p:grpSpPr>
          <p:sp>
            <p:nvSpPr>
              <p:cNvPr id="570" name="Oval 38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1" name="Oval 38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2" name="Oval 38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3" name="Oval 38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4" name="Oval 39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5" name="Oval 39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6" name="Oval 39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77" name="Oval 39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5" name="Group 394"/>
            <p:cNvGrpSpPr>
              <a:grpSpLocks/>
            </p:cNvGrpSpPr>
            <p:nvPr/>
          </p:nvGrpSpPr>
          <p:grpSpPr bwMode="auto">
            <a:xfrm>
              <a:off x="2592" y="1440"/>
              <a:ext cx="864" cy="864"/>
              <a:chOff x="1104" y="2448"/>
              <a:chExt cx="864" cy="864"/>
            </a:xfrm>
          </p:grpSpPr>
          <p:sp>
            <p:nvSpPr>
              <p:cNvPr id="562" name="Oval 39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3" name="Oval 39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4" name="Oval 39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5" name="Oval 39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6" name="Oval 39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7" name="Oval 40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8" name="Oval 40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9" name="Oval 40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6" name="Group 403"/>
            <p:cNvGrpSpPr>
              <a:grpSpLocks/>
            </p:cNvGrpSpPr>
            <p:nvPr/>
          </p:nvGrpSpPr>
          <p:grpSpPr bwMode="auto">
            <a:xfrm>
              <a:off x="2400" y="1440"/>
              <a:ext cx="864" cy="864"/>
              <a:chOff x="1104" y="2448"/>
              <a:chExt cx="864" cy="864"/>
            </a:xfrm>
          </p:grpSpPr>
          <p:sp>
            <p:nvSpPr>
              <p:cNvPr id="554" name="Oval 40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5" name="Oval 40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6" name="Oval 40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7" name="Oval 40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8" name="Oval 40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9" name="Oval 40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0" name="Oval 41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61" name="Oval 41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7" name="Group 412"/>
            <p:cNvGrpSpPr>
              <a:grpSpLocks/>
            </p:cNvGrpSpPr>
            <p:nvPr/>
          </p:nvGrpSpPr>
          <p:grpSpPr bwMode="auto">
            <a:xfrm>
              <a:off x="2208" y="1440"/>
              <a:ext cx="864" cy="864"/>
              <a:chOff x="1104" y="2448"/>
              <a:chExt cx="864" cy="864"/>
            </a:xfrm>
          </p:grpSpPr>
          <p:sp>
            <p:nvSpPr>
              <p:cNvPr id="546" name="Oval 41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7" name="Oval 41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8" name="Oval 41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9" name="Oval 41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0" name="Oval 41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1" name="Oval 41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2" name="Oval 41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53" name="Oval 42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8" name="Group 421"/>
            <p:cNvGrpSpPr>
              <a:grpSpLocks/>
            </p:cNvGrpSpPr>
            <p:nvPr/>
          </p:nvGrpSpPr>
          <p:grpSpPr bwMode="auto">
            <a:xfrm>
              <a:off x="2016" y="1440"/>
              <a:ext cx="864" cy="864"/>
              <a:chOff x="1104" y="2448"/>
              <a:chExt cx="864" cy="864"/>
            </a:xfrm>
          </p:grpSpPr>
          <p:sp>
            <p:nvSpPr>
              <p:cNvPr id="538" name="Oval 42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9" name="Oval 42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0" name="Oval 42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1" name="Oval 42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2" name="Oval 42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3" name="Oval 42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4" name="Oval 42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45" name="Oval 42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29" name="Group 430"/>
            <p:cNvGrpSpPr>
              <a:grpSpLocks/>
            </p:cNvGrpSpPr>
            <p:nvPr/>
          </p:nvGrpSpPr>
          <p:grpSpPr bwMode="auto">
            <a:xfrm>
              <a:off x="1824" y="1440"/>
              <a:ext cx="864" cy="864"/>
              <a:chOff x="1104" y="2448"/>
              <a:chExt cx="864" cy="864"/>
            </a:xfrm>
          </p:grpSpPr>
          <p:sp>
            <p:nvSpPr>
              <p:cNvPr id="530" name="Oval 43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1" name="Oval 43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2" name="Oval 43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3" name="Oval 43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4" name="Oval 43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5" name="Oval 43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6" name="Oval 43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37" name="Oval 43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</p:grpSp>
      <p:grpSp>
        <p:nvGrpSpPr>
          <p:cNvPr id="404" name="Group 439"/>
          <p:cNvGrpSpPr>
            <a:grpSpLocks/>
          </p:cNvGrpSpPr>
          <p:nvPr/>
        </p:nvGrpSpPr>
        <p:grpSpPr bwMode="auto">
          <a:xfrm rot="5400000">
            <a:off x="4450183" y="5166047"/>
            <a:ext cx="1330985" cy="645084"/>
            <a:chOff x="2112" y="1536"/>
            <a:chExt cx="1824" cy="864"/>
          </a:xfrm>
        </p:grpSpPr>
        <p:grpSp>
          <p:nvGrpSpPr>
            <p:cNvPr id="469" name="Group 440"/>
            <p:cNvGrpSpPr>
              <a:grpSpLocks/>
            </p:cNvGrpSpPr>
            <p:nvPr/>
          </p:nvGrpSpPr>
          <p:grpSpPr bwMode="auto">
            <a:xfrm>
              <a:off x="3072" y="1536"/>
              <a:ext cx="864" cy="864"/>
              <a:chOff x="1104" y="2448"/>
              <a:chExt cx="864" cy="864"/>
            </a:xfrm>
          </p:grpSpPr>
          <p:sp>
            <p:nvSpPr>
              <p:cNvPr id="515" name="Oval 44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6" name="Oval 44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7" name="Oval 44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8" name="Oval 44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9" name="Oval 44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20" name="Oval 44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21" name="Oval 44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22" name="Oval 44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70" name="Group 449"/>
            <p:cNvGrpSpPr>
              <a:grpSpLocks/>
            </p:cNvGrpSpPr>
            <p:nvPr/>
          </p:nvGrpSpPr>
          <p:grpSpPr bwMode="auto">
            <a:xfrm>
              <a:off x="2880" y="1536"/>
              <a:ext cx="864" cy="864"/>
              <a:chOff x="1104" y="2448"/>
              <a:chExt cx="864" cy="864"/>
            </a:xfrm>
          </p:grpSpPr>
          <p:sp>
            <p:nvSpPr>
              <p:cNvPr id="507" name="Oval 45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8" name="Oval 45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9" name="Oval 45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0" name="Oval 45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1" name="Oval 45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2" name="Oval 45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3" name="Oval 45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14" name="Oval 45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71" name="Group 458"/>
            <p:cNvGrpSpPr>
              <a:grpSpLocks/>
            </p:cNvGrpSpPr>
            <p:nvPr/>
          </p:nvGrpSpPr>
          <p:grpSpPr bwMode="auto">
            <a:xfrm>
              <a:off x="2688" y="1536"/>
              <a:ext cx="864" cy="864"/>
              <a:chOff x="1104" y="2448"/>
              <a:chExt cx="864" cy="864"/>
            </a:xfrm>
          </p:grpSpPr>
          <p:sp>
            <p:nvSpPr>
              <p:cNvPr id="499" name="Oval 45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0" name="Oval 46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1" name="Oval 46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2" name="Oval 46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3" name="Oval 46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4" name="Oval 46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5" name="Oval 46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506" name="Oval 46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72" name="Group 467"/>
            <p:cNvGrpSpPr>
              <a:grpSpLocks/>
            </p:cNvGrpSpPr>
            <p:nvPr/>
          </p:nvGrpSpPr>
          <p:grpSpPr bwMode="auto">
            <a:xfrm>
              <a:off x="2496" y="1536"/>
              <a:ext cx="864" cy="864"/>
              <a:chOff x="1104" y="2448"/>
              <a:chExt cx="864" cy="864"/>
            </a:xfrm>
          </p:grpSpPr>
          <p:sp>
            <p:nvSpPr>
              <p:cNvPr id="491" name="Oval 46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2" name="Oval 46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3" name="Oval 47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4" name="Oval 47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5" name="Oval 47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6" name="Oval 47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7" name="Oval 47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8" name="Oval 47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73" name="Group 476"/>
            <p:cNvGrpSpPr>
              <a:grpSpLocks/>
            </p:cNvGrpSpPr>
            <p:nvPr/>
          </p:nvGrpSpPr>
          <p:grpSpPr bwMode="auto">
            <a:xfrm>
              <a:off x="2304" y="1536"/>
              <a:ext cx="864" cy="864"/>
              <a:chOff x="1104" y="2448"/>
              <a:chExt cx="864" cy="864"/>
            </a:xfrm>
          </p:grpSpPr>
          <p:sp>
            <p:nvSpPr>
              <p:cNvPr id="483" name="Oval 47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4" name="Oval 47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5" name="Oval 47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6" name="Oval 48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7" name="Oval 48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8" name="Oval 48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9" name="Oval 48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90" name="Oval 48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74" name="Group 485"/>
            <p:cNvGrpSpPr>
              <a:grpSpLocks/>
            </p:cNvGrpSpPr>
            <p:nvPr/>
          </p:nvGrpSpPr>
          <p:grpSpPr bwMode="auto">
            <a:xfrm>
              <a:off x="2112" y="1536"/>
              <a:ext cx="864" cy="864"/>
              <a:chOff x="1104" y="2448"/>
              <a:chExt cx="864" cy="864"/>
            </a:xfrm>
          </p:grpSpPr>
          <p:sp>
            <p:nvSpPr>
              <p:cNvPr id="475" name="Oval 48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76" name="Oval 48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77" name="Oval 48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78" name="Oval 48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79" name="Oval 49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0" name="Oval 49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1" name="Oval 49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82" name="Oval 49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</p:grpSp>
      <p:grpSp>
        <p:nvGrpSpPr>
          <p:cNvPr id="405" name="Group 494"/>
          <p:cNvGrpSpPr>
            <a:grpSpLocks/>
          </p:cNvGrpSpPr>
          <p:nvPr/>
        </p:nvGrpSpPr>
        <p:grpSpPr bwMode="auto">
          <a:xfrm rot="5400000">
            <a:off x="4469727" y="5166047"/>
            <a:ext cx="1471089" cy="645084"/>
            <a:chOff x="1824" y="1440"/>
            <a:chExt cx="2016" cy="864"/>
          </a:xfrm>
        </p:grpSpPr>
        <p:grpSp>
          <p:nvGrpSpPr>
            <p:cNvPr id="406" name="Group 495"/>
            <p:cNvGrpSpPr>
              <a:grpSpLocks/>
            </p:cNvGrpSpPr>
            <p:nvPr/>
          </p:nvGrpSpPr>
          <p:grpSpPr bwMode="auto">
            <a:xfrm>
              <a:off x="2976" y="1440"/>
              <a:ext cx="864" cy="864"/>
              <a:chOff x="1104" y="2448"/>
              <a:chExt cx="864" cy="864"/>
            </a:xfrm>
          </p:grpSpPr>
          <p:sp>
            <p:nvSpPr>
              <p:cNvPr id="461" name="Oval 49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2" name="Oval 49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3" name="Oval 49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4" name="Oval 49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5" name="Oval 50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6" name="Oval 50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7" name="Oval 50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8" name="Oval 50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07" name="Group 504"/>
            <p:cNvGrpSpPr>
              <a:grpSpLocks/>
            </p:cNvGrpSpPr>
            <p:nvPr/>
          </p:nvGrpSpPr>
          <p:grpSpPr bwMode="auto">
            <a:xfrm>
              <a:off x="2784" y="1440"/>
              <a:ext cx="864" cy="864"/>
              <a:chOff x="1104" y="2448"/>
              <a:chExt cx="864" cy="864"/>
            </a:xfrm>
          </p:grpSpPr>
          <p:sp>
            <p:nvSpPr>
              <p:cNvPr id="453" name="Oval 50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4" name="Oval 50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5" name="Oval 50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6" name="Oval 50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7" name="Oval 50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8" name="Oval 51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9" name="Oval 51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60" name="Oval 51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08" name="Group 513"/>
            <p:cNvGrpSpPr>
              <a:grpSpLocks/>
            </p:cNvGrpSpPr>
            <p:nvPr/>
          </p:nvGrpSpPr>
          <p:grpSpPr bwMode="auto">
            <a:xfrm>
              <a:off x="2592" y="1440"/>
              <a:ext cx="864" cy="864"/>
              <a:chOff x="1104" y="2448"/>
              <a:chExt cx="864" cy="864"/>
            </a:xfrm>
          </p:grpSpPr>
          <p:sp>
            <p:nvSpPr>
              <p:cNvPr id="445" name="Oval 51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6" name="Oval 51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7" name="Oval 51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8" name="Oval 51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9" name="Oval 51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0" name="Oval 51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1" name="Oval 52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52" name="Oval 52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09" name="Group 522"/>
            <p:cNvGrpSpPr>
              <a:grpSpLocks/>
            </p:cNvGrpSpPr>
            <p:nvPr/>
          </p:nvGrpSpPr>
          <p:grpSpPr bwMode="auto">
            <a:xfrm>
              <a:off x="2400" y="1440"/>
              <a:ext cx="864" cy="864"/>
              <a:chOff x="1104" y="2448"/>
              <a:chExt cx="864" cy="864"/>
            </a:xfrm>
          </p:grpSpPr>
          <p:sp>
            <p:nvSpPr>
              <p:cNvPr id="437" name="Oval 52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8" name="Oval 52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9" name="Oval 52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0" name="Oval 52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1" name="Oval 52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2" name="Oval 52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3" name="Oval 52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44" name="Oval 53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10" name="Group 531"/>
            <p:cNvGrpSpPr>
              <a:grpSpLocks/>
            </p:cNvGrpSpPr>
            <p:nvPr/>
          </p:nvGrpSpPr>
          <p:grpSpPr bwMode="auto">
            <a:xfrm>
              <a:off x="2208" y="1440"/>
              <a:ext cx="864" cy="864"/>
              <a:chOff x="1104" y="2448"/>
              <a:chExt cx="864" cy="864"/>
            </a:xfrm>
          </p:grpSpPr>
          <p:sp>
            <p:nvSpPr>
              <p:cNvPr id="429" name="Oval 53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0" name="Oval 53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1" name="Oval 53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2" name="Oval 53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3" name="Oval 53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4" name="Oval 53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5" name="Oval 53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36" name="Oval 53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11" name="Group 540"/>
            <p:cNvGrpSpPr>
              <a:grpSpLocks/>
            </p:cNvGrpSpPr>
            <p:nvPr/>
          </p:nvGrpSpPr>
          <p:grpSpPr bwMode="auto">
            <a:xfrm>
              <a:off x="2016" y="1440"/>
              <a:ext cx="864" cy="864"/>
              <a:chOff x="1104" y="2448"/>
              <a:chExt cx="864" cy="864"/>
            </a:xfrm>
          </p:grpSpPr>
          <p:sp>
            <p:nvSpPr>
              <p:cNvPr id="421" name="Oval 54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2" name="Oval 54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3" name="Oval 54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4" name="Oval 54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5" name="Oval 54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6" name="Oval 54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7" name="Oval 54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8" name="Oval 54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412" name="Group 549"/>
            <p:cNvGrpSpPr>
              <a:grpSpLocks/>
            </p:cNvGrpSpPr>
            <p:nvPr/>
          </p:nvGrpSpPr>
          <p:grpSpPr bwMode="auto">
            <a:xfrm>
              <a:off x="1824" y="1440"/>
              <a:ext cx="864" cy="864"/>
              <a:chOff x="1104" y="2448"/>
              <a:chExt cx="864" cy="864"/>
            </a:xfrm>
          </p:grpSpPr>
          <p:sp>
            <p:nvSpPr>
              <p:cNvPr id="413" name="Oval 55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4" name="Oval 55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5" name="Oval 55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6" name="Oval 55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7" name="Oval 55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8" name="Oval 55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19" name="Oval 55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420" name="Oval 55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760000"/>
                  </a:gs>
                  <a:gs pos="50000">
                    <a:srgbClr val="FF0000"/>
                  </a:gs>
                  <a:gs pos="100000">
                    <a:srgbClr val="76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</p:grpSp>
      <p:grpSp>
        <p:nvGrpSpPr>
          <p:cNvPr id="349" name="Group 559"/>
          <p:cNvGrpSpPr>
            <a:grpSpLocks/>
          </p:cNvGrpSpPr>
          <p:nvPr/>
        </p:nvGrpSpPr>
        <p:grpSpPr bwMode="auto">
          <a:xfrm rot="5400000">
            <a:off x="4999045" y="5517765"/>
            <a:ext cx="630467" cy="645084"/>
            <a:chOff x="1104" y="2448"/>
            <a:chExt cx="864" cy="864"/>
          </a:xfrm>
        </p:grpSpPr>
        <p:sp>
          <p:nvSpPr>
            <p:cNvPr id="395" name="Oval 560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6" name="Oval 561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7" name="Oval 562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8" name="Oval 563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9" name="Oval 564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00" name="Oval 565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01" name="Oval 566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02" name="Oval 567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50" name="Group 568"/>
          <p:cNvGrpSpPr>
            <a:grpSpLocks/>
          </p:cNvGrpSpPr>
          <p:nvPr/>
        </p:nvGrpSpPr>
        <p:grpSpPr bwMode="auto">
          <a:xfrm rot="5400000">
            <a:off x="4999045" y="5377662"/>
            <a:ext cx="630467" cy="645084"/>
            <a:chOff x="1104" y="2448"/>
            <a:chExt cx="864" cy="864"/>
          </a:xfrm>
        </p:grpSpPr>
        <p:sp>
          <p:nvSpPr>
            <p:cNvPr id="387" name="Oval 569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8" name="Oval 570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9" name="Oval 571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0" name="Oval 572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1" name="Oval 573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2" name="Oval 574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3" name="Oval 575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94" name="Oval 576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51" name="Group 577"/>
          <p:cNvGrpSpPr>
            <a:grpSpLocks/>
          </p:cNvGrpSpPr>
          <p:nvPr/>
        </p:nvGrpSpPr>
        <p:grpSpPr bwMode="auto">
          <a:xfrm rot="5400000">
            <a:off x="4999045" y="5237558"/>
            <a:ext cx="630467" cy="645084"/>
            <a:chOff x="1104" y="2448"/>
            <a:chExt cx="864" cy="864"/>
          </a:xfrm>
        </p:grpSpPr>
        <p:sp>
          <p:nvSpPr>
            <p:cNvPr id="379" name="Oval 578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0" name="Oval 579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1" name="Oval 580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2" name="Oval 581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3" name="Oval 582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4" name="Oval 583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5" name="Oval 584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86" name="Oval 585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52" name="Group 586"/>
          <p:cNvGrpSpPr>
            <a:grpSpLocks/>
          </p:cNvGrpSpPr>
          <p:nvPr/>
        </p:nvGrpSpPr>
        <p:grpSpPr bwMode="auto">
          <a:xfrm rot="5400000">
            <a:off x="4999045" y="5097454"/>
            <a:ext cx="630467" cy="645084"/>
            <a:chOff x="1104" y="2448"/>
            <a:chExt cx="864" cy="864"/>
          </a:xfrm>
        </p:grpSpPr>
        <p:sp>
          <p:nvSpPr>
            <p:cNvPr id="371" name="Oval 587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2" name="Oval 588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3" name="Oval 589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4" name="Oval 590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5" name="Oval 591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6" name="Oval 592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7" name="Oval 593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8" name="Oval 59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53" name="Group 595"/>
          <p:cNvGrpSpPr>
            <a:grpSpLocks/>
          </p:cNvGrpSpPr>
          <p:nvPr/>
        </p:nvGrpSpPr>
        <p:grpSpPr bwMode="auto">
          <a:xfrm rot="5400000">
            <a:off x="4999045" y="4957350"/>
            <a:ext cx="630467" cy="645084"/>
            <a:chOff x="1104" y="2448"/>
            <a:chExt cx="864" cy="864"/>
          </a:xfrm>
        </p:grpSpPr>
        <p:sp>
          <p:nvSpPr>
            <p:cNvPr id="363" name="Oval 596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4" name="Oval 597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5" name="Oval 598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6" name="Oval 599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7" name="Oval 600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8" name="Oval 601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9" name="Oval 602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0" name="Oval 603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54" name="Group 604"/>
          <p:cNvGrpSpPr>
            <a:grpSpLocks/>
          </p:cNvGrpSpPr>
          <p:nvPr/>
        </p:nvGrpSpPr>
        <p:grpSpPr bwMode="auto">
          <a:xfrm rot="5400000">
            <a:off x="4999045" y="4817247"/>
            <a:ext cx="630467" cy="645084"/>
            <a:chOff x="1104" y="2448"/>
            <a:chExt cx="864" cy="864"/>
          </a:xfrm>
        </p:grpSpPr>
        <p:sp>
          <p:nvSpPr>
            <p:cNvPr id="355" name="Oval 605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56" name="Oval 606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57" name="Oval 607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58" name="Oval 608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59" name="Oval 609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0" name="Oval 610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1" name="Oval 611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62" name="Oval 612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86" name="Group 614"/>
          <p:cNvGrpSpPr>
            <a:grpSpLocks/>
          </p:cNvGrpSpPr>
          <p:nvPr/>
        </p:nvGrpSpPr>
        <p:grpSpPr bwMode="auto">
          <a:xfrm rot="5400000">
            <a:off x="5103573" y="5591466"/>
            <a:ext cx="630467" cy="645084"/>
            <a:chOff x="1104" y="2448"/>
            <a:chExt cx="864" cy="864"/>
          </a:xfrm>
        </p:grpSpPr>
        <p:sp>
          <p:nvSpPr>
            <p:cNvPr id="341" name="Oval 615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2" name="Oval 616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3" name="Oval 617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4" name="Oval 618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5" name="Oval 619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6" name="Oval 620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7" name="Oval 621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8" name="Oval 622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87" name="Group 623"/>
          <p:cNvGrpSpPr>
            <a:grpSpLocks/>
          </p:cNvGrpSpPr>
          <p:nvPr/>
        </p:nvGrpSpPr>
        <p:grpSpPr bwMode="auto">
          <a:xfrm rot="5400000">
            <a:off x="5103573" y="5451362"/>
            <a:ext cx="630467" cy="645084"/>
            <a:chOff x="1104" y="2448"/>
            <a:chExt cx="864" cy="864"/>
          </a:xfrm>
        </p:grpSpPr>
        <p:sp>
          <p:nvSpPr>
            <p:cNvPr id="333" name="Oval 624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4" name="Oval 625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5" name="Oval 626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6" name="Oval 627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7" name="Oval 628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8" name="Oval 629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9" name="Oval 630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0" name="Oval 631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88" name="Group 632"/>
          <p:cNvGrpSpPr>
            <a:grpSpLocks/>
          </p:cNvGrpSpPr>
          <p:nvPr/>
        </p:nvGrpSpPr>
        <p:grpSpPr bwMode="auto">
          <a:xfrm rot="5400000">
            <a:off x="5103573" y="5311259"/>
            <a:ext cx="630467" cy="645084"/>
            <a:chOff x="1104" y="2448"/>
            <a:chExt cx="864" cy="864"/>
          </a:xfrm>
        </p:grpSpPr>
        <p:sp>
          <p:nvSpPr>
            <p:cNvPr id="325" name="Oval 633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6" name="Oval 634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7" name="Oval 635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8" name="Oval 636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9" name="Oval 637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0" name="Oval 638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1" name="Oval 639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32" name="Oval 640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89" name="Group 641"/>
          <p:cNvGrpSpPr>
            <a:grpSpLocks/>
          </p:cNvGrpSpPr>
          <p:nvPr/>
        </p:nvGrpSpPr>
        <p:grpSpPr bwMode="auto">
          <a:xfrm rot="5400000">
            <a:off x="5103573" y="5171155"/>
            <a:ext cx="630467" cy="645084"/>
            <a:chOff x="1104" y="2448"/>
            <a:chExt cx="864" cy="864"/>
          </a:xfrm>
        </p:grpSpPr>
        <p:sp>
          <p:nvSpPr>
            <p:cNvPr id="317" name="Oval 642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8" name="Oval 643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9" name="Oval 644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0" name="Oval 645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1" name="Oval 646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2" name="Oval 647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3" name="Oval 648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4" name="Oval 649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90" name="Group 650"/>
          <p:cNvGrpSpPr>
            <a:grpSpLocks/>
          </p:cNvGrpSpPr>
          <p:nvPr/>
        </p:nvGrpSpPr>
        <p:grpSpPr bwMode="auto">
          <a:xfrm rot="5400000">
            <a:off x="5103573" y="5031051"/>
            <a:ext cx="630467" cy="645084"/>
            <a:chOff x="1104" y="2448"/>
            <a:chExt cx="864" cy="864"/>
          </a:xfrm>
        </p:grpSpPr>
        <p:sp>
          <p:nvSpPr>
            <p:cNvPr id="309" name="Oval 651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0" name="Oval 652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1" name="Oval 653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2" name="Oval 654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3" name="Oval 655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4" name="Oval 656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5" name="Oval 657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6" name="Oval 658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91" name="Group 659"/>
          <p:cNvGrpSpPr>
            <a:grpSpLocks/>
          </p:cNvGrpSpPr>
          <p:nvPr/>
        </p:nvGrpSpPr>
        <p:grpSpPr bwMode="auto">
          <a:xfrm rot="5400000">
            <a:off x="5103573" y="4890948"/>
            <a:ext cx="630467" cy="645084"/>
            <a:chOff x="1104" y="2448"/>
            <a:chExt cx="864" cy="864"/>
          </a:xfrm>
        </p:grpSpPr>
        <p:sp>
          <p:nvSpPr>
            <p:cNvPr id="301" name="Oval 660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2" name="Oval 661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3" name="Oval 662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4" name="Oval 663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5" name="Oval 664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6" name="Oval 665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7" name="Oval 666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8" name="Oval 667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92" name="Group 668"/>
          <p:cNvGrpSpPr>
            <a:grpSpLocks/>
          </p:cNvGrpSpPr>
          <p:nvPr/>
        </p:nvGrpSpPr>
        <p:grpSpPr bwMode="auto">
          <a:xfrm rot="5400000">
            <a:off x="5103573" y="4750844"/>
            <a:ext cx="630467" cy="645084"/>
            <a:chOff x="1104" y="2448"/>
            <a:chExt cx="864" cy="864"/>
          </a:xfrm>
        </p:grpSpPr>
        <p:sp>
          <p:nvSpPr>
            <p:cNvPr id="293" name="Oval 669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4" name="Oval 670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5" name="Oval 671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6" name="Oval 672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7" name="Oval 673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8" name="Oval 674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9" name="Oval 675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0" name="Oval 676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2" name="Group 678"/>
          <p:cNvGrpSpPr>
            <a:grpSpLocks/>
          </p:cNvGrpSpPr>
          <p:nvPr/>
        </p:nvGrpSpPr>
        <p:grpSpPr bwMode="auto">
          <a:xfrm rot="5400000">
            <a:off x="5214073" y="5517765"/>
            <a:ext cx="630467" cy="645084"/>
            <a:chOff x="1104" y="2448"/>
            <a:chExt cx="864" cy="864"/>
          </a:xfrm>
        </p:grpSpPr>
        <p:sp>
          <p:nvSpPr>
            <p:cNvPr id="278" name="Oval 679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9" name="Oval 680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0" name="Oval 681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1" name="Oval 682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2" name="Oval 683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3" name="Oval 684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4" name="Oval 685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5" name="Oval 686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3" name="Group 687"/>
          <p:cNvGrpSpPr>
            <a:grpSpLocks/>
          </p:cNvGrpSpPr>
          <p:nvPr/>
        </p:nvGrpSpPr>
        <p:grpSpPr bwMode="auto">
          <a:xfrm rot="5400000">
            <a:off x="5214073" y="5377662"/>
            <a:ext cx="630467" cy="645084"/>
            <a:chOff x="1104" y="2448"/>
            <a:chExt cx="864" cy="864"/>
          </a:xfrm>
        </p:grpSpPr>
        <p:sp>
          <p:nvSpPr>
            <p:cNvPr id="270" name="Oval 688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1" name="Oval 689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2" name="Oval 690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3" name="Oval 691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4" name="Oval 692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5" name="Oval 693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6" name="Oval 694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77" name="Oval 695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4" name="Group 696"/>
          <p:cNvGrpSpPr>
            <a:grpSpLocks/>
          </p:cNvGrpSpPr>
          <p:nvPr/>
        </p:nvGrpSpPr>
        <p:grpSpPr bwMode="auto">
          <a:xfrm rot="5400000">
            <a:off x="5214073" y="5237558"/>
            <a:ext cx="630467" cy="645084"/>
            <a:chOff x="1104" y="2448"/>
            <a:chExt cx="864" cy="864"/>
          </a:xfrm>
        </p:grpSpPr>
        <p:sp>
          <p:nvSpPr>
            <p:cNvPr id="262" name="Oval 697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3" name="Oval 698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4" name="Oval 699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5" name="Oval 700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6" name="Oval 701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7" name="Oval 702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8" name="Oval 703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9" name="Oval 704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5" name="Group 705"/>
          <p:cNvGrpSpPr>
            <a:grpSpLocks/>
          </p:cNvGrpSpPr>
          <p:nvPr/>
        </p:nvGrpSpPr>
        <p:grpSpPr bwMode="auto">
          <a:xfrm rot="5400000">
            <a:off x="5214073" y="5097454"/>
            <a:ext cx="630467" cy="645084"/>
            <a:chOff x="1104" y="2448"/>
            <a:chExt cx="864" cy="864"/>
          </a:xfrm>
        </p:grpSpPr>
        <p:sp>
          <p:nvSpPr>
            <p:cNvPr id="254" name="Oval 706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5" name="Oval 707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6" name="Oval 708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7" name="Oval 709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8" name="Oval 710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9" name="Oval 711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0" name="Oval 712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1" name="Oval 713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6" name="Group 714"/>
          <p:cNvGrpSpPr>
            <a:grpSpLocks/>
          </p:cNvGrpSpPr>
          <p:nvPr/>
        </p:nvGrpSpPr>
        <p:grpSpPr bwMode="auto">
          <a:xfrm rot="5400000">
            <a:off x="5214073" y="4957350"/>
            <a:ext cx="630467" cy="645084"/>
            <a:chOff x="1104" y="2448"/>
            <a:chExt cx="864" cy="864"/>
          </a:xfrm>
        </p:grpSpPr>
        <p:sp>
          <p:nvSpPr>
            <p:cNvPr id="246" name="Oval 715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7" name="Oval 716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8" name="Oval 717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9" name="Oval 718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0" name="Oval 719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1" name="Oval 720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2" name="Oval 721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53" name="Oval 722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37" name="Group 723"/>
          <p:cNvGrpSpPr>
            <a:grpSpLocks/>
          </p:cNvGrpSpPr>
          <p:nvPr/>
        </p:nvGrpSpPr>
        <p:grpSpPr bwMode="auto">
          <a:xfrm rot="5400000">
            <a:off x="5214073" y="4817247"/>
            <a:ext cx="630467" cy="645084"/>
            <a:chOff x="1104" y="2448"/>
            <a:chExt cx="864" cy="864"/>
          </a:xfrm>
        </p:grpSpPr>
        <p:sp>
          <p:nvSpPr>
            <p:cNvPr id="238" name="Oval 724"/>
            <p:cNvSpPr>
              <a:spLocks noChangeArrowheads="1"/>
            </p:cNvSpPr>
            <p:nvPr/>
          </p:nvSpPr>
          <p:spPr bwMode="auto">
            <a:xfrm>
              <a:off x="1104" y="244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Oval 725"/>
            <p:cNvSpPr>
              <a:spLocks noChangeArrowheads="1"/>
            </p:cNvSpPr>
            <p:nvPr/>
          </p:nvSpPr>
          <p:spPr bwMode="auto">
            <a:xfrm>
              <a:off x="1200" y="254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0" name="Oval 726"/>
            <p:cNvSpPr>
              <a:spLocks noChangeArrowheads="1"/>
            </p:cNvSpPr>
            <p:nvPr/>
          </p:nvSpPr>
          <p:spPr bwMode="auto">
            <a:xfrm>
              <a:off x="1296" y="264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1" name="Oval 727"/>
            <p:cNvSpPr>
              <a:spLocks noChangeArrowheads="1"/>
            </p:cNvSpPr>
            <p:nvPr/>
          </p:nvSpPr>
          <p:spPr bwMode="auto">
            <a:xfrm>
              <a:off x="1392" y="2736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2" name="Oval 728"/>
            <p:cNvSpPr>
              <a:spLocks noChangeArrowheads="1"/>
            </p:cNvSpPr>
            <p:nvPr/>
          </p:nvSpPr>
          <p:spPr bwMode="auto">
            <a:xfrm>
              <a:off x="1488" y="2832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729"/>
            <p:cNvSpPr>
              <a:spLocks noChangeArrowheads="1"/>
            </p:cNvSpPr>
            <p:nvPr/>
          </p:nvSpPr>
          <p:spPr bwMode="auto">
            <a:xfrm>
              <a:off x="1584" y="2928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Oval 730"/>
            <p:cNvSpPr>
              <a:spLocks noChangeArrowheads="1"/>
            </p:cNvSpPr>
            <p:nvPr/>
          </p:nvSpPr>
          <p:spPr bwMode="auto">
            <a:xfrm>
              <a:off x="1680" y="3024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5" name="Oval 731"/>
            <p:cNvSpPr>
              <a:spLocks noChangeArrowheads="1"/>
            </p:cNvSpPr>
            <p:nvPr/>
          </p:nvSpPr>
          <p:spPr bwMode="auto">
            <a:xfrm>
              <a:off x="1776" y="3120"/>
              <a:ext cx="192" cy="192"/>
            </a:xfrm>
            <a:prstGeom prst="ellipse">
              <a:avLst/>
            </a:prstGeom>
            <a:gradFill rotWithShape="0">
              <a:gsLst>
                <a:gs pos="0">
                  <a:srgbClr val="000043"/>
                </a:gs>
                <a:gs pos="50000">
                  <a:srgbClr val="0000FF"/>
                </a:gs>
                <a:gs pos="100000">
                  <a:srgbClr val="000043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40" name="Group 942"/>
          <p:cNvGrpSpPr>
            <a:grpSpLocks/>
          </p:cNvGrpSpPr>
          <p:nvPr/>
        </p:nvGrpSpPr>
        <p:grpSpPr bwMode="auto">
          <a:xfrm>
            <a:off x="5270194" y="2132856"/>
            <a:ext cx="825802" cy="2436542"/>
            <a:chOff x="4957" y="1232"/>
            <a:chExt cx="627" cy="1810"/>
          </a:xfrm>
        </p:grpSpPr>
        <p:grpSp>
          <p:nvGrpSpPr>
            <p:cNvPr id="941" name="Group 943"/>
            <p:cNvGrpSpPr>
              <a:grpSpLocks/>
            </p:cNvGrpSpPr>
            <p:nvPr/>
          </p:nvGrpSpPr>
          <p:grpSpPr bwMode="auto">
            <a:xfrm>
              <a:off x="4957" y="1986"/>
              <a:ext cx="606" cy="1056"/>
              <a:chOff x="4957" y="1986"/>
              <a:chExt cx="606" cy="1056"/>
            </a:xfrm>
          </p:grpSpPr>
          <p:grpSp>
            <p:nvGrpSpPr>
              <p:cNvPr id="947" name="Group 944"/>
              <p:cNvGrpSpPr>
                <a:grpSpLocks/>
              </p:cNvGrpSpPr>
              <p:nvPr/>
            </p:nvGrpSpPr>
            <p:grpSpPr bwMode="auto">
              <a:xfrm rot="7862376">
                <a:off x="4737" y="2346"/>
                <a:ext cx="1056" cy="336"/>
                <a:chOff x="2268" y="2075"/>
                <a:chExt cx="1235" cy="531"/>
              </a:xfrm>
            </p:grpSpPr>
            <p:sp>
              <p:nvSpPr>
                <p:cNvPr id="950" name="AutoShape 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287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1" name="AutoShape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2268" y="2260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2" name="AutoShape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223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3" name="AutoShape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196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4" name="AutoShape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2278" y="2166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5" name="AutoShape 950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139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6" name="AutoShape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102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957" name="AutoShape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075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948" name="Line 953"/>
              <p:cNvSpPr>
                <a:spLocks noChangeShapeType="1"/>
              </p:cNvSpPr>
              <p:nvPr/>
            </p:nvSpPr>
            <p:spPr bwMode="auto">
              <a:xfrm rot="-106445">
                <a:off x="4957" y="2599"/>
                <a:ext cx="96" cy="96"/>
              </a:xfrm>
              <a:prstGeom prst="line">
                <a:avLst/>
              </a:prstGeom>
              <a:noFill/>
              <a:ln w="5715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49" name="Line 954"/>
              <p:cNvSpPr>
                <a:spLocks noChangeShapeType="1"/>
              </p:cNvSpPr>
              <p:nvPr/>
            </p:nvSpPr>
            <p:spPr bwMode="auto">
              <a:xfrm rot="-106445">
                <a:off x="5467" y="2007"/>
                <a:ext cx="96" cy="9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942" name="Line 955"/>
            <p:cNvSpPr>
              <a:spLocks noChangeShapeType="1"/>
            </p:cNvSpPr>
            <p:nvPr/>
          </p:nvSpPr>
          <p:spPr bwMode="auto">
            <a:xfrm flipV="1">
              <a:off x="5584" y="1296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43" name="Line 956"/>
            <p:cNvSpPr>
              <a:spLocks noChangeShapeType="1"/>
            </p:cNvSpPr>
            <p:nvPr/>
          </p:nvSpPr>
          <p:spPr bwMode="auto">
            <a:xfrm>
              <a:off x="5092" y="1872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44" name="Text Box 957"/>
            <p:cNvSpPr txBox="1">
              <a:spLocks noChangeArrowheads="1"/>
            </p:cNvSpPr>
            <p:nvPr/>
          </p:nvSpPr>
          <p:spPr bwMode="auto">
            <a:xfrm>
              <a:off x="5023" y="1632"/>
              <a:ext cx="288" cy="3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400" dirty="0">
                  <a:solidFill>
                    <a:srgbClr val="000099"/>
                  </a:solidFill>
                </a:rPr>
                <a:t>I</a:t>
              </a:r>
            </a:p>
          </p:txBody>
        </p:sp>
        <p:sp>
          <p:nvSpPr>
            <p:cNvPr id="945" name="Line 958"/>
            <p:cNvSpPr>
              <a:spLocks noChangeShapeType="1"/>
            </p:cNvSpPr>
            <p:nvPr/>
          </p:nvSpPr>
          <p:spPr bwMode="auto">
            <a:xfrm>
              <a:off x="5000" y="1816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46" name="Line 959"/>
            <p:cNvSpPr>
              <a:spLocks noChangeShapeType="1"/>
            </p:cNvSpPr>
            <p:nvPr/>
          </p:nvSpPr>
          <p:spPr bwMode="auto">
            <a:xfrm>
              <a:off x="5528" y="1232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59" name="Group 929"/>
          <p:cNvGrpSpPr>
            <a:grpSpLocks/>
          </p:cNvGrpSpPr>
          <p:nvPr/>
        </p:nvGrpSpPr>
        <p:grpSpPr bwMode="auto">
          <a:xfrm>
            <a:off x="1488941" y="3247571"/>
            <a:ext cx="3874649" cy="1320800"/>
            <a:chOff x="3879" y="3318"/>
            <a:chExt cx="1821" cy="832"/>
          </a:xfrm>
        </p:grpSpPr>
        <p:sp>
          <p:nvSpPr>
            <p:cNvPr id="960" name="Rectangle 930"/>
            <p:cNvSpPr>
              <a:spLocks noChangeArrowheads="1"/>
            </p:cNvSpPr>
            <p:nvPr/>
          </p:nvSpPr>
          <p:spPr bwMode="auto">
            <a:xfrm>
              <a:off x="3975" y="3318"/>
              <a:ext cx="1644" cy="83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61" name="Text Box 931"/>
            <p:cNvSpPr txBox="1">
              <a:spLocks noChangeArrowheads="1"/>
            </p:cNvSpPr>
            <p:nvPr/>
          </p:nvSpPr>
          <p:spPr bwMode="auto">
            <a:xfrm>
              <a:off x="3879" y="3368"/>
              <a:ext cx="1821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000" b="1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fr-FR" altLang="fr-FR" sz="2400" b="1" dirty="0" smtClean="0">
                  <a:solidFill>
                    <a:srgbClr val="FFFFFF"/>
                  </a:solidFill>
                  <a:latin typeface="Verdana" pitchFamily="34" charset="0"/>
                </a:rPr>
                <a:t>GMR</a:t>
              </a:r>
              <a:r>
                <a:rPr lang="fr-FR" altLang="fr-FR" sz="2400" b="1" dirty="0" smtClean="0">
                  <a:solidFill>
                    <a:srgbClr val="FFFFFF"/>
                  </a:solidFill>
                </a:rPr>
                <a:t> </a:t>
              </a:r>
              <a:r>
                <a:rPr lang="fr-FR" altLang="fr-FR" sz="2800" b="1" dirty="0" err="1" smtClean="0">
                  <a:solidFill>
                    <a:srgbClr val="FFFFFF"/>
                  </a:solidFill>
                </a:rPr>
                <a:t>sensor</a:t>
              </a:r>
              <a:r>
                <a:rPr lang="fr-FR" altLang="fr-FR" sz="2800" b="1" dirty="0" smtClean="0">
                  <a:solidFill>
                    <a:srgbClr val="FFFFFF"/>
                  </a:solidFill>
                </a:rPr>
                <a:t>,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400" b="1" dirty="0" err="1">
                  <a:solidFill>
                    <a:srgbClr val="FFFFFF"/>
                  </a:solidFill>
                </a:rPr>
                <a:t>i</a:t>
              </a:r>
              <a:r>
                <a:rPr lang="fr-FR" altLang="fr-FR" sz="2400" b="1" dirty="0" err="1" smtClean="0">
                  <a:solidFill>
                    <a:srgbClr val="FFFFFF"/>
                  </a:solidFill>
                </a:rPr>
                <a:t>ntroduced</a:t>
              </a:r>
              <a:r>
                <a:rPr lang="fr-FR" altLang="fr-FR" sz="2400" b="1" dirty="0" smtClean="0">
                  <a:solidFill>
                    <a:srgbClr val="FFFFFF"/>
                  </a:solidFill>
                </a:rPr>
                <a:t> in 1997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000" b="1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3" name="ZoneTexte 2"/>
          <p:cNvSpPr txBox="1"/>
          <p:nvPr/>
        </p:nvSpPr>
        <p:spPr>
          <a:xfrm>
            <a:off x="4006850" y="6165866"/>
            <a:ext cx="8650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>
                <a:solidFill>
                  <a:srgbClr val="0000FF"/>
                </a:solidFill>
                <a:cs typeface="Arial" panose="020B0604020202020204" pitchFamily="34" charset="0"/>
              </a:rPr>
              <a:t>Mag</a:t>
            </a:r>
            <a:r>
              <a:rPr lang="fr-FR" sz="2000" b="1" dirty="0">
                <a:solidFill>
                  <a:srgbClr val="0000FF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1888" name="ZoneTexte 1887"/>
          <p:cNvSpPr txBox="1"/>
          <p:nvPr/>
        </p:nvSpPr>
        <p:spPr>
          <a:xfrm>
            <a:off x="4871864" y="6165304"/>
            <a:ext cx="8341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 err="1">
                <a:solidFill>
                  <a:srgbClr val="0000FF"/>
                </a:solidFill>
                <a:cs typeface="Arial" panose="020B0604020202020204" pitchFamily="34" charset="0"/>
              </a:rPr>
              <a:t>Mag</a:t>
            </a:r>
            <a:r>
              <a:rPr lang="fr-FR" sz="2000" b="1" dirty="0">
                <a:solidFill>
                  <a:srgbClr val="0000FF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1889" name="ZoneTexte 1888"/>
          <p:cNvSpPr txBox="1"/>
          <p:nvPr/>
        </p:nvSpPr>
        <p:spPr>
          <a:xfrm>
            <a:off x="4526338" y="6341258"/>
            <a:ext cx="648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rgbClr val="FF0000"/>
                </a:solidFill>
                <a:cs typeface="Arial" panose="020B0604020202020204" pitchFamily="34" charset="0"/>
              </a:rPr>
              <a:t>Cu</a:t>
            </a:r>
          </a:p>
        </p:txBody>
      </p:sp>
      <p:cxnSp>
        <p:nvCxnSpPr>
          <p:cNvPr id="6" name="Connecteur droit avec flèche 5"/>
          <p:cNvCxnSpPr>
            <a:stCxn id="957" idx="1"/>
          </p:cNvCxnSpPr>
          <p:nvPr/>
        </p:nvCxnSpPr>
        <p:spPr bwMode="auto">
          <a:xfrm flipH="1">
            <a:off x="5526320" y="4108058"/>
            <a:ext cx="225764" cy="634771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57" name="Text Box 32"/>
          <p:cNvSpPr txBox="1">
            <a:spLocks noChangeArrowheads="1"/>
          </p:cNvSpPr>
          <p:nvPr/>
        </p:nvSpPr>
        <p:spPr bwMode="auto">
          <a:xfrm>
            <a:off x="6132521" y="5304986"/>
            <a:ext cx="4559437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dirty="0" err="1">
                <a:solidFill>
                  <a:srgbClr val="3333CC"/>
                </a:solidFill>
              </a:rPr>
              <a:t>before</a:t>
            </a:r>
            <a:r>
              <a:rPr lang="fr-FR" altLang="fr-FR" sz="2000" b="1" dirty="0">
                <a:solidFill>
                  <a:srgbClr val="3333CC"/>
                </a:solidFill>
              </a:rPr>
              <a:t> </a:t>
            </a:r>
            <a:r>
              <a:rPr lang="fr-FR" altLang="fr-FR" sz="2000" b="1" dirty="0" smtClean="0">
                <a:solidFill>
                  <a:srgbClr val="3333CC"/>
                </a:solidFill>
              </a:rPr>
              <a:t>GMR (&lt; 1997) </a:t>
            </a:r>
            <a:r>
              <a:rPr lang="fr-FR" altLang="fr-FR" sz="2000" b="1" dirty="0">
                <a:solidFill>
                  <a:srgbClr val="3333CC"/>
                </a:solidFill>
                <a:cs typeface="Times New Roman" pitchFamily="18" charset="0"/>
              </a:rPr>
              <a:t>: 1 Gbit/in</a:t>
            </a:r>
            <a:r>
              <a:rPr lang="fr-FR" altLang="fr-FR" sz="2000" b="1" baseline="30000" dirty="0">
                <a:solidFill>
                  <a:srgbClr val="3333CC"/>
                </a:solidFill>
                <a:cs typeface="Times New Roman" pitchFamily="18" charset="0"/>
              </a:rPr>
              <a:t>2</a:t>
            </a:r>
            <a:r>
              <a:rPr lang="fr-FR" altLang="fr-FR" sz="2000" b="1" dirty="0">
                <a:solidFill>
                  <a:srgbClr val="3333CC"/>
                </a:solidFill>
                <a:cs typeface="Times New Roman" pitchFamily="18" charset="0"/>
              </a:rPr>
              <a:t> 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fr-FR" altLang="fr-FR" sz="2000" b="1" dirty="0" err="1">
                <a:solidFill>
                  <a:srgbClr val="FF0000"/>
                </a:solidFill>
                <a:cs typeface="Times New Roman" pitchFamily="18" charset="0"/>
              </a:rPr>
              <a:t>today</a:t>
            </a:r>
            <a:r>
              <a:rPr lang="fr-FR" altLang="fr-FR" sz="2000" b="1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fr-FR" altLang="fr-FR" sz="2000" b="1" dirty="0" err="1">
                <a:solidFill>
                  <a:srgbClr val="FF0000"/>
                </a:solidFill>
                <a:cs typeface="Times New Roman" pitchFamily="18" charset="0"/>
              </a:rPr>
              <a:t>with</a:t>
            </a:r>
            <a:r>
              <a:rPr lang="fr-FR" altLang="fr-FR" sz="2000" b="1" dirty="0">
                <a:solidFill>
                  <a:srgbClr val="FF0000"/>
                </a:solidFill>
                <a:cs typeface="Times New Roman" pitchFamily="18" charset="0"/>
              </a:rPr>
              <a:t> GMR : ~ </a:t>
            </a:r>
            <a:r>
              <a:rPr lang="fr-FR" altLang="fr-FR" sz="2000" b="1" dirty="0" smtClean="0">
                <a:solidFill>
                  <a:srgbClr val="FF0000"/>
                </a:solidFill>
                <a:cs typeface="Times New Roman" pitchFamily="18" charset="0"/>
              </a:rPr>
              <a:t>1000 </a:t>
            </a:r>
            <a:r>
              <a:rPr lang="fr-FR" altLang="fr-FR" sz="2000" b="1" dirty="0">
                <a:solidFill>
                  <a:srgbClr val="FF0000"/>
                </a:solidFill>
                <a:cs typeface="Times New Roman" pitchFamily="18" charset="0"/>
              </a:rPr>
              <a:t>Gbit/in</a:t>
            </a:r>
            <a:r>
              <a:rPr lang="fr-FR" altLang="fr-FR" sz="2000" b="1" baseline="30000" dirty="0">
                <a:solidFill>
                  <a:srgbClr val="FF0000"/>
                </a:solidFill>
                <a:cs typeface="Times New Roman" pitchFamily="18" charset="0"/>
              </a:rPr>
              <a:t>2</a:t>
            </a:r>
            <a:r>
              <a:rPr lang="fr-FR" altLang="fr-FR" sz="2000" b="1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fr-FR" altLang="fr-FR" sz="2000" b="1" dirty="0">
              <a:solidFill>
                <a:srgbClr val="FF0000"/>
              </a:solidFill>
            </a:endParaRPr>
          </a:p>
        </p:txBody>
      </p:sp>
      <p:cxnSp>
        <p:nvCxnSpPr>
          <p:cNvPr id="7" name="Connecteur droit avec flèche 6"/>
          <p:cNvCxnSpPr/>
          <p:nvPr/>
        </p:nvCxnSpPr>
        <p:spPr bwMode="auto">
          <a:xfrm>
            <a:off x="4910986" y="3677933"/>
            <a:ext cx="391691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7975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528638"/>
            <a:ext cx="3289300" cy="411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555" name="Text Box 3"/>
          <p:cNvSpPr txBox="1">
            <a:spLocks noChangeArrowheads="1"/>
          </p:cNvSpPr>
          <p:nvPr/>
        </p:nvSpPr>
        <p:spPr bwMode="auto">
          <a:xfrm>
            <a:off x="1524000" y="1"/>
            <a:ext cx="91440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fr-FR" altLang="fr-FR" sz="2400" b="1">
                <a:solidFill>
                  <a:srgbClr val="000000"/>
                </a:solidFill>
              </a:rPr>
              <a:t>Extension de la technologie disque dur à l’électronique nomade</a:t>
            </a:r>
          </a:p>
        </p:txBody>
      </p:sp>
      <p:pic>
        <p:nvPicPr>
          <p:cNvPr id="23556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57201"/>
            <a:ext cx="4800600" cy="208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7" name="Text Box 6"/>
          <p:cNvSpPr txBox="1">
            <a:spLocks noChangeArrowheads="1"/>
          </p:cNvSpPr>
          <p:nvPr/>
        </p:nvSpPr>
        <p:spPr bwMode="auto">
          <a:xfrm>
            <a:off x="6397626" y="2438401"/>
            <a:ext cx="3357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fr-FR" altLang="fr-FR" sz="2000">
                <a:solidFill>
                  <a:srgbClr val="003366"/>
                </a:solidFill>
                <a:latin typeface="Arial" pitchFamily="34" charset="0"/>
                <a:cs typeface="Arial" pitchFamily="34" charset="0"/>
              </a:rPr>
              <a:t>100 GB hard disc (Toshiba),</a:t>
            </a:r>
          </a:p>
        </p:txBody>
      </p:sp>
      <p:pic>
        <p:nvPicPr>
          <p:cNvPr id="23558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719" t="5708" r="14752" b="23688"/>
          <a:stretch>
            <a:fillRect/>
          </a:stretch>
        </p:blipFill>
        <p:spPr bwMode="auto">
          <a:xfrm>
            <a:off x="6019800" y="2971800"/>
            <a:ext cx="3708400" cy="3671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9" name="Rectangle 6"/>
          <p:cNvSpPr>
            <a:spLocks noChangeArrowheads="1"/>
          </p:cNvSpPr>
          <p:nvPr/>
        </p:nvSpPr>
        <p:spPr bwMode="auto">
          <a:xfrm>
            <a:off x="4902200" y="5313452"/>
            <a:ext cx="1422400" cy="1261884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defTabSz="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defTabSz="4572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defTabSz="4572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defTabSz="4572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defTabSz="4572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fr-FR" sz="2400" b="1">
                <a:solidFill>
                  <a:srgbClr val="000000"/>
                </a:solidFill>
                <a:latin typeface="Tw Cen MT Condensed Extra Bold"/>
              </a:rPr>
              <a:t>iPod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fr-FR" sz="2400" b="1">
                <a:solidFill>
                  <a:srgbClr val="000000"/>
                </a:solidFill>
                <a:latin typeface="Tw Cen MT Condensed Extra Bold"/>
              </a:rPr>
              <a:t>Classic: 160 G</a:t>
            </a:r>
            <a:r>
              <a:rPr lang="en-US" altLang="fr-FR" sz="2800" b="1">
                <a:solidFill>
                  <a:srgbClr val="000000"/>
                </a:solidFill>
                <a:latin typeface="Tw Cen MT Condensed Extra Bold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51562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Connecteur en angle 27"/>
          <p:cNvCxnSpPr/>
          <p:nvPr/>
        </p:nvCxnSpPr>
        <p:spPr bwMode="auto">
          <a:xfrm rot="5400000">
            <a:off x="2764601" y="2938601"/>
            <a:ext cx="914400" cy="706707"/>
          </a:xfrm>
          <a:prstGeom prst="bentConnector3">
            <a:avLst/>
          </a:prstGeom>
          <a:solidFill>
            <a:schemeClr val="accent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Connecteur en angle 32"/>
          <p:cNvCxnSpPr/>
          <p:nvPr/>
        </p:nvCxnSpPr>
        <p:spPr bwMode="auto">
          <a:xfrm rot="16200000" flipH="1">
            <a:off x="7629080" y="2922656"/>
            <a:ext cx="914400" cy="706707"/>
          </a:xfrm>
          <a:prstGeom prst="bentConnector3">
            <a:avLst/>
          </a:prstGeom>
          <a:solidFill>
            <a:schemeClr val="accent1"/>
          </a:solidFill>
          <a:ln w="38100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4754" name="ZoneTexte 1"/>
          <p:cNvSpPr txBox="1">
            <a:spLocks noChangeArrowheads="1"/>
          </p:cNvSpPr>
          <p:nvPr/>
        </p:nvSpPr>
        <p:spPr bwMode="auto">
          <a:xfrm>
            <a:off x="2783681" y="2295756"/>
            <a:ext cx="6624637" cy="646331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600" dirty="0" err="1">
                <a:solidFill>
                  <a:srgbClr val="FFFFFF"/>
                </a:solidFill>
              </a:rPr>
              <a:t>Giant</a:t>
            </a:r>
            <a:r>
              <a:rPr lang="fr-FR" altLang="fr-FR" sz="3600" dirty="0">
                <a:solidFill>
                  <a:srgbClr val="FFFFFF"/>
                </a:solidFill>
              </a:rPr>
              <a:t> </a:t>
            </a:r>
            <a:r>
              <a:rPr lang="fr-FR" altLang="fr-FR" sz="3600" dirty="0" err="1">
                <a:solidFill>
                  <a:srgbClr val="FFFFFF"/>
                </a:solidFill>
              </a:rPr>
              <a:t>Magnetoresistance</a:t>
            </a:r>
            <a:r>
              <a:rPr lang="fr-FR" altLang="fr-FR" sz="3600" dirty="0">
                <a:solidFill>
                  <a:srgbClr val="FFFFFF"/>
                </a:solidFill>
              </a:rPr>
              <a:t> (1988) </a:t>
            </a:r>
          </a:p>
        </p:txBody>
      </p:sp>
      <p:sp>
        <p:nvSpPr>
          <p:cNvPr id="4" name="ZoneTexte 3"/>
          <p:cNvSpPr txBox="1"/>
          <p:nvPr/>
        </p:nvSpPr>
        <p:spPr>
          <a:xfrm>
            <a:off x="5940213" y="3724699"/>
            <a:ext cx="5292080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Development</a:t>
            </a:r>
            <a:r>
              <a:rPr lang="fr-FR" sz="32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lang="fr-FR" sz="3200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spintronics</a:t>
            </a:r>
            <a:r>
              <a:rPr lang="fr-FR" sz="32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</a:t>
            </a:r>
            <a:endParaRPr lang="fr-FR" sz="3200" dirty="0" smtClean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400" i="1" dirty="0" smtClean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(= </a:t>
            </a:r>
            <a:r>
              <a:rPr lang="fr-FR" sz="2400" i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electronics</a:t>
            </a:r>
            <a:r>
              <a:rPr lang="fr-FR" sz="2400" i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2400" i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exploiting</a:t>
            </a:r>
            <a:r>
              <a:rPr lang="fr-FR" sz="2400" i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spin)</a:t>
            </a:r>
            <a:r>
              <a:rPr lang="fr-FR" sz="24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fr-FR" sz="240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ZoneTexte 1"/>
          <p:cNvSpPr txBox="1">
            <a:spLocks noChangeArrowheads="1"/>
          </p:cNvSpPr>
          <p:nvPr/>
        </p:nvSpPr>
        <p:spPr bwMode="auto">
          <a:xfrm>
            <a:off x="133247" y="1007634"/>
            <a:ext cx="5806966" cy="584775"/>
          </a:xfrm>
          <a:prstGeom prst="rect">
            <a:avLst/>
          </a:prstGeom>
          <a:solidFill>
            <a:srgbClr val="7030A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200" dirty="0" smtClean="0">
                <a:solidFill>
                  <a:srgbClr val="FFFFFF"/>
                </a:solidFill>
              </a:rPr>
              <a:t>Pure </a:t>
            </a:r>
            <a:r>
              <a:rPr lang="fr-FR" altLang="fr-FR" sz="3200" dirty="0" err="1" smtClean="0">
                <a:solidFill>
                  <a:srgbClr val="FFFFFF"/>
                </a:solidFill>
              </a:rPr>
              <a:t>physics</a:t>
            </a:r>
            <a:r>
              <a:rPr lang="fr-FR" altLang="fr-FR" sz="3200" dirty="0" smtClean="0">
                <a:solidFill>
                  <a:srgbClr val="FFFFFF"/>
                </a:solidFill>
              </a:rPr>
              <a:t>: </a:t>
            </a:r>
            <a:r>
              <a:rPr lang="fr-FR" altLang="fr-FR" sz="3200" dirty="0">
                <a:solidFill>
                  <a:srgbClr val="FFFFFF"/>
                </a:solidFill>
              </a:rPr>
              <a:t>spin </a:t>
            </a:r>
            <a:r>
              <a:rPr lang="fr-FR" altLang="fr-FR" sz="3200" dirty="0" smtClean="0">
                <a:solidFill>
                  <a:srgbClr val="FFFFFF"/>
                </a:solidFill>
              </a:rPr>
              <a:t>and </a:t>
            </a:r>
            <a:r>
              <a:rPr lang="fr-FR" altLang="fr-FR" sz="3200" dirty="0">
                <a:solidFill>
                  <a:srgbClr val="FFFFFF"/>
                </a:solidFill>
              </a:rPr>
              <a:t>conduction</a:t>
            </a:r>
          </a:p>
        </p:txBody>
      </p:sp>
      <p:sp>
        <p:nvSpPr>
          <p:cNvPr id="21" name="ZoneTexte 1"/>
          <p:cNvSpPr txBox="1">
            <a:spLocks noChangeArrowheads="1"/>
          </p:cNvSpPr>
          <p:nvPr/>
        </p:nvSpPr>
        <p:spPr bwMode="auto">
          <a:xfrm>
            <a:off x="6638702" y="1038579"/>
            <a:ext cx="3924336" cy="58477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200" dirty="0">
                <a:solidFill>
                  <a:srgbClr val="FFFFFF"/>
                </a:solidFill>
              </a:rPr>
              <a:t>Nanotechnologies 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485975" y="3733210"/>
            <a:ext cx="4685366" cy="144655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Applications</a:t>
            </a:r>
            <a:r>
              <a:rPr lang="fr-FR" sz="32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endParaRPr lang="fr-FR" sz="32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800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ard </a:t>
            </a:r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disks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sensors</a:t>
            </a:r>
            <a:endParaRPr lang="fr-FR" sz="28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medical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technologies</a:t>
            </a:r>
            <a:endParaRPr lang="fr-FR" sz="28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7" name="Connecteur droit avec flèche 6"/>
          <p:cNvCxnSpPr/>
          <p:nvPr/>
        </p:nvCxnSpPr>
        <p:spPr bwMode="auto">
          <a:xfrm>
            <a:off x="3752193" y="1577014"/>
            <a:ext cx="1639614" cy="67745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" name="Connecteur droit avec flèche 16"/>
          <p:cNvCxnSpPr/>
          <p:nvPr/>
        </p:nvCxnSpPr>
        <p:spPr bwMode="auto">
          <a:xfrm flipH="1">
            <a:off x="6511552" y="1643998"/>
            <a:ext cx="1281869" cy="65175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166280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Connecteur en angle 27"/>
          <p:cNvCxnSpPr/>
          <p:nvPr/>
        </p:nvCxnSpPr>
        <p:spPr bwMode="auto">
          <a:xfrm rot="5400000">
            <a:off x="2764601" y="2938601"/>
            <a:ext cx="914400" cy="706707"/>
          </a:xfrm>
          <a:prstGeom prst="bentConnector3">
            <a:avLst/>
          </a:prstGeom>
          <a:solidFill>
            <a:schemeClr val="accent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Connecteur en angle 32"/>
          <p:cNvCxnSpPr/>
          <p:nvPr/>
        </p:nvCxnSpPr>
        <p:spPr bwMode="auto">
          <a:xfrm rot="16200000" flipH="1">
            <a:off x="7629080" y="2922656"/>
            <a:ext cx="914400" cy="706707"/>
          </a:xfrm>
          <a:prstGeom prst="bentConnector3">
            <a:avLst/>
          </a:prstGeom>
          <a:solidFill>
            <a:schemeClr val="accent1"/>
          </a:solidFill>
          <a:ln w="38100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4754" name="ZoneTexte 1"/>
          <p:cNvSpPr txBox="1">
            <a:spLocks noChangeArrowheads="1"/>
          </p:cNvSpPr>
          <p:nvPr/>
        </p:nvSpPr>
        <p:spPr bwMode="auto">
          <a:xfrm>
            <a:off x="2783681" y="2295756"/>
            <a:ext cx="6624637" cy="646331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600" dirty="0" err="1">
                <a:solidFill>
                  <a:srgbClr val="FFFFFF"/>
                </a:solidFill>
              </a:rPr>
              <a:t>Giant</a:t>
            </a:r>
            <a:r>
              <a:rPr lang="fr-FR" altLang="fr-FR" sz="3600" dirty="0">
                <a:solidFill>
                  <a:srgbClr val="FFFFFF"/>
                </a:solidFill>
              </a:rPr>
              <a:t> </a:t>
            </a:r>
            <a:r>
              <a:rPr lang="fr-FR" altLang="fr-FR" sz="3600" dirty="0" err="1">
                <a:solidFill>
                  <a:srgbClr val="FFFFFF"/>
                </a:solidFill>
              </a:rPr>
              <a:t>Magnetoresistance</a:t>
            </a:r>
            <a:r>
              <a:rPr lang="fr-FR" altLang="fr-FR" sz="3600" dirty="0">
                <a:solidFill>
                  <a:srgbClr val="FFFFFF"/>
                </a:solidFill>
              </a:rPr>
              <a:t> (1988) </a:t>
            </a:r>
          </a:p>
        </p:txBody>
      </p:sp>
      <p:sp>
        <p:nvSpPr>
          <p:cNvPr id="4" name="ZoneTexte 3"/>
          <p:cNvSpPr txBox="1"/>
          <p:nvPr/>
        </p:nvSpPr>
        <p:spPr>
          <a:xfrm>
            <a:off x="5940213" y="3724699"/>
            <a:ext cx="5292080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Development</a:t>
            </a:r>
            <a:r>
              <a:rPr lang="fr-FR" sz="32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lang="fr-FR" sz="3200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spintronics</a:t>
            </a:r>
            <a:r>
              <a:rPr lang="fr-FR" sz="32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</a:t>
            </a:r>
            <a:endParaRPr lang="fr-FR" sz="3200" dirty="0" smtClean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400" i="1" dirty="0" smtClean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(= </a:t>
            </a:r>
            <a:r>
              <a:rPr lang="fr-FR" sz="2400" i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electronics</a:t>
            </a:r>
            <a:r>
              <a:rPr lang="fr-FR" sz="2400" i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2400" i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exploiting</a:t>
            </a:r>
            <a:r>
              <a:rPr lang="fr-FR" sz="2400" i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spin)</a:t>
            </a:r>
            <a:r>
              <a:rPr lang="fr-FR" sz="2400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fr-FR" sz="240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ZoneTexte 1"/>
          <p:cNvSpPr txBox="1">
            <a:spLocks noChangeArrowheads="1"/>
          </p:cNvSpPr>
          <p:nvPr/>
        </p:nvSpPr>
        <p:spPr bwMode="auto">
          <a:xfrm>
            <a:off x="133247" y="1007634"/>
            <a:ext cx="5806966" cy="584775"/>
          </a:xfrm>
          <a:prstGeom prst="rect">
            <a:avLst/>
          </a:prstGeom>
          <a:solidFill>
            <a:srgbClr val="7030A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200" dirty="0" smtClean="0">
                <a:solidFill>
                  <a:srgbClr val="FFFFFF"/>
                </a:solidFill>
              </a:rPr>
              <a:t>Pure </a:t>
            </a:r>
            <a:r>
              <a:rPr lang="fr-FR" altLang="fr-FR" sz="3200" dirty="0" err="1" smtClean="0">
                <a:solidFill>
                  <a:srgbClr val="FFFFFF"/>
                </a:solidFill>
              </a:rPr>
              <a:t>physics</a:t>
            </a:r>
            <a:r>
              <a:rPr lang="fr-FR" altLang="fr-FR" sz="3200" dirty="0" smtClean="0">
                <a:solidFill>
                  <a:srgbClr val="FFFFFF"/>
                </a:solidFill>
              </a:rPr>
              <a:t>: </a:t>
            </a:r>
            <a:r>
              <a:rPr lang="fr-FR" altLang="fr-FR" sz="3200" dirty="0">
                <a:solidFill>
                  <a:srgbClr val="FFFFFF"/>
                </a:solidFill>
              </a:rPr>
              <a:t>spin </a:t>
            </a:r>
            <a:r>
              <a:rPr lang="fr-FR" altLang="fr-FR" sz="3200" dirty="0" smtClean="0">
                <a:solidFill>
                  <a:srgbClr val="FFFFFF"/>
                </a:solidFill>
              </a:rPr>
              <a:t>and </a:t>
            </a:r>
            <a:r>
              <a:rPr lang="fr-FR" altLang="fr-FR" sz="3200" dirty="0">
                <a:solidFill>
                  <a:srgbClr val="FFFFFF"/>
                </a:solidFill>
              </a:rPr>
              <a:t>conduction</a:t>
            </a:r>
          </a:p>
        </p:txBody>
      </p:sp>
      <p:sp>
        <p:nvSpPr>
          <p:cNvPr id="21" name="ZoneTexte 1"/>
          <p:cNvSpPr txBox="1">
            <a:spLocks noChangeArrowheads="1"/>
          </p:cNvSpPr>
          <p:nvPr/>
        </p:nvSpPr>
        <p:spPr bwMode="auto">
          <a:xfrm>
            <a:off x="6638702" y="1038579"/>
            <a:ext cx="3924336" cy="58477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fr-FR" altLang="fr-FR" sz="3200" dirty="0">
                <a:solidFill>
                  <a:srgbClr val="FFFFFF"/>
                </a:solidFill>
              </a:rPr>
              <a:t>Nanotechnologies 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485975" y="3733210"/>
            <a:ext cx="4685366" cy="144655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Applications</a:t>
            </a:r>
            <a:r>
              <a:rPr lang="fr-FR" sz="32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endParaRPr lang="fr-FR" sz="32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800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ard </a:t>
            </a:r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disks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sensors</a:t>
            </a:r>
            <a:endParaRPr lang="fr-FR" sz="28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2800" dirty="0" err="1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medical</a:t>
            </a:r>
            <a:r>
              <a:rPr lang="fr-FR" sz="2800" dirty="0" smtClean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technologies</a:t>
            </a:r>
            <a:endParaRPr lang="fr-FR" sz="28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7" name="Connecteur droit avec flèche 6"/>
          <p:cNvCxnSpPr/>
          <p:nvPr/>
        </p:nvCxnSpPr>
        <p:spPr bwMode="auto">
          <a:xfrm>
            <a:off x="3752193" y="1577014"/>
            <a:ext cx="1639614" cy="67745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" name="Connecteur droit avec flèche 16"/>
          <p:cNvCxnSpPr/>
          <p:nvPr/>
        </p:nvCxnSpPr>
        <p:spPr bwMode="auto">
          <a:xfrm flipH="1">
            <a:off x="6511552" y="1643998"/>
            <a:ext cx="1281869" cy="65175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ZoneTexte 1"/>
          <p:cNvSpPr txBox="1">
            <a:spLocks noChangeArrowheads="1"/>
          </p:cNvSpPr>
          <p:nvPr/>
        </p:nvSpPr>
        <p:spPr bwMode="auto">
          <a:xfrm>
            <a:off x="5829915" y="4889920"/>
            <a:ext cx="5512676" cy="156966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3200" dirty="0" smtClean="0">
                <a:solidFill>
                  <a:srgbClr val="FFFFFF"/>
                </a:solidFill>
              </a:rPr>
              <a:t>2d </a:t>
            </a:r>
            <a:r>
              <a:rPr lang="fr-FR" altLang="fr-FR" sz="3200" dirty="0" err="1" smtClean="0">
                <a:solidFill>
                  <a:srgbClr val="FFFFFF"/>
                </a:solidFill>
              </a:rPr>
              <a:t>example</a:t>
            </a:r>
            <a:r>
              <a:rPr lang="fr-FR" altLang="fr-FR" sz="3200" dirty="0" smtClean="0">
                <a:solidFill>
                  <a:srgbClr val="FFFFFF"/>
                </a:solidFill>
              </a:rPr>
              <a:t> of route </a:t>
            </a:r>
            <a:r>
              <a:rPr lang="fr-FR" altLang="fr-FR" sz="3200" dirty="0" err="1" smtClean="0">
                <a:solidFill>
                  <a:srgbClr val="FFFFFF"/>
                </a:solidFill>
              </a:rPr>
              <a:t>between</a:t>
            </a:r>
            <a:r>
              <a:rPr lang="fr-FR" altLang="fr-FR" sz="3200" dirty="0" smtClean="0">
                <a:solidFill>
                  <a:srgbClr val="FFFFFF"/>
                </a:solidFill>
              </a:rPr>
              <a:t> science and innovation: </a:t>
            </a:r>
            <a:r>
              <a:rPr lang="fr-FR" altLang="fr-FR" sz="3200" dirty="0" err="1" smtClean="0">
                <a:solidFill>
                  <a:srgbClr val="FFFFFF"/>
                </a:solidFill>
              </a:rPr>
              <a:t>from</a:t>
            </a:r>
            <a:r>
              <a:rPr lang="fr-FR" altLang="fr-FR" sz="3200" dirty="0" smtClean="0">
                <a:solidFill>
                  <a:srgbClr val="FFFFFF"/>
                </a:solidFill>
              </a:rPr>
              <a:t> quantum tunneling to M-RAM</a:t>
            </a:r>
            <a:endParaRPr lang="fr-FR" altLang="fr-FR" sz="32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85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5"/>
          <p:cNvSpPr txBox="1">
            <a:spLocks noChangeArrowheads="1"/>
          </p:cNvSpPr>
          <p:nvPr/>
        </p:nvSpPr>
        <p:spPr bwMode="auto">
          <a:xfrm>
            <a:off x="1524000" y="1"/>
            <a:ext cx="9144000" cy="649408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First example: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the route from fundamental research 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b="1" i="1" dirty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o</a:t>
            </a:r>
            <a:r>
              <a:rPr lang="en-GB" altLang="fr-FR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n  electrical conduction in magnetic metals 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to </a:t>
            </a:r>
            <a:r>
              <a:rPr lang="en-GB" altLang="fr-FR" b="1" i="1" dirty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the “big data” stored today on hard </a:t>
            </a:r>
            <a:r>
              <a:rPr lang="en-GB" altLang="fr-FR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disks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endParaRPr lang="en-GB" altLang="fr-FR" sz="2800" b="1" i="1" dirty="0">
              <a:solidFill>
                <a:srgbClr val="FFFF00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(and  the birth of spin electronics)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endParaRPr lang="en-GB" altLang="fr-FR" sz="2800" b="1" i="1" dirty="0">
              <a:solidFill>
                <a:schemeClr val="bg1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Second </a:t>
            </a:r>
            <a:r>
              <a:rPr lang="en-GB" altLang="fr-FR" sz="2800" b="1" i="1" dirty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example</a:t>
            </a: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: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</a:t>
            </a:r>
            <a:r>
              <a:rPr lang="en-GB" altLang="fr-FR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rom quantum physics 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to low power computers and telephones  </a:t>
            </a:r>
            <a:endParaRPr lang="en-GB" altLang="fr-FR" sz="2800" b="1" i="1" dirty="0">
              <a:solidFill>
                <a:schemeClr val="bg1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</a:t>
            </a:r>
          </a:p>
          <a:p>
            <a:pPr algn="ctr" eaLnBrk="0" fontAlgn="base" hangingPunct="0">
              <a:spcAft>
                <a:spcPct val="0"/>
              </a:spcAft>
              <a:buNone/>
            </a:pPr>
            <a:r>
              <a:rPr lang="en-GB" altLang="fr-FR" sz="2800" b="1" i="1" dirty="0" smtClean="0">
                <a:solidFill>
                  <a:srgbClr val="FFFF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50030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096000" y="2276753"/>
            <a:ext cx="5485680" cy="247266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9351" y="2422090"/>
            <a:ext cx="4012919" cy="21004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ZoneTexte 3"/>
          <p:cNvSpPr txBox="1"/>
          <p:nvPr/>
        </p:nvSpPr>
        <p:spPr>
          <a:xfrm>
            <a:off x="1350580" y="441433"/>
            <a:ext cx="9028385" cy="461665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Hard </a:t>
            </a:r>
            <a:r>
              <a:rPr lang="fr-FR" sz="24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disk</a:t>
            </a:r>
            <a:r>
              <a:rPr lang="fr-FR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fr-FR" sz="24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random</a:t>
            </a:r>
            <a:r>
              <a:rPr lang="fr-FR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access</a:t>
            </a:r>
            <a:r>
              <a:rPr lang="fr-FR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memory in computers</a:t>
            </a:r>
            <a:endParaRPr lang="fr-FR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939160" y="1643721"/>
            <a:ext cx="1644868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Hard 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disk</a:t>
            </a:r>
            <a:endParaRPr lang="fr-FR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6589986" y="1662688"/>
            <a:ext cx="4635062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400" dirty="0" err="1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andom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ccess Memory (RAM)</a:t>
            </a:r>
            <a:endParaRPr lang="fr-FR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316422" y="4696976"/>
            <a:ext cx="2890344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Massive memory but 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low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speed (ms)</a:t>
            </a:r>
            <a:endParaRPr lang="fr-FR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6332482" y="4749413"/>
            <a:ext cx="4892566" cy="120032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High speed (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nanosecond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range) but « volatile » (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electrical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power 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needed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to </a:t>
            </a:r>
            <a:r>
              <a:rPr lang="fr-FR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maintain</a:t>
            </a:r>
            <a:r>
              <a:rPr lang="fr-F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memory alive)</a:t>
            </a:r>
            <a:endParaRPr lang="fr-FR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0416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C:\Documents and Settings\Don\Mes documents\Mes images\imageLabo\diapoConfPresse\Step bunch.gif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224"/>
          <a:stretch/>
        </p:blipFill>
        <p:spPr bwMode="auto">
          <a:xfrm>
            <a:off x="823911" y="885466"/>
            <a:ext cx="4038600" cy="2254264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1524000" y="0"/>
            <a:ext cx="91440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FFFF00"/>
              </a:solidFill>
              <a:latin typeface="Verdana" pitchFamily="34" charset="0"/>
            </a:endParaRPr>
          </a:p>
        </p:txBody>
      </p:sp>
      <p:sp>
        <p:nvSpPr>
          <p:cNvPr id="28677" name="AutoShape 5"/>
          <p:cNvSpPr>
            <a:spLocks noChangeArrowheads="1"/>
          </p:cNvSpPr>
          <p:nvPr/>
        </p:nvSpPr>
        <p:spPr bwMode="auto">
          <a:xfrm rot="-1159987">
            <a:off x="8534400" y="914400"/>
            <a:ext cx="457200" cy="76200"/>
          </a:xfrm>
          <a:prstGeom prst="leftRightArrow">
            <a:avLst>
              <a:gd name="adj1" fmla="val 50000"/>
              <a:gd name="adj2" fmla="val 120000"/>
            </a:avLst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8678" name="Text Box 6"/>
          <p:cNvSpPr txBox="1">
            <a:spLocks noChangeArrowheads="1"/>
          </p:cNvSpPr>
          <p:nvPr/>
        </p:nvSpPr>
        <p:spPr bwMode="auto">
          <a:xfrm>
            <a:off x="152400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fr-FR" altLang="fr-FR" sz="2400">
                <a:solidFill>
                  <a:srgbClr val="FFFF00"/>
                </a:solidFill>
              </a:rPr>
              <a:t>After GMR, TMR (Tunnel magnetoresistance)</a:t>
            </a:r>
            <a:r>
              <a:rPr lang="fr-FR" altLang="fr-FR" sz="2400">
                <a:solidFill>
                  <a:srgbClr val="FF3399"/>
                </a:solidFill>
              </a:rPr>
              <a:t> </a:t>
            </a:r>
            <a:r>
              <a:rPr lang="fr-FR" altLang="fr-FR" sz="2400">
                <a:solidFill>
                  <a:srgbClr val="FFFF00"/>
                </a:solidFill>
              </a:rPr>
              <a:t>of tunnel junctions</a:t>
            </a:r>
          </a:p>
        </p:txBody>
      </p:sp>
      <p:sp>
        <p:nvSpPr>
          <p:cNvPr id="28679" name="Rectangle 7"/>
          <p:cNvSpPr>
            <a:spLocks noChangeArrowheads="1"/>
          </p:cNvSpPr>
          <p:nvPr/>
        </p:nvSpPr>
        <p:spPr bwMode="auto">
          <a:xfrm>
            <a:off x="8372475" y="3036889"/>
            <a:ext cx="166688" cy="1809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8683" name="Text Box 16"/>
          <p:cNvSpPr txBox="1">
            <a:spLocks noChangeArrowheads="1"/>
          </p:cNvSpPr>
          <p:nvPr/>
        </p:nvSpPr>
        <p:spPr bwMode="auto">
          <a:xfrm>
            <a:off x="897649" y="3328852"/>
            <a:ext cx="4032448" cy="4572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/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400" dirty="0" err="1">
                <a:solidFill>
                  <a:schemeClr val="bg1"/>
                </a:solidFill>
                <a:latin typeface="Arial" pitchFamily="34" charset="0"/>
              </a:rPr>
              <a:t>R</a:t>
            </a:r>
            <a:r>
              <a:rPr lang="fr-FR" altLang="fr-FR" sz="2400" baseline="-25000" dirty="0" err="1">
                <a:solidFill>
                  <a:schemeClr val="bg1"/>
                </a:solidFill>
                <a:latin typeface="Arial" pitchFamily="34" charset="0"/>
              </a:rPr>
              <a:t>AntiparalelP</a:t>
            </a:r>
            <a:r>
              <a:rPr lang="fr-FR" altLang="fr-FR" sz="2400" dirty="0">
                <a:solidFill>
                  <a:schemeClr val="bg1"/>
                </a:solidFill>
                <a:latin typeface="Arial" pitchFamily="34" charset="0"/>
              </a:rPr>
              <a:t> &gt; </a:t>
            </a:r>
            <a:r>
              <a:rPr lang="fr-FR" altLang="fr-FR" sz="2400" dirty="0" err="1">
                <a:solidFill>
                  <a:schemeClr val="bg1"/>
                </a:solidFill>
                <a:latin typeface="Arial" pitchFamily="34" charset="0"/>
              </a:rPr>
              <a:t>R</a:t>
            </a:r>
            <a:r>
              <a:rPr lang="fr-FR" altLang="fr-FR" sz="2400" baseline="-25000" dirty="0" err="1">
                <a:solidFill>
                  <a:schemeClr val="bg1"/>
                </a:solidFill>
                <a:latin typeface="Arial" pitchFamily="34" charset="0"/>
              </a:rPr>
              <a:t>Parallel</a:t>
            </a:r>
            <a:endParaRPr lang="fr-FR" altLang="fr-FR" sz="2400" baseline="-25000" dirty="0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28686" name="Text Box 20"/>
          <p:cNvSpPr txBox="1">
            <a:spLocks noChangeArrowheads="1"/>
          </p:cNvSpPr>
          <p:nvPr/>
        </p:nvSpPr>
        <p:spPr bwMode="auto">
          <a:xfrm>
            <a:off x="3260725" y="1200151"/>
            <a:ext cx="184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4" name="Groupe 3"/>
          <p:cNvGrpSpPr/>
          <p:nvPr/>
        </p:nvGrpSpPr>
        <p:grpSpPr>
          <a:xfrm>
            <a:off x="5583594" y="557734"/>
            <a:ext cx="4114800" cy="1922463"/>
            <a:chOff x="1752600" y="609601"/>
            <a:chExt cx="4114800" cy="1922463"/>
          </a:xfrm>
        </p:grpSpPr>
        <p:pic>
          <p:nvPicPr>
            <p:cNvPr id="28684" name="Picture 1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609601"/>
              <a:ext cx="2438400" cy="1922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8687" name="Text Box 21"/>
            <p:cNvSpPr txBox="1">
              <a:spLocks noChangeArrowheads="1"/>
            </p:cNvSpPr>
            <p:nvPr/>
          </p:nvSpPr>
          <p:spPr bwMode="auto">
            <a:xfrm>
              <a:off x="3505200" y="762000"/>
              <a:ext cx="2362200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1800" dirty="0">
                  <a:solidFill>
                    <a:srgbClr val="000000"/>
                  </a:solidFill>
                </a:rPr>
                <a:t>Electron « tunneling » </a:t>
              </a:r>
              <a:r>
                <a:rPr lang="fr-FR" altLang="fr-FR" sz="1800" dirty="0" err="1">
                  <a:solidFill>
                    <a:srgbClr val="000000"/>
                  </a:solidFill>
                </a:rPr>
                <a:t>through</a:t>
              </a:r>
              <a:r>
                <a:rPr lang="fr-FR" altLang="fr-FR" sz="1800" dirty="0">
                  <a:solidFill>
                    <a:srgbClr val="000000"/>
                  </a:solidFill>
                </a:rPr>
                <a:t> an </a:t>
              </a:r>
              <a:r>
                <a:rPr lang="fr-FR" altLang="fr-FR" sz="1800" dirty="0" err="1">
                  <a:solidFill>
                    <a:srgbClr val="000000"/>
                  </a:solidFill>
                </a:rPr>
                <a:t>insulationg</a:t>
              </a:r>
              <a:r>
                <a:rPr lang="fr-FR" altLang="fr-FR" sz="1800" dirty="0">
                  <a:solidFill>
                    <a:srgbClr val="000000"/>
                  </a:solidFill>
                </a:rPr>
                <a:t> « </a:t>
              </a:r>
              <a:r>
                <a:rPr lang="fr-FR" altLang="fr-FR" sz="1800" dirty="0" err="1">
                  <a:solidFill>
                    <a:srgbClr val="000000"/>
                  </a:solidFill>
                </a:rPr>
                <a:t>barrier</a:t>
              </a:r>
              <a:r>
                <a:rPr lang="fr-FR" altLang="fr-FR" sz="1800" dirty="0">
                  <a:solidFill>
                    <a:srgbClr val="000000"/>
                  </a:solidFill>
                </a:rPr>
                <a:t> » </a:t>
              </a:r>
              <a:r>
                <a:rPr lang="fr-FR" altLang="fr-FR" sz="1800" dirty="0">
                  <a:solidFill>
                    <a:srgbClr val="000000"/>
                  </a:solidFill>
                  <a:latin typeface="Arial" pitchFamily="34" charset="0"/>
                </a:rPr>
                <a:t>(A</a:t>
              </a:r>
              <a:r>
                <a:rPr lang="fr-FR" altLang="fr-FR" sz="1800" baseline="-25000" dirty="0">
                  <a:solidFill>
                    <a:srgbClr val="000000"/>
                  </a:solidFill>
                  <a:latin typeface="Arial" pitchFamily="34" charset="0"/>
                </a:rPr>
                <a:t>l2</a:t>
              </a:r>
              <a:r>
                <a:rPr lang="fr-FR" altLang="fr-FR" sz="1800" dirty="0">
                  <a:solidFill>
                    <a:srgbClr val="000000"/>
                  </a:solidFill>
                  <a:latin typeface="Arial" pitchFamily="34" charset="0"/>
                </a:rPr>
                <a:t>O</a:t>
              </a:r>
              <a:r>
                <a:rPr lang="fr-FR" altLang="fr-FR" sz="1800" baseline="-25000" dirty="0">
                  <a:solidFill>
                    <a:srgbClr val="000000"/>
                  </a:solidFill>
                  <a:latin typeface="Arial" pitchFamily="34" charset="0"/>
                </a:rPr>
                <a:t>3</a:t>
              </a:r>
              <a:r>
                <a:rPr lang="fr-FR" altLang="fr-FR" sz="1800" dirty="0">
                  <a:solidFill>
                    <a:srgbClr val="000000"/>
                  </a:solidFill>
                  <a:latin typeface="Arial" pitchFamily="34" charset="0"/>
                </a:rPr>
                <a:t>)</a:t>
              </a:r>
              <a:endParaRPr lang="fr-FR" altLang="fr-FR" sz="1800" baseline="-25000" dirty="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8688" name="Line 22"/>
            <p:cNvSpPr>
              <a:spLocks noChangeShapeType="1"/>
            </p:cNvSpPr>
            <p:nvPr/>
          </p:nvSpPr>
          <p:spPr bwMode="auto">
            <a:xfrm flipH="1">
              <a:off x="2971800" y="1066800"/>
              <a:ext cx="609600" cy="381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grpSp>
        <p:nvGrpSpPr>
          <p:cNvPr id="28689" name="Group 23"/>
          <p:cNvGrpSpPr>
            <a:grpSpLocks/>
          </p:cNvGrpSpPr>
          <p:nvPr/>
        </p:nvGrpSpPr>
        <p:grpSpPr bwMode="auto">
          <a:xfrm>
            <a:off x="1845568" y="551523"/>
            <a:ext cx="2286000" cy="2508251"/>
            <a:chOff x="2064" y="1188"/>
            <a:chExt cx="1440" cy="1580"/>
          </a:xfrm>
        </p:grpSpPr>
        <p:sp>
          <p:nvSpPr>
            <p:cNvPr id="28691" name="Text Box 25"/>
            <p:cNvSpPr txBox="1">
              <a:spLocks noChangeArrowheads="1"/>
            </p:cNvSpPr>
            <p:nvPr/>
          </p:nvSpPr>
          <p:spPr bwMode="auto">
            <a:xfrm>
              <a:off x="2064" y="1188"/>
              <a:ext cx="1440" cy="291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400" dirty="0" err="1">
                  <a:solidFill>
                    <a:srgbClr val="FFFFFF"/>
                  </a:solidFill>
                  <a:latin typeface="Arial" pitchFamily="34" charset="0"/>
                </a:rPr>
                <a:t>current</a:t>
              </a:r>
              <a:endParaRPr lang="fr-FR" altLang="fr-FR" sz="2400" dirty="0">
                <a:solidFill>
                  <a:srgbClr val="FFFFFF"/>
                </a:solidFill>
                <a:latin typeface="Arial" pitchFamily="34" charset="0"/>
              </a:endParaRPr>
            </a:p>
          </p:txBody>
        </p:sp>
        <p:sp>
          <p:nvSpPr>
            <p:cNvPr id="28693" name="Line 27"/>
            <p:cNvSpPr>
              <a:spLocks noChangeShapeType="1"/>
            </p:cNvSpPr>
            <p:nvPr/>
          </p:nvSpPr>
          <p:spPr bwMode="auto">
            <a:xfrm>
              <a:off x="2112" y="1392"/>
              <a:ext cx="0" cy="1376"/>
            </a:xfrm>
            <a:prstGeom prst="line">
              <a:avLst/>
            </a:prstGeom>
            <a:noFill/>
            <a:ln w="57150">
              <a:solidFill>
                <a:srgbClr val="FFFF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20"/>
          <p:cNvGrpSpPr>
            <a:grpSpLocks/>
          </p:cNvGrpSpPr>
          <p:nvPr/>
        </p:nvGrpSpPr>
        <p:grpSpPr bwMode="auto">
          <a:xfrm>
            <a:off x="5960368" y="2601591"/>
            <a:ext cx="3917950" cy="1187450"/>
            <a:chOff x="3696" y="356"/>
            <a:chExt cx="2468" cy="748"/>
          </a:xfrm>
        </p:grpSpPr>
        <p:sp>
          <p:nvSpPr>
            <p:cNvPr id="20" name="Text Box 22"/>
            <p:cNvSpPr txBox="1">
              <a:spLocks noChangeArrowheads="1"/>
            </p:cNvSpPr>
            <p:nvPr/>
          </p:nvSpPr>
          <p:spPr bwMode="auto">
            <a:xfrm>
              <a:off x="4818" y="374"/>
              <a:ext cx="1346" cy="25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000" i="1" dirty="0">
                  <a:solidFill>
                    <a:srgbClr val="000000"/>
                  </a:solidFill>
                  <a:latin typeface="Palatino" pitchFamily="18" charset="0"/>
                </a:rPr>
                <a:t>High </a:t>
              </a: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resistance</a:t>
              </a:r>
              <a:endParaRPr lang="fr-FR" altLang="fr-FR" sz="2000" dirty="0">
                <a:solidFill>
                  <a:srgbClr val="000000"/>
                </a:solidFill>
              </a:endParaRPr>
            </a:p>
          </p:txBody>
        </p:sp>
        <p:pic>
          <p:nvPicPr>
            <p:cNvPr id="21" name="Picture 23" descr="C:\Documents and Settings\Don\Mes documents\Com\confpresse011003\schemaTMR_MRAM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159" t="3035" r="56430" b="80272"/>
            <a:stretch>
              <a:fillRect/>
            </a:stretch>
          </p:blipFill>
          <p:spPr bwMode="auto">
            <a:xfrm>
              <a:off x="4032" y="576"/>
              <a:ext cx="528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24" descr="C:\Documents and Settings\Don\Mes documents\Com\confpresse011003\schemaTMR_MRAM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654" t="3035" r="14934" b="80272"/>
            <a:stretch>
              <a:fillRect/>
            </a:stretch>
          </p:blipFill>
          <p:spPr bwMode="auto">
            <a:xfrm>
              <a:off x="4944" y="576"/>
              <a:ext cx="528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Text Box 21"/>
            <p:cNvSpPr txBox="1">
              <a:spLocks noChangeArrowheads="1"/>
            </p:cNvSpPr>
            <p:nvPr/>
          </p:nvSpPr>
          <p:spPr bwMode="auto">
            <a:xfrm>
              <a:off x="3696" y="356"/>
              <a:ext cx="1248" cy="25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Low</a:t>
              </a:r>
              <a:r>
                <a:rPr lang="fr-FR" altLang="fr-FR" sz="2000" i="1" dirty="0">
                  <a:solidFill>
                    <a:srgbClr val="000000"/>
                  </a:solidFill>
                  <a:latin typeface="Palatino" pitchFamily="18" charset="0"/>
                </a:rPr>
                <a:t> </a:t>
              </a: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resistance</a:t>
              </a:r>
              <a:r>
                <a:rPr lang="fr-FR" altLang="fr-FR" sz="2000" dirty="0">
                  <a:solidFill>
                    <a:srgbClr val="000000"/>
                  </a:solidFill>
                </a:rPr>
                <a:t> </a:t>
              </a:r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5253" y="3811555"/>
            <a:ext cx="4258341" cy="27699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" name="ZoneTexte 32"/>
          <p:cNvSpPr txBox="1"/>
          <p:nvPr/>
        </p:nvSpPr>
        <p:spPr>
          <a:xfrm>
            <a:off x="6273692" y="5098407"/>
            <a:ext cx="47880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Non-volatile </a:t>
            </a:r>
            <a:r>
              <a:rPr lang="fr-FR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RAM:no</a:t>
            </a:r>
            <a:r>
              <a:rPr lang="fr-FR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</a:t>
            </a:r>
            <a:r>
              <a:rPr lang="fr-FR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needed</a:t>
            </a:r>
            <a:r>
              <a:rPr lang="fr-FR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</a:t>
            </a:r>
            <a:r>
              <a:rPr lang="fr-FR" sz="20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</a:t>
            </a:r>
            <a:r>
              <a:rPr lang="fr-FR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memory alive (</a:t>
            </a:r>
            <a:r>
              <a:rPr lang="fr-FR" sz="20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</a:t>
            </a:r>
            <a:r>
              <a:rPr lang="fr-FR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0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consumption</a:t>
            </a:r>
            <a:r>
              <a:rPr lang="fr-FR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501203" y="4391132"/>
            <a:ext cx="14205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/>
              <a:t>M-RAM</a:t>
            </a:r>
            <a:endParaRPr lang="fr-FR" sz="2400" b="1" dirty="0"/>
          </a:p>
        </p:txBody>
      </p:sp>
      <p:sp>
        <p:nvSpPr>
          <p:cNvPr id="11" name="Rectangle 10"/>
          <p:cNvSpPr/>
          <p:nvPr/>
        </p:nvSpPr>
        <p:spPr bwMode="auto">
          <a:xfrm>
            <a:off x="4784501" y="4204952"/>
            <a:ext cx="965916" cy="373487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2111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10"/>
          <a:stretch>
            <a:fillRect/>
          </a:stretch>
        </p:blipFill>
        <p:spPr bwMode="auto">
          <a:xfrm>
            <a:off x="1487488" y="1628803"/>
            <a:ext cx="9144000" cy="4894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0017" y="116633"/>
            <a:ext cx="4032450" cy="2648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032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2" name="Rectangle 1"/>
          <p:cNvSpPr>
            <a:spLocks noChangeArrowheads="1"/>
          </p:cNvSpPr>
          <p:nvPr/>
        </p:nvSpPr>
        <p:spPr bwMode="auto">
          <a:xfrm>
            <a:off x="5446716" y="993777"/>
            <a:ext cx="649287" cy="1858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784" name="Rectangle 3"/>
          <p:cNvSpPr>
            <a:spLocks noChangeArrowheads="1"/>
          </p:cNvSpPr>
          <p:nvPr/>
        </p:nvSpPr>
        <p:spPr bwMode="auto">
          <a:xfrm>
            <a:off x="9840913" y="1738315"/>
            <a:ext cx="431800" cy="376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fr-FR" altLang="fr-FR" sz="280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30" name="Groupe 29"/>
          <p:cNvGrpSpPr/>
          <p:nvPr/>
        </p:nvGrpSpPr>
        <p:grpSpPr>
          <a:xfrm>
            <a:off x="1524000" y="0"/>
            <a:ext cx="9144000" cy="830997"/>
            <a:chOff x="0" y="0"/>
            <a:chExt cx="9144000" cy="830997"/>
          </a:xfrm>
        </p:grpSpPr>
        <p:sp>
          <p:nvSpPr>
            <p:cNvPr id="31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53340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>
                <a:solidFill>
                  <a:srgbClr val="FFFF00"/>
                </a:solidFill>
                <a:latin typeface="Verdana" pitchFamily="34" charset="0"/>
              </a:endParaRPr>
            </a:p>
          </p:txBody>
        </p:sp>
        <p:sp>
          <p:nvSpPr>
            <p:cNvPr id="32" name="Text Box 6"/>
            <p:cNvSpPr txBox="1">
              <a:spLocks noChangeArrowheads="1"/>
            </p:cNvSpPr>
            <p:nvPr/>
          </p:nvSpPr>
          <p:spPr bwMode="auto">
            <a:xfrm>
              <a:off x="0" y="0"/>
              <a:ext cx="9144000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>
                  <a:srgbClr val="FF0000"/>
                </a:buClr>
                <a:buFontTx/>
                <a:buNone/>
              </a:pPr>
              <a:r>
                <a:rPr lang="fr-FR" altLang="fr-FR" sz="2400" dirty="0">
                  <a:solidFill>
                    <a:srgbClr val="FFFF00"/>
                  </a:solidFill>
                </a:rPr>
                <a:t> </a:t>
              </a:r>
              <a:r>
                <a:rPr lang="fr-FR" altLang="fr-FR" sz="2400" dirty="0" err="1">
                  <a:solidFill>
                    <a:schemeClr val="bg1"/>
                  </a:solidFill>
                </a:rPr>
                <a:t>Today</a:t>
              </a:r>
              <a:r>
                <a:rPr lang="fr-FR" altLang="fr-FR" sz="2400" dirty="0">
                  <a:solidFill>
                    <a:schemeClr val="bg1"/>
                  </a:solidFill>
                </a:rPr>
                <a:t>: STT-RAM </a:t>
              </a:r>
              <a:r>
                <a:rPr lang="fr-FR" altLang="fr-FR" sz="2400" dirty="0" smtClean="0">
                  <a:solidFill>
                    <a:schemeClr val="bg1"/>
                  </a:solidFill>
                </a:rPr>
                <a:t>(</a:t>
              </a:r>
              <a:r>
                <a:rPr lang="fr-FR" altLang="fr-FR" sz="2400" dirty="0" err="1" smtClean="0">
                  <a:solidFill>
                    <a:schemeClr val="bg1"/>
                  </a:solidFill>
                </a:rPr>
                <a:t>magnetic</a:t>
              </a:r>
              <a:r>
                <a:rPr lang="fr-FR" altLang="fr-FR" sz="2400" dirty="0" smtClean="0">
                  <a:solidFill>
                    <a:schemeClr val="bg1"/>
                  </a:solidFill>
                </a:rPr>
                <a:t> tunnel </a:t>
              </a:r>
              <a:r>
                <a:rPr lang="fr-FR" altLang="fr-FR" sz="2400" dirty="0" err="1" smtClean="0">
                  <a:solidFill>
                    <a:schemeClr val="bg1"/>
                  </a:solidFill>
                </a:rPr>
                <a:t>junction</a:t>
              </a:r>
              <a:r>
                <a:rPr lang="fr-FR" altLang="fr-FR" sz="2400" dirty="0" smtClean="0">
                  <a:solidFill>
                    <a:schemeClr val="bg1"/>
                  </a:solidFill>
                </a:rPr>
                <a:t>+ </a:t>
              </a:r>
              <a:r>
                <a:rPr lang="fr-FR" altLang="fr-FR" sz="2400" dirty="0" err="1">
                  <a:solidFill>
                    <a:schemeClr val="bg1"/>
                  </a:solidFill>
                </a:rPr>
                <a:t>writing</a:t>
              </a:r>
              <a:r>
                <a:rPr lang="fr-FR" altLang="fr-FR" sz="2400" dirty="0">
                  <a:solidFill>
                    <a:schemeClr val="bg1"/>
                  </a:solidFill>
                </a:rPr>
                <a:t> by Spin Transfer Torque)</a:t>
              </a:r>
            </a:p>
          </p:txBody>
        </p:sp>
      </p:grpSp>
      <p:sp>
        <p:nvSpPr>
          <p:cNvPr id="35" name="ZoneTexte 67"/>
          <p:cNvSpPr txBox="1">
            <a:spLocks noChangeArrowheads="1"/>
          </p:cNvSpPr>
          <p:nvPr/>
        </p:nvSpPr>
        <p:spPr bwMode="auto">
          <a:xfrm>
            <a:off x="99848" y="872860"/>
            <a:ext cx="5491655" cy="120032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Memory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cell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=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magnetic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tunnel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junction</a:t>
            </a:r>
            <a:endParaRPr lang="fr-FR" altLang="fr-FR" sz="2400" dirty="0" smtClean="0">
              <a:solidFill>
                <a:srgbClr val="000000"/>
              </a:solidFill>
              <a:latin typeface="Arial" pitchFamily="34" charset="0"/>
            </a:endParaRPr>
          </a:p>
          <a:p>
            <a:pPr algn="ctr"/>
            <a:r>
              <a:rPr lang="fr-FR" altLang="fr-FR" sz="2400" dirty="0">
                <a:solidFill>
                  <a:srgbClr val="000000"/>
                </a:solidFill>
                <a:latin typeface="Arial" pitchFamily="34" charset="0"/>
              </a:rPr>
              <a:t>a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nd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reading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by  tunnel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magnetoresistance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endParaRPr lang="fr-FR" altLang="fr-FR" sz="2400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5588277" y="1153817"/>
            <a:ext cx="35114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4400" b="1" dirty="0"/>
              <a:t>+</a:t>
            </a:r>
          </a:p>
        </p:txBody>
      </p:sp>
      <p:sp>
        <p:nvSpPr>
          <p:cNvPr id="51" name="ZoneTexte 67"/>
          <p:cNvSpPr txBox="1">
            <a:spLocks noChangeArrowheads="1"/>
          </p:cNvSpPr>
          <p:nvPr/>
        </p:nvSpPr>
        <p:spPr bwMode="auto">
          <a:xfrm>
            <a:off x="6159287" y="886021"/>
            <a:ext cx="4256235" cy="120032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Purely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electronic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writing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by a spin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polarized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current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(Spin </a:t>
            </a:r>
            <a:r>
              <a:rPr lang="fr-FR" altLang="fr-FR" sz="2400" dirty="0" err="1">
                <a:solidFill>
                  <a:srgbClr val="000000"/>
                </a:solidFill>
                <a:latin typeface="Arial" pitchFamily="34" charset="0"/>
              </a:rPr>
              <a:t>Tranfer</a:t>
            </a:r>
            <a:r>
              <a:rPr lang="fr-FR" altLang="fr-FR" sz="24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Torque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mechanism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)</a:t>
            </a:r>
            <a:endParaRPr lang="fr-FR" altLang="fr-FR" sz="2400" dirty="0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20" name="Group 20"/>
          <p:cNvGrpSpPr>
            <a:grpSpLocks/>
          </p:cNvGrpSpPr>
          <p:nvPr/>
        </p:nvGrpSpPr>
        <p:grpSpPr bwMode="auto">
          <a:xfrm>
            <a:off x="634722" y="2159582"/>
            <a:ext cx="3917950" cy="1187450"/>
            <a:chOff x="3696" y="356"/>
            <a:chExt cx="2468" cy="748"/>
          </a:xfrm>
        </p:grpSpPr>
        <p:sp>
          <p:nvSpPr>
            <p:cNvPr id="21" name="Text Box 22"/>
            <p:cNvSpPr txBox="1">
              <a:spLocks noChangeArrowheads="1"/>
            </p:cNvSpPr>
            <p:nvPr/>
          </p:nvSpPr>
          <p:spPr bwMode="auto">
            <a:xfrm>
              <a:off x="4818" y="374"/>
              <a:ext cx="1346" cy="25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000" i="1" dirty="0">
                  <a:solidFill>
                    <a:srgbClr val="000000"/>
                  </a:solidFill>
                  <a:latin typeface="Palatino" pitchFamily="18" charset="0"/>
                </a:rPr>
                <a:t>High </a:t>
              </a: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resistance</a:t>
              </a:r>
              <a:endParaRPr lang="fr-FR" altLang="fr-FR" sz="2000" dirty="0">
                <a:solidFill>
                  <a:srgbClr val="000000"/>
                </a:solidFill>
              </a:endParaRPr>
            </a:p>
          </p:txBody>
        </p:sp>
        <p:pic>
          <p:nvPicPr>
            <p:cNvPr id="22" name="Picture 23" descr="C:\Documents and Settings\Don\Mes documents\Com\confpresse011003\schemaTMR_MRAM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159" t="3035" r="56430" b="80272"/>
            <a:stretch>
              <a:fillRect/>
            </a:stretch>
          </p:blipFill>
          <p:spPr bwMode="auto">
            <a:xfrm>
              <a:off x="4032" y="576"/>
              <a:ext cx="528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24" descr="C:\Documents and Settings\Don\Mes documents\Com\confpresse011003\schemaTMR_MRAM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654" t="3035" r="14934" b="80272"/>
            <a:stretch>
              <a:fillRect/>
            </a:stretch>
          </p:blipFill>
          <p:spPr bwMode="auto">
            <a:xfrm>
              <a:off x="4944" y="576"/>
              <a:ext cx="528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3696" y="356"/>
              <a:ext cx="1248" cy="25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Low</a:t>
              </a:r>
              <a:r>
                <a:rPr lang="fr-FR" altLang="fr-FR" sz="2000" i="1" dirty="0">
                  <a:solidFill>
                    <a:srgbClr val="000000"/>
                  </a:solidFill>
                  <a:latin typeface="Palatino" pitchFamily="18" charset="0"/>
                </a:rPr>
                <a:t> </a:t>
              </a:r>
              <a:r>
                <a:rPr lang="fr-FR" altLang="fr-FR" sz="2000" i="1" dirty="0" err="1">
                  <a:solidFill>
                    <a:srgbClr val="000000"/>
                  </a:solidFill>
                  <a:latin typeface="Palatino" pitchFamily="18" charset="0"/>
                </a:rPr>
                <a:t>resistance</a:t>
              </a:r>
              <a:r>
                <a:rPr lang="fr-FR" altLang="fr-FR" sz="2000" dirty="0">
                  <a:solidFill>
                    <a:srgbClr val="000000"/>
                  </a:solidFill>
                </a:rPr>
                <a:t> </a:t>
              </a:r>
            </a:p>
          </p:txBody>
        </p:sp>
      </p:grp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0" t="4680" r="2573"/>
          <a:stretch>
            <a:fillRect/>
          </a:stretch>
        </p:blipFill>
        <p:spPr bwMode="auto">
          <a:xfrm>
            <a:off x="4226578" y="2141374"/>
            <a:ext cx="3599245" cy="2128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7141779" y="2388182"/>
            <a:ext cx="357352" cy="26568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7678001" y="2189997"/>
            <a:ext cx="404055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 smtClean="0"/>
              <a:t>STT-RAM = </a:t>
            </a:r>
            <a:r>
              <a:rPr lang="fr-FR" sz="2400" dirty="0" err="1" smtClean="0"/>
              <a:t>low</a:t>
            </a:r>
            <a:r>
              <a:rPr lang="fr-FR" sz="2400" dirty="0" smtClean="0"/>
              <a:t> power RAM  </a:t>
            </a:r>
            <a:r>
              <a:rPr lang="fr-FR" sz="2400" dirty="0" err="1" smtClean="0"/>
              <a:t>reducing</a:t>
            </a:r>
            <a:r>
              <a:rPr lang="fr-FR" sz="2400" dirty="0" smtClean="0"/>
              <a:t> </a:t>
            </a:r>
            <a:r>
              <a:rPr lang="fr-FR" sz="2400" dirty="0" err="1" smtClean="0"/>
              <a:t>energy</a:t>
            </a:r>
            <a:r>
              <a:rPr lang="fr-FR" sz="2400" dirty="0" smtClean="0"/>
              <a:t> </a:t>
            </a:r>
            <a:r>
              <a:rPr lang="fr-FR" sz="2400" dirty="0" err="1" smtClean="0"/>
              <a:t>comsumption</a:t>
            </a:r>
            <a:r>
              <a:rPr lang="fr-FR" sz="2400" dirty="0" smtClean="0"/>
              <a:t> in computers and </a:t>
            </a:r>
            <a:r>
              <a:rPr lang="fr-FR" sz="2400" dirty="0" err="1" smtClean="0"/>
              <a:t>telephones</a:t>
            </a:r>
            <a:r>
              <a:rPr lang="fr-FR" sz="2400" dirty="0" smtClean="0"/>
              <a:t> </a:t>
            </a:r>
            <a:endParaRPr lang="fr-FR" sz="2400" dirty="0"/>
          </a:p>
        </p:txBody>
      </p:sp>
      <p:cxnSp>
        <p:nvCxnSpPr>
          <p:cNvPr id="5" name="Connecteur droit avec flèche 4"/>
          <p:cNvCxnSpPr/>
          <p:nvPr/>
        </p:nvCxnSpPr>
        <p:spPr bwMode="auto">
          <a:xfrm flipH="1">
            <a:off x="7210097" y="2433145"/>
            <a:ext cx="467904" cy="220717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" name="ZoneTexte 67"/>
          <p:cNvSpPr txBox="1">
            <a:spLocks noChangeArrowheads="1"/>
          </p:cNvSpPr>
          <p:nvPr/>
        </p:nvSpPr>
        <p:spPr bwMode="auto">
          <a:xfrm>
            <a:off x="953306" y="4798363"/>
            <a:ext cx="4256235" cy="830997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Next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year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(2018) </a:t>
            </a:r>
          </a:p>
          <a:p>
            <a:pPr algn="ctr"/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in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your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phone</a:t>
            </a:r>
            <a:endParaRPr lang="fr-FR" altLang="fr-FR" sz="2400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4" name="ZoneTexte 67"/>
          <p:cNvSpPr txBox="1">
            <a:spLocks noChangeArrowheads="1"/>
          </p:cNvSpPr>
          <p:nvPr/>
        </p:nvSpPr>
        <p:spPr bwMode="auto">
          <a:xfrm>
            <a:off x="5525544" y="4798363"/>
            <a:ext cx="5920222" cy="830997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In a couple of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years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as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embedded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RAMs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in the </a:t>
            </a:r>
            <a:r>
              <a:rPr lang="fr-FR" altLang="fr-FR" sz="2400" dirty="0" err="1" smtClean="0">
                <a:solidFill>
                  <a:srgbClr val="000000"/>
                </a:solidFill>
                <a:latin typeface="Arial" pitchFamily="34" charset="0"/>
              </a:rPr>
              <a:t>microprocessors</a:t>
            </a:r>
            <a:r>
              <a:rPr lang="fr-FR" altLang="fr-FR" sz="2400" dirty="0" smtClean="0">
                <a:solidFill>
                  <a:srgbClr val="000000"/>
                </a:solidFill>
                <a:latin typeface="Arial" pitchFamily="34" charset="0"/>
              </a:rPr>
              <a:t> of computers</a:t>
            </a:r>
            <a:endParaRPr lang="fr-FR" altLang="fr-FR" sz="2400" dirty="0">
              <a:solidFill>
                <a:srgbClr val="000000"/>
              </a:solidFill>
              <a:latin typeface="Arial" pitchFamily="34" charset="0"/>
            </a:endParaRPr>
          </a:p>
        </p:txBody>
      </p:sp>
      <p:pic>
        <p:nvPicPr>
          <p:cNvPr id="36" name="Picture 2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846" y="4091165"/>
            <a:ext cx="1524000" cy="16088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0638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77" name="Picture 1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329" r="47780" b="6982"/>
          <a:stretch>
            <a:fillRect/>
          </a:stretch>
        </p:blipFill>
        <p:spPr bwMode="auto">
          <a:xfrm>
            <a:off x="544575" y="1895481"/>
            <a:ext cx="2493963" cy="243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6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48" t="29680" r="37309" b="32669"/>
          <a:stretch>
            <a:fillRect/>
          </a:stretch>
        </p:blipFill>
        <p:spPr bwMode="auto">
          <a:xfrm>
            <a:off x="3575993" y="2358985"/>
            <a:ext cx="1974850" cy="205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573" name="ZoneTexte 1"/>
          <p:cNvSpPr txBox="1">
            <a:spLocks noChangeArrowheads="1"/>
          </p:cNvSpPr>
          <p:nvPr/>
        </p:nvSpPr>
        <p:spPr bwMode="auto">
          <a:xfrm>
            <a:off x="3643947" y="1895481"/>
            <a:ext cx="175843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dirty="0" smtClean="0">
                <a:solidFill>
                  <a:srgbClr val="000000"/>
                </a:solidFill>
              </a:rPr>
              <a:t>Diameter</a:t>
            </a:r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dirty="0" smtClean="0">
                <a:solidFill>
                  <a:srgbClr val="000000"/>
                </a:solidFill>
              </a:rPr>
              <a:t>4 </a:t>
            </a:r>
            <a:r>
              <a:rPr lang="fr-FR" altLang="fr-FR" dirty="0">
                <a:solidFill>
                  <a:srgbClr val="000000"/>
                </a:solidFill>
              </a:rPr>
              <a:t>nm</a:t>
            </a:r>
            <a:endParaRPr lang="fr-FR" altLang="fr-FR" dirty="0">
              <a:solidFill>
                <a:srgbClr val="FFFFFF"/>
              </a:solidFill>
            </a:endParaRPr>
          </a:p>
        </p:txBody>
      </p:sp>
      <p:sp>
        <p:nvSpPr>
          <p:cNvPr id="24" name="ZoneTexte 23"/>
          <p:cNvSpPr txBox="1"/>
          <p:nvPr/>
        </p:nvSpPr>
        <p:spPr>
          <a:xfrm>
            <a:off x="257503" y="796839"/>
            <a:ext cx="11881945" cy="584775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3200" b="1" dirty="0" smtClean="0">
                <a:solidFill>
                  <a:schemeClr val="accent2"/>
                </a:solidFill>
              </a:rPr>
              <a:t>Skyrmions: spin nano-</a:t>
            </a:r>
            <a:r>
              <a:rPr lang="fr-FR" sz="3200" b="1" dirty="0" err="1" smtClean="0">
                <a:solidFill>
                  <a:schemeClr val="accent2"/>
                </a:solidFill>
              </a:rPr>
              <a:t>balls</a:t>
            </a:r>
            <a:r>
              <a:rPr lang="fr-FR" sz="3200" b="1" dirty="0" smtClean="0">
                <a:solidFill>
                  <a:schemeClr val="accent2"/>
                </a:solidFill>
              </a:rPr>
              <a:t> and new </a:t>
            </a:r>
            <a:r>
              <a:rPr lang="fr-FR" sz="3200" b="1" dirty="0" err="1" smtClean="0">
                <a:solidFill>
                  <a:schemeClr val="accent2"/>
                </a:solidFill>
              </a:rPr>
              <a:t>track</a:t>
            </a:r>
            <a:r>
              <a:rPr lang="fr-FR" sz="3200" b="1" dirty="0" smtClean="0">
                <a:solidFill>
                  <a:schemeClr val="accent2"/>
                </a:solidFill>
              </a:rPr>
              <a:t> for </a:t>
            </a:r>
            <a:r>
              <a:rPr lang="fr-FR" sz="3200" b="1" dirty="0" err="1" smtClean="0">
                <a:solidFill>
                  <a:schemeClr val="accent2"/>
                </a:solidFill>
              </a:rPr>
              <a:t>ICTechnologies</a:t>
            </a:r>
            <a:endParaRPr lang="fr-FR" sz="3200" b="1" dirty="0">
              <a:solidFill>
                <a:schemeClr val="accent2"/>
              </a:solidFill>
            </a:endParaRPr>
          </a:p>
        </p:txBody>
      </p:sp>
      <p:pic>
        <p:nvPicPr>
          <p:cNvPr id="16" name="Picture 6" descr="D:\users\fert\corée\figure4\SHE\SHE 2013\Train of  Skyrmions.gif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7" y="5283915"/>
            <a:ext cx="5583076" cy="729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ZoneTexte 1"/>
          <p:cNvSpPr txBox="1">
            <a:spLocks noChangeArrowheads="1"/>
          </p:cNvSpPr>
          <p:nvPr/>
        </p:nvSpPr>
        <p:spPr bwMode="auto">
          <a:xfrm>
            <a:off x="30501" y="121944"/>
            <a:ext cx="3613446" cy="523220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sz="2800" dirty="0" smtClean="0">
                <a:solidFill>
                  <a:schemeClr val="bg1"/>
                </a:solidFill>
              </a:rPr>
              <a:t>New routes of </a:t>
            </a:r>
            <a:r>
              <a:rPr lang="fr-FR" altLang="fr-FR" sz="2800" dirty="0" err="1" smtClean="0">
                <a:solidFill>
                  <a:schemeClr val="bg1"/>
                </a:solidFill>
              </a:rPr>
              <a:t>today</a:t>
            </a:r>
            <a:endParaRPr lang="fr-FR" altLang="fr-FR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71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77" name="Picture 1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329" r="47780" b="6982"/>
          <a:stretch>
            <a:fillRect/>
          </a:stretch>
        </p:blipFill>
        <p:spPr bwMode="auto">
          <a:xfrm>
            <a:off x="544575" y="1895481"/>
            <a:ext cx="2493963" cy="243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6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48" t="29680" r="37309" b="32669"/>
          <a:stretch>
            <a:fillRect/>
          </a:stretch>
        </p:blipFill>
        <p:spPr bwMode="auto">
          <a:xfrm>
            <a:off x="3575993" y="2358985"/>
            <a:ext cx="1974850" cy="205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573" name="ZoneTexte 1"/>
          <p:cNvSpPr txBox="1">
            <a:spLocks noChangeArrowheads="1"/>
          </p:cNvSpPr>
          <p:nvPr/>
        </p:nvSpPr>
        <p:spPr bwMode="auto">
          <a:xfrm>
            <a:off x="3643947" y="1895481"/>
            <a:ext cx="175843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dirty="0" smtClean="0">
                <a:solidFill>
                  <a:srgbClr val="000000"/>
                </a:solidFill>
              </a:rPr>
              <a:t>Diameter</a:t>
            </a:r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dirty="0" smtClean="0">
                <a:solidFill>
                  <a:srgbClr val="000000"/>
                </a:solidFill>
              </a:rPr>
              <a:t>4 </a:t>
            </a:r>
            <a:r>
              <a:rPr lang="fr-FR" altLang="fr-FR" dirty="0">
                <a:solidFill>
                  <a:srgbClr val="000000"/>
                </a:solidFill>
              </a:rPr>
              <a:t>nm</a:t>
            </a:r>
            <a:endParaRPr lang="fr-FR" altLang="fr-FR" dirty="0">
              <a:solidFill>
                <a:srgbClr val="FFFFFF"/>
              </a:solidFill>
            </a:endParaRPr>
          </a:p>
        </p:txBody>
      </p:sp>
      <p:sp>
        <p:nvSpPr>
          <p:cNvPr id="24" name="ZoneTexte 23"/>
          <p:cNvSpPr txBox="1"/>
          <p:nvPr/>
        </p:nvSpPr>
        <p:spPr>
          <a:xfrm>
            <a:off x="257503" y="796839"/>
            <a:ext cx="11881945" cy="584775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3200" b="1" dirty="0" smtClean="0">
                <a:solidFill>
                  <a:schemeClr val="accent2"/>
                </a:solidFill>
              </a:rPr>
              <a:t>Skyrmions: spin nano-</a:t>
            </a:r>
            <a:r>
              <a:rPr lang="fr-FR" sz="3200" b="1" dirty="0" err="1" smtClean="0">
                <a:solidFill>
                  <a:schemeClr val="accent2"/>
                </a:solidFill>
              </a:rPr>
              <a:t>balls</a:t>
            </a:r>
            <a:r>
              <a:rPr lang="fr-FR" sz="3200" b="1" dirty="0" smtClean="0">
                <a:solidFill>
                  <a:schemeClr val="accent2"/>
                </a:solidFill>
              </a:rPr>
              <a:t> and new </a:t>
            </a:r>
            <a:r>
              <a:rPr lang="fr-FR" sz="3200" b="1" dirty="0" err="1" smtClean="0">
                <a:solidFill>
                  <a:schemeClr val="accent2"/>
                </a:solidFill>
              </a:rPr>
              <a:t>track</a:t>
            </a:r>
            <a:r>
              <a:rPr lang="fr-FR" sz="3200" b="1" dirty="0" smtClean="0">
                <a:solidFill>
                  <a:schemeClr val="accent2"/>
                </a:solidFill>
              </a:rPr>
              <a:t> for </a:t>
            </a:r>
            <a:r>
              <a:rPr lang="fr-FR" sz="3200" b="1" dirty="0" err="1" smtClean="0">
                <a:solidFill>
                  <a:schemeClr val="accent2"/>
                </a:solidFill>
              </a:rPr>
              <a:t>ICTechnologies</a:t>
            </a:r>
            <a:endParaRPr lang="fr-FR" sz="3200" b="1" dirty="0">
              <a:solidFill>
                <a:schemeClr val="accent2"/>
              </a:solidFill>
            </a:endParaRPr>
          </a:p>
        </p:txBody>
      </p:sp>
      <p:pic>
        <p:nvPicPr>
          <p:cNvPr id="16" name="Picture 6" descr="D:\users\fert\corée\figure4\SHE\SHE 2013\Train of  Skyrmions.gif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7" y="5283915"/>
            <a:ext cx="5583076" cy="729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8"/>
          <p:cNvPicPr>
            <a:picLocks noChangeAspect="1" noChangeArrowheads="1"/>
          </p:cNvPicPr>
          <p:nvPr/>
        </p:nvPicPr>
        <p:blipFill>
          <a:blip r:embed="rId5" cstate="print"/>
          <a:srcRect l="11674" t="20140" r="23238" b="13216"/>
          <a:stretch>
            <a:fillRect/>
          </a:stretch>
        </p:blipFill>
        <p:spPr bwMode="auto">
          <a:xfrm>
            <a:off x="7914685" y="2049199"/>
            <a:ext cx="2427287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8" name="Groupe 7"/>
          <p:cNvGrpSpPr/>
          <p:nvPr/>
        </p:nvGrpSpPr>
        <p:grpSpPr>
          <a:xfrm>
            <a:off x="6980391" y="3963643"/>
            <a:ext cx="4822726" cy="2293195"/>
            <a:chOff x="1837506" y="4232149"/>
            <a:chExt cx="4822726" cy="2293195"/>
          </a:xfrm>
        </p:grpSpPr>
        <p:pic>
          <p:nvPicPr>
            <p:cNvPr id="9" name="Picture 2" descr="D:\users\fert\corée\figure4\SHE\SHE 2013\racetrack3Separe50W40L190R20T0.4-D.0027-A15.0pJ_m-K0.8e6-Ms580kA_m-J-3.00e+06Acm-2.gif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4844" y="4330878"/>
              <a:ext cx="4535388" cy="21944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Rectangle 9"/>
            <p:cNvSpPr/>
            <p:nvPr/>
          </p:nvSpPr>
          <p:spPr bwMode="auto">
            <a:xfrm>
              <a:off x="2124844" y="5631924"/>
              <a:ext cx="865187" cy="893420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1" name="ZoneTexte 2"/>
            <p:cNvSpPr txBox="1">
              <a:spLocks noChangeArrowheads="1"/>
            </p:cNvSpPr>
            <p:nvPr/>
          </p:nvSpPr>
          <p:spPr bwMode="auto">
            <a:xfrm>
              <a:off x="1837506" y="6021288"/>
              <a:ext cx="13684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fr-FR" altLang="fr-FR" sz="1800" dirty="0"/>
                <a:t>Read</a:t>
              </a: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2016226" y="4232149"/>
              <a:ext cx="611560" cy="997051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3" name="ZoneTexte 2"/>
            <p:cNvSpPr txBox="1">
              <a:spLocks noChangeArrowheads="1"/>
            </p:cNvSpPr>
            <p:nvPr/>
          </p:nvSpPr>
          <p:spPr bwMode="auto">
            <a:xfrm>
              <a:off x="1907705" y="4581128"/>
              <a:ext cx="86409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fr-FR" altLang="fr-FR" sz="1800" dirty="0" err="1"/>
                <a:t>write</a:t>
              </a:r>
              <a:endParaRPr lang="fr-FR" altLang="fr-FR" sz="1800" dirty="0"/>
            </a:p>
          </p:txBody>
        </p:sp>
      </p:grpSp>
      <p:sp>
        <p:nvSpPr>
          <p:cNvPr id="14" name="ZoneTexte 1"/>
          <p:cNvSpPr txBox="1">
            <a:spLocks noChangeArrowheads="1"/>
          </p:cNvSpPr>
          <p:nvPr/>
        </p:nvSpPr>
        <p:spPr bwMode="auto">
          <a:xfrm>
            <a:off x="30501" y="121944"/>
            <a:ext cx="3613446" cy="523220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sz="2800" dirty="0" smtClean="0">
                <a:solidFill>
                  <a:schemeClr val="bg1"/>
                </a:solidFill>
              </a:rPr>
              <a:t>New routes of </a:t>
            </a:r>
            <a:r>
              <a:rPr lang="fr-FR" altLang="fr-FR" sz="2800" dirty="0" err="1" smtClean="0">
                <a:solidFill>
                  <a:schemeClr val="bg1"/>
                </a:solidFill>
              </a:rPr>
              <a:t>today</a:t>
            </a:r>
            <a:endParaRPr lang="fr-FR" altLang="fr-FR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841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/>
          <p:cNvSpPr txBox="1">
            <a:spLocks noChangeArrowheads="1"/>
          </p:cNvSpPr>
          <p:nvPr/>
        </p:nvSpPr>
        <p:spPr bwMode="auto">
          <a:xfrm>
            <a:off x="30501" y="121944"/>
            <a:ext cx="3613446" cy="523220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dirty="0">
                <a:solidFill>
                  <a:srgbClr val="000000"/>
                </a:solidFill>
              </a:rPr>
              <a:t> </a:t>
            </a:r>
            <a:r>
              <a:rPr lang="fr-FR" altLang="fr-FR" sz="2800" dirty="0" smtClean="0">
                <a:solidFill>
                  <a:schemeClr val="bg1"/>
                </a:solidFill>
              </a:rPr>
              <a:t>New routes of </a:t>
            </a:r>
            <a:r>
              <a:rPr lang="fr-FR" altLang="fr-FR" sz="2800" dirty="0" err="1" smtClean="0">
                <a:solidFill>
                  <a:schemeClr val="bg1"/>
                </a:solidFill>
              </a:rPr>
              <a:t>today</a:t>
            </a:r>
            <a:endParaRPr lang="fr-FR" altLang="fr-FR" sz="2800" dirty="0">
              <a:solidFill>
                <a:schemeClr val="bg1"/>
              </a:solidFill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814552" y="775818"/>
            <a:ext cx="11041118" cy="1077218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3200" b="1" dirty="0" smtClean="0">
                <a:solidFill>
                  <a:schemeClr val="accent2"/>
                </a:solidFill>
              </a:rPr>
              <a:t>Solid state </a:t>
            </a:r>
            <a:r>
              <a:rPr lang="fr-FR" sz="3200" b="1" dirty="0" err="1" smtClean="0">
                <a:solidFill>
                  <a:schemeClr val="accent2"/>
                </a:solidFill>
              </a:rPr>
              <a:t>nanocomponents</a:t>
            </a:r>
            <a:r>
              <a:rPr lang="fr-FR" sz="3200" b="1" dirty="0" smtClean="0">
                <a:solidFill>
                  <a:schemeClr val="accent2"/>
                </a:solidFill>
              </a:rPr>
              <a:t> to </a:t>
            </a:r>
            <a:r>
              <a:rPr lang="fr-FR" sz="3200" b="1" dirty="0" err="1" smtClean="0">
                <a:solidFill>
                  <a:schemeClr val="accent2"/>
                </a:solidFill>
              </a:rPr>
              <a:t>mimic</a:t>
            </a:r>
            <a:r>
              <a:rPr lang="fr-FR" sz="3200" b="1" dirty="0" smtClean="0">
                <a:solidFill>
                  <a:schemeClr val="accent2"/>
                </a:solidFill>
              </a:rPr>
              <a:t> neurones and synapses in neuro-</a:t>
            </a:r>
            <a:r>
              <a:rPr lang="fr-FR" sz="3200" b="1" dirty="0" err="1" smtClean="0">
                <a:solidFill>
                  <a:schemeClr val="accent2"/>
                </a:solidFill>
              </a:rPr>
              <a:t>inspired</a:t>
            </a:r>
            <a:r>
              <a:rPr lang="fr-FR" sz="3200" b="1" dirty="0" smtClean="0">
                <a:solidFill>
                  <a:schemeClr val="accent2"/>
                </a:solidFill>
              </a:rPr>
              <a:t> computers</a:t>
            </a:r>
            <a:endParaRPr lang="fr-FR" sz="3200" b="1" dirty="0">
              <a:solidFill>
                <a:schemeClr val="accent2"/>
              </a:solidFill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170" y="2518425"/>
            <a:ext cx="6047761" cy="2420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1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/>
          <a:stretch>
            <a:fillRect/>
          </a:stretch>
        </p:blipFill>
        <p:spPr bwMode="auto">
          <a:xfrm>
            <a:off x="8100378" y="1983690"/>
            <a:ext cx="2232249" cy="17448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Image 5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285354" y="3593431"/>
            <a:ext cx="4009696" cy="2850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227657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/>
          <p:cNvSpPr txBox="1"/>
          <p:nvPr/>
        </p:nvSpPr>
        <p:spPr>
          <a:xfrm>
            <a:off x="2427890" y="1292773"/>
            <a:ext cx="6427076" cy="707886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4000" dirty="0" smtClean="0">
                <a:solidFill>
                  <a:schemeClr val="bg1"/>
                </a:solidFill>
              </a:rPr>
              <a:t>I </a:t>
            </a:r>
            <a:r>
              <a:rPr lang="fr-FR" sz="4000" dirty="0" err="1" smtClean="0">
                <a:solidFill>
                  <a:schemeClr val="bg1"/>
                </a:solidFill>
              </a:rPr>
              <a:t>thank</a:t>
            </a:r>
            <a:r>
              <a:rPr lang="fr-FR" sz="4000" dirty="0" smtClean="0">
                <a:solidFill>
                  <a:schemeClr val="bg1"/>
                </a:solidFill>
              </a:rPr>
              <a:t> </a:t>
            </a:r>
            <a:r>
              <a:rPr lang="fr-FR" sz="4000" dirty="0" err="1" smtClean="0">
                <a:solidFill>
                  <a:schemeClr val="bg1"/>
                </a:solidFill>
              </a:rPr>
              <a:t>you</a:t>
            </a:r>
            <a:r>
              <a:rPr lang="fr-FR" sz="4000" dirty="0" smtClean="0">
                <a:solidFill>
                  <a:schemeClr val="bg1"/>
                </a:solidFill>
              </a:rPr>
              <a:t> for </a:t>
            </a:r>
            <a:r>
              <a:rPr lang="fr-FR" sz="4000" dirty="0" err="1" smtClean="0">
                <a:solidFill>
                  <a:schemeClr val="bg1"/>
                </a:solidFill>
              </a:rPr>
              <a:t>your</a:t>
            </a:r>
            <a:r>
              <a:rPr lang="fr-FR" sz="4000" dirty="0" smtClean="0">
                <a:solidFill>
                  <a:schemeClr val="bg1"/>
                </a:solidFill>
              </a:rPr>
              <a:t> attention</a:t>
            </a:r>
            <a:endParaRPr lang="fr-FR" sz="4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8999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5" y="823913"/>
            <a:ext cx="4013200" cy="210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3011" name="Groupe 10"/>
          <p:cNvGrpSpPr>
            <a:grpSpLocks/>
          </p:cNvGrpSpPr>
          <p:nvPr/>
        </p:nvGrpSpPr>
        <p:grpSpPr bwMode="auto">
          <a:xfrm>
            <a:off x="6099175" y="1125538"/>
            <a:ext cx="4318000" cy="4165600"/>
            <a:chOff x="4286649" y="1700808"/>
            <a:chExt cx="4317799" cy="4165728"/>
          </a:xfrm>
        </p:grpSpPr>
        <p:pic>
          <p:nvPicPr>
            <p:cNvPr id="44466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7984" y="1700808"/>
              <a:ext cx="4176464" cy="4165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4467" name="Connecteur droit avec flèche 3"/>
            <p:cNvCxnSpPr>
              <a:cxnSpLocks noChangeShapeType="1"/>
            </p:cNvCxnSpPr>
            <p:nvPr/>
          </p:nvCxnSpPr>
          <p:spPr bwMode="auto">
            <a:xfrm>
              <a:off x="4286649" y="4218053"/>
              <a:ext cx="789407" cy="172671"/>
            </a:xfrm>
            <a:prstGeom prst="straightConnector1">
              <a:avLst/>
            </a:prstGeom>
            <a:noFill/>
            <a:ln w="57150" algn="ctr">
              <a:solidFill>
                <a:srgbClr val="FF0000"/>
              </a:solidFill>
              <a:round/>
              <a:headEnd type="arrow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3012" name="Group 942"/>
          <p:cNvGrpSpPr>
            <a:grpSpLocks/>
          </p:cNvGrpSpPr>
          <p:nvPr/>
        </p:nvGrpSpPr>
        <p:grpSpPr bwMode="auto">
          <a:xfrm>
            <a:off x="5053014" y="2133601"/>
            <a:ext cx="1042987" cy="2435225"/>
            <a:chOff x="4792" y="1232"/>
            <a:chExt cx="792" cy="1810"/>
          </a:xfrm>
        </p:grpSpPr>
        <p:grpSp>
          <p:nvGrpSpPr>
            <p:cNvPr id="44449" name="Group 943"/>
            <p:cNvGrpSpPr>
              <a:grpSpLocks/>
            </p:cNvGrpSpPr>
            <p:nvPr/>
          </p:nvGrpSpPr>
          <p:grpSpPr bwMode="auto">
            <a:xfrm>
              <a:off x="4957" y="1986"/>
              <a:ext cx="606" cy="1056"/>
              <a:chOff x="4957" y="1986"/>
              <a:chExt cx="606" cy="1056"/>
            </a:xfrm>
          </p:grpSpPr>
          <p:grpSp>
            <p:nvGrpSpPr>
              <p:cNvPr id="44455" name="Group 944"/>
              <p:cNvGrpSpPr>
                <a:grpSpLocks/>
              </p:cNvGrpSpPr>
              <p:nvPr/>
            </p:nvGrpSpPr>
            <p:grpSpPr bwMode="auto">
              <a:xfrm rot="7862376">
                <a:off x="4737" y="2346"/>
                <a:ext cx="1056" cy="336"/>
                <a:chOff x="2268" y="2075"/>
                <a:chExt cx="1235" cy="531"/>
              </a:xfrm>
            </p:grpSpPr>
            <p:sp>
              <p:nvSpPr>
                <p:cNvPr id="44458" name="AutoShape 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287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59" name="AutoShape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2268" y="2260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0" name="AutoShape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223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1" name="AutoShape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196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2" name="AutoShape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2278" y="2166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3" name="AutoShape 950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139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4" name="AutoShape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102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465" name="AutoShape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075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sp>
            <p:nvSpPr>
              <p:cNvPr id="44456" name="Line 953"/>
              <p:cNvSpPr>
                <a:spLocks noChangeShapeType="1"/>
              </p:cNvSpPr>
              <p:nvPr/>
            </p:nvSpPr>
            <p:spPr bwMode="auto">
              <a:xfrm rot="-106445">
                <a:off x="4957" y="2599"/>
                <a:ext cx="96" cy="96"/>
              </a:xfrm>
              <a:prstGeom prst="line">
                <a:avLst/>
              </a:prstGeom>
              <a:noFill/>
              <a:ln w="5715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4457" name="Line 954"/>
              <p:cNvSpPr>
                <a:spLocks noChangeShapeType="1"/>
              </p:cNvSpPr>
              <p:nvPr/>
            </p:nvSpPr>
            <p:spPr bwMode="auto">
              <a:xfrm rot="-106445">
                <a:off x="5467" y="2007"/>
                <a:ext cx="96" cy="9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44450" name="Line 955"/>
            <p:cNvSpPr>
              <a:spLocks noChangeShapeType="1"/>
            </p:cNvSpPr>
            <p:nvPr/>
          </p:nvSpPr>
          <p:spPr bwMode="auto">
            <a:xfrm flipV="1">
              <a:off x="5584" y="1296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451" name="Line 956"/>
            <p:cNvSpPr>
              <a:spLocks noChangeShapeType="1"/>
            </p:cNvSpPr>
            <p:nvPr/>
          </p:nvSpPr>
          <p:spPr bwMode="auto">
            <a:xfrm>
              <a:off x="4896" y="1872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452" name="Text Box 957"/>
            <p:cNvSpPr txBox="1">
              <a:spLocks noChangeArrowheads="1"/>
            </p:cNvSpPr>
            <p:nvPr/>
          </p:nvSpPr>
          <p:spPr bwMode="auto">
            <a:xfrm>
              <a:off x="4792" y="1632"/>
              <a:ext cx="288" cy="3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r>
                <a:rPr lang="fr-FR" altLang="fr-FR" sz="2400">
                  <a:solidFill>
                    <a:srgbClr val="000099"/>
                  </a:solidFill>
                </a:rPr>
                <a:t>I</a:t>
              </a:r>
            </a:p>
          </p:txBody>
        </p:sp>
        <p:sp>
          <p:nvSpPr>
            <p:cNvPr id="44453" name="Line 958"/>
            <p:cNvSpPr>
              <a:spLocks noChangeShapeType="1"/>
            </p:cNvSpPr>
            <p:nvPr/>
          </p:nvSpPr>
          <p:spPr bwMode="auto">
            <a:xfrm>
              <a:off x="5000" y="1816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454" name="Line 959"/>
            <p:cNvSpPr>
              <a:spLocks noChangeShapeType="1"/>
            </p:cNvSpPr>
            <p:nvPr/>
          </p:nvSpPr>
          <p:spPr bwMode="auto">
            <a:xfrm>
              <a:off x="5528" y="1232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cxnSp>
        <p:nvCxnSpPr>
          <p:cNvPr id="43014" name="Connecteur droit avec flèche 5"/>
          <p:cNvCxnSpPr>
            <a:cxnSpLocks noChangeShapeType="1"/>
            <a:stCxn id="44465" idx="1"/>
          </p:cNvCxnSpPr>
          <p:nvPr/>
        </p:nvCxnSpPr>
        <p:spPr bwMode="auto">
          <a:xfrm flipH="1">
            <a:off x="5526089" y="4108450"/>
            <a:ext cx="225425" cy="6350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015" name="Text Box 10"/>
          <p:cNvSpPr txBox="1">
            <a:spLocks noChangeArrowheads="1"/>
          </p:cNvSpPr>
          <p:nvPr/>
        </p:nvSpPr>
        <p:spPr bwMode="auto">
          <a:xfrm>
            <a:off x="1558925" y="1"/>
            <a:ext cx="4419600" cy="92392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400">
                <a:solidFill>
                  <a:srgbClr val="3333CC"/>
                </a:solidFill>
                <a:latin typeface="Arial Unicode MS" pitchFamily="34" charset="-128"/>
              </a:rPr>
              <a:t>GMR hard disc drive</a:t>
            </a: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000">
                <a:solidFill>
                  <a:srgbClr val="3333CC"/>
                </a:solidFill>
                <a:latin typeface="Arial Unicode MS" pitchFamily="34" charset="-128"/>
              </a:rPr>
              <a:t>(GMR = Giant Magnetoresistance)</a:t>
            </a:r>
            <a:endParaRPr lang="fr-FR" altLang="fr-FR" sz="2400">
              <a:solidFill>
                <a:srgbClr val="3333CC"/>
              </a:solidFill>
              <a:latin typeface="Arial Unicode MS" pitchFamily="34" charset="-128"/>
            </a:endParaRPr>
          </a:p>
        </p:txBody>
      </p:sp>
      <p:grpSp>
        <p:nvGrpSpPr>
          <p:cNvPr id="43016" name="Groupe 962"/>
          <p:cNvGrpSpPr>
            <a:grpSpLocks/>
          </p:cNvGrpSpPr>
          <p:nvPr/>
        </p:nvGrpSpPr>
        <p:grpSpPr bwMode="auto">
          <a:xfrm>
            <a:off x="1870895" y="4764054"/>
            <a:ext cx="4003675" cy="2130286"/>
            <a:chOff x="323850" y="4743450"/>
            <a:chExt cx="4003675" cy="2130286"/>
          </a:xfrm>
        </p:grpSpPr>
        <p:grpSp>
          <p:nvGrpSpPr>
            <p:cNvPr id="43017" name="Group 201"/>
            <p:cNvGrpSpPr>
              <a:grpSpLocks/>
            </p:cNvGrpSpPr>
            <p:nvPr/>
          </p:nvGrpSpPr>
          <p:grpSpPr bwMode="auto">
            <a:xfrm rot="5400000">
              <a:off x="2851944" y="5503069"/>
              <a:ext cx="630237" cy="644525"/>
              <a:chOff x="1104" y="2448"/>
              <a:chExt cx="864" cy="864"/>
            </a:xfrm>
          </p:grpSpPr>
          <p:sp>
            <p:nvSpPr>
              <p:cNvPr id="44438" name="Oval 2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9" name="Oval 2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0" name="Oval 2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1" name="Oval 2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2" name="Oval 2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3" name="Oval 2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4" name="Oval 2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45" name="Oval 2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18" name="Group 210"/>
            <p:cNvGrpSpPr>
              <a:grpSpLocks/>
            </p:cNvGrpSpPr>
            <p:nvPr/>
          </p:nvGrpSpPr>
          <p:grpSpPr bwMode="auto">
            <a:xfrm rot="5400000">
              <a:off x="2851150" y="5362575"/>
              <a:ext cx="631825" cy="644525"/>
              <a:chOff x="1104" y="2448"/>
              <a:chExt cx="864" cy="864"/>
            </a:xfrm>
          </p:grpSpPr>
          <p:sp>
            <p:nvSpPr>
              <p:cNvPr id="44430" name="Oval 2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1" name="Oval 2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2" name="Oval 2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3" name="Oval 2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4" name="Oval 2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5" name="Oval 2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6" name="Oval 2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37" name="Oval 2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19" name="Group 219"/>
            <p:cNvGrpSpPr>
              <a:grpSpLocks/>
            </p:cNvGrpSpPr>
            <p:nvPr/>
          </p:nvGrpSpPr>
          <p:grpSpPr bwMode="auto">
            <a:xfrm rot="5400000">
              <a:off x="2851944" y="5222081"/>
              <a:ext cx="630238" cy="644525"/>
              <a:chOff x="1104" y="2448"/>
              <a:chExt cx="864" cy="864"/>
            </a:xfrm>
          </p:grpSpPr>
          <p:sp>
            <p:nvSpPr>
              <p:cNvPr id="44422" name="Oval 22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3" name="Oval 22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4" name="Oval 22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5" name="Oval 22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6" name="Oval 22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7" name="Oval 22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8" name="Oval 22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9" name="Oval 22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0" name="Group 228"/>
            <p:cNvGrpSpPr>
              <a:grpSpLocks/>
            </p:cNvGrpSpPr>
            <p:nvPr/>
          </p:nvGrpSpPr>
          <p:grpSpPr bwMode="auto">
            <a:xfrm rot="5400000">
              <a:off x="2851944" y="5082381"/>
              <a:ext cx="630238" cy="644525"/>
              <a:chOff x="1104" y="2448"/>
              <a:chExt cx="864" cy="864"/>
            </a:xfrm>
          </p:grpSpPr>
          <p:sp>
            <p:nvSpPr>
              <p:cNvPr id="44414" name="Oval 22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5" name="Oval 23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6" name="Oval 23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7" name="Oval 23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8" name="Oval 23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9" name="Oval 23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0" name="Oval 23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21" name="Oval 23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1" name="Group 237"/>
            <p:cNvGrpSpPr>
              <a:grpSpLocks/>
            </p:cNvGrpSpPr>
            <p:nvPr/>
          </p:nvGrpSpPr>
          <p:grpSpPr bwMode="auto">
            <a:xfrm rot="5400000">
              <a:off x="2851944" y="4942681"/>
              <a:ext cx="630238" cy="644525"/>
              <a:chOff x="1104" y="2448"/>
              <a:chExt cx="864" cy="864"/>
            </a:xfrm>
          </p:grpSpPr>
          <p:sp>
            <p:nvSpPr>
              <p:cNvPr id="44406" name="Oval 23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7" name="Oval 23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8" name="Oval 24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9" name="Oval 24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0" name="Oval 24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1" name="Oval 24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2" name="Oval 24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13" name="Oval 24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2" name="Group 246"/>
            <p:cNvGrpSpPr>
              <a:grpSpLocks/>
            </p:cNvGrpSpPr>
            <p:nvPr/>
          </p:nvGrpSpPr>
          <p:grpSpPr bwMode="auto">
            <a:xfrm rot="5400000">
              <a:off x="2851150" y="4802188"/>
              <a:ext cx="631825" cy="644525"/>
              <a:chOff x="1104" y="2448"/>
              <a:chExt cx="864" cy="864"/>
            </a:xfrm>
          </p:grpSpPr>
          <p:sp>
            <p:nvSpPr>
              <p:cNvPr id="44398" name="Oval 24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9" name="Oval 24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0" name="Oval 24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1" name="Oval 25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2" name="Oval 25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3" name="Oval 25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4" name="Oval 25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405" name="Oval 25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3" name="Group 256"/>
            <p:cNvGrpSpPr>
              <a:grpSpLocks/>
            </p:cNvGrpSpPr>
            <p:nvPr/>
          </p:nvGrpSpPr>
          <p:grpSpPr bwMode="auto">
            <a:xfrm rot="5400000">
              <a:off x="2956719" y="5576094"/>
              <a:ext cx="630237" cy="644525"/>
              <a:chOff x="1104" y="2448"/>
              <a:chExt cx="864" cy="864"/>
            </a:xfrm>
          </p:grpSpPr>
          <p:sp>
            <p:nvSpPr>
              <p:cNvPr id="44390" name="Oval 2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1" name="Oval 2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2" name="Oval 2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3" name="Oval 2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4" name="Oval 2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5" name="Oval 2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6" name="Oval 2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97" name="Oval 2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4" name="Group 265"/>
            <p:cNvGrpSpPr>
              <a:grpSpLocks/>
            </p:cNvGrpSpPr>
            <p:nvPr/>
          </p:nvGrpSpPr>
          <p:grpSpPr bwMode="auto">
            <a:xfrm rot="5400000">
              <a:off x="2956719" y="5436394"/>
              <a:ext cx="630237" cy="644525"/>
              <a:chOff x="1104" y="2448"/>
              <a:chExt cx="864" cy="864"/>
            </a:xfrm>
          </p:grpSpPr>
          <p:sp>
            <p:nvSpPr>
              <p:cNvPr id="44382" name="Oval 2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3" name="Oval 2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4" name="Oval 2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5" name="Oval 2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6" name="Oval 2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7" name="Oval 2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8" name="Oval 2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9" name="Oval 2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5" name="Group 274"/>
            <p:cNvGrpSpPr>
              <a:grpSpLocks/>
            </p:cNvGrpSpPr>
            <p:nvPr/>
          </p:nvGrpSpPr>
          <p:grpSpPr bwMode="auto">
            <a:xfrm rot="5400000">
              <a:off x="2956719" y="5296694"/>
              <a:ext cx="630237" cy="644525"/>
              <a:chOff x="1104" y="2448"/>
              <a:chExt cx="864" cy="864"/>
            </a:xfrm>
          </p:grpSpPr>
          <p:sp>
            <p:nvSpPr>
              <p:cNvPr id="44374" name="Oval 27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5" name="Oval 27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6" name="Oval 27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7" name="Oval 27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8" name="Oval 27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9" name="Oval 28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0" name="Oval 28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81" name="Oval 28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6" name="Group 283"/>
            <p:cNvGrpSpPr>
              <a:grpSpLocks/>
            </p:cNvGrpSpPr>
            <p:nvPr/>
          </p:nvGrpSpPr>
          <p:grpSpPr bwMode="auto">
            <a:xfrm rot="5400000">
              <a:off x="2955925" y="5156200"/>
              <a:ext cx="631825" cy="644525"/>
              <a:chOff x="1104" y="2448"/>
              <a:chExt cx="864" cy="864"/>
            </a:xfrm>
          </p:grpSpPr>
          <p:sp>
            <p:nvSpPr>
              <p:cNvPr id="44366" name="Oval 28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7" name="Oval 28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8" name="Oval 28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9" name="Oval 28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0" name="Oval 28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1" name="Oval 28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2" name="Oval 29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73" name="Oval 29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7" name="Group 292"/>
            <p:cNvGrpSpPr>
              <a:grpSpLocks/>
            </p:cNvGrpSpPr>
            <p:nvPr/>
          </p:nvGrpSpPr>
          <p:grpSpPr bwMode="auto">
            <a:xfrm rot="5400000">
              <a:off x="2956719" y="5015706"/>
              <a:ext cx="630238" cy="644525"/>
              <a:chOff x="1104" y="2448"/>
              <a:chExt cx="864" cy="864"/>
            </a:xfrm>
          </p:grpSpPr>
          <p:sp>
            <p:nvSpPr>
              <p:cNvPr id="44358" name="Oval 29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9" name="Oval 29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0" name="Oval 29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1" name="Oval 29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2" name="Oval 29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3" name="Oval 29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4" name="Oval 29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65" name="Oval 30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8" name="Group 301"/>
            <p:cNvGrpSpPr>
              <a:grpSpLocks/>
            </p:cNvGrpSpPr>
            <p:nvPr/>
          </p:nvGrpSpPr>
          <p:grpSpPr bwMode="auto">
            <a:xfrm rot="5400000">
              <a:off x="2956719" y="4876006"/>
              <a:ext cx="630238" cy="644525"/>
              <a:chOff x="1104" y="2448"/>
              <a:chExt cx="864" cy="864"/>
            </a:xfrm>
          </p:grpSpPr>
          <p:sp>
            <p:nvSpPr>
              <p:cNvPr id="44350" name="Oval 3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1" name="Oval 3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2" name="Oval 3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3" name="Oval 3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4" name="Oval 3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5" name="Oval 3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6" name="Oval 3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57" name="Oval 3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29" name="Group 310"/>
            <p:cNvGrpSpPr>
              <a:grpSpLocks/>
            </p:cNvGrpSpPr>
            <p:nvPr/>
          </p:nvGrpSpPr>
          <p:grpSpPr bwMode="auto">
            <a:xfrm rot="5400000">
              <a:off x="2956719" y="4736306"/>
              <a:ext cx="630238" cy="644525"/>
              <a:chOff x="1104" y="2448"/>
              <a:chExt cx="864" cy="864"/>
            </a:xfrm>
          </p:grpSpPr>
          <p:sp>
            <p:nvSpPr>
              <p:cNvPr id="44342" name="Oval 3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3" name="Oval 3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4" name="Oval 3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5" name="Oval 3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6" name="Oval 3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7" name="Oval 3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8" name="Oval 3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9" name="Oval 3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0" name="Group 320"/>
            <p:cNvGrpSpPr>
              <a:grpSpLocks/>
            </p:cNvGrpSpPr>
            <p:nvPr/>
          </p:nvGrpSpPr>
          <p:grpSpPr bwMode="auto">
            <a:xfrm rot="5400000">
              <a:off x="3066257" y="5503069"/>
              <a:ext cx="630237" cy="644525"/>
              <a:chOff x="1104" y="2448"/>
              <a:chExt cx="864" cy="864"/>
            </a:xfrm>
          </p:grpSpPr>
          <p:sp>
            <p:nvSpPr>
              <p:cNvPr id="44334" name="Oval 32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5" name="Oval 32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6" name="Oval 32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7" name="Oval 32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8" name="Oval 32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9" name="Oval 32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0" name="Oval 32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41" name="Oval 32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1" name="Group 329"/>
            <p:cNvGrpSpPr>
              <a:grpSpLocks/>
            </p:cNvGrpSpPr>
            <p:nvPr/>
          </p:nvGrpSpPr>
          <p:grpSpPr bwMode="auto">
            <a:xfrm rot="5400000">
              <a:off x="3065463" y="5362575"/>
              <a:ext cx="631825" cy="644525"/>
              <a:chOff x="1104" y="2448"/>
              <a:chExt cx="864" cy="864"/>
            </a:xfrm>
          </p:grpSpPr>
          <p:sp>
            <p:nvSpPr>
              <p:cNvPr id="44326" name="Oval 33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7" name="Oval 33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8" name="Oval 33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9" name="Oval 33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0" name="Oval 33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1" name="Oval 33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2" name="Oval 33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33" name="Oval 33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2" name="Group 338"/>
            <p:cNvGrpSpPr>
              <a:grpSpLocks/>
            </p:cNvGrpSpPr>
            <p:nvPr/>
          </p:nvGrpSpPr>
          <p:grpSpPr bwMode="auto">
            <a:xfrm rot="5400000">
              <a:off x="3066257" y="5222081"/>
              <a:ext cx="630238" cy="644525"/>
              <a:chOff x="1104" y="2448"/>
              <a:chExt cx="864" cy="864"/>
            </a:xfrm>
          </p:grpSpPr>
          <p:sp>
            <p:nvSpPr>
              <p:cNvPr id="44318" name="Oval 33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9" name="Oval 34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0" name="Oval 34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1" name="Oval 34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2" name="Oval 34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3" name="Oval 34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4" name="Oval 34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25" name="Oval 34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3" name="Group 347"/>
            <p:cNvGrpSpPr>
              <a:grpSpLocks/>
            </p:cNvGrpSpPr>
            <p:nvPr/>
          </p:nvGrpSpPr>
          <p:grpSpPr bwMode="auto">
            <a:xfrm rot="5400000">
              <a:off x="3066257" y="5082381"/>
              <a:ext cx="630238" cy="644525"/>
              <a:chOff x="1104" y="2448"/>
              <a:chExt cx="864" cy="864"/>
            </a:xfrm>
          </p:grpSpPr>
          <p:sp>
            <p:nvSpPr>
              <p:cNvPr id="44310" name="Oval 34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1" name="Oval 34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2" name="Oval 35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3" name="Oval 35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4" name="Oval 35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5" name="Oval 35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6" name="Oval 35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17" name="Oval 35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4" name="Group 356"/>
            <p:cNvGrpSpPr>
              <a:grpSpLocks/>
            </p:cNvGrpSpPr>
            <p:nvPr/>
          </p:nvGrpSpPr>
          <p:grpSpPr bwMode="auto">
            <a:xfrm rot="5400000">
              <a:off x="3066257" y="4942681"/>
              <a:ext cx="630238" cy="644525"/>
              <a:chOff x="1104" y="2448"/>
              <a:chExt cx="864" cy="864"/>
            </a:xfrm>
          </p:grpSpPr>
          <p:sp>
            <p:nvSpPr>
              <p:cNvPr id="44302" name="Oval 3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3" name="Oval 3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4" name="Oval 3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5" name="Oval 3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6" name="Oval 3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7" name="Oval 3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8" name="Oval 3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9" name="Oval 3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5" name="Group 365"/>
            <p:cNvGrpSpPr>
              <a:grpSpLocks/>
            </p:cNvGrpSpPr>
            <p:nvPr/>
          </p:nvGrpSpPr>
          <p:grpSpPr bwMode="auto">
            <a:xfrm rot="5400000">
              <a:off x="3065463" y="4802188"/>
              <a:ext cx="631825" cy="644525"/>
              <a:chOff x="1104" y="2448"/>
              <a:chExt cx="864" cy="864"/>
            </a:xfrm>
          </p:grpSpPr>
          <p:sp>
            <p:nvSpPr>
              <p:cNvPr id="44294" name="Oval 3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295" name="Oval 3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296" name="Oval 3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297" name="Oval 3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298" name="Oval 3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299" name="Oval 3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0" name="Oval 3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301" name="Oval 3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36" name="Group 375"/>
            <p:cNvGrpSpPr>
              <a:grpSpLocks/>
            </p:cNvGrpSpPr>
            <p:nvPr/>
          </p:nvGrpSpPr>
          <p:grpSpPr bwMode="auto">
            <a:xfrm rot="5400000">
              <a:off x="2748756" y="5166519"/>
              <a:ext cx="1471613" cy="644525"/>
              <a:chOff x="1824" y="1440"/>
              <a:chExt cx="2016" cy="864"/>
            </a:xfrm>
          </p:grpSpPr>
          <p:grpSp>
            <p:nvGrpSpPr>
              <p:cNvPr id="44231" name="Group 376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4286" name="Oval 3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7" name="Oval 3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8" name="Oval 3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9" name="Oval 3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90" name="Oval 3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91" name="Oval 3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92" name="Oval 3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93" name="Oval 3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2" name="Group 385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4278" name="Oval 3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9" name="Oval 3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0" name="Oval 3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1" name="Oval 3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2" name="Oval 3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3" name="Oval 3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4" name="Oval 3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85" name="Oval 3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3" name="Group 394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4270" name="Oval 39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1" name="Oval 39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2" name="Oval 39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3" name="Oval 39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4" name="Oval 39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5" name="Oval 40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6" name="Oval 40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77" name="Oval 40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4" name="Group 403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4262" name="Oval 40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3" name="Oval 40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4" name="Oval 40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5" name="Oval 40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6" name="Oval 40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7" name="Oval 40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8" name="Oval 41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9" name="Oval 41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5" name="Group 412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4254" name="Oval 41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5" name="Oval 41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6" name="Oval 41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7" name="Oval 41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8" name="Oval 41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9" name="Oval 41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0" name="Oval 41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61" name="Oval 42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6" name="Group 421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4246" name="Oval 42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7" name="Oval 42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8" name="Oval 42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9" name="Oval 42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0" name="Oval 42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1" name="Oval 42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2" name="Oval 42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53" name="Oval 42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237" name="Group 430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4238" name="Oval 43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39" name="Oval 43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0" name="Oval 43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1" name="Oval 43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2" name="Oval 43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3" name="Oval 43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4" name="Oval 43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45" name="Oval 43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3037" name="Group 439"/>
            <p:cNvGrpSpPr>
              <a:grpSpLocks/>
            </p:cNvGrpSpPr>
            <p:nvPr/>
          </p:nvGrpSpPr>
          <p:grpSpPr bwMode="auto">
            <a:xfrm rot="5400000">
              <a:off x="2925762" y="5165726"/>
              <a:ext cx="1331913" cy="646112"/>
              <a:chOff x="2112" y="1536"/>
              <a:chExt cx="1824" cy="864"/>
            </a:xfrm>
          </p:grpSpPr>
          <p:grpSp>
            <p:nvGrpSpPr>
              <p:cNvPr id="44177" name="Group 440"/>
              <p:cNvGrpSpPr>
                <a:grpSpLocks/>
              </p:cNvGrpSpPr>
              <p:nvPr/>
            </p:nvGrpSpPr>
            <p:grpSpPr bwMode="auto">
              <a:xfrm>
                <a:off x="3072" y="1536"/>
                <a:ext cx="864" cy="864"/>
                <a:chOff x="1104" y="2448"/>
                <a:chExt cx="864" cy="864"/>
              </a:xfrm>
            </p:grpSpPr>
            <p:sp>
              <p:nvSpPr>
                <p:cNvPr id="44223" name="Oval 4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4" name="Oval 4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5" name="Oval 4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6" name="Oval 4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7" name="Oval 4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8" name="Oval 4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9" name="Oval 4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30" name="Oval 4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78" name="Group 449"/>
              <p:cNvGrpSpPr>
                <a:grpSpLocks/>
              </p:cNvGrpSpPr>
              <p:nvPr/>
            </p:nvGrpSpPr>
            <p:grpSpPr bwMode="auto">
              <a:xfrm>
                <a:off x="2880" y="1536"/>
                <a:ext cx="864" cy="864"/>
                <a:chOff x="1104" y="2448"/>
                <a:chExt cx="864" cy="864"/>
              </a:xfrm>
            </p:grpSpPr>
            <p:sp>
              <p:nvSpPr>
                <p:cNvPr id="44215" name="Oval 4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6" name="Oval 4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7" name="Oval 4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8" name="Oval 4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9" name="Oval 4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0" name="Oval 4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1" name="Oval 4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22" name="Oval 4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79" name="Group 458"/>
              <p:cNvGrpSpPr>
                <a:grpSpLocks/>
              </p:cNvGrpSpPr>
              <p:nvPr/>
            </p:nvGrpSpPr>
            <p:grpSpPr bwMode="auto">
              <a:xfrm>
                <a:off x="2688" y="1536"/>
                <a:ext cx="864" cy="864"/>
                <a:chOff x="1104" y="2448"/>
                <a:chExt cx="864" cy="864"/>
              </a:xfrm>
            </p:grpSpPr>
            <p:sp>
              <p:nvSpPr>
                <p:cNvPr id="44207" name="Oval 459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8" name="Oval 460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9" name="Oval 461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0" name="Oval 462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1" name="Oval 463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2" name="Oval 464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3" name="Oval 465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14" name="Oval 466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80" name="Group 467"/>
              <p:cNvGrpSpPr>
                <a:grpSpLocks/>
              </p:cNvGrpSpPr>
              <p:nvPr/>
            </p:nvGrpSpPr>
            <p:grpSpPr bwMode="auto">
              <a:xfrm>
                <a:off x="2496" y="1536"/>
                <a:ext cx="864" cy="864"/>
                <a:chOff x="1104" y="2448"/>
                <a:chExt cx="864" cy="864"/>
              </a:xfrm>
            </p:grpSpPr>
            <p:sp>
              <p:nvSpPr>
                <p:cNvPr id="44199" name="Oval 468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0" name="Oval 469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1" name="Oval 470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2" name="Oval 471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3" name="Oval 472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4" name="Oval 473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5" name="Oval 474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206" name="Oval 475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81" name="Group 476"/>
              <p:cNvGrpSpPr>
                <a:grpSpLocks/>
              </p:cNvGrpSpPr>
              <p:nvPr/>
            </p:nvGrpSpPr>
            <p:grpSpPr bwMode="auto">
              <a:xfrm>
                <a:off x="2304" y="1536"/>
                <a:ext cx="864" cy="864"/>
                <a:chOff x="1104" y="2448"/>
                <a:chExt cx="864" cy="864"/>
              </a:xfrm>
            </p:grpSpPr>
            <p:sp>
              <p:nvSpPr>
                <p:cNvPr id="44191" name="Oval 4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2" name="Oval 4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3" name="Oval 4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4" name="Oval 4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5" name="Oval 4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6" name="Oval 4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7" name="Oval 4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8" name="Oval 4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82" name="Group 485"/>
              <p:cNvGrpSpPr>
                <a:grpSpLocks/>
              </p:cNvGrpSpPr>
              <p:nvPr/>
            </p:nvGrpSpPr>
            <p:grpSpPr bwMode="auto">
              <a:xfrm>
                <a:off x="2112" y="1536"/>
                <a:ext cx="864" cy="864"/>
                <a:chOff x="1104" y="2448"/>
                <a:chExt cx="864" cy="864"/>
              </a:xfrm>
            </p:grpSpPr>
            <p:sp>
              <p:nvSpPr>
                <p:cNvPr id="44183" name="Oval 4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4" name="Oval 4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5" name="Oval 4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6" name="Oval 4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7" name="Oval 4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8" name="Oval 4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89" name="Oval 4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90" name="Oval 4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3038" name="Group 494"/>
            <p:cNvGrpSpPr>
              <a:grpSpLocks/>
            </p:cNvGrpSpPr>
            <p:nvPr/>
          </p:nvGrpSpPr>
          <p:grpSpPr bwMode="auto">
            <a:xfrm rot="5400000">
              <a:off x="2945606" y="5166519"/>
              <a:ext cx="1471613" cy="644525"/>
              <a:chOff x="1824" y="1440"/>
              <a:chExt cx="2016" cy="864"/>
            </a:xfrm>
          </p:grpSpPr>
          <p:grpSp>
            <p:nvGrpSpPr>
              <p:cNvPr id="44114" name="Group 495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4169" name="Oval 49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0" name="Oval 49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1" name="Oval 49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2" name="Oval 49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3" name="Oval 50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4" name="Oval 50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5" name="Oval 50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76" name="Oval 50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15" name="Group 504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4161" name="Oval 50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2" name="Oval 50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3" name="Oval 50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4" name="Oval 50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5" name="Oval 50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6" name="Oval 51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7" name="Oval 51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8" name="Oval 51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16" name="Group 513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4153" name="Oval 51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4" name="Oval 51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5" name="Oval 51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6" name="Oval 51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7" name="Oval 51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8" name="Oval 51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9" name="Oval 52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60" name="Oval 52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17" name="Group 522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4145" name="Oval 52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6" name="Oval 52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7" name="Oval 52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8" name="Oval 52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9" name="Oval 52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0" name="Oval 52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1" name="Oval 52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52" name="Oval 53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18" name="Group 531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4137" name="Oval 53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8" name="Oval 53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9" name="Oval 53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0" name="Oval 53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1" name="Oval 53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2" name="Oval 53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3" name="Oval 53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44" name="Oval 53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19" name="Group 540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4129" name="Oval 5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0" name="Oval 5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1" name="Oval 5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2" name="Oval 5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3" name="Oval 5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4" name="Oval 5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5" name="Oval 5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36" name="Oval 5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4120" name="Group 549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4121" name="Oval 5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2" name="Oval 5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3" name="Oval 5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4" name="Oval 5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5" name="Oval 5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6" name="Oval 5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7" name="Oval 5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4128" name="Oval 5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3039" name="Group 559"/>
            <p:cNvGrpSpPr>
              <a:grpSpLocks/>
            </p:cNvGrpSpPr>
            <p:nvPr/>
          </p:nvGrpSpPr>
          <p:grpSpPr bwMode="auto">
            <a:xfrm rot="5400000">
              <a:off x="3474244" y="5517356"/>
              <a:ext cx="631825" cy="646113"/>
              <a:chOff x="1104" y="2448"/>
              <a:chExt cx="864" cy="864"/>
            </a:xfrm>
          </p:grpSpPr>
          <p:sp>
            <p:nvSpPr>
              <p:cNvPr id="44106" name="Oval 5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7" name="Oval 5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8" name="Oval 5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9" name="Oval 5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10" name="Oval 5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11" name="Oval 5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12" name="Oval 5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13" name="Oval 5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0" name="Group 568"/>
            <p:cNvGrpSpPr>
              <a:grpSpLocks/>
            </p:cNvGrpSpPr>
            <p:nvPr/>
          </p:nvGrpSpPr>
          <p:grpSpPr bwMode="auto">
            <a:xfrm rot="5400000">
              <a:off x="3475038" y="5376862"/>
              <a:ext cx="630238" cy="646113"/>
              <a:chOff x="1104" y="2448"/>
              <a:chExt cx="864" cy="864"/>
            </a:xfrm>
          </p:grpSpPr>
          <p:sp>
            <p:nvSpPr>
              <p:cNvPr id="44098" name="Oval 5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9" name="Oval 5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0" name="Oval 5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1" name="Oval 5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2" name="Oval 5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3" name="Oval 5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4" name="Oval 5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105" name="Oval 5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1" name="Group 577"/>
            <p:cNvGrpSpPr>
              <a:grpSpLocks/>
            </p:cNvGrpSpPr>
            <p:nvPr/>
          </p:nvGrpSpPr>
          <p:grpSpPr bwMode="auto">
            <a:xfrm rot="5400000">
              <a:off x="3475038" y="5237162"/>
              <a:ext cx="630238" cy="646113"/>
              <a:chOff x="1104" y="2448"/>
              <a:chExt cx="864" cy="864"/>
            </a:xfrm>
          </p:grpSpPr>
          <p:sp>
            <p:nvSpPr>
              <p:cNvPr id="44090" name="Oval 57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1" name="Oval 57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2" name="Oval 58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3" name="Oval 58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4" name="Oval 58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5" name="Oval 58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6" name="Oval 58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97" name="Oval 58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2" name="Group 586"/>
            <p:cNvGrpSpPr>
              <a:grpSpLocks/>
            </p:cNvGrpSpPr>
            <p:nvPr/>
          </p:nvGrpSpPr>
          <p:grpSpPr bwMode="auto">
            <a:xfrm rot="5400000">
              <a:off x="3475038" y="5097462"/>
              <a:ext cx="630238" cy="646113"/>
              <a:chOff x="1104" y="2448"/>
              <a:chExt cx="864" cy="864"/>
            </a:xfrm>
          </p:grpSpPr>
          <p:sp>
            <p:nvSpPr>
              <p:cNvPr id="44082" name="Oval 58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3" name="Oval 58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4" name="Oval 58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5" name="Oval 59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6" name="Oval 59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7" name="Oval 59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8" name="Oval 59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9" name="Oval 59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3" name="Group 595"/>
            <p:cNvGrpSpPr>
              <a:grpSpLocks/>
            </p:cNvGrpSpPr>
            <p:nvPr/>
          </p:nvGrpSpPr>
          <p:grpSpPr bwMode="auto">
            <a:xfrm rot="5400000">
              <a:off x="3475038" y="4956175"/>
              <a:ext cx="630237" cy="646113"/>
              <a:chOff x="1104" y="2448"/>
              <a:chExt cx="864" cy="864"/>
            </a:xfrm>
          </p:grpSpPr>
          <p:sp>
            <p:nvSpPr>
              <p:cNvPr id="44074" name="Oval 59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5" name="Oval 59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6" name="Oval 59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7" name="Oval 59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8" name="Oval 60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9" name="Oval 60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0" name="Oval 60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81" name="Oval 60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4" name="Group 604"/>
            <p:cNvGrpSpPr>
              <a:grpSpLocks/>
            </p:cNvGrpSpPr>
            <p:nvPr/>
          </p:nvGrpSpPr>
          <p:grpSpPr bwMode="auto">
            <a:xfrm rot="5400000">
              <a:off x="3475038" y="4816475"/>
              <a:ext cx="630237" cy="646113"/>
              <a:chOff x="1104" y="2448"/>
              <a:chExt cx="864" cy="864"/>
            </a:xfrm>
          </p:grpSpPr>
          <p:sp>
            <p:nvSpPr>
              <p:cNvPr id="44066" name="Oval 60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7" name="Oval 60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8" name="Oval 60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9" name="Oval 60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0" name="Oval 60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1" name="Oval 61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2" name="Oval 61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73" name="Oval 61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5" name="Group 614"/>
            <p:cNvGrpSpPr>
              <a:grpSpLocks/>
            </p:cNvGrpSpPr>
            <p:nvPr/>
          </p:nvGrpSpPr>
          <p:grpSpPr bwMode="auto">
            <a:xfrm rot="5400000">
              <a:off x="3579813" y="5591175"/>
              <a:ext cx="630237" cy="646113"/>
              <a:chOff x="1104" y="2448"/>
              <a:chExt cx="864" cy="864"/>
            </a:xfrm>
          </p:grpSpPr>
          <p:sp>
            <p:nvSpPr>
              <p:cNvPr id="44058" name="Oval 6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9" name="Oval 6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0" name="Oval 6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1" name="Oval 6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2" name="Oval 6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3" name="Oval 6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4" name="Oval 6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65" name="Oval 6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6" name="Group 623"/>
            <p:cNvGrpSpPr>
              <a:grpSpLocks/>
            </p:cNvGrpSpPr>
            <p:nvPr/>
          </p:nvGrpSpPr>
          <p:grpSpPr bwMode="auto">
            <a:xfrm rot="5400000">
              <a:off x="3579813" y="5451475"/>
              <a:ext cx="630237" cy="646113"/>
              <a:chOff x="1104" y="2448"/>
              <a:chExt cx="864" cy="864"/>
            </a:xfrm>
          </p:grpSpPr>
          <p:sp>
            <p:nvSpPr>
              <p:cNvPr id="44050" name="Oval 6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1" name="Oval 6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2" name="Oval 6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3" name="Oval 6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4" name="Oval 6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5" name="Oval 6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6" name="Oval 6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57" name="Oval 6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7" name="Group 632"/>
            <p:cNvGrpSpPr>
              <a:grpSpLocks/>
            </p:cNvGrpSpPr>
            <p:nvPr/>
          </p:nvGrpSpPr>
          <p:grpSpPr bwMode="auto">
            <a:xfrm rot="5400000">
              <a:off x="3579813" y="5310187"/>
              <a:ext cx="630238" cy="646113"/>
              <a:chOff x="1104" y="2448"/>
              <a:chExt cx="864" cy="864"/>
            </a:xfrm>
          </p:grpSpPr>
          <p:sp>
            <p:nvSpPr>
              <p:cNvPr id="44042" name="Oval 63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3" name="Oval 63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4" name="Oval 63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5" name="Oval 63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6" name="Oval 63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7" name="Oval 63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8" name="Oval 63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9" name="Oval 64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8" name="Group 641"/>
            <p:cNvGrpSpPr>
              <a:grpSpLocks/>
            </p:cNvGrpSpPr>
            <p:nvPr/>
          </p:nvGrpSpPr>
          <p:grpSpPr bwMode="auto">
            <a:xfrm rot="5400000">
              <a:off x="3579813" y="5170487"/>
              <a:ext cx="630238" cy="646113"/>
              <a:chOff x="1104" y="2448"/>
              <a:chExt cx="864" cy="864"/>
            </a:xfrm>
          </p:grpSpPr>
          <p:sp>
            <p:nvSpPr>
              <p:cNvPr id="44034" name="Oval 64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5" name="Oval 64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6" name="Oval 64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7" name="Oval 64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8" name="Oval 64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9" name="Oval 64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0" name="Oval 64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41" name="Oval 64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49" name="Group 650"/>
            <p:cNvGrpSpPr>
              <a:grpSpLocks/>
            </p:cNvGrpSpPr>
            <p:nvPr/>
          </p:nvGrpSpPr>
          <p:grpSpPr bwMode="auto">
            <a:xfrm rot="5400000">
              <a:off x="3579813" y="5030787"/>
              <a:ext cx="630238" cy="646113"/>
              <a:chOff x="1104" y="2448"/>
              <a:chExt cx="864" cy="864"/>
            </a:xfrm>
          </p:grpSpPr>
          <p:sp>
            <p:nvSpPr>
              <p:cNvPr id="44026" name="Oval 65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7" name="Oval 65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8" name="Oval 65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9" name="Oval 65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0" name="Oval 65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1" name="Oval 65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2" name="Oval 65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33" name="Oval 65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0" name="Group 659"/>
            <p:cNvGrpSpPr>
              <a:grpSpLocks/>
            </p:cNvGrpSpPr>
            <p:nvPr/>
          </p:nvGrpSpPr>
          <p:grpSpPr bwMode="auto">
            <a:xfrm rot="5400000">
              <a:off x="3579813" y="4891087"/>
              <a:ext cx="630238" cy="646113"/>
              <a:chOff x="1104" y="2448"/>
              <a:chExt cx="864" cy="864"/>
            </a:xfrm>
          </p:grpSpPr>
          <p:sp>
            <p:nvSpPr>
              <p:cNvPr id="44018" name="Oval 6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9" name="Oval 6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0" name="Oval 6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1" name="Oval 6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2" name="Oval 6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3" name="Oval 6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4" name="Oval 6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25" name="Oval 6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1" name="Group 668"/>
            <p:cNvGrpSpPr>
              <a:grpSpLocks/>
            </p:cNvGrpSpPr>
            <p:nvPr/>
          </p:nvGrpSpPr>
          <p:grpSpPr bwMode="auto">
            <a:xfrm rot="5400000">
              <a:off x="3579813" y="4749800"/>
              <a:ext cx="630237" cy="646113"/>
              <a:chOff x="1104" y="2448"/>
              <a:chExt cx="864" cy="864"/>
            </a:xfrm>
          </p:grpSpPr>
          <p:sp>
            <p:nvSpPr>
              <p:cNvPr id="44010" name="Oval 6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1" name="Oval 6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2" name="Oval 6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3" name="Oval 6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4" name="Oval 6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5" name="Oval 6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6" name="Oval 6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17" name="Oval 6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2" name="Group 678"/>
            <p:cNvGrpSpPr>
              <a:grpSpLocks/>
            </p:cNvGrpSpPr>
            <p:nvPr/>
          </p:nvGrpSpPr>
          <p:grpSpPr bwMode="auto">
            <a:xfrm rot="5400000">
              <a:off x="3689350" y="5518150"/>
              <a:ext cx="631825" cy="644525"/>
              <a:chOff x="1104" y="2448"/>
              <a:chExt cx="864" cy="864"/>
            </a:xfrm>
          </p:grpSpPr>
          <p:sp>
            <p:nvSpPr>
              <p:cNvPr id="44002" name="Oval 67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3" name="Oval 68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4" name="Oval 68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5" name="Oval 68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6" name="Oval 68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7" name="Oval 68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8" name="Oval 68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9" name="Oval 68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3" name="Group 687"/>
            <p:cNvGrpSpPr>
              <a:grpSpLocks/>
            </p:cNvGrpSpPr>
            <p:nvPr/>
          </p:nvGrpSpPr>
          <p:grpSpPr bwMode="auto">
            <a:xfrm rot="5400000">
              <a:off x="3690144" y="5377656"/>
              <a:ext cx="630238" cy="644525"/>
              <a:chOff x="1104" y="2448"/>
              <a:chExt cx="864" cy="864"/>
            </a:xfrm>
          </p:grpSpPr>
          <p:sp>
            <p:nvSpPr>
              <p:cNvPr id="43994" name="Oval 68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5" name="Oval 68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6" name="Oval 69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7" name="Oval 69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8" name="Oval 69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9" name="Oval 69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0" name="Oval 69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4001" name="Oval 69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4" name="Group 696"/>
            <p:cNvGrpSpPr>
              <a:grpSpLocks/>
            </p:cNvGrpSpPr>
            <p:nvPr/>
          </p:nvGrpSpPr>
          <p:grpSpPr bwMode="auto">
            <a:xfrm rot="5400000">
              <a:off x="3690144" y="5237956"/>
              <a:ext cx="630238" cy="644525"/>
              <a:chOff x="1104" y="2448"/>
              <a:chExt cx="864" cy="864"/>
            </a:xfrm>
          </p:grpSpPr>
          <p:sp>
            <p:nvSpPr>
              <p:cNvPr id="43986" name="Oval 69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7" name="Oval 69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8" name="Oval 69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9" name="Oval 70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0" name="Oval 70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1" name="Oval 70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2" name="Oval 70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93" name="Oval 70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5" name="Group 705"/>
            <p:cNvGrpSpPr>
              <a:grpSpLocks/>
            </p:cNvGrpSpPr>
            <p:nvPr/>
          </p:nvGrpSpPr>
          <p:grpSpPr bwMode="auto">
            <a:xfrm rot="5400000">
              <a:off x="3690144" y="5098256"/>
              <a:ext cx="630238" cy="644525"/>
              <a:chOff x="1104" y="2448"/>
              <a:chExt cx="864" cy="864"/>
            </a:xfrm>
          </p:grpSpPr>
          <p:sp>
            <p:nvSpPr>
              <p:cNvPr id="43978" name="Oval 70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9" name="Oval 70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0" name="Oval 70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1" name="Oval 70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2" name="Oval 71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3" name="Oval 71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4" name="Oval 71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85" name="Oval 71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6" name="Group 714"/>
            <p:cNvGrpSpPr>
              <a:grpSpLocks/>
            </p:cNvGrpSpPr>
            <p:nvPr/>
          </p:nvGrpSpPr>
          <p:grpSpPr bwMode="auto">
            <a:xfrm rot="5400000">
              <a:off x="3690144" y="4956969"/>
              <a:ext cx="630237" cy="644525"/>
              <a:chOff x="1104" y="2448"/>
              <a:chExt cx="864" cy="864"/>
            </a:xfrm>
          </p:grpSpPr>
          <p:sp>
            <p:nvSpPr>
              <p:cNvPr id="43970" name="Oval 7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1" name="Oval 7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2" name="Oval 7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3" name="Oval 7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4" name="Oval 7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5" name="Oval 7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6" name="Oval 7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77" name="Oval 7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3057" name="Group 723"/>
            <p:cNvGrpSpPr>
              <a:grpSpLocks/>
            </p:cNvGrpSpPr>
            <p:nvPr/>
          </p:nvGrpSpPr>
          <p:grpSpPr bwMode="auto">
            <a:xfrm rot="5400000">
              <a:off x="3690144" y="4817269"/>
              <a:ext cx="630237" cy="644525"/>
              <a:chOff x="1104" y="2448"/>
              <a:chExt cx="864" cy="864"/>
            </a:xfrm>
          </p:grpSpPr>
          <p:sp>
            <p:nvSpPr>
              <p:cNvPr id="43962" name="Oval 7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3" name="Oval 7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4" name="Oval 7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5" name="Oval 7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6" name="Oval 7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7" name="Oval 7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8" name="Oval 7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3969" name="Oval 7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sp>
          <p:nvSpPr>
            <p:cNvPr id="43058" name="ZoneTexte 2"/>
            <p:cNvSpPr txBox="1">
              <a:spLocks noChangeArrowheads="1"/>
            </p:cNvSpPr>
            <p:nvPr/>
          </p:nvSpPr>
          <p:spPr bwMode="auto">
            <a:xfrm>
              <a:off x="2482850" y="6165850"/>
              <a:ext cx="865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3059" name="ZoneTexte 1887"/>
            <p:cNvSpPr txBox="1">
              <a:spLocks noChangeArrowheads="1"/>
            </p:cNvSpPr>
            <p:nvPr/>
          </p:nvSpPr>
          <p:spPr bwMode="auto">
            <a:xfrm>
              <a:off x="3348038" y="6165850"/>
              <a:ext cx="833437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3060" name="ZoneTexte 1888"/>
            <p:cNvSpPr txBox="1">
              <a:spLocks noChangeArrowheads="1"/>
            </p:cNvSpPr>
            <p:nvPr/>
          </p:nvSpPr>
          <p:spPr bwMode="auto">
            <a:xfrm>
              <a:off x="3001963" y="6340475"/>
              <a:ext cx="647700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FF0000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Cu</a:t>
              </a:r>
            </a:p>
          </p:txBody>
        </p:sp>
        <p:grpSp>
          <p:nvGrpSpPr>
            <p:cNvPr id="43061" name="Group 1069"/>
            <p:cNvGrpSpPr>
              <a:grpSpLocks/>
            </p:cNvGrpSpPr>
            <p:nvPr/>
          </p:nvGrpSpPr>
          <p:grpSpPr bwMode="auto">
            <a:xfrm rot="5400000">
              <a:off x="621507" y="4591843"/>
              <a:ext cx="1492250" cy="2087563"/>
              <a:chOff x="1897" y="389"/>
              <a:chExt cx="2045" cy="2796"/>
            </a:xfrm>
          </p:grpSpPr>
          <p:grpSp>
            <p:nvGrpSpPr>
              <p:cNvPr id="43062" name="Group 1070"/>
              <p:cNvGrpSpPr>
                <a:grpSpLocks/>
              </p:cNvGrpSpPr>
              <p:nvPr/>
            </p:nvGrpSpPr>
            <p:grpSpPr bwMode="auto">
              <a:xfrm>
                <a:off x="1897" y="2057"/>
                <a:ext cx="2016" cy="1128"/>
                <a:chOff x="1920" y="2136"/>
                <a:chExt cx="2016" cy="1128"/>
              </a:xfrm>
            </p:grpSpPr>
            <p:grpSp>
              <p:nvGrpSpPr>
                <p:cNvPr id="43779" name="Group 1071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899" name="Group 1072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54" name="Oval 10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5" name="Oval 10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6" name="Oval 10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7" name="Oval 10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8" name="Oval 10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9" name="Oval 10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60" name="Oval 10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61" name="Oval 10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0" name="Group 1081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46" name="Oval 10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7" name="Oval 10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8" name="Oval 10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9" name="Oval 10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0" name="Oval 10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1" name="Oval 10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2" name="Oval 10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53" name="Oval 10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1" name="Group 1090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38" name="Oval 10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9" name="Oval 10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0" name="Oval 10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1" name="Oval 10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2" name="Oval 10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3" name="Oval 10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4" name="Oval 10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45" name="Oval 10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2" name="Group 1099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30" name="Oval 1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1" name="Oval 1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2" name="Oval 1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3" name="Oval 1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4" name="Oval 1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5" name="Oval 1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6" name="Oval 1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37" name="Oval 1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3" name="Group 1108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22" name="Oval 1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3" name="Oval 1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4" name="Oval 1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5" name="Oval 1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6" name="Oval 1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7" name="Oval 1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8" name="Oval 1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9" name="Oval 1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4" name="Group 1117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14" name="Oval 1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5" name="Oval 1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6" name="Oval 1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7" name="Oval 1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8" name="Oval 1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9" name="Oval 1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0" name="Oval 1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21" name="Oval 1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905" name="Group 1126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906" name="Oval 1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07" name="Oval 1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08" name="Oval 1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09" name="Oval 1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0" name="Oval 1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1" name="Oval 1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2" name="Oval 1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913" name="Oval 1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780" name="Group 1135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3845" name="Group 1136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91" name="Oval 1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2" name="Oval 1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3" name="Oval 1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4" name="Oval 1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5" name="Oval 1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6" name="Oval 1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7" name="Oval 1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8" name="Oval 1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846" name="Group 1145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83" name="Oval 1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4" name="Oval 1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5" name="Oval 1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6" name="Oval 1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7" name="Oval 1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8" name="Oval 1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9" name="Oval 1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90" name="Oval 1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847" name="Group 1154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75" name="Oval 1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6" name="Oval 1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7" name="Oval 1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8" name="Oval 1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9" name="Oval 1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0" name="Oval 1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1" name="Oval 1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82" name="Oval 1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848" name="Group 1163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67" name="Oval 1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8" name="Oval 1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9" name="Oval 1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0" name="Oval 1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1" name="Oval 1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2" name="Oval 1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3" name="Oval 1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74" name="Oval 1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849" name="Group 1172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59" name="Oval 1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0" name="Oval 1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1" name="Oval 1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2" name="Oval 1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3" name="Oval 1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4" name="Oval 1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5" name="Oval 11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66" name="Oval 1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850" name="Group 1181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51" name="Oval 1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2" name="Oval 1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3" name="Oval 1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4" name="Oval 1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5" name="Oval 1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6" name="Oval 1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7" name="Oval 1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58" name="Oval 1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781" name="Group 1190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782" name="Group 1191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37" name="Oval 1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8" name="Oval 1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9" name="Oval 1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40" name="Oval 1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41" name="Oval 1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42" name="Oval 1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43" name="Oval 1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44" name="Oval 1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3" name="Group 1200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29" name="Oval 1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0" name="Oval 1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1" name="Oval 1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2" name="Oval 1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3" name="Oval 1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4" name="Oval 1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5" name="Oval 1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36" name="Oval 1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4" name="Group 1209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21" name="Oval 1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2" name="Oval 1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3" name="Oval 1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4" name="Oval 12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5" name="Oval 12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6" name="Oval 1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7" name="Oval 1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8" name="Oval 1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5" name="Group 1218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13" name="Oval 1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4" name="Oval 1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5" name="Oval 1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6" name="Oval 1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7" name="Oval 1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8" name="Oval 1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9" name="Oval 1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20" name="Oval 1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6" name="Group 1227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805" name="Oval 1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6" name="Oval 1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7" name="Oval 1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8" name="Oval 12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9" name="Oval 1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0" name="Oval 1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1" name="Oval 1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12" name="Oval 1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7" name="Group 1236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797" name="Oval 1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8" name="Oval 1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9" name="Oval 1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0" name="Oval 1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1" name="Oval 1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2" name="Oval 1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3" name="Oval 1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804" name="Oval 1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788" name="Group 1245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789" name="Oval 1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0" name="Oval 1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1" name="Oval 12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2" name="Oval 1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3" name="Oval 1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4" name="Oval 1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5" name="Oval 1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796" name="Oval 1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3063" name="Group 1254"/>
              <p:cNvGrpSpPr>
                <a:grpSpLocks/>
              </p:cNvGrpSpPr>
              <p:nvPr/>
            </p:nvGrpSpPr>
            <p:grpSpPr bwMode="auto">
              <a:xfrm>
                <a:off x="1995" y="1911"/>
                <a:ext cx="1824" cy="864"/>
                <a:chOff x="2112" y="1536"/>
                <a:chExt cx="1824" cy="864"/>
              </a:xfrm>
            </p:grpSpPr>
            <p:grpSp>
              <p:nvGrpSpPr>
                <p:cNvPr id="43725" name="Group 1255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71" name="Oval 12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2" name="Oval 12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3" name="Oval 12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4" name="Oval 12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5" name="Oval 12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6" name="Oval 12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7" name="Oval 12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8" name="Oval 12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726" name="Group 1264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63" name="Oval 12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4" name="Oval 12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5" name="Oval 12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6" name="Oval 12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7" name="Oval 12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8" name="Oval 12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9" name="Oval 12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70" name="Oval 12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727" name="Group 1273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55" name="Oval 127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6" name="Oval 127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7" name="Oval 127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8" name="Oval 127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9" name="Oval 127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0" name="Oval 127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1" name="Oval 128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62" name="Oval 128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728" name="Group 1282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47" name="Oval 128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8" name="Oval 128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9" name="Oval 128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0" name="Oval 128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1" name="Oval 128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2" name="Oval 128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3" name="Oval 128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54" name="Oval 129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729" name="Group 1291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39" name="Oval 129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0" name="Oval 129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1" name="Oval 129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2" name="Oval 129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3" name="Oval 129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4" name="Oval 129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5" name="Oval 129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46" name="Oval 129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730" name="Group 1300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731" name="Oval 130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2" name="Oval 130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3" name="Oval 130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4" name="Oval 130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5" name="Oval 130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6" name="Oval 130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7" name="Oval 130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38" name="Oval 130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64" name="Group 1309"/>
              <p:cNvGrpSpPr>
                <a:grpSpLocks/>
              </p:cNvGrpSpPr>
              <p:nvPr/>
            </p:nvGrpSpPr>
            <p:grpSpPr bwMode="auto">
              <a:xfrm>
                <a:off x="1904" y="1771"/>
                <a:ext cx="2016" cy="864"/>
                <a:chOff x="1824" y="1440"/>
                <a:chExt cx="2016" cy="864"/>
              </a:xfrm>
            </p:grpSpPr>
            <p:grpSp>
              <p:nvGrpSpPr>
                <p:cNvPr id="43662" name="Group 1310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717" name="Oval 13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8" name="Oval 13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9" name="Oval 13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20" name="Oval 13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21" name="Oval 13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22" name="Oval 13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23" name="Oval 13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24" name="Oval 13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3" name="Group 1319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709" name="Oval 13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0" name="Oval 13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1" name="Oval 13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2" name="Oval 13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3" name="Oval 13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4" name="Oval 13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5" name="Oval 13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16" name="Oval 13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4" name="Group 1328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701" name="Oval 132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2" name="Oval 133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3" name="Oval 133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4" name="Oval 133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5" name="Oval 133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6" name="Oval 133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7" name="Oval 133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8" name="Oval 133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5" name="Group 1337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693" name="Oval 133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4" name="Oval 133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5" name="Oval 134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6" name="Oval 134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7" name="Oval 134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8" name="Oval 134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9" name="Oval 134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700" name="Oval 134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6" name="Group 1346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685" name="Oval 134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6" name="Oval 134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7" name="Oval 134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8" name="Oval 135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9" name="Oval 135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0" name="Oval 135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1" name="Oval 135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92" name="Oval 135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7" name="Group 1355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677" name="Oval 13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8" name="Oval 13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9" name="Oval 13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0" name="Oval 13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1" name="Oval 13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2" name="Oval 13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3" name="Oval 13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84" name="Oval 13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68" name="Group 1364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669" name="Oval 13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0" name="Oval 13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1" name="Oval 13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2" name="Oval 13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3" name="Oval 13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4" name="Oval 13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5" name="Oval 13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76" name="Oval 13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65" name="Group 1373"/>
              <p:cNvGrpSpPr>
                <a:grpSpLocks/>
              </p:cNvGrpSpPr>
              <p:nvPr/>
            </p:nvGrpSpPr>
            <p:grpSpPr bwMode="auto">
              <a:xfrm>
                <a:off x="1995" y="1623"/>
                <a:ext cx="1824" cy="864"/>
                <a:chOff x="2112" y="1536"/>
                <a:chExt cx="1824" cy="864"/>
              </a:xfrm>
            </p:grpSpPr>
            <p:grpSp>
              <p:nvGrpSpPr>
                <p:cNvPr id="43608" name="Group 1374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54" name="Oval 137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5" name="Oval 137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6" name="Oval 137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7" name="Oval 137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8" name="Oval 137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9" name="Oval 138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60" name="Oval 138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61" name="Oval 138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09" name="Group 1383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46" name="Oval 138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7" name="Oval 138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8" name="Oval 138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9" name="Oval 138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0" name="Oval 138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1" name="Oval 138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2" name="Oval 139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53" name="Oval 139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10" name="Group 1392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38" name="Oval 139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9" name="Oval 139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0" name="Oval 139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1" name="Oval 139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2" name="Oval 139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3" name="Oval 139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4" name="Oval 139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45" name="Oval 140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11" name="Group 1401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30" name="Oval 140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1" name="Oval 140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2" name="Oval 140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3" name="Oval 140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4" name="Oval 140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5" name="Oval 140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6" name="Oval 140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37" name="Oval 140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12" name="Group 1410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22" name="Oval 14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3" name="Oval 14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4" name="Oval 14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5" name="Oval 14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6" name="Oval 14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7" name="Oval 14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8" name="Oval 14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9" name="Oval 14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613" name="Group 1419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614" name="Oval 14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15" name="Oval 14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16" name="Oval 14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17" name="Oval 14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18" name="Oval 14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19" name="Oval 14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0" name="Oval 14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621" name="Oval 14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66" name="Group 1428"/>
              <p:cNvGrpSpPr>
                <a:grpSpLocks/>
              </p:cNvGrpSpPr>
              <p:nvPr/>
            </p:nvGrpSpPr>
            <p:grpSpPr bwMode="auto">
              <a:xfrm>
                <a:off x="1918" y="1222"/>
                <a:ext cx="2016" cy="1128"/>
                <a:chOff x="1920" y="2136"/>
                <a:chExt cx="2016" cy="1128"/>
              </a:xfrm>
            </p:grpSpPr>
            <p:grpSp>
              <p:nvGrpSpPr>
                <p:cNvPr id="43425" name="Group 1429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545" name="Group 1430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600" name="Oval 1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1" name="Oval 1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2" name="Oval 1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3" name="Oval 1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4" name="Oval 1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5" name="Oval 1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6" name="Oval 1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607" name="Oval 1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46" name="Group 1439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92" name="Oval 1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3" name="Oval 1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4" name="Oval 1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5" name="Oval 1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6" name="Oval 1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7" name="Oval 1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8" name="Oval 1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9" name="Oval 1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47" name="Group 1448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84" name="Oval 1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5" name="Oval 1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6" name="Oval 1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7" name="Oval 1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8" name="Oval 1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9" name="Oval 1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0" name="Oval 1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91" name="Oval 14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48" name="Group 1457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76" name="Oval 1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7" name="Oval 1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8" name="Oval 1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9" name="Oval 1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0" name="Oval 1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1" name="Oval 1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2" name="Oval 1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83" name="Oval 1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49" name="Group 1466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68" name="Oval 1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9" name="Oval 1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0" name="Oval 1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1" name="Oval 1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2" name="Oval 1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3" name="Oval 1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4" name="Oval 14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75" name="Oval 14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50" name="Group 1475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60" name="Oval 1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1" name="Oval 1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2" name="Oval 1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3" name="Oval 1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4" name="Oval 1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5" name="Oval 1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6" name="Oval 1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67" name="Oval 1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551" name="Group 1484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52" name="Oval 1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3" name="Oval 1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4" name="Oval 1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5" name="Oval 1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6" name="Oval 1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7" name="Oval 1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8" name="Oval 14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59" name="Oval 1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426" name="Group 1493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3491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37" name="Oval 1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8" name="Oval 1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9" name="Oval 1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40" name="Oval 1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41" name="Oval 1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42" name="Oval 1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43" name="Oval 1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44" name="Oval 1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92" name="Group 1503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29" name="Oval 1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0" name="Oval 1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1" name="Oval 1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2" name="Oval 1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3" name="Oval 15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4" name="Oval 1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5" name="Oval 1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36" name="Oval 1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93" name="Group 1512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21" name="Oval 1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2" name="Oval 1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3" name="Oval 1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4" name="Oval 1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5" name="Oval 1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6" name="Oval 1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7" name="Oval 1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8" name="Oval 1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94" name="Group 1521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13" name="Oval 1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4" name="Oval 1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5" name="Oval 1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6" name="Oval 15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7" name="Oval 15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8" name="Oval 1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9" name="Oval 1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20" name="Oval 1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95" name="Group 1530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505" name="Oval 1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6" name="Oval 1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7" name="Oval 1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8" name="Oval 1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9" name="Oval 1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0" name="Oval 1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1" name="Oval 1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12" name="Oval 1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96" name="Group 1539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97" name="Oval 1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98" name="Oval 1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99" name="Oval 1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0" name="Oval 15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1" name="Oval 1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2" name="Oval 1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3" name="Oval 1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504" name="Oval 1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427" name="Group 1548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428" name="Group 1549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83" name="Oval 1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4" name="Oval 1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5" name="Oval 1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6" name="Oval 1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7" name="Oval 1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8" name="Oval 1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9" name="Oval 1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90" name="Oval 1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29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75" name="Oval 1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6" name="Oval 15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7" name="Oval 1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8" name="Oval 1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9" name="Oval 1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0" name="Oval 1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1" name="Oval 1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82" name="Oval 1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30" name="Group 1567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67" name="Oval 1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8" name="Oval 1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9" name="Oval 1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0" name="Oval 1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1" name="Oval 1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2" name="Oval 1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3" name="Oval 1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74" name="Oval 1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31" name="Group 1576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59" name="Oval 15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0" name="Oval 15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1" name="Oval 1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2" name="Oval 1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3" name="Oval 1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4" name="Oval 1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5" name="Oval 1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66" name="Oval 1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32" name="Group 1585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51" name="Oval 1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2" name="Oval 1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3" name="Oval 1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4" name="Oval 1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5" name="Oval 1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6" name="Oval 1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7" name="Oval 1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8" name="Oval 1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33" name="Group 1594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43" name="Oval 15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4" name="Oval 1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5" name="Oval 1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6" name="Oval 1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7" name="Oval 1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8" name="Oval 1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9" name="Oval 1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50" name="Oval 1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434" name="Group 1603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435" name="Oval 1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36" name="Oval 1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37" name="Oval 1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38" name="Oval 1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39" name="Oval 1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0" name="Oval 1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1" name="Oval 1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442" name="Oval 1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3067" name="Group 1612"/>
              <p:cNvGrpSpPr>
                <a:grpSpLocks/>
              </p:cNvGrpSpPr>
              <p:nvPr/>
            </p:nvGrpSpPr>
            <p:grpSpPr bwMode="auto">
              <a:xfrm>
                <a:off x="2016" y="1076"/>
                <a:ext cx="1824" cy="864"/>
                <a:chOff x="2112" y="1536"/>
                <a:chExt cx="1824" cy="864"/>
              </a:xfrm>
            </p:grpSpPr>
            <p:grpSp>
              <p:nvGrpSpPr>
                <p:cNvPr id="43371" name="Group 1613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417" name="Oval 16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8" name="Oval 16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9" name="Oval 16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20" name="Oval 16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21" name="Oval 16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22" name="Oval 16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23" name="Oval 16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24" name="Oval 16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72" name="Group 1622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409" name="Oval 16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0" name="Oval 16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1" name="Oval 16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2" name="Oval 16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3" name="Oval 16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4" name="Oval 16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5" name="Oval 16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16" name="Oval 16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73" name="Group 1631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401" name="Oval 163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2" name="Oval 163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3" name="Oval 163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4" name="Oval 163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5" name="Oval 163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6" name="Oval 163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7" name="Oval 163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8" name="Oval 163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74" name="Group 1640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393" name="Oval 164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4" name="Oval 164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5" name="Oval 164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6" name="Oval 164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7" name="Oval 164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8" name="Oval 164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9" name="Oval 164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400" name="Oval 164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75" name="Group 1649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385" name="Oval 165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6" name="Oval 165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7" name="Oval 165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8" name="Oval 165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9" name="Oval 165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0" name="Oval 165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1" name="Oval 165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92" name="Oval 165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76" name="Group 1658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377" name="Oval 165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78" name="Oval 166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79" name="Oval 166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0" name="Oval 166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1" name="Oval 166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2" name="Oval 166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3" name="Oval 166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84" name="Oval 166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68" name="Group 1667"/>
              <p:cNvGrpSpPr>
                <a:grpSpLocks/>
              </p:cNvGrpSpPr>
              <p:nvPr/>
            </p:nvGrpSpPr>
            <p:grpSpPr bwMode="auto">
              <a:xfrm>
                <a:off x="1925" y="936"/>
                <a:ext cx="2016" cy="864"/>
                <a:chOff x="1824" y="1440"/>
                <a:chExt cx="2016" cy="864"/>
              </a:xfrm>
            </p:grpSpPr>
            <p:grpSp>
              <p:nvGrpSpPr>
                <p:cNvPr id="43308" name="Group 1668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63" name="Oval 16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4" name="Oval 16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5" name="Oval 16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6" name="Oval 16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7" name="Oval 16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8" name="Oval 16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9" name="Oval 16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70" name="Oval 16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09" name="Group 1677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55" name="Oval 16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6" name="Oval 16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7" name="Oval 16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8" name="Oval 16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9" name="Oval 16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0" name="Oval 16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1" name="Oval 16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62" name="Oval 16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10" name="Group 1686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47" name="Oval 168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8" name="Oval 16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9" name="Oval 168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0" name="Oval 169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1" name="Oval 169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2" name="Oval 169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3" name="Oval 169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54" name="Oval 169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11" name="Group 1695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39" name="Oval 169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0" name="Oval 169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1" name="Oval 169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2" name="Oval 169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3" name="Oval 170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4" name="Oval 170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5" name="Oval 170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46" name="Oval 170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12" name="Group 1704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31" name="Oval 170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2" name="Oval 17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3" name="Oval 170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4" name="Oval 170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5" name="Oval 170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6" name="Oval 171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7" name="Oval 171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8" name="Oval 171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13" name="Group 1713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23" name="Oval 17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4" name="Oval 17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5" name="Oval 17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6" name="Oval 17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7" name="Oval 17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8" name="Oval 17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9" name="Oval 17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30" name="Oval 17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314" name="Group 1722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3315" name="Oval 17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16" name="Oval 17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17" name="Oval 17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18" name="Oval 17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19" name="Oval 17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0" name="Oval 17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1" name="Oval 17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22" name="Oval 17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69" name="Group 1731"/>
              <p:cNvGrpSpPr>
                <a:grpSpLocks/>
              </p:cNvGrpSpPr>
              <p:nvPr/>
            </p:nvGrpSpPr>
            <p:grpSpPr bwMode="auto">
              <a:xfrm>
                <a:off x="2016" y="788"/>
                <a:ext cx="1824" cy="864"/>
                <a:chOff x="2112" y="1536"/>
                <a:chExt cx="1824" cy="864"/>
              </a:xfrm>
            </p:grpSpPr>
            <p:grpSp>
              <p:nvGrpSpPr>
                <p:cNvPr id="43254" name="Group 1732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300" name="Oval 173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1" name="Oval 173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2" name="Oval 173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3" name="Oval 173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4" name="Oval 173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5" name="Oval 173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6" name="Oval 173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307" name="Oval 174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255" name="Group 1741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292" name="Oval 174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3" name="Oval 174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4" name="Oval 174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5" name="Oval 174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6" name="Oval 174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7" name="Oval 174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8" name="Oval 174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9" name="Oval 174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256" name="Group 1750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284" name="Oval 175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5" name="Oval 175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6" name="Oval 175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7" name="Oval 175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8" name="Oval 175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9" name="Oval 175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0" name="Oval 175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91" name="Oval 175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257" name="Group 1759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276" name="Oval 176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7" name="Oval 176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8" name="Oval 176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9" name="Oval 176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0" name="Oval 176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1" name="Oval 176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2" name="Oval 176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83" name="Oval 176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258" name="Group 1768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268" name="Oval 17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9" name="Oval 17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0" name="Oval 17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1" name="Oval 17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2" name="Oval 17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3" name="Oval 17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4" name="Oval 17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75" name="Oval 17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3259" name="Group 1777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3260" name="Oval 17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1" name="Oval 17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2" name="Oval 17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3" name="Oval 17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4" name="Oval 17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5" name="Oval 17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6" name="Oval 17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3267" name="Oval 17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3070" name="Group 1786"/>
              <p:cNvGrpSpPr>
                <a:grpSpLocks/>
              </p:cNvGrpSpPr>
              <p:nvPr/>
            </p:nvGrpSpPr>
            <p:grpSpPr bwMode="auto">
              <a:xfrm>
                <a:off x="1926" y="389"/>
                <a:ext cx="2016" cy="1128"/>
                <a:chOff x="1824" y="1440"/>
                <a:chExt cx="2016" cy="1128"/>
              </a:xfrm>
            </p:grpSpPr>
            <p:grpSp>
              <p:nvGrpSpPr>
                <p:cNvPr id="43071" name="Group 1787"/>
                <p:cNvGrpSpPr>
                  <a:grpSpLocks/>
                </p:cNvGrpSpPr>
                <p:nvPr/>
              </p:nvGrpSpPr>
              <p:grpSpPr bwMode="auto">
                <a:xfrm>
                  <a:off x="1824" y="1704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191" name="Group 1788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46" name="Oval 17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7" name="Oval 17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8" name="Oval 17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9" name="Oval 17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50" name="Oval 17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51" name="Oval 17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52" name="Oval 17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53" name="Oval 17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2" name="Group 1797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38" name="Oval 17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9" name="Oval 17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0" name="Oval 1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1" name="Oval 18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2" name="Oval 18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3" name="Oval 18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4" name="Oval 18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45" name="Oval 18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3" name="Group 1806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30" name="Oval 18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1" name="Oval 18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2" name="Oval 18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3" name="Oval 18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4" name="Oval 18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5" name="Oval 18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6" name="Oval 18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37" name="Oval 18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4" name="Group 1815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22" name="Oval 18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3" name="Oval 18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4" name="Oval 18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5" name="Oval 18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6" name="Oval 18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7" name="Oval 18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8" name="Oval 18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9" name="Oval 18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5" name="Group 1824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14" name="Oval 18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5" name="Oval 18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6" name="Oval 18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7" name="Oval 18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8" name="Oval 1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9" name="Oval 1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0" name="Oval 18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21" name="Oval 18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6" name="Group 1833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206" name="Oval 18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7" name="Oval 18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8" name="Oval 18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9" name="Oval 18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0" name="Oval 18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1" name="Oval 18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2" name="Oval 18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13" name="Oval 18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97" name="Group 1842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98" name="Oval 18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99" name="Oval 18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0" name="Oval 18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1" name="Oval 18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2" name="Oval 18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3" name="Oval 18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4" name="Oval 18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205" name="Oval 18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072" name="Group 1851"/>
                <p:cNvGrpSpPr>
                  <a:grpSpLocks/>
                </p:cNvGrpSpPr>
                <p:nvPr/>
              </p:nvGrpSpPr>
              <p:grpSpPr bwMode="auto">
                <a:xfrm>
                  <a:off x="1920" y="1560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3137" name="Group 1852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83" name="Oval 18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4" name="Oval 18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5" name="Oval 18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6" name="Oval 18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7" name="Oval 1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8" name="Oval 1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9" name="Oval 18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90" name="Oval 18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38" name="Group 1861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75" name="Oval 18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6" name="Oval 18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7" name="Oval 18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8" name="Oval 18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9" name="Oval 18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0" name="Oval 18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1" name="Oval 18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82" name="Oval 1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39" name="Group 1870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67" name="Oval 18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8" name="Oval 18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9" name="Oval 18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0" name="Oval 18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1" name="Oval 18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2" name="Oval 18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3" name="Oval 1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74" name="Oval 1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40" name="Group 1879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59" name="Oval 18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0" name="Oval 18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1" name="Oval 18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2" name="Oval 18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3" name="Oval 18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4" name="Oval 1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5" name="Oval 1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66" name="Oval 18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41" name="Group 1888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51" name="Oval 1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2" name="Oval 1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3" name="Oval 18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4" name="Oval 18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5" name="Oval 18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6" name="Oval 18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7" name="Oval 18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8" name="Oval 18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142" name="Group 1897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43" name="Oval 18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4" name="Oval 18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5" name="Oval 19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6" name="Oval 19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7" name="Oval 19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8" name="Oval 19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49" name="Oval 19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50" name="Oval 19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073" name="Group 1906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3074" name="Group 1907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29" name="Oval 19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0" name="Oval 19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1" name="Oval 19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2" name="Oval 19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3" name="Oval 19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4" name="Oval 19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5" name="Oval 19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36" name="Oval 19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75" name="Group 1916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21" name="Oval 19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2" name="Oval 19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3" name="Oval 19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4" name="Oval 19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5" name="Oval 19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6" name="Oval 19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7" name="Oval 19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28" name="Oval 19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76" name="Group 1925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768" cy="768"/>
                    <a:chOff x="1104" y="2448"/>
                    <a:chExt cx="768" cy="768"/>
                  </a:xfrm>
                </p:grpSpPr>
                <p:sp>
                  <p:nvSpPr>
                    <p:cNvPr id="43113" name="Oval 1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4" name="Oval 19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5" name="Oval 19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6" name="Oval 19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7" name="Oval 19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8" name="Oval 19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9" name="Oval 19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77" name="Group 1934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105" name="Oval 19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6" name="Oval 19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7" name="Oval 19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8" name="Oval 19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9" name="Oval 19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0" name="Oval 19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1" name="Oval 19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12" name="Oval 19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78" name="Group 1943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097" name="Oval 19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8" name="Oval 19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9" name="Oval 19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0" name="Oval 19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1" name="Oval 19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2" name="Oval 19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3" name="Oval 19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104" name="Oval 19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79" name="Group 1952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089" name="Oval 1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0" name="Oval 1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1" name="Oval 19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2" name="Oval 19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3" name="Oval 1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4" name="Oval 1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5" name="Oval 19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96" name="Oval 19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3080" name="Group 1961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3081" name="Oval 1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2" name="Oval 19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3" name="Oval 19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4" name="Oval 19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5" name="Oval 1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6" name="Oval 1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7" name="Oval 19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3088" name="Oval 19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2" name="ZoneTexte 1"/>
          <p:cNvSpPr txBox="1"/>
          <p:nvPr/>
        </p:nvSpPr>
        <p:spPr>
          <a:xfrm>
            <a:off x="1931340" y="3320312"/>
            <a:ext cx="3142593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GMR </a:t>
            </a:r>
            <a:r>
              <a:rPr lang="fr-FR" sz="32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sensor</a:t>
            </a:r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magnetic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multilayer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fr-FR" sz="2400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676400" y="4687614"/>
            <a:ext cx="2448910" cy="195492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76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5" y="823913"/>
            <a:ext cx="4013200" cy="210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5059" name="Groupe 10"/>
          <p:cNvGrpSpPr>
            <a:grpSpLocks/>
          </p:cNvGrpSpPr>
          <p:nvPr/>
        </p:nvGrpSpPr>
        <p:grpSpPr bwMode="auto">
          <a:xfrm>
            <a:off x="6099175" y="1125538"/>
            <a:ext cx="4318000" cy="4165600"/>
            <a:chOff x="4286649" y="1700808"/>
            <a:chExt cx="4317799" cy="4165728"/>
          </a:xfrm>
        </p:grpSpPr>
        <p:pic>
          <p:nvPicPr>
            <p:cNvPr id="46519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7984" y="1700808"/>
              <a:ext cx="4176464" cy="4165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6520" name="Connecteur droit avec flèche 3"/>
            <p:cNvCxnSpPr>
              <a:cxnSpLocks noChangeShapeType="1"/>
            </p:cNvCxnSpPr>
            <p:nvPr/>
          </p:nvCxnSpPr>
          <p:spPr bwMode="auto">
            <a:xfrm>
              <a:off x="4286649" y="4218053"/>
              <a:ext cx="789407" cy="172671"/>
            </a:xfrm>
            <a:prstGeom prst="straightConnector1">
              <a:avLst/>
            </a:prstGeom>
            <a:noFill/>
            <a:ln w="57150" algn="ctr">
              <a:solidFill>
                <a:srgbClr val="FF0000"/>
              </a:solidFill>
              <a:round/>
              <a:headEnd type="arrow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5060" name="Group 942"/>
          <p:cNvGrpSpPr>
            <a:grpSpLocks/>
          </p:cNvGrpSpPr>
          <p:nvPr/>
        </p:nvGrpSpPr>
        <p:grpSpPr bwMode="auto">
          <a:xfrm>
            <a:off x="5053014" y="2133601"/>
            <a:ext cx="1042987" cy="2435225"/>
            <a:chOff x="4792" y="1232"/>
            <a:chExt cx="792" cy="1810"/>
          </a:xfrm>
        </p:grpSpPr>
        <p:grpSp>
          <p:nvGrpSpPr>
            <p:cNvPr id="46502" name="Group 943"/>
            <p:cNvGrpSpPr>
              <a:grpSpLocks/>
            </p:cNvGrpSpPr>
            <p:nvPr/>
          </p:nvGrpSpPr>
          <p:grpSpPr bwMode="auto">
            <a:xfrm>
              <a:off x="4957" y="1986"/>
              <a:ext cx="606" cy="1056"/>
              <a:chOff x="4957" y="1986"/>
              <a:chExt cx="606" cy="1056"/>
            </a:xfrm>
          </p:grpSpPr>
          <p:grpSp>
            <p:nvGrpSpPr>
              <p:cNvPr id="46508" name="Group 944"/>
              <p:cNvGrpSpPr>
                <a:grpSpLocks/>
              </p:cNvGrpSpPr>
              <p:nvPr/>
            </p:nvGrpSpPr>
            <p:grpSpPr bwMode="auto">
              <a:xfrm rot="7862376">
                <a:off x="4737" y="2346"/>
                <a:ext cx="1056" cy="336"/>
                <a:chOff x="2268" y="2075"/>
                <a:chExt cx="1235" cy="531"/>
              </a:xfrm>
            </p:grpSpPr>
            <p:sp>
              <p:nvSpPr>
                <p:cNvPr id="46511" name="AutoShape 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287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2" name="AutoShape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2268" y="2260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3" name="AutoShape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223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4" name="AutoShape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196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5" name="AutoShape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2278" y="2166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6" name="AutoShape 950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139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7" name="AutoShape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102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518" name="AutoShape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075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sp>
            <p:nvSpPr>
              <p:cNvPr id="46509" name="Line 953"/>
              <p:cNvSpPr>
                <a:spLocks noChangeShapeType="1"/>
              </p:cNvSpPr>
              <p:nvPr/>
            </p:nvSpPr>
            <p:spPr bwMode="auto">
              <a:xfrm rot="-106445">
                <a:off x="4957" y="2599"/>
                <a:ext cx="96" cy="96"/>
              </a:xfrm>
              <a:prstGeom prst="line">
                <a:avLst/>
              </a:prstGeom>
              <a:noFill/>
              <a:ln w="5715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6510" name="Line 954"/>
              <p:cNvSpPr>
                <a:spLocks noChangeShapeType="1"/>
              </p:cNvSpPr>
              <p:nvPr/>
            </p:nvSpPr>
            <p:spPr bwMode="auto">
              <a:xfrm rot="-106445">
                <a:off x="5467" y="2007"/>
                <a:ext cx="96" cy="9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46503" name="Line 955"/>
            <p:cNvSpPr>
              <a:spLocks noChangeShapeType="1"/>
            </p:cNvSpPr>
            <p:nvPr/>
          </p:nvSpPr>
          <p:spPr bwMode="auto">
            <a:xfrm flipV="1">
              <a:off x="5584" y="1296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504" name="Line 956"/>
            <p:cNvSpPr>
              <a:spLocks noChangeShapeType="1"/>
            </p:cNvSpPr>
            <p:nvPr/>
          </p:nvSpPr>
          <p:spPr bwMode="auto">
            <a:xfrm>
              <a:off x="4896" y="1872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505" name="Text Box 957"/>
            <p:cNvSpPr txBox="1">
              <a:spLocks noChangeArrowheads="1"/>
            </p:cNvSpPr>
            <p:nvPr/>
          </p:nvSpPr>
          <p:spPr bwMode="auto">
            <a:xfrm>
              <a:off x="4792" y="1632"/>
              <a:ext cx="288" cy="3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r>
                <a:rPr lang="fr-FR" altLang="fr-FR" sz="2400">
                  <a:solidFill>
                    <a:srgbClr val="000099"/>
                  </a:solidFill>
                </a:rPr>
                <a:t>I</a:t>
              </a:r>
            </a:p>
          </p:txBody>
        </p:sp>
        <p:sp>
          <p:nvSpPr>
            <p:cNvPr id="46506" name="Line 958"/>
            <p:cNvSpPr>
              <a:spLocks noChangeShapeType="1"/>
            </p:cNvSpPr>
            <p:nvPr/>
          </p:nvSpPr>
          <p:spPr bwMode="auto">
            <a:xfrm>
              <a:off x="5000" y="1816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507" name="Line 959"/>
            <p:cNvSpPr>
              <a:spLocks noChangeShapeType="1"/>
            </p:cNvSpPr>
            <p:nvPr/>
          </p:nvSpPr>
          <p:spPr bwMode="auto">
            <a:xfrm>
              <a:off x="5528" y="1232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cxnSp>
        <p:nvCxnSpPr>
          <p:cNvPr id="45062" name="Connecteur droit avec flèche 5"/>
          <p:cNvCxnSpPr>
            <a:cxnSpLocks noChangeShapeType="1"/>
            <a:stCxn id="46518" idx="1"/>
          </p:cNvCxnSpPr>
          <p:nvPr/>
        </p:nvCxnSpPr>
        <p:spPr bwMode="auto">
          <a:xfrm flipH="1">
            <a:off x="5526089" y="4108450"/>
            <a:ext cx="225425" cy="6350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5063" name="Text Box 10"/>
          <p:cNvSpPr txBox="1">
            <a:spLocks noChangeArrowheads="1"/>
          </p:cNvSpPr>
          <p:nvPr/>
        </p:nvSpPr>
        <p:spPr bwMode="auto">
          <a:xfrm>
            <a:off x="1558925" y="1"/>
            <a:ext cx="4419600" cy="92392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400">
                <a:solidFill>
                  <a:srgbClr val="3333CC"/>
                </a:solidFill>
                <a:latin typeface="Arial Unicode MS" pitchFamily="34" charset="-128"/>
              </a:rPr>
              <a:t>GMR hard disc drive</a:t>
            </a: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000">
                <a:solidFill>
                  <a:srgbClr val="3333CC"/>
                </a:solidFill>
                <a:latin typeface="Arial Unicode MS" pitchFamily="34" charset="-128"/>
              </a:rPr>
              <a:t>(GMR = Giant Magnetoresistance)</a:t>
            </a:r>
            <a:endParaRPr lang="fr-FR" altLang="fr-FR" sz="2400">
              <a:solidFill>
                <a:srgbClr val="3333CC"/>
              </a:solidFill>
              <a:latin typeface="Arial Unicode MS" pitchFamily="34" charset="-128"/>
            </a:endParaRPr>
          </a:p>
        </p:txBody>
      </p:sp>
      <p:grpSp>
        <p:nvGrpSpPr>
          <p:cNvPr id="45064" name="Groupe 962"/>
          <p:cNvGrpSpPr>
            <a:grpSpLocks/>
          </p:cNvGrpSpPr>
          <p:nvPr/>
        </p:nvGrpSpPr>
        <p:grpSpPr bwMode="auto">
          <a:xfrm>
            <a:off x="1847851" y="4743450"/>
            <a:ext cx="4003675" cy="2130286"/>
            <a:chOff x="323850" y="4743450"/>
            <a:chExt cx="4003675" cy="2130286"/>
          </a:xfrm>
        </p:grpSpPr>
        <p:grpSp>
          <p:nvGrpSpPr>
            <p:cNvPr id="45070" name="Group 201"/>
            <p:cNvGrpSpPr>
              <a:grpSpLocks/>
            </p:cNvGrpSpPr>
            <p:nvPr/>
          </p:nvGrpSpPr>
          <p:grpSpPr bwMode="auto">
            <a:xfrm rot="5400000">
              <a:off x="2851944" y="5503069"/>
              <a:ext cx="630237" cy="644525"/>
              <a:chOff x="1104" y="2448"/>
              <a:chExt cx="864" cy="864"/>
            </a:xfrm>
          </p:grpSpPr>
          <p:sp>
            <p:nvSpPr>
              <p:cNvPr id="46491" name="Oval 2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2" name="Oval 2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3" name="Oval 2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4" name="Oval 2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5" name="Oval 2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6" name="Oval 2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7" name="Oval 2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8" name="Oval 2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1" name="Group 210"/>
            <p:cNvGrpSpPr>
              <a:grpSpLocks/>
            </p:cNvGrpSpPr>
            <p:nvPr/>
          </p:nvGrpSpPr>
          <p:grpSpPr bwMode="auto">
            <a:xfrm rot="5400000">
              <a:off x="2851150" y="5362575"/>
              <a:ext cx="631825" cy="644525"/>
              <a:chOff x="1104" y="2448"/>
              <a:chExt cx="864" cy="864"/>
            </a:xfrm>
          </p:grpSpPr>
          <p:sp>
            <p:nvSpPr>
              <p:cNvPr id="46483" name="Oval 2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4" name="Oval 2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5" name="Oval 2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6" name="Oval 2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7" name="Oval 2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8" name="Oval 2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9" name="Oval 2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90" name="Oval 2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2" name="Group 219"/>
            <p:cNvGrpSpPr>
              <a:grpSpLocks/>
            </p:cNvGrpSpPr>
            <p:nvPr/>
          </p:nvGrpSpPr>
          <p:grpSpPr bwMode="auto">
            <a:xfrm rot="5400000">
              <a:off x="2851944" y="5222081"/>
              <a:ext cx="630238" cy="644525"/>
              <a:chOff x="1104" y="2448"/>
              <a:chExt cx="864" cy="864"/>
            </a:xfrm>
          </p:grpSpPr>
          <p:sp>
            <p:nvSpPr>
              <p:cNvPr id="46475" name="Oval 22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6" name="Oval 22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7" name="Oval 22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8" name="Oval 22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9" name="Oval 22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0" name="Oval 22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1" name="Oval 22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82" name="Oval 22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3" name="Group 228"/>
            <p:cNvGrpSpPr>
              <a:grpSpLocks/>
            </p:cNvGrpSpPr>
            <p:nvPr/>
          </p:nvGrpSpPr>
          <p:grpSpPr bwMode="auto">
            <a:xfrm rot="5400000">
              <a:off x="2851944" y="5082381"/>
              <a:ext cx="630238" cy="644525"/>
              <a:chOff x="1104" y="2448"/>
              <a:chExt cx="864" cy="864"/>
            </a:xfrm>
          </p:grpSpPr>
          <p:sp>
            <p:nvSpPr>
              <p:cNvPr id="46467" name="Oval 22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8" name="Oval 23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9" name="Oval 23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0" name="Oval 23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1" name="Oval 23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2" name="Oval 23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3" name="Oval 23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74" name="Oval 23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4" name="Group 237"/>
            <p:cNvGrpSpPr>
              <a:grpSpLocks/>
            </p:cNvGrpSpPr>
            <p:nvPr/>
          </p:nvGrpSpPr>
          <p:grpSpPr bwMode="auto">
            <a:xfrm rot="5400000">
              <a:off x="2851944" y="4942681"/>
              <a:ext cx="630238" cy="644525"/>
              <a:chOff x="1104" y="2448"/>
              <a:chExt cx="864" cy="864"/>
            </a:xfrm>
          </p:grpSpPr>
          <p:sp>
            <p:nvSpPr>
              <p:cNvPr id="46459" name="Oval 23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0" name="Oval 23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1" name="Oval 24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2" name="Oval 24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3" name="Oval 24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4" name="Oval 24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5" name="Oval 24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66" name="Oval 24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5" name="Group 246"/>
            <p:cNvGrpSpPr>
              <a:grpSpLocks/>
            </p:cNvGrpSpPr>
            <p:nvPr/>
          </p:nvGrpSpPr>
          <p:grpSpPr bwMode="auto">
            <a:xfrm rot="5400000">
              <a:off x="2851150" y="4802188"/>
              <a:ext cx="631825" cy="644525"/>
              <a:chOff x="1104" y="2448"/>
              <a:chExt cx="864" cy="864"/>
            </a:xfrm>
          </p:grpSpPr>
          <p:sp>
            <p:nvSpPr>
              <p:cNvPr id="46451" name="Oval 24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2" name="Oval 24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3" name="Oval 24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4" name="Oval 25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5" name="Oval 25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6" name="Oval 25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7" name="Oval 25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8" name="Oval 25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6" name="Group 256"/>
            <p:cNvGrpSpPr>
              <a:grpSpLocks/>
            </p:cNvGrpSpPr>
            <p:nvPr/>
          </p:nvGrpSpPr>
          <p:grpSpPr bwMode="auto">
            <a:xfrm rot="5400000">
              <a:off x="2956719" y="5576094"/>
              <a:ext cx="630237" cy="644525"/>
              <a:chOff x="1104" y="2448"/>
              <a:chExt cx="864" cy="864"/>
            </a:xfrm>
          </p:grpSpPr>
          <p:sp>
            <p:nvSpPr>
              <p:cNvPr id="46443" name="Oval 2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4" name="Oval 2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5" name="Oval 2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6" name="Oval 2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7" name="Oval 2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8" name="Oval 2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9" name="Oval 2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50" name="Oval 2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7" name="Group 265"/>
            <p:cNvGrpSpPr>
              <a:grpSpLocks/>
            </p:cNvGrpSpPr>
            <p:nvPr/>
          </p:nvGrpSpPr>
          <p:grpSpPr bwMode="auto">
            <a:xfrm rot="5400000">
              <a:off x="2956719" y="5436394"/>
              <a:ext cx="630237" cy="644525"/>
              <a:chOff x="1104" y="2448"/>
              <a:chExt cx="864" cy="864"/>
            </a:xfrm>
          </p:grpSpPr>
          <p:sp>
            <p:nvSpPr>
              <p:cNvPr id="46435" name="Oval 2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6" name="Oval 2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7" name="Oval 2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8" name="Oval 2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9" name="Oval 2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0" name="Oval 2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1" name="Oval 2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42" name="Oval 2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8" name="Group 274"/>
            <p:cNvGrpSpPr>
              <a:grpSpLocks/>
            </p:cNvGrpSpPr>
            <p:nvPr/>
          </p:nvGrpSpPr>
          <p:grpSpPr bwMode="auto">
            <a:xfrm rot="5400000">
              <a:off x="2956719" y="5296694"/>
              <a:ext cx="630237" cy="644525"/>
              <a:chOff x="1104" y="2448"/>
              <a:chExt cx="864" cy="864"/>
            </a:xfrm>
          </p:grpSpPr>
          <p:sp>
            <p:nvSpPr>
              <p:cNvPr id="46427" name="Oval 27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8" name="Oval 27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9" name="Oval 27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0" name="Oval 27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1" name="Oval 27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2" name="Oval 28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3" name="Oval 28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34" name="Oval 28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79" name="Group 283"/>
            <p:cNvGrpSpPr>
              <a:grpSpLocks/>
            </p:cNvGrpSpPr>
            <p:nvPr/>
          </p:nvGrpSpPr>
          <p:grpSpPr bwMode="auto">
            <a:xfrm rot="5400000">
              <a:off x="2955925" y="5156200"/>
              <a:ext cx="631825" cy="644525"/>
              <a:chOff x="1104" y="2448"/>
              <a:chExt cx="864" cy="864"/>
            </a:xfrm>
          </p:grpSpPr>
          <p:sp>
            <p:nvSpPr>
              <p:cNvPr id="46419" name="Oval 28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0" name="Oval 28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1" name="Oval 28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2" name="Oval 28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3" name="Oval 28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4" name="Oval 28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5" name="Oval 29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26" name="Oval 29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0" name="Group 292"/>
            <p:cNvGrpSpPr>
              <a:grpSpLocks/>
            </p:cNvGrpSpPr>
            <p:nvPr/>
          </p:nvGrpSpPr>
          <p:grpSpPr bwMode="auto">
            <a:xfrm rot="5400000">
              <a:off x="2956719" y="5015706"/>
              <a:ext cx="630238" cy="644525"/>
              <a:chOff x="1104" y="2448"/>
              <a:chExt cx="864" cy="864"/>
            </a:xfrm>
          </p:grpSpPr>
          <p:sp>
            <p:nvSpPr>
              <p:cNvPr id="46411" name="Oval 29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2" name="Oval 29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3" name="Oval 29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4" name="Oval 29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5" name="Oval 29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6" name="Oval 29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7" name="Oval 29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8" name="Oval 30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1" name="Group 301"/>
            <p:cNvGrpSpPr>
              <a:grpSpLocks/>
            </p:cNvGrpSpPr>
            <p:nvPr/>
          </p:nvGrpSpPr>
          <p:grpSpPr bwMode="auto">
            <a:xfrm rot="5400000">
              <a:off x="2956719" y="4876006"/>
              <a:ext cx="630238" cy="644525"/>
              <a:chOff x="1104" y="2448"/>
              <a:chExt cx="864" cy="864"/>
            </a:xfrm>
          </p:grpSpPr>
          <p:sp>
            <p:nvSpPr>
              <p:cNvPr id="46403" name="Oval 3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4" name="Oval 3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5" name="Oval 3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6" name="Oval 3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7" name="Oval 3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8" name="Oval 3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9" name="Oval 3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10" name="Oval 3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2" name="Group 310"/>
            <p:cNvGrpSpPr>
              <a:grpSpLocks/>
            </p:cNvGrpSpPr>
            <p:nvPr/>
          </p:nvGrpSpPr>
          <p:grpSpPr bwMode="auto">
            <a:xfrm rot="5400000">
              <a:off x="2956719" y="4736306"/>
              <a:ext cx="630238" cy="644525"/>
              <a:chOff x="1104" y="2448"/>
              <a:chExt cx="864" cy="864"/>
            </a:xfrm>
          </p:grpSpPr>
          <p:sp>
            <p:nvSpPr>
              <p:cNvPr id="46395" name="Oval 3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6" name="Oval 3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7" name="Oval 3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8" name="Oval 3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9" name="Oval 3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0" name="Oval 3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1" name="Oval 3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402" name="Oval 3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3" name="Group 320"/>
            <p:cNvGrpSpPr>
              <a:grpSpLocks/>
            </p:cNvGrpSpPr>
            <p:nvPr/>
          </p:nvGrpSpPr>
          <p:grpSpPr bwMode="auto">
            <a:xfrm rot="5400000">
              <a:off x="3066257" y="5503069"/>
              <a:ext cx="630237" cy="644525"/>
              <a:chOff x="1104" y="2448"/>
              <a:chExt cx="864" cy="864"/>
            </a:xfrm>
          </p:grpSpPr>
          <p:sp>
            <p:nvSpPr>
              <p:cNvPr id="46387" name="Oval 32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8" name="Oval 32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9" name="Oval 32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0" name="Oval 32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1" name="Oval 32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2" name="Oval 32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3" name="Oval 32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94" name="Oval 32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4" name="Group 329"/>
            <p:cNvGrpSpPr>
              <a:grpSpLocks/>
            </p:cNvGrpSpPr>
            <p:nvPr/>
          </p:nvGrpSpPr>
          <p:grpSpPr bwMode="auto">
            <a:xfrm rot="5400000">
              <a:off x="3065463" y="5362575"/>
              <a:ext cx="631825" cy="644525"/>
              <a:chOff x="1104" y="2448"/>
              <a:chExt cx="864" cy="864"/>
            </a:xfrm>
          </p:grpSpPr>
          <p:sp>
            <p:nvSpPr>
              <p:cNvPr id="46379" name="Oval 33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0" name="Oval 33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1" name="Oval 33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2" name="Oval 33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3" name="Oval 33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4" name="Oval 33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5" name="Oval 33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86" name="Oval 33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5" name="Group 338"/>
            <p:cNvGrpSpPr>
              <a:grpSpLocks/>
            </p:cNvGrpSpPr>
            <p:nvPr/>
          </p:nvGrpSpPr>
          <p:grpSpPr bwMode="auto">
            <a:xfrm rot="5400000">
              <a:off x="3066257" y="5222081"/>
              <a:ext cx="630238" cy="644525"/>
              <a:chOff x="1104" y="2448"/>
              <a:chExt cx="864" cy="864"/>
            </a:xfrm>
          </p:grpSpPr>
          <p:sp>
            <p:nvSpPr>
              <p:cNvPr id="46371" name="Oval 33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2" name="Oval 34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3" name="Oval 34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4" name="Oval 34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5" name="Oval 34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6" name="Oval 34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7" name="Oval 34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8" name="Oval 34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6" name="Group 347"/>
            <p:cNvGrpSpPr>
              <a:grpSpLocks/>
            </p:cNvGrpSpPr>
            <p:nvPr/>
          </p:nvGrpSpPr>
          <p:grpSpPr bwMode="auto">
            <a:xfrm rot="5400000">
              <a:off x="3066257" y="5082381"/>
              <a:ext cx="630238" cy="644525"/>
              <a:chOff x="1104" y="2448"/>
              <a:chExt cx="864" cy="864"/>
            </a:xfrm>
          </p:grpSpPr>
          <p:sp>
            <p:nvSpPr>
              <p:cNvPr id="46363" name="Oval 34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4" name="Oval 34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5" name="Oval 35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6" name="Oval 35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7" name="Oval 35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8" name="Oval 35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9" name="Oval 35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70" name="Oval 35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7" name="Group 356"/>
            <p:cNvGrpSpPr>
              <a:grpSpLocks/>
            </p:cNvGrpSpPr>
            <p:nvPr/>
          </p:nvGrpSpPr>
          <p:grpSpPr bwMode="auto">
            <a:xfrm rot="5400000">
              <a:off x="3066257" y="4942681"/>
              <a:ext cx="630238" cy="644525"/>
              <a:chOff x="1104" y="2448"/>
              <a:chExt cx="864" cy="864"/>
            </a:xfrm>
          </p:grpSpPr>
          <p:sp>
            <p:nvSpPr>
              <p:cNvPr id="46355" name="Oval 3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6" name="Oval 3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7" name="Oval 3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8" name="Oval 3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9" name="Oval 3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0" name="Oval 3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1" name="Oval 3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62" name="Oval 3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8" name="Group 365"/>
            <p:cNvGrpSpPr>
              <a:grpSpLocks/>
            </p:cNvGrpSpPr>
            <p:nvPr/>
          </p:nvGrpSpPr>
          <p:grpSpPr bwMode="auto">
            <a:xfrm rot="5400000">
              <a:off x="3065463" y="4802188"/>
              <a:ext cx="631825" cy="644525"/>
              <a:chOff x="1104" y="2448"/>
              <a:chExt cx="864" cy="864"/>
            </a:xfrm>
          </p:grpSpPr>
          <p:sp>
            <p:nvSpPr>
              <p:cNvPr id="46347" name="Oval 3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48" name="Oval 3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49" name="Oval 3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0" name="Oval 3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1" name="Oval 3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2" name="Oval 3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3" name="Oval 3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354" name="Oval 3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89" name="Group 375"/>
            <p:cNvGrpSpPr>
              <a:grpSpLocks/>
            </p:cNvGrpSpPr>
            <p:nvPr/>
          </p:nvGrpSpPr>
          <p:grpSpPr bwMode="auto">
            <a:xfrm rot="5400000">
              <a:off x="2748756" y="5166519"/>
              <a:ext cx="1471613" cy="644525"/>
              <a:chOff x="1824" y="1440"/>
              <a:chExt cx="2016" cy="864"/>
            </a:xfrm>
          </p:grpSpPr>
          <p:grpSp>
            <p:nvGrpSpPr>
              <p:cNvPr id="46284" name="Group 376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6339" name="Oval 3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0" name="Oval 3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1" name="Oval 3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2" name="Oval 3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3" name="Oval 3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4" name="Oval 3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5" name="Oval 3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46" name="Oval 3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85" name="Group 385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6331" name="Oval 3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2" name="Oval 3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3" name="Oval 3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4" name="Oval 3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5" name="Oval 3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6" name="Oval 3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7" name="Oval 3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8" name="Oval 3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86" name="Group 394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6323" name="Oval 39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4" name="Oval 39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5" name="Oval 39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6" name="Oval 39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7" name="Oval 39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8" name="Oval 40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9" name="Oval 40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30" name="Oval 40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87" name="Group 403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6315" name="Oval 40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6" name="Oval 40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7" name="Oval 40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8" name="Oval 40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9" name="Oval 40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0" name="Oval 40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1" name="Oval 41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22" name="Oval 41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88" name="Group 412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6307" name="Oval 41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8" name="Oval 41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9" name="Oval 41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0" name="Oval 41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1" name="Oval 41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2" name="Oval 41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3" name="Oval 41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14" name="Oval 42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89" name="Group 421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6299" name="Oval 42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0" name="Oval 42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1" name="Oval 42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2" name="Oval 42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3" name="Oval 42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4" name="Oval 42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5" name="Oval 42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306" name="Oval 42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90" name="Group 430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6291" name="Oval 43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2" name="Oval 43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3" name="Oval 43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4" name="Oval 43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5" name="Oval 43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6" name="Oval 43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7" name="Oval 43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98" name="Oval 43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5090" name="Group 439"/>
            <p:cNvGrpSpPr>
              <a:grpSpLocks/>
            </p:cNvGrpSpPr>
            <p:nvPr/>
          </p:nvGrpSpPr>
          <p:grpSpPr bwMode="auto">
            <a:xfrm rot="5400000">
              <a:off x="2925762" y="5165726"/>
              <a:ext cx="1331913" cy="646112"/>
              <a:chOff x="2112" y="1536"/>
              <a:chExt cx="1824" cy="864"/>
            </a:xfrm>
          </p:grpSpPr>
          <p:grpSp>
            <p:nvGrpSpPr>
              <p:cNvPr id="46230" name="Group 440"/>
              <p:cNvGrpSpPr>
                <a:grpSpLocks/>
              </p:cNvGrpSpPr>
              <p:nvPr/>
            </p:nvGrpSpPr>
            <p:grpSpPr bwMode="auto">
              <a:xfrm>
                <a:off x="3072" y="1536"/>
                <a:ext cx="864" cy="864"/>
                <a:chOff x="1104" y="2448"/>
                <a:chExt cx="864" cy="864"/>
              </a:xfrm>
            </p:grpSpPr>
            <p:sp>
              <p:nvSpPr>
                <p:cNvPr id="46276" name="Oval 4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7" name="Oval 4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8" name="Oval 4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9" name="Oval 4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80" name="Oval 4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81" name="Oval 4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82" name="Oval 4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83" name="Oval 4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31" name="Group 449"/>
              <p:cNvGrpSpPr>
                <a:grpSpLocks/>
              </p:cNvGrpSpPr>
              <p:nvPr/>
            </p:nvGrpSpPr>
            <p:grpSpPr bwMode="auto">
              <a:xfrm>
                <a:off x="2880" y="1536"/>
                <a:ext cx="864" cy="864"/>
                <a:chOff x="1104" y="2448"/>
                <a:chExt cx="864" cy="864"/>
              </a:xfrm>
            </p:grpSpPr>
            <p:sp>
              <p:nvSpPr>
                <p:cNvPr id="46268" name="Oval 4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9" name="Oval 4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0" name="Oval 4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1" name="Oval 4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2" name="Oval 4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3" name="Oval 4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4" name="Oval 4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75" name="Oval 4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32" name="Group 458"/>
              <p:cNvGrpSpPr>
                <a:grpSpLocks/>
              </p:cNvGrpSpPr>
              <p:nvPr/>
            </p:nvGrpSpPr>
            <p:grpSpPr bwMode="auto">
              <a:xfrm>
                <a:off x="2688" y="1536"/>
                <a:ext cx="864" cy="864"/>
                <a:chOff x="1104" y="2448"/>
                <a:chExt cx="864" cy="864"/>
              </a:xfrm>
            </p:grpSpPr>
            <p:sp>
              <p:nvSpPr>
                <p:cNvPr id="46260" name="Oval 459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1" name="Oval 460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2" name="Oval 461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3" name="Oval 462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4" name="Oval 463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5" name="Oval 464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6" name="Oval 465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67" name="Oval 466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33" name="Group 467"/>
              <p:cNvGrpSpPr>
                <a:grpSpLocks/>
              </p:cNvGrpSpPr>
              <p:nvPr/>
            </p:nvGrpSpPr>
            <p:grpSpPr bwMode="auto">
              <a:xfrm>
                <a:off x="2496" y="1536"/>
                <a:ext cx="864" cy="864"/>
                <a:chOff x="1104" y="2448"/>
                <a:chExt cx="864" cy="864"/>
              </a:xfrm>
            </p:grpSpPr>
            <p:sp>
              <p:nvSpPr>
                <p:cNvPr id="46252" name="Oval 468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3" name="Oval 469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4" name="Oval 470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5" name="Oval 471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6" name="Oval 472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7" name="Oval 473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8" name="Oval 474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9" name="Oval 475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34" name="Group 476"/>
              <p:cNvGrpSpPr>
                <a:grpSpLocks/>
              </p:cNvGrpSpPr>
              <p:nvPr/>
            </p:nvGrpSpPr>
            <p:grpSpPr bwMode="auto">
              <a:xfrm>
                <a:off x="2304" y="1536"/>
                <a:ext cx="864" cy="864"/>
                <a:chOff x="1104" y="2448"/>
                <a:chExt cx="864" cy="864"/>
              </a:xfrm>
            </p:grpSpPr>
            <p:sp>
              <p:nvSpPr>
                <p:cNvPr id="46244" name="Oval 4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5" name="Oval 4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6" name="Oval 4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7" name="Oval 4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8" name="Oval 4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9" name="Oval 4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0" name="Oval 4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51" name="Oval 4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235" name="Group 485"/>
              <p:cNvGrpSpPr>
                <a:grpSpLocks/>
              </p:cNvGrpSpPr>
              <p:nvPr/>
            </p:nvGrpSpPr>
            <p:grpSpPr bwMode="auto">
              <a:xfrm>
                <a:off x="2112" y="1536"/>
                <a:ext cx="864" cy="864"/>
                <a:chOff x="1104" y="2448"/>
                <a:chExt cx="864" cy="864"/>
              </a:xfrm>
            </p:grpSpPr>
            <p:sp>
              <p:nvSpPr>
                <p:cNvPr id="46236" name="Oval 4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37" name="Oval 4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38" name="Oval 4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39" name="Oval 4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0" name="Oval 4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1" name="Oval 4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2" name="Oval 4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43" name="Oval 4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5091" name="Group 494"/>
            <p:cNvGrpSpPr>
              <a:grpSpLocks/>
            </p:cNvGrpSpPr>
            <p:nvPr/>
          </p:nvGrpSpPr>
          <p:grpSpPr bwMode="auto">
            <a:xfrm rot="5400000">
              <a:off x="2945606" y="5166519"/>
              <a:ext cx="1471613" cy="644525"/>
              <a:chOff x="1824" y="1440"/>
              <a:chExt cx="2016" cy="864"/>
            </a:xfrm>
          </p:grpSpPr>
          <p:grpSp>
            <p:nvGrpSpPr>
              <p:cNvPr id="46167" name="Group 495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6222" name="Oval 49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3" name="Oval 49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4" name="Oval 49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5" name="Oval 49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6" name="Oval 50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7" name="Oval 50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8" name="Oval 50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9" name="Oval 50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68" name="Group 504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6214" name="Oval 50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5" name="Oval 50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6" name="Oval 50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7" name="Oval 50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8" name="Oval 50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9" name="Oval 51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0" name="Oval 51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21" name="Oval 51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69" name="Group 513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6206" name="Oval 51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7" name="Oval 51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8" name="Oval 51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9" name="Oval 51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0" name="Oval 51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1" name="Oval 51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2" name="Oval 52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13" name="Oval 52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70" name="Group 522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6198" name="Oval 52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9" name="Oval 52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0" name="Oval 52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1" name="Oval 52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2" name="Oval 52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3" name="Oval 52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4" name="Oval 52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205" name="Oval 53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71" name="Group 531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6190" name="Oval 53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1" name="Oval 53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2" name="Oval 53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3" name="Oval 53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4" name="Oval 53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5" name="Oval 53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6" name="Oval 53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97" name="Oval 53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72" name="Group 540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6182" name="Oval 5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3" name="Oval 5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4" name="Oval 5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5" name="Oval 5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6" name="Oval 5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7" name="Oval 5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8" name="Oval 5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9" name="Oval 5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6173" name="Group 549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6174" name="Oval 5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75" name="Oval 5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76" name="Oval 5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77" name="Oval 5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78" name="Oval 5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79" name="Oval 5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0" name="Oval 5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6181" name="Oval 5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5092" name="Group 559"/>
            <p:cNvGrpSpPr>
              <a:grpSpLocks/>
            </p:cNvGrpSpPr>
            <p:nvPr/>
          </p:nvGrpSpPr>
          <p:grpSpPr bwMode="auto">
            <a:xfrm rot="5400000">
              <a:off x="3474244" y="5517356"/>
              <a:ext cx="631825" cy="646113"/>
              <a:chOff x="1104" y="2448"/>
              <a:chExt cx="864" cy="864"/>
            </a:xfrm>
          </p:grpSpPr>
          <p:sp>
            <p:nvSpPr>
              <p:cNvPr id="46159" name="Oval 5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0" name="Oval 5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1" name="Oval 5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2" name="Oval 5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3" name="Oval 5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4" name="Oval 5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5" name="Oval 5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66" name="Oval 5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3" name="Group 568"/>
            <p:cNvGrpSpPr>
              <a:grpSpLocks/>
            </p:cNvGrpSpPr>
            <p:nvPr/>
          </p:nvGrpSpPr>
          <p:grpSpPr bwMode="auto">
            <a:xfrm rot="5400000">
              <a:off x="3475038" y="5376862"/>
              <a:ext cx="630238" cy="646113"/>
              <a:chOff x="1104" y="2448"/>
              <a:chExt cx="864" cy="864"/>
            </a:xfrm>
          </p:grpSpPr>
          <p:sp>
            <p:nvSpPr>
              <p:cNvPr id="46151" name="Oval 5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2" name="Oval 5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3" name="Oval 5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4" name="Oval 5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5" name="Oval 5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6" name="Oval 5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7" name="Oval 5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8" name="Oval 5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4" name="Group 577"/>
            <p:cNvGrpSpPr>
              <a:grpSpLocks/>
            </p:cNvGrpSpPr>
            <p:nvPr/>
          </p:nvGrpSpPr>
          <p:grpSpPr bwMode="auto">
            <a:xfrm rot="5400000">
              <a:off x="3475038" y="5237162"/>
              <a:ext cx="630238" cy="646113"/>
              <a:chOff x="1104" y="2448"/>
              <a:chExt cx="864" cy="864"/>
            </a:xfrm>
          </p:grpSpPr>
          <p:sp>
            <p:nvSpPr>
              <p:cNvPr id="46143" name="Oval 57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4" name="Oval 57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5" name="Oval 58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6" name="Oval 58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7" name="Oval 58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8" name="Oval 58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9" name="Oval 58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50" name="Oval 58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5" name="Group 586"/>
            <p:cNvGrpSpPr>
              <a:grpSpLocks/>
            </p:cNvGrpSpPr>
            <p:nvPr/>
          </p:nvGrpSpPr>
          <p:grpSpPr bwMode="auto">
            <a:xfrm rot="5400000">
              <a:off x="3475038" y="5097462"/>
              <a:ext cx="630238" cy="646113"/>
              <a:chOff x="1104" y="2448"/>
              <a:chExt cx="864" cy="864"/>
            </a:xfrm>
          </p:grpSpPr>
          <p:sp>
            <p:nvSpPr>
              <p:cNvPr id="46135" name="Oval 58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6" name="Oval 58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7" name="Oval 58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8" name="Oval 59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9" name="Oval 59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0" name="Oval 59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1" name="Oval 59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42" name="Oval 59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6" name="Group 595"/>
            <p:cNvGrpSpPr>
              <a:grpSpLocks/>
            </p:cNvGrpSpPr>
            <p:nvPr/>
          </p:nvGrpSpPr>
          <p:grpSpPr bwMode="auto">
            <a:xfrm rot="5400000">
              <a:off x="3475038" y="4956175"/>
              <a:ext cx="630237" cy="646113"/>
              <a:chOff x="1104" y="2448"/>
              <a:chExt cx="864" cy="864"/>
            </a:xfrm>
          </p:grpSpPr>
          <p:sp>
            <p:nvSpPr>
              <p:cNvPr id="46127" name="Oval 59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8" name="Oval 59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9" name="Oval 59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0" name="Oval 59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1" name="Oval 60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2" name="Oval 60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3" name="Oval 60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34" name="Oval 60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7" name="Group 604"/>
            <p:cNvGrpSpPr>
              <a:grpSpLocks/>
            </p:cNvGrpSpPr>
            <p:nvPr/>
          </p:nvGrpSpPr>
          <p:grpSpPr bwMode="auto">
            <a:xfrm rot="5400000">
              <a:off x="3475038" y="4816475"/>
              <a:ext cx="630237" cy="646113"/>
              <a:chOff x="1104" y="2448"/>
              <a:chExt cx="864" cy="864"/>
            </a:xfrm>
          </p:grpSpPr>
          <p:sp>
            <p:nvSpPr>
              <p:cNvPr id="46119" name="Oval 60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0" name="Oval 60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1" name="Oval 60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2" name="Oval 60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3" name="Oval 60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4" name="Oval 61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5" name="Oval 61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26" name="Oval 61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8" name="Group 614"/>
            <p:cNvGrpSpPr>
              <a:grpSpLocks/>
            </p:cNvGrpSpPr>
            <p:nvPr/>
          </p:nvGrpSpPr>
          <p:grpSpPr bwMode="auto">
            <a:xfrm rot="5400000">
              <a:off x="3579813" y="5591175"/>
              <a:ext cx="630237" cy="646113"/>
              <a:chOff x="1104" y="2448"/>
              <a:chExt cx="864" cy="864"/>
            </a:xfrm>
          </p:grpSpPr>
          <p:sp>
            <p:nvSpPr>
              <p:cNvPr id="46111" name="Oval 6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2" name="Oval 6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3" name="Oval 6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4" name="Oval 6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5" name="Oval 6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6" name="Oval 6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7" name="Oval 6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8" name="Oval 6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099" name="Group 623"/>
            <p:cNvGrpSpPr>
              <a:grpSpLocks/>
            </p:cNvGrpSpPr>
            <p:nvPr/>
          </p:nvGrpSpPr>
          <p:grpSpPr bwMode="auto">
            <a:xfrm rot="5400000">
              <a:off x="3579813" y="5451475"/>
              <a:ext cx="630237" cy="646113"/>
              <a:chOff x="1104" y="2448"/>
              <a:chExt cx="864" cy="864"/>
            </a:xfrm>
          </p:grpSpPr>
          <p:sp>
            <p:nvSpPr>
              <p:cNvPr id="46103" name="Oval 6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4" name="Oval 6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5" name="Oval 6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6" name="Oval 6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7" name="Oval 6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8" name="Oval 6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9" name="Oval 6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10" name="Oval 6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0" name="Group 632"/>
            <p:cNvGrpSpPr>
              <a:grpSpLocks/>
            </p:cNvGrpSpPr>
            <p:nvPr/>
          </p:nvGrpSpPr>
          <p:grpSpPr bwMode="auto">
            <a:xfrm rot="5400000">
              <a:off x="3579813" y="5310187"/>
              <a:ext cx="630238" cy="646113"/>
              <a:chOff x="1104" y="2448"/>
              <a:chExt cx="864" cy="864"/>
            </a:xfrm>
          </p:grpSpPr>
          <p:sp>
            <p:nvSpPr>
              <p:cNvPr id="46095" name="Oval 63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6" name="Oval 63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7" name="Oval 63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8" name="Oval 63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9" name="Oval 63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0" name="Oval 63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1" name="Oval 63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102" name="Oval 64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1" name="Group 641"/>
            <p:cNvGrpSpPr>
              <a:grpSpLocks/>
            </p:cNvGrpSpPr>
            <p:nvPr/>
          </p:nvGrpSpPr>
          <p:grpSpPr bwMode="auto">
            <a:xfrm rot="5400000">
              <a:off x="3579813" y="5170487"/>
              <a:ext cx="630238" cy="646113"/>
              <a:chOff x="1104" y="2448"/>
              <a:chExt cx="864" cy="864"/>
            </a:xfrm>
          </p:grpSpPr>
          <p:sp>
            <p:nvSpPr>
              <p:cNvPr id="46087" name="Oval 64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8" name="Oval 64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9" name="Oval 64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0" name="Oval 64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1" name="Oval 64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2" name="Oval 64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3" name="Oval 64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94" name="Oval 64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2" name="Group 650"/>
            <p:cNvGrpSpPr>
              <a:grpSpLocks/>
            </p:cNvGrpSpPr>
            <p:nvPr/>
          </p:nvGrpSpPr>
          <p:grpSpPr bwMode="auto">
            <a:xfrm rot="5400000">
              <a:off x="3579813" y="5030787"/>
              <a:ext cx="630238" cy="646113"/>
              <a:chOff x="1104" y="2448"/>
              <a:chExt cx="864" cy="864"/>
            </a:xfrm>
          </p:grpSpPr>
          <p:sp>
            <p:nvSpPr>
              <p:cNvPr id="46079" name="Oval 65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0" name="Oval 65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1" name="Oval 65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2" name="Oval 65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3" name="Oval 65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4" name="Oval 65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5" name="Oval 65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86" name="Oval 65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3" name="Group 659"/>
            <p:cNvGrpSpPr>
              <a:grpSpLocks/>
            </p:cNvGrpSpPr>
            <p:nvPr/>
          </p:nvGrpSpPr>
          <p:grpSpPr bwMode="auto">
            <a:xfrm rot="5400000">
              <a:off x="3579813" y="4891087"/>
              <a:ext cx="630238" cy="646113"/>
              <a:chOff x="1104" y="2448"/>
              <a:chExt cx="864" cy="864"/>
            </a:xfrm>
          </p:grpSpPr>
          <p:sp>
            <p:nvSpPr>
              <p:cNvPr id="46071" name="Oval 6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2" name="Oval 6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3" name="Oval 6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4" name="Oval 6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5" name="Oval 6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6" name="Oval 6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7" name="Oval 6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8" name="Oval 6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4" name="Group 668"/>
            <p:cNvGrpSpPr>
              <a:grpSpLocks/>
            </p:cNvGrpSpPr>
            <p:nvPr/>
          </p:nvGrpSpPr>
          <p:grpSpPr bwMode="auto">
            <a:xfrm rot="5400000">
              <a:off x="3579813" y="4749800"/>
              <a:ext cx="630237" cy="646113"/>
              <a:chOff x="1104" y="2448"/>
              <a:chExt cx="864" cy="864"/>
            </a:xfrm>
          </p:grpSpPr>
          <p:sp>
            <p:nvSpPr>
              <p:cNvPr id="46063" name="Oval 6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4" name="Oval 6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5" name="Oval 6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6" name="Oval 6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7" name="Oval 6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8" name="Oval 6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9" name="Oval 6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70" name="Oval 6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5" name="Group 678"/>
            <p:cNvGrpSpPr>
              <a:grpSpLocks/>
            </p:cNvGrpSpPr>
            <p:nvPr/>
          </p:nvGrpSpPr>
          <p:grpSpPr bwMode="auto">
            <a:xfrm rot="5400000">
              <a:off x="3689350" y="5518150"/>
              <a:ext cx="631825" cy="644525"/>
              <a:chOff x="1104" y="2448"/>
              <a:chExt cx="864" cy="864"/>
            </a:xfrm>
          </p:grpSpPr>
          <p:sp>
            <p:nvSpPr>
              <p:cNvPr id="46055" name="Oval 67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6" name="Oval 68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7" name="Oval 68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8" name="Oval 68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9" name="Oval 68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0" name="Oval 68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1" name="Oval 68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62" name="Oval 68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6" name="Group 687"/>
            <p:cNvGrpSpPr>
              <a:grpSpLocks/>
            </p:cNvGrpSpPr>
            <p:nvPr/>
          </p:nvGrpSpPr>
          <p:grpSpPr bwMode="auto">
            <a:xfrm rot="5400000">
              <a:off x="3690144" y="5377656"/>
              <a:ext cx="630238" cy="644525"/>
              <a:chOff x="1104" y="2448"/>
              <a:chExt cx="864" cy="864"/>
            </a:xfrm>
          </p:grpSpPr>
          <p:sp>
            <p:nvSpPr>
              <p:cNvPr id="46047" name="Oval 68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8" name="Oval 68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9" name="Oval 69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0" name="Oval 69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1" name="Oval 69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2" name="Oval 69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3" name="Oval 69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54" name="Oval 69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7" name="Group 696"/>
            <p:cNvGrpSpPr>
              <a:grpSpLocks/>
            </p:cNvGrpSpPr>
            <p:nvPr/>
          </p:nvGrpSpPr>
          <p:grpSpPr bwMode="auto">
            <a:xfrm rot="5400000">
              <a:off x="3690144" y="5237956"/>
              <a:ext cx="630238" cy="644525"/>
              <a:chOff x="1104" y="2448"/>
              <a:chExt cx="864" cy="864"/>
            </a:xfrm>
          </p:grpSpPr>
          <p:sp>
            <p:nvSpPr>
              <p:cNvPr id="46039" name="Oval 69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0" name="Oval 69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1" name="Oval 69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2" name="Oval 70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3" name="Oval 70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4" name="Oval 70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5" name="Oval 70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46" name="Oval 70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8" name="Group 705"/>
            <p:cNvGrpSpPr>
              <a:grpSpLocks/>
            </p:cNvGrpSpPr>
            <p:nvPr/>
          </p:nvGrpSpPr>
          <p:grpSpPr bwMode="auto">
            <a:xfrm rot="5400000">
              <a:off x="3690144" y="5098256"/>
              <a:ext cx="630238" cy="644525"/>
              <a:chOff x="1104" y="2448"/>
              <a:chExt cx="864" cy="864"/>
            </a:xfrm>
          </p:grpSpPr>
          <p:sp>
            <p:nvSpPr>
              <p:cNvPr id="46031" name="Oval 70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2" name="Oval 70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3" name="Oval 70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4" name="Oval 70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5" name="Oval 71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6" name="Oval 71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7" name="Oval 71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8" name="Oval 71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09" name="Group 714"/>
            <p:cNvGrpSpPr>
              <a:grpSpLocks/>
            </p:cNvGrpSpPr>
            <p:nvPr/>
          </p:nvGrpSpPr>
          <p:grpSpPr bwMode="auto">
            <a:xfrm rot="5400000">
              <a:off x="3690144" y="4956969"/>
              <a:ext cx="630237" cy="644525"/>
              <a:chOff x="1104" y="2448"/>
              <a:chExt cx="864" cy="864"/>
            </a:xfrm>
          </p:grpSpPr>
          <p:sp>
            <p:nvSpPr>
              <p:cNvPr id="46023" name="Oval 7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4" name="Oval 7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5" name="Oval 7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6" name="Oval 7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7" name="Oval 7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8" name="Oval 7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9" name="Oval 7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30" name="Oval 7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5110" name="Group 723"/>
            <p:cNvGrpSpPr>
              <a:grpSpLocks/>
            </p:cNvGrpSpPr>
            <p:nvPr/>
          </p:nvGrpSpPr>
          <p:grpSpPr bwMode="auto">
            <a:xfrm rot="5400000">
              <a:off x="3690144" y="4817269"/>
              <a:ext cx="630237" cy="644525"/>
              <a:chOff x="1104" y="2448"/>
              <a:chExt cx="864" cy="864"/>
            </a:xfrm>
          </p:grpSpPr>
          <p:sp>
            <p:nvSpPr>
              <p:cNvPr id="46015" name="Oval 7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16" name="Oval 7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17" name="Oval 7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18" name="Oval 7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19" name="Oval 7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0" name="Oval 7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1" name="Oval 7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022" name="Oval 7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sp>
          <p:nvSpPr>
            <p:cNvPr id="45111" name="ZoneTexte 2"/>
            <p:cNvSpPr txBox="1">
              <a:spLocks noChangeArrowheads="1"/>
            </p:cNvSpPr>
            <p:nvPr/>
          </p:nvSpPr>
          <p:spPr bwMode="auto">
            <a:xfrm>
              <a:off x="2482850" y="6165850"/>
              <a:ext cx="865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5112" name="ZoneTexte 1887"/>
            <p:cNvSpPr txBox="1">
              <a:spLocks noChangeArrowheads="1"/>
            </p:cNvSpPr>
            <p:nvPr/>
          </p:nvSpPr>
          <p:spPr bwMode="auto">
            <a:xfrm>
              <a:off x="3348038" y="6165850"/>
              <a:ext cx="833437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5113" name="ZoneTexte 1888"/>
            <p:cNvSpPr txBox="1">
              <a:spLocks noChangeArrowheads="1"/>
            </p:cNvSpPr>
            <p:nvPr/>
          </p:nvSpPr>
          <p:spPr bwMode="auto">
            <a:xfrm>
              <a:off x="3001963" y="6340475"/>
              <a:ext cx="647700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FF0000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Cu</a:t>
              </a:r>
            </a:p>
          </p:txBody>
        </p:sp>
        <p:grpSp>
          <p:nvGrpSpPr>
            <p:cNvPr id="45114" name="Group 1069"/>
            <p:cNvGrpSpPr>
              <a:grpSpLocks/>
            </p:cNvGrpSpPr>
            <p:nvPr/>
          </p:nvGrpSpPr>
          <p:grpSpPr bwMode="auto">
            <a:xfrm rot="5400000">
              <a:off x="621507" y="4591843"/>
              <a:ext cx="1492250" cy="2087563"/>
              <a:chOff x="1897" y="389"/>
              <a:chExt cx="2045" cy="2796"/>
            </a:xfrm>
          </p:grpSpPr>
          <p:grpSp>
            <p:nvGrpSpPr>
              <p:cNvPr id="45115" name="Group 1070"/>
              <p:cNvGrpSpPr>
                <a:grpSpLocks/>
              </p:cNvGrpSpPr>
              <p:nvPr/>
            </p:nvGrpSpPr>
            <p:grpSpPr bwMode="auto">
              <a:xfrm>
                <a:off x="1897" y="2057"/>
                <a:ext cx="2016" cy="1128"/>
                <a:chOff x="1920" y="2136"/>
                <a:chExt cx="2016" cy="1128"/>
              </a:xfrm>
            </p:grpSpPr>
            <p:grpSp>
              <p:nvGrpSpPr>
                <p:cNvPr id="45832" name="Group 1071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952" name="Group 1072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6007" name="Oval 10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8" name="Oval 10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9" name="Oval 10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10" name="Oval 10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11" name="Oval 10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12" name="Oval 10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13" name="Oval 10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14" name="Oval 10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3" name="Group 1081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99" name="Oval 10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0" name="Oval 10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1" name="Oval 10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2" name="Oval 10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3" name="Oval 10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4" name="Oval 10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5" name="Oval 10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6006" name="Oval 10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4" name="Group 1090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91" name="Oval 10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2" name="Oval 10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3" name="Oval 10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4" name="Oval 10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5" name="Oval 10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6" name="Oval 10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7" name="Oval 10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8" name="Oval 10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5" name="Group 1099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83" name="Oval 1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4" name="Oval 1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5" name="Oval 1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6" name="Oval 1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7" name="Oval 1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8" name="Oval 1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9" name="Oval 1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90" name="Oval 1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6" name="Group 1108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75" name="Oval 1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6" name="Oval 1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7" name="Oval 1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8" name="Oval 1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9" name="Oval 1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0" name="Oval 1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1" name="Oval 1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82" name="Oval 1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7" name="Group 1117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67" name="Oval 1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8" name="Oval 1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9" name="Oval 1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0" name="Oval 1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1" name="Oval 1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2" name="Oval 1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3" name="Oval 1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74" name="Oval 1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58" name="Group 1126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59" name="Oval 1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0" name="Oval 1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1" name="Oval 1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2" name="Oval 1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3" name="Oval 1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4" name="Oval 1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5" name="Oval 1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66" name="Oval 1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833" name="Group 1135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5898" name="Group 1136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44" name="Oval 1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5" name="Oval 1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6" name="Oval 1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7" name="Oval 1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8" name="Oval 1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9" name="Oval 1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50" name="Oval 1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51" name="Oval 1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99" name="Group 1145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36" name="Oval 1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7" name="Oval 1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8" name="Oval 1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9" name="Oval 1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0" name="Oval 1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1" name="Oval 1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2" name="Oval 1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43" name="Oval 1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00" name="Group 1154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28" name="Oval 1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9" name="Oval 1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0" name="Oval 1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1" name="Oval 1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2" name="Oval 1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3" name="Oval 1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4" name="Oval 1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35" name="Oval 1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01" name="Group 1163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20" name="Oval 1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1" name="Oval 1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2" name="Oval 1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3" name="Oval 1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4" name="Oval 1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5" name="Oval 1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6" name="Oval 1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27" name="Oval 1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02" name="Group 1172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12" name="Oval 1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3" name="Oval 1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4" name="Oval 1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5" name="Oval 1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6" name="Oval 1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7" name="Oval 1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8" name="Oval 11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9" name="Oval 1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903" name="Group 1181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904" name="Oval 1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05" name="Oval 1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06" name="Oval 1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07" name="Oval 1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08" name="Oval 1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09" name="Oval 1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0" name="Oval 1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911" name="Oval 1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834" name="Group 1190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835" name="Group 1191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90" name="Oval 1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1" name="Oval 1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2" name="Oval 1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3" name="Oval 1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4" name="Oval 1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5" name="Oval 1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6" name="Oval 1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97" name="Oval 1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36" name="Group 1200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82" name="Oval 1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3" name="Oval 1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4" name="Oval 1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5" name="Oval 1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6" name="Oval 1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7" name="Oval 1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8" name="Oval 1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9" name="Oval 1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37" name="Group 1209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74" name="Oval 1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5" name="Oval 1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6" name="Oval 1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7" name="Oval 12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8" name="Oval 12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9" name="Oval 1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0" name="Oval 1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81" name="Oval 1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38" name="Group 1218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66" name="Oval 1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7" name="Oval 1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8" name="Oval 1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9" name="Oval 1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0" name="Oval 1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1" name="Oval 1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2" name="Oval 1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73" name="Oval 1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39" name="Group 1227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58" name="Oval 1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9" name="Oval 1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0" name="Oval 1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1" name="Oval 12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2" name="Oval 1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3" name="Oval 1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4" name="Oval 1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65" name="Oval 1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40" name="Group 1236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50" name="Oval 1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1" name="Oval 1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2" name="Oval 1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3" name="Oval 1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4" name="Oval 1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5" name="Oval 1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6" name="Oval 1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57" name="Oval 1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841" name="Group 1245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842" name="Oval 1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3" name="Oval 1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4" name="Oval 12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5" name="Oval 1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6" name="Oval 1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7" name="Oval 1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8" name="Oval 1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849" name="Oval 1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5116" name="Group 1254"/>
              <p:cNvGrpSpPr>
                <a:grpSpLocks/>
              </p:cNvGrpSpPr>
              <p:nvPr/>
            </p:nvGrpSpPr>
            <p:grpSpPr bwMode="auto">
              <a:xfrm>
                <a:off x="1995" y="1911"/>
                <a:ext cx="1824" cy="864"/>
                <a:chOff x="2112" y="1536"/>
                <a:chExt cx="1824" cy="864"/>
              </a:xfrm>
            </p:grpSpPr>
            <p:grpSp>
              <p:nvGrpSpPr>
                <p:cNvPr id="45778" name="Group 1255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824" name="Oval 12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5" name="Oval 12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6" name="Oval 12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7" name="Oval 12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8" name="Oval 12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9" name="Oval 12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30" name="Oval 12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31" name="Oval 12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79" name="Group 1264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816" name="Oval 12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7" name="Oval 12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8" name="Oval 12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9" name="Oval 12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0" name="Oval 12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1" name="Oval 12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2" name="Oval 12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23" name="Oval 12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80" name="Group 1273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808" name="Oval 127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9" name="Oval 127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0" name="Oval 127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1" name="Oval 127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2" name="Oval 127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3" name="Oval 127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4" name="Oval 128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15" name="Oval 128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81" name="Group 1282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800" name="Oval 128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1" name="Oval 128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2" name="Oval 128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3" name="Oval 128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4" name="Oval 128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5" name="Oval 128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6" name="Oval 128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807" name="Oval 129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82" name="Group 1291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792" name="Oval 129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3" name="Oval 129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4" name="Oval 129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5" name="Oval 129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6" name="Oval 129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7" name="Oval 129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8" name="Oval 129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9" name="Oval 129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83" name="Group 1300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784" name="Oval 130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85" name="Oval 130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86" name="Oval 130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87" name="Oval 130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88" name="Oval 130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89" name="Oval 130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0" name="Oval 130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91" name="Oval 130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17" name="Group 1309"/>
              <p:cNvGrpSpPr>
                <a:grpSpLocks/>
              </p:cNvGrpSpPr>
              <p:nvPr/>
            </p:nvGrpSpPr>
            <p:grpSpPr bwMode="auto">
              <a:xfrm>
                <a:off x="1904" y="1771"/>
                <a:ext cx="2016" cy="864"/>
                <a:chOff x="1824" y="1440"/>
                <a:chExt cx="2016" cy="864"/>
              </a:xfrm>
            </p:grpSpPr>
            <p:grpSp>
              <p:nvGrpSpPr>
                <p:cNvPr id="45715" name="Group 1310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70" name="Oval 13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1" name="Oval 13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2" name="Oval 13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3" name="Oval 13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4" name="Oval 13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5" name="Oval 13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6" name="Oval 13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77" name="Oval 13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16" name="Group 1319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62" name="Oval 13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3" name="Oval 13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4" name="Oval 13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5" name="Oval 13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6" name="Oval 13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7" name="Oval 13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8" name="Oval 13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9" name="Oval 13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17" name="Group 1328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54" name="Oval 132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5" name="Oval 133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6" name="Oval 133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7" name="Oval 133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8" name="Oval 133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9" name="Oval 133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0" name="Oval 133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61" name="Oval 133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18" name="Group 1337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46" name="Oval 133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7" name="Oval 133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8" name="Oval 134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9" name="Oval 134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0" name="Oval 134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1" name="Oval 134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2" name="Oval 134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53" name="Oval 134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19" name="Group 1346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38" name="Oval 134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9" name="Oval 134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0" name="Oval 134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1" name="Oval 135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2" name="Oval 135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3" name="Oval 135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4" name="Oval 135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45" name="Oval 135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20" name="Group 1355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30" name="Oval 13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1" name="Oval 13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2" name="Oval 13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3" name="Oval 13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4" name="Oval 13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5" name="Oval 13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6" name="Oval 13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37" name="Oval 13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721" name="Group 1364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722" name="Oval 13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3" name="Oval 13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4" name="Oval 13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5" name="Oval 13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6" name="Oval 13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7" name="Oval 13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8" name="Oval 13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29" name="Oval 13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18" name="Group 1373"/>
              <p:cNvGrpSpPr>
                <a:grpSpLocks/>
              </p:cNvGrpSpPr>
              <p:nvPr/>
            </p:nvGrpSpPr>
            <p:grpSpPr bwMode="auto">
              <a:xfrm>
                <a:off x="1995" y="1623"/>
                <a:ext cx="1824" cy="864"/>
                <a:chOff x="2112" y="1536"/>
                <a:chExt cx="1824" cy="864"/>
              </a:xfrm>
            </p:grpSpPr>
            <p:grpSp>
              <p:nvGrpSpPr>
                <p:cNvPr id="45661" name="Group 1374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707" name="Oval 137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8" name="Oval 137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9" name="Oval 137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10" name="Oval 137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11" name="Oval 137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12" name="Oval 138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13" name="Oval 138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14" name="Oval 138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662" name="Group 1383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699" name="Oval 138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0" name="Oval 138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1" name="Oval 138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2" name="Oval 138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3" name="Oval 138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4" name="Oval 138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5" name="Oval 139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706" name="Oval 139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663" name="Group 1392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691" name="Oval 139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2" name="Oval 139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3" name="Oval 139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4" name="Oval 139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5" name="Oval 139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6" name="Oval 139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7" name="Oval 139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8" name="Oval 140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664" name="Group 1401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683" name="Oval 140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4" name="Oval 140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5" name="Oval 140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6" name="Oval 140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7" name="Oval 140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8" name="Oval 140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9" name="Oval 140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90" name="Oval 140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665" name="Group 1410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675" name="Oval 14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6" name="Oval 14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7" name="Oval 14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8" name="Oval 14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9" name="Oval 14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0" name="Oval 14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1" name="Oval 14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82" name="Oval 14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666" name="Group 1419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667" name="Oval 14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68" name="Oval 14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69" name="Oval 14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0" name="Oval 14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1" name="Oval 14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2" name="Oval 14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3" name="Oval 14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674" name="Oval 14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19" name="Group 1428"/>
              <p:cNvGrpSpPr>
                <a:grpSpLocks/>
              </p:cNvGrpSpPr>
              <p:nvPr/>
            </p:nvGrpSpPr>
            <p:grpSpPr bwMode="auto">
              <a:xfrm>
                <a:off x="1918" y="1222"/>
                <a:ext cx="2016" cy="1128"/>
                <a:chOff x="1920" y="2136"/>
                <a:chExt cx="2016" cy="1128"/>
              </a:xfrm>
            </p:grpSpPr>
            <p:grpSp>
              <p:nvGrpSpPr>
                <p:cNvPr id="45478" name="Group 1429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598" name="Group 1430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53" name="Oval 1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4" name="Oval 1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5" name="Oval 1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6" name="Oval 1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7" name="Oval 1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8" name="Oval 1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9" name="Oval 1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60" name="Oval 1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99" name="Group 1439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45" name="Oval 1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6" name="Oval 1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7" name="Oval 1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8" name="Oval 1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9" name="Oval 1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0" name="Oval 1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1" name="Oval 1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52" name="Oval 1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600" name="Group 1448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37" name="Oval 1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8" name="Oval 1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9" name="Oval 1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0" name="Oval 1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1" name="Oval 1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2" name="Oval 1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3" name="Oval 1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44" name="Oval 14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601" name="Group 1457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29" name="Oval 1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0" name="Oval 1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1" name="Oval 1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2" name="Oval 1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3" name="Oval 1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4" name="Oval 1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5" name="Oval 1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36" name="Oval 1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602" name="Group 1466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21" name="Oval 1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2" name="Oval 1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3" name="Oval 1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4" name="Oval 1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5" name="Oval 1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6" name="Oval 1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7" name="Oval 14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8" name="Oval 14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603" name="Group 1475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13" name="Oval 1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4" name="Oval 1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5" name="Oval 1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6" name="Oval 1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7" name="Oval 1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8" name="Oval 1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9" name="Oval 1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20" name="Oval 1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604" name="Group 1484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605" name="Oval 1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06" name="Oval 1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07" name="Oval 1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08" name="Oval 1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09" name="Oval 1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0" name="Oval 1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1" name="Oval 14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612" name="Oval 1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479" name="Group 1493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5544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90" name="Oval 1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1" name="Oval 1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2" name="Oval 1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3" name="Oval 1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4" name="Oval 1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5" name="Oval 1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6" name="Oval 1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97" name="Oval 1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45" name="Group 1503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82" name="Oval 1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3" name="Oval 1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4" name="Oval 1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5" name="Oval 1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6" name="Oval 15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7" name="Oval 1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8" name="Oval 1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9" name="Oval 1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46" name="Group 1512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74" name="Oval 1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5" name="Oval 1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6" name="Oval 1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7" name="Oval 1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8" name="Oval 1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9" name="Oval 1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0" name="Oval 1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81" name="Oval 1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47" name="Group 1521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66" name="Oval 1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7" name="Oval 1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8" name="Oval 1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9" name="Oval 15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0" name="Oval 15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1" name="Oval 1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2" name="Oval 1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73" name="Oval 1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48" name="Group 1530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58" name="Oval 1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9" name="Oval 1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0" name="Oval 1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1" name="Oval 1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2" name="Oval 1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3" name="Oval 1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4" name="Oval 1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65" name="Oval 1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549" name="Group 1539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50" name="Oval 1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1" name="Oval 1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2" name="Oval 1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3" name="Oval 15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4" name="Oval 1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5" name="Oval 1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6" name="Oval 1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57" name="Oval 1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480" name="Group 1548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481" name="Group 1549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36" name="Oval 1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7" name="Oval 1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8" name="Oval 1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9" name="Oval 1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40" name="Oval 1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41" name="Oval 1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42" name="Oval 1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43" name="Oval 1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2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28" name="Oval 1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9" name="Oval 15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0" name="Oval 1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1" name="Oval 1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2" name="Oval 1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3" name="Oval 1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4" name="Oval 1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35" name="Oval 1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3" name="Group 1567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20" name="Oval 1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1" name="Oval 1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2" name="Oval 1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3" name="Oval 1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4" name="Oval 1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5" name="Oval 1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6" name="Oval 1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27" name="Oval 1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4" name="Group 1576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12" name="Oval 15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3" name="Oval 15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4" name="Oval 1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5" name="Oval 1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6" name="Oval 1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7" name="Oval 1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8" name="Oval 1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9" name="Oval 1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5" name="Group 1585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504" name="Oval 1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5" name="Oval 1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6" name="Oval 1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7" name="Oval 1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8" name="Oval 1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9" name="Oval 1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0" name="Oval 1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11" name="Oval 1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6" name="Group 1594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496" name="Oval 15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7" name="Oval 1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8" name="Oval 1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9" name="Oval 1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0" name="Oval 1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1" name="Oval 1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2" name="Oval 1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503" name="Oval 1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487" name="Group 1603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488" name="Oval 1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89" name="Oval 1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0" name="Oval 1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1" name="Oval 1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2" name="Oval 1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3" name="Oval 1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4" name="Oval 1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495" name="Oval 1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5120" name="Group 1612"/>
              <p:cNvGrpSpPr>
                <a:grpSpLocks/>
              </p:cNvGrpSpPr>
              <p:nvPr/>
            </p:nvGrpSpPr>
            <p:grpSpPr bwMode="auto">
              <a:xfrm>
                <a:off x="2016" y="1076"/>
                <a:ext cx="1824" cy="864"/>
                <a:chOff x="2112" y="1536"/>
                <a:chExt cx="1824" cy="864"/>
              </a:xfrm>
            </p:grpSpPr>
            <p:grpSp>
              <p:nvGrpSpPr>
                <p:cNvPr id="45424" name="Group 1613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70" name="Oval 16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1" name="Oval 16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2" name="Oval 16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3" name="Oval 16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4" name="Oval 16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5" name="Oval 16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6" name="Oval 16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77" name="Oval 16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425" name="Group 1622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62" name="Oval 16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3" name="Oval 16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4" name="Oval 16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5" name="Oval 16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6" name="Oval 16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7" name="Oval 16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8" name="Oval 16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9" name="Oval 16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426" name="Group 1631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54" name="Oval 163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5" name="Oval 163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6" name="Oval 163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7" name="Oval 163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8" name="Oval 163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9" name="Oval 163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0" name="Oval 163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61" name="Oval 163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427" name="Group 1640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46" name="Oval 164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7" name="Oval 164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8" name="Oval 164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9" name="Oval 164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0" name="Oval 164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1" name="Oval 164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2" name="Oval 164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53" name="Oval 164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428" name="Group 1649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38" name="Oval 165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9" name="Oval 165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0" name="Oval 165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1" name="Oval 165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2" name="Oval 165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3" name="Oval 165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4" name="Oval 165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45" name="Oval 165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429" name="Group 1658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430" name="Oval 165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1" name="Oval 166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2" name="Oval 166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3" name="Oval 166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4" name="Oval 166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5" name="Oval 166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6" name="Oval 166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37" name="Oval 166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21" name="Group 1667"/>
              <p:cNvGrpSpPr>
                <a:grpSpLocks/>
              </p:cNvGrpSpPr>
              <p:nvPr/>
            </p:nvGrpSpPr>
            <p:grpSpPr bwMode="auto">
              <a:xfrm>
                <a:off x="1925" y="936"/>
                <a:ext cx="2016" cy="864"/>
                <a:chOff x="1824" y="1440"/>
                <a:chExt cx="2016" cy="864"/>
              </a:xfrm>
            </p:grpSpPr>
            <p:grpSp>
              <p:nvGrpSpPr>
                <p:cNvPr id="45361" name="Group 1668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416" name="Oval 16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7" name="Oval 16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8" name="Oval 16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9" name="Oval 16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20" name="Oval 16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21" name="Oval 16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22" name="Oval 16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23" name="Oval 16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2" name="Group 1677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408" name="Oval 16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9" name="Oval 16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0" name="Oval 16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1" name="Oval 16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2" name="Oval 16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3" name="Oval 16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4" name="Oval 16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15" name="Oval 16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3" name="Group 1686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400" name="Oval 168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1" name="Oval 16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2" name="Oval 168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3" name="Oval 169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4" name="Oval 169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5" name="Oval 169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6" name="Oval 169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407" name="Oval 169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4" name="Group 1695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392" name="Oval 169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3" name="Oval 169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4" name="Oval 169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5" name="Oval 169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6" name="Oval 170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7" name="Oval 170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8" name="Oval 170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9" name="Oval 170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5" name="Group 1704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384" name="Oval 170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5" name="Oval 17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6" name="Oval 170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7" name="Oval 170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8" name="Oval 170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9" name="Oval 171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0" name="Oval 171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91" name="Oval 171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6" name="Group 1713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376" name="Oval 17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7" name="Oval 17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8" name="Oval 17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9" name="Oval 17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0" name="Oval 17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1" name="Oval 17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2" name="Oval 17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83" name="Oval 17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67" name="Group 1722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5368" name="Oval 17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69" name="Oval 17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0" name="Oval 17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1" name="Oval 17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2" name="Oval 17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3" name="Oval 17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4" name="Oval 17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75" name="Oval 17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22" name="Group 1731"/>
              <p:cNvGrpSpPr>
                <a:grpSpLocks/>
              </p:cNvGrpSpPr>
              <p:nvPr/>
            </p:nvGrpSpPr>
            <p:grpSpPr bwMode="auto">
              <a:xfrm>
                <a:off x="2016" y="788"/>
                <a:ext cx="1824" cy="864"/>
                <a:chOff x="2112" y="1536"/>
                <a:chExt cx="1824" cy="864"/>
              </a:xfrm>
            </p:grpSpPr>
            <p:grpSp>
              <p:nvGrpSpPr>
                <p:cNvPr id="45307" name="Group 1732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53" name="Oval 173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4" name="Oval 173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5" name="Oval 173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6" name="Oval 173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7" name="Oval 173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8" name="Oval 173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9" name="Oval 173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60" name="Oval 174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08" name="Group 1741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45" name="Oval 174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6" name="Oval 174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7" name="Oval 174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8" name="Oval 174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9" name="Oval 174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0" name="Oval 174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1" name="Oval 174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52" name="Oval 174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09" name="Group 1750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37" name="Oval 175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8" name="Oval 175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9" name="Oval 175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0" name="Oval 175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1" name="Oval 175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2" name="Oval 175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3" name="Oval 175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44" name="Oval 175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10" name="Group 1759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29" name="Oval 176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0" name="Oval 176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1" name="Oval 176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2" name="Oval 176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3" name="Oval 176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4" name="Oval 176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5" name="Oval 176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36" name="Oval 176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11" name="Group 1768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21" name="Oval 17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2" name="Oval 17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3" name="Oval 17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4" name="Oval 17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5" name="Oval 17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6" name="Oval 17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7" name="Oval 17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8" name="Oval 17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5312" name="Group 1777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5313" name="Oval 17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4" name="Oval 17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5" name="Oval 17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6" name="Oval 17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7" name="Oval 17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8" name="Oval 17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19" name="Oval 17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5320" name="Oval 17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5123" name="Group 1786"/>
              <p:cNvGrpSpPr>
                <a:grpSpLocks/>
              </p:cNvGrpSpPr>
              <p:nvPr/>
            </p:nvGrpSpPr>
            <p:grpSpPr bwMode="auto">
              <a:xfrm>
                <a:off x="1926" y="389"/>
                <a:ext cx="2016" cy="1128"/>
                <a:chOff x="1824" y="1440"/>
                <a:chExt cx="2016" cy="1128"/>
              </a:xfrm>
            </p:grpSpPr>
            <p:grpSp>
              <p:nvGrpSpPr>
                <p:cNvPr id="45124" name="Group 1787"/>
                <p:cNvGrpSpPr>
                  <a:grpSpLocks/>
                </p:cNvGrpSpPr>
                <p:nvPr/>
              </p:nvGrpSpPr>
              <p:grpSpPr bwMode="auto">
                <a:xfrm>
                  <a:off x="1824" y="1704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244" name="Group 1788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99" name="Oval 17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0" name="Oval 17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1" name="Oval 17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2" name="Oval 17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3" name="Oval 17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4" name="Oval 17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5" name="Oval 17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306" name="Oval 17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45" name="Group 1797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91" name="Oval 17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2" name="Oval 17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3" name="Oval 1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4" name="Oval 18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5" name="Oval 18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6" name="Oval 18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7" name="Oval 18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8" name="Oval 18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46" name="Group 1806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83" name="Oval 18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4" name="Oval 18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5" name="Oval 18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6" name="Oval 18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7" name="Oval 18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8" name="Oval 18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9" name="Oval 18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90" name="Oval 18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47" name="Group 1815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75" name="Oval 18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6" name="Oval 18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7" name="Oval 18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8" name="Oval 18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9" name="Oval 18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0" name="Oval 18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1" name="Oval 18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82" name="Oval 18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48" name="Group 1824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67" name="Oval 18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8" name="Oval 18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9" name="Oval 18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0" name="Oval 18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1" name="Oval 1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2" name="Oval 1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3" name="Oval 18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74" name="Oval 18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49" name="Group 1833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59" name="Oval 18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0" name="Oval 18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1" name="Oval 18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2" name="Oval 18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3" name="Oval 18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4" name="Oval 18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5" name="Oval 18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66" name="Oval 18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250" name="Group 1842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51" name="Oval 18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2" name="Oval 18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3" name="Oval 18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4" name="Oval 18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5" name="Oval 18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6" name="Oval 18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7" name="Oval 18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58" name="Oval 18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125" name="Group 1851"/>
                <p:cNvGrpSpPr>
                  <a:grpSpLocks/>
                </p:cNvGrpSpPr>
                <p:nvPr/>
              </p:nvGrpSpPr>
              <p:grpSpPr bwMode="auto">
                <a:xfrm>
                  <a:off x="1920" y="1560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5190" name="Group 1852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36" name="Oval 18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7" name="Oval 18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8" name="Oval 18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9" name="Oval 18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40" name="Oval 1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41" name="Oval 1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42" name="Oval 18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43" name="Oval 18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91" name="Group 1861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28" name="Oval 18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9" name="Oval 18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0" name="Oval 18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1" name="Oval 18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2" name="Oval 18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3" name="Oval 18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4" name="Oval 18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35" name="Oval 1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92" name="Group 1870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20" name="Oval 18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1" name="Oval 18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2" name="Oval 18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3" name="Oval 18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4" name="Oval 18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5" name="Oval 18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6" name="Oval 1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27" name="Oval 1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93" name="Group 1879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12" name="Oval 18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3" name="Oval 18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4" name="Oval 18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5" name="Oval 18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6" name="Oval 18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7" name="Oval 1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8" name="Oval 1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9" name="Oval 18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94" name="Group 1888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204" name="Oval 1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5" name="Oval 1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6" name="Oval 18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7" name="Oval 18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8" name="Oval 18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9" name="Oval 18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0" name="Oval 18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11" name="Oval 18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95" name="Group 1897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96" name="Oval 18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97" name="Oval 18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98" name="Oval 19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99" name="Oval 19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0" name="Oval 19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1" name="Oval 19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2" name="Oval 19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203" name="Oval 19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126" name="Group 1906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5127" name="Group 1907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82" name="Oval 19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3" name="Oval 19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4" name="Oval 19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5" name="Oval 19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6" name="Oval 19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7" name="Oval 19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8" name="Oval 19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9" name="Oval 19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28" name="Group 1916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74" name="Oval 19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5" name="Oval 19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6" name="Oval 19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7" name="Oval 19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8" name="Oval 19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9" name="Oval 19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0" name="Oval 19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81" name="Oval 19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29" name="Group 1925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66" name="Oval 1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7" name="Oval 19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8" name="Oval 19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9" name="Oval 19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0" name="Oval 19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1" name="Oval 19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2" name="Oval 19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73" name="Oval 1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30" name="Group 1934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58" name="Oval 19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9" name="Oval 19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0" name="Oval 19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1" name="Oval 19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2" name="Oval 19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3" name="Oval 19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4" name="Oval 19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65" name="Oval 19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31" name="Group 1943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50" name="Oval 19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1" name="Oval 19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2" name="Oval 19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3" name="Oval 19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4" name="Oval 19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5" name="Oval 19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6" name="Oval 19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57" name="Oval 19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32" name="Group 1952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42" name="Oval 1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3" name="Oval 1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4" name="Oval 19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5" name="Oval 19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6" name="Oval 1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7" name="Oval 1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8" name="Oval 19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9" name="Oval 19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5133" name="Group 1961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5134" name="Oval 1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35" name="Oval 19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36" name="Oval 19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37" name="Oval 19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38" name="Oval 1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39" name="Oval 1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0" name="Oval 19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5141" name="Oval 19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</p:grpSp>
      </p:grpSp>
      <p:cxnSp>
        <p:nvCxnSpPr>
          <p:cNvPr id="45065" name="Connecteur droit avec flèche 6"/>
          <p:cNvCxnSpPr>
            <a:cxnSpLocks noChangeShapeType="1"/>
          </p:cNvCxnSpPr>
          <p:nvPr/>
        </p:nvCxnSpPr>
        <p:spPr bwMode="auto">
          <a:xfrm flipV="1">
            <a:off x="4545013" y="4578350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6" name="Connecteur droit avec flèche 1678"/>
          <p:cNvCxnSpPr>
            <a:cxnSpLocks noChangeShapeType="1"/>
          </p:cNvCxnSpPr>
          <p:nvPr/>
        </p:nvCxnSpPr>
        <p:spPr bwMode="auto">
          <a:xfrm flipV="1">
            <a:off x="5640388" y="5300664"/>
            <a:ext cx="0" cy="1023937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 type="arrow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7" name="Connecteur droit avec flèche 1679"/>
          <p:cNvCxnSpPr>
            <a:cxnSpLocks noChangeShapeType="1"/>
          </p:cNvCxnSpPr>
          <p:nvPr/>
        </p:nvCxnSpPr>
        <p:spPr bwMode="auto">
          <a:xfrm flipV="1">
            <a:off x="6167438" y="5240338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8" name="Connecteur droit avec flèche 1680"/>
          <p:cNvCxnSpPr>
            <a:cxnSpLocks noChangeShapeType="1"/>
          </p:cNvCxnSpPr>
          <p:nvPr/>
        </p:nvCxnSpPr>
        <p:spPr bwMode="auto">
          <a:xfrm flipV="1">
            <a:off x="6456363" y="5668963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 type="arrow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5069" name="ZoneTexte 1681"/>
          <p:cNvSpPr txBox="1">
            <a:spLocks noChangeArrowheads="1"/>
          </p:cNvSpPr>
          <p:nvPr/>
        </p:nvSpPr>
        <p:spPr bwMode="auto">
          <a:xfrm>
            <a:off x="6492875" y="5443538"/>
            <a:ext cx="4140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fr-FR" altLang="fr-FR" sz="24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Opposite </a:t>
            </a:r>
            <a:r>
              <a:rPr lang="fr-FR" altLang="fr-FR" sz="240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magnetizations</a:t>
            </a:r>
            <a:r>
              <a:rPr lang="fr-FR" altLang="fr-FR" sz="24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fr-FR" altLang="fr-FR" sz="24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large </a:t>
            </a:r>
            <a:r>
              <a:rPr lang="fr-FR" altLang="fr-FR" sz="2400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resistance</a:t>
            </a:r>
            <a:endParaRPr lang="fr-FR" altLang="fr-FR" sz="24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65" name="ZoneTexte 1464"/>
          <p:cNvSpPr txBox="1"/>
          <p:nvPr/>
        </p:nvSpPr>
        <p:spPr>
          <a:xfrm>
            <a:off x="1931340" y="3320312"/>
            <a:ext cx="3142593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GMR </a:t>
            </a:r>
            <a:r>
              <a:rPr lang="fr-FR" sz="32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sensor</a:t>
            </a:r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magnetic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multilayer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fr-FR" sz="2400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66" name="Rectangle 1465"/>
          <p:cNvSpPr/>
          <p:nvPr/>
        </p:nvSpPr>
        <p:spPr bwMode="auto">
          <a:xfrm>
            <a:off x="1676400" y="4687614"/>
            <a:ext cx="2448910" cy="195492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692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5" y="823913"/>
            <a:ext cx="4013200" cy="210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107" name="Groupe 10"/>
          <p:cNvGrpSpPr>
            <a:grpSpLocks/>
          </p:cNvGrpSpPr>
          <p:nvPr/>
        </p:nvGrpSpPr>
        <p:grpSpPr bwMode="auto">
          <a:xfrm>
            <a:off x="6099175" y="1125538"/>
            <a:ext cx="4318000" cy="4165600"/>
            <a:chOff x="4286649" y="1700808"/>
            <a:chExt cx="4317799" cy="4165728"/>
          </a:xfrm>
        </p:grpSpPr>
        <p:pic>
          <p:nvPicPr>
            <p:cNvPr id="48567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7984" y="1700808"/>
              <a:ext cx="4176464" cy="4165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8568" name="Connecteur droit avec flèche 3"/>
            <p:cNvCxnSpPr>
              <a:cxnSpLocks noChangeShapeType="1"/>
            </p:cNvCxnSpPr>
            <p:nvPr/>
          </p:nvCxnSpPr>
          <p:spPr bwMode="auto">
            <a:xfrm>
              <a:off x="4286649" y="4218053"/>
              <a:ext cx="789407" cy="172671"/>
            </a:xfrm>
            <a:prstGeom prst="straightConnector1">
              <a:avLst/>
            </a:prstGeom>
            <a:noFill/>
            <a:ln w="57150" algn="ctr">
              <a:solidFill>
                <a:srgbClr val="FF0000"/>
              </a:solidFill>
              <a:round/>
              <a:headEnd type="arrow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7108" name="Group 942"/>
          <p:cNvGrpSpPr>
            <a:grpSpLocks/>
          </p:cNvGrpSpPr>
          <p:nvPr/>
        </p:nvGrpSpPr>
        <p:grpSpPr bwMode="auto">
          <a:xfrm>
            <a:off x="5053014" y="2133601"/>
            <a:ext cx="1042987" cy="2435225"/>
            <a:chOff x="4792" y="1232"/>
            <a:chExt cx="792" cy="1810"/>
          </a:xfrm>
        </p:grpSpPr>
        <p:grpSp>
          <p:nvGrpSpPr>
            <p:cNvPr id="48550" name="Group 943"/>
            <p:cNvGrpSpPr>
              <a:grpSpLocks/>
            </p:cNvGrpSpPr>
            <p:nvPr/>
          </p:nvGrpSpPr>
          <p:grpSpPr bwMode="auto">
            <a:xfrm>
              <a:off x="4957" y="1986"/>
              <a:ext cx="606" cy="1056"/>
              <a:chOff x="4957" y="1986"/>
              <a:chExt cx="606" cy="1056"/>
            </a:xfrm>
          </p:grpSpPr>
          <p:grpSp>
            <p:nvGrpSpPr>
              <p:cNvPr id="48556" name="Group 944"/>
              <p:cNvGrpSpPr>
                <a:grpSpLocks/>
              </p:cNvGrpSpPr>
              <p:nvPr/>
            </p:nvGrpSpPr>
            <p:grpSpPr bwMode="auto">
              <a:xfrm rot="7862376">
                <a:off x="4737" y="2346"/>
                <a:ext cx="1056" cy="336"/>
                <a:chOff x="2268" y="2075"/>
                <a:chExt cx="1235" cy="531"/>
              </a:xfrm>
            </p:grpSpPr>
            <p:sp>
              <p:nvSpPr>
                <p:cNvPr id="48559" name="AutoShape 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287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0" name="AutoShape 946"/>
                <p:cNvSpPr>
                  <a:spLocks noChangeAspect="1" noChangeArrowheads="1"/>
                </p:cNvSpPr>
                <p:nvPr/>
              </p:nvSpPr>
              <p:spPr bwMode="auto">
                <a:xfrm>
                  <a:off x="2268" y="2260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1" name="AutoShape 947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223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2" name="AutoShape 94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3" y="2196"/>
                  <a:ext cx="1216" cy="319"/>
                </a:xfrm>
                <a:prstGeom prst="parallelogram">
                  <a:avLst>
                    <a:gd name="adj" fmla="val 95298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3" name="AutoShape 949"/>
                <p:cNvSpPr>
                  <a:spLocks noChangeAspect="1" noChangeArrowheads="1"/>
                </p:cNvSpPr>
                <p:nvPr/>
              </p:nvSpPr>
              <p:spPr bwMode="auto">
                <a:xfrm>
                  <a:off x="2278" y="2166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4" name="AutoShape 950"/>
                <p:cNvSpPr>
                  <a:spLocks noChangeAspect="1" noChangeArrowheads="1"/>
                </p:cNvSpPr>
                <p:nvPr/>
              </p:nvSpPr>
              <p:spPr bwMode="auto">
                <a:xfrm>
                  <a:off x="2273" y="2139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5" name="AutoShape 95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102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566" name="AutoShape 95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2075"/>
                  <a:ext cx="1215" cy="319"/>
                </a:xfrm>
                <a:prstGeom prst="parallelogram">
                  <a:avLst>
                    <a:gd name="adj" fmla="val 95219"/>
                  </a:avLst>
                </a:prstGeom>
                <a:solidFill>
                  <a:srgbClr val="FF33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sp>
            <p:nvSpPr>
              <p:cNvPr id="48557" name="Line 953"/>
              <p:cNvSpPr>
                <a:spLocks noChangeShapeType="1"/>
              </p:cNvSpPr>
              <p:nvPr/>
            </p:nvSpPr>
            <p:spPr bwMode="auto">
              <a:xfrm rot="-106445">
                <a:off x="4957" y="2599"/>
                <a:ext cx="96" cy="96"/>
              </a:xfrm>
              <a:prstGeom prst="line">
                <a:avLst/>
              </a:prstGeom>
              <a:noFill/>
              <a:ln w="5715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8558" name="Line 954"/>
              <p:cNvSpPr>
                <a:spLocks noChangeShapeType="1"/>
              </p:cNvSpPr>
              <p:nvPr/>
            </p:nvSpPr>
            <p:spPr bwMode="auto">
              <a:xfrm rot="-106445">
                <a:off x="5467" y="2007"/>
                <a:ext cx="96" cy="9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48551" name="Line 955"/>
            <p:cNvSpPr>
              <a:spLocks noChangeShapeType="1"/>
            </p:cNvSpPr>
            <p:nvPr/>
          </p:nvSpPr>
          <p:spPr bwMode="auto">
            <a:xfrm flipV="1">
              <a:off x="5584" y="1296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552" name="Line 956"/>
            <p:cNvSpPr>
              <a:spLocks noChangeShapeType="1"/>
            </p:cNvSpPr>
            <p:nvPr/>
          </p:nvSpPr>
          <p:spPr bwMode="auto">
            <a:xfrm>
              <a:off x="4896" y="1872"/>
              <a:ext cx="0" cy="288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553" name="Text Box 957"/>
            <p:cNvSpPr txBox="1">
              <a:spLocks noChangeArrowheads="1"/>
            </p:cNvSpPr>
            <p:nvPr/>
          </p:nvSpPr>
          <p:spPr bwMode="auto">
            <a:xfrm>
              <a:off x="4792" y="1632"/>
              <a:ext cx="288" cy="3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r>
                <a:rPr lang="fr-FR" altLang="fr-FR" sz="2400">
                  <a:solidFill>
                    <a:srgbClr val="000099"/>
                  </a:solidFill>
                </a:rPr>
                <a:t>I</a:t>
              </a:r>
            </a:p>
          </p:txBody>
        </p:sp>
        <p:sp>
          <p:nvSpPr>
            <p:cNvPr id="48554" name="Line 958"/>
            <p:cNvSpPr>
              <a:spLocks noChangeShapeType="1"/>
            </p:cNvSpPr>
            <p:nvPr/>
          </p:nvSpPr>
          <p:spPr bwMode="auto">
            <a:xfrm>
              <a:off x="5000" y="1816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555" name="Line 959"/>
            <p:cNvSpPr>
              <a:spLocks noChangeShapeType="1"/>
            </p:cNvSpPr>
            <p:nvPr/>
          </p:nvSpPr>
          <p:spPr bwMode="auto">
            <a:xfrm>
              <a:off x="5528" y="1232"/>
              <a:ext cx="0" cy="81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FR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cxnSp>
        <p:nvCxnSpPr>
          <p:cNvPr id="47110" name="Connecteur droit avec flèche 5"/>
          <p:cNvCxnSpPr>
            <a:cxnSpLocks noChangeShapeType="1"/>
            <a:stCxn id="48566" idx="1"/>
          </p:cNvCxnSpPr>
          <p:nvPr/>
        </p:nvCxnSpPr>
        <p:spPr bwMode="auto">
          <a:xfrm flipH="1">
            <a:off x="5526089" y="4108450"/>
            <a:ext cx="225425" cy="6350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7111" name="Text Box 10"/>
          <p:cNvSpPr txBox="1">
            <a:spLocks noChangeArrowheads="1"/>
          </p:cNvSpPr>
          <p:nvPr/>
        </p:nvSpPr>
        <p:spPr bwMode="auto">
          <a:xfrm>
            <a:off x="1558925" y="1"/>
            <a:ext cx="4419600" cy="92392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400">
                <a:solidFill>
                  <a:srgbClr val="3333CC"/>
                </a:solidFill>
                <a:latin typeface="Arial Unicode MS" pitchFamily="34" charset="-128"/>
              </a:rPr>
              <a:t>GMR hard disc drive</a:t>
            </a: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fr-FR" altLang="fr-FR" sz="2000">
                <a:solidFill>
                  <a:srgbClr val="3333CC"/>
                </a:solidFill>
                <a:latin typeface="Arial Unicode MS" pitchFamily="34" charset="-128"/>
              </a:rPr>
              <a:t>(GMR = Giant Magnetoresistance)</a:t>
            </a:r>
            <a:endParaRPr lang="fr-FR" altLang="fr-FR" sz="2400">
              <a:solidFill>
                <a:srgbClr val="3333CC"/>
              </a:solidFill>
              <a:latin typeface="Arial Unicode MS" pitchFamily="34" charset="-128"/>
            </a:endParaRPr>
          </a:p>
        </p:txBody>
      </p:sp>
      <p:grpSp>
        <p:nvGrpSpPr>
          <p:cNvPr id="47112" name="Groupe 962"/>
          <p:cNvGrpSpPr>
            <a:grpSpLocks/>
          </p:cNvGrpSpPr>
          <p:nvPr/>
        </p:nvGrpSpPr>
        <p:grpSpPr bwMode="auto">
          <a:xfrm>
            <a:off x="1847851" y="4743450"/>
            <a:ext cx="4003675" cy="2130286"/>
            <a:chOff x="323850" y="4743450"/>
            <a:chExt cx="4003675" cy="2130286"/>
          </a:xfrm>
        </p:grpSpPr>
        <p:grpSp>
          <p:nvGrpSpPr>
            <p:cNvPr id="47118" name="Group 201"/>
            <p:cNvGrpSpPr>
              <a:grpSpLocks/>
            </p:cNvGrpSpPr>
            <p:nvPr/>
          </p:nvGrpSpPr>
          <p:grpSpPr bwMode="auto">
            <a:xfrm rot="5400000">
              <a:off x="2851944" y="5503069"/>
              <a:ext cx="630237" cy="644525"/>
              <a:chOff x="1104" y="2448"/>
              <a:chExt cx="864" cy="864"/>
            </a:xfrm>
          </p:grpSpPr>
          <p:sp>
            <p:nvSpPr>
              <p:cNvPr id="48539" name="Oval 2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0" name="Oval 2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1" name="Oval 2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2" name="Oval 2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3" name="Oval 2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4" name="Oval 2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5" name="Oval 2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46" name="Oval 2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19" name="Group 210"/>
            <p:cNvGrpSpPr>
              <a:grpSpLocks/>
            </p:cNvGrpSpPr>
            <p:nvPr/>
          </p:nvGrpSpPr>
          <p:grpSpPr bwMode="auto">
            <a:xfrm rot="5400000">
              <a:off x="2851150" y="5362575"/>
              <a:ext cx="631825" cy="644525"/>
              <a:chOff x="1104" y="2448"/>
              <a:chExt cx="864" cy="864"/>
            </a:xfrm>
          </p:grpSpPr>
          <p:sp>
            <p:nvSpPr>
              <p:cNvPr id="48531" name="Oval 2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2" name="Oval 2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3" name="Oval 2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4" name="Oval 2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5" name="Oval 2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6" name="Oval 2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7" name="Oval 2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8" name="Oval 2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0" name="Group 219"/>
            <p:cNvGrpSpPr>
              <a:grpSpLocks/>
            </p:cNvGrpSpPr>
            <p:nvPr/>
          </p:nvGrpSpPr>
          <p:grpSpPr bwMode="auto">
            <a:xfrm rot="5400000">
              <a:off x="2851944" y="5222081"/>
              <a:ext cx="630238" cy="644525"/>
              <a:chOff x="1104" y="2448"/>
              <a:chExt cx="864" cy="864"/>
            </a:xfrm>
          </p:grpSpPr>
          <p:sp>
            <p:nvSpPr>
              <p:cNvPr id="48523" name="Oval 22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4" name="Oval 22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5" name="Oval 22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6" name="Oval 22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7" name="Oval 22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8" name="Oval 22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9" name="Oval 22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30" name="Oval 22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1" name="Group 228"/>
            <p:cNvGrpSpPr>
              <a:grpSpLocks/>
            </p:cNvGrpSpPr>
            <p:nvPr/>
          </p:nvGrpSpPr>
          <p:grpSpPr bwMode="auto">
            <a:xfrm rot="5400000">
              <a:off x="2851944" y="5082381"/>
              <a:ext cx="630238" cy="644525"/>
              <a:chOff x="1104" y="2448"/>
              <a:chExt cx="864" cy="864"/>
            </a:xfrm>
          </p:grpSpPr>
          <p:sp>
            <p:nvSpPr>
              <p:cNvPr id="48515" name="Oval 22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6" name="Oval 23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7" name="Oval 23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8" name="Oval 23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9" name="Oval 23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0" name="Oval 23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1" name="Oval 23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22" name="Oval 23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2" name="Group 237"/>
            <p:cNvGrpSpPr>
              <a:grpSpLocks/>
            </p:cNvGrpSpPr>
            <p:nvPr/>
          </p:nvGrpSpPr>
          <p:grpSpPr bwMode="auto">
            <a:xfrm rot="5400000">
              <a:off x="2851944" y="4942681"/>
              <a:ext cx="630238" cy="644525"/>
              <a:chOff x="1104" y="2448"/>
              <a:chExt cx="864" cy="864"/>
            </a:xfrm>
          </p:grpSpPr>
          <p:sp>
            <p:nvSpPr>
              <p:cNvPr id="48507" name="Oval 23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8" name="Oval 23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9" name="Oval 24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0" name="Oval 24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1" name="Oval 24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2" name="Oval 24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3" name="Oval 24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14" name="Oval 24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3" name="Group 246"/>
            <p:cNvGrpSpPr>
              <a:grpSpLocks/>
            </p:cNvGrpSpPr>
            <p:nvPr/>
          </p:nvGrpSpPr>
          <p:grpSpPr bwMode="auto">
            <a:xfrm rot="5400000">
              <a:off x="2851150" y="4802188"/>
              <a:ext cx="631825" cy="644525"/>
              <a:chOff x="1104" y="2448"/>
              <a:chExt cx="864" cy="864"/>
            </a:xfrm>
          </p:grpSpPr>
          <p:sp>
            <p:nvSpPr>
              <p:cNvPr id="48499" name="Oval 24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0" name="Oval 24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1" name="Oval 24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2" name="Oval 25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3" name="Oval 25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4" name="Oval 25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5" name="Oval 25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506" name="Oval 25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4" name="Group 256"/>
            <p:cNvGrpSpPr>
              <a:grpSpLocks/>
            </p:cNvGrpSpPr>
            <p:nvPr/>
          </p:nvGrpSpPr>
          <p:grpSpPr bwMode="auto">
            <a:xfrm rot="5400000">
              <a:off x="2956719" y="5576094"/>
              <a:ext cx="630237" cy="644525"/>
              <a:chOff x="1104" y="2448"/>
              <a:chExt cx="864" cy="864"/>
            </a:xfrm>
          </p:grpSpPr>
          <p:sp>
            <p:nvSpPr>
              <p:cNvPr id="48491" name="Oval 2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2" name="Oval 2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3" name="Oval 2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4" name="Oval 2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5" name="Oval 2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6" name="Oval 2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7" name="Oval 2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8" name="Oval 2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5" name="Group 265"/>
            <p:cNvGrpSpPr>
              <a:grpSpLocks/>
            </p:cNvGrpSpPr>
            <p:nvPr/>
          </p:nvGrpSpPr>
          <p:grpSpPr bwMode="auto">
            <a:xfrm rot="5400000">
              <a:off x="2956719" y="5436394"/>
              <a:ext cx="630237" cy="644525"/>
              <a:chOff x="1104" y="2448"/>
              <a:chExt cx="864" cy="864"/>
            </a:xfrm>
          </p:grpSpPr>
          <p:sp>
            <p:nvSpPr>
              <p:cNvPr id="48483" name="Oval 2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4" name="Oval 2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5" name="Oval 2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6" name="Oval 2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7" name="Oval 2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8" name="Oval 2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9" name="Oval 2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90" name="Oval 2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6" name="Group 274"/>
            <p:cNvGrpSpPr>
              <a:grpSpLocks/>
            </p:cNvGrpSpPr>
            <p:nvPr/>
          </p:nvGrpSpPr>
          <p:grpSpPr bwMode="auto">
            <a:xfrm rot="5400000">
              <a:off x="2956719" y="5296694"/>
              <a:ext cx="630237" cy="644525"/>
              <a:chOff x="1104" y="2448"/>
              <a:chExt cx="864" cy="864"/>
            </a:xfrm>
          </p:grpSpPr>
          <p:sp>
            <p:nvSpPr>
              <p:cNvPr id="48475" name="Oval 27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6" name="Oval 27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7" name="Oval 27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8" name="Oval 27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9" name="Oval 27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0" name="Oval 28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1" name="Oval 28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82" name="Oval 28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7" name="Group 283"/>
            <p:cNvGrpSpPr>
              <a:grpSpLocks/>
            </p:cNvGrpSpPr>
            <p:nvPr/>
          </p:nvGrpSpPr>
          <p:grpSpPr bwMode="auto">
            <a:xfrm rot="5400000">
              <a:off x="2955925" y="5156200"/>
              <a:ext cx="631825" cy="644525"/>
              <a:chOff x="1104" y="2448"/>
              <a:chExt cx="864" cy="864"/>
            </a:xfrm>
          </p:grpSpPr>
          <p:sp>
            <p:nvSpPr>
              <p:cNvPr id="48467" name="Oval 28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8" name="Oval 28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9" name="Oval 28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0" name="Oval 28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1" name="Oval 28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2" name="Oval 28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3" name="Oval 29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74" name="Oval 29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8" name="Group 292"/>
            <p:cNvGrpSpPr>
              <a:grpSpLocks/>
            </p:cNvGrpSpPr>
            <p:nvPr/>
          </p:nvGrpSpPr>
          <p:grpSpPr bwMode="auto">
            <a:xfrm rot="5400000">
              <a:off x="2956719" y="5015706"/>
              <a:ext cx="630238" cy="644525"/>
              <a:chOff x="1104" y="2448"/>
              <a:chExt cx="864" cy="864"/>
            </a:xfrm>
          </p:grpSpPr>
          <p:sp>
            <p:nvSpPr>
              <p:cNvPr id="48459" name="Oval 29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0" name="Oval 29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1" name="Oval 29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2" name="Oval 29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3" name="Oval 29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4" name="Oval 29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5" name="Oval 29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66" name="Oval 30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29" name="Group 301"/>
            <p:cNvGrpSpPr>
              <a:grpSpLocks/>
            </p:cNvGrpSpPr>
            <p:nvPr/>
          </p:nvGrpSpPr>
          <p:grpSpPr bwMode="auto">
            <a:xfrm rot="5400000">
              <a:off x="2956719" y="4876006"/>
              <a:ext cx="630238" cy="644525"/>
              <a:chOff x="1104" y="2448"/>
              <a:chExt cx="864" cy="864"/>
            </a:xfrm>
          </p:grpSpPr>
          <p:sp>
            <p:nvSpPr>
              <p:cNvPr id="48451" name="Oval 30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2" name="Oval 30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3" name="Oval 30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4" name="Oval 30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5" name="Oval 30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6" name="Oval 30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7" name="Oval 30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8" name="Oval 30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0" name="Group 310"/>
            <p:cNvGrpSpPr>
              <a:grpSpLocks/>
            </p:cNvGrpSpPr>
            <p:nvPr/>
          </p:nvGrpSpPr>
          <p:grpSpPr bwMode="auto">
            <a:xfrm rot="5400000">
              <a:off x="2956719" y="4736306"/>
              <a:ext cx="630238" cy="644525"/>
              <a:chOff x="1104" y="2448"/>
              <a:chExt cx="864" cy="864"/>
            </a:xfrm>
          </p:grpSpPr>
          <p:sp>
            <p:nvSpPr>
              <p:cNvPr id="48443" name="Oval 31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4" name="Oval 31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5" name="Oval 31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6" name="Oval 31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7" name="Oval 31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8" name="Oval 31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9" name="Oval 31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50" name="Oval 31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1" name="Group 320"/>
            <p:cNvGrpSpPr>
              <a:grpSpLocks/>
            </p:cNvGrpSpPr>
            <p:nvPr/>
          </p:nvGrpSpPr>
          <p:grpSpPr bwMode="auto">
            <a:xfrm rot="5400000">
              <a:off x="3066257" y="5503069"/>
              <a:ext cx="630237" cy="644525"/>
              <a:chOff x="1104" y="2448"/>
              <a:chExt cx="864" cy="864"/>
            </a:xfrm>
          </p:grpSpPr>
          <p:sp>
            <p:nvSpPr>
              <p:cNvPr id="48435" name="Oval 32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6" name="Oval 32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7" name="Oval 32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8" name="Oval 32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9" name="Oval 32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0" name="Oval 32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1" name="Oval 32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42" name="Oval 32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2" name="Group 329"/>
            <p:cNvGrpSpPr>
              <a:grpSpLocks/>
            </p:cNvGrpSpPr>
            <p:nvPr/>
          </p:nvGrpSpPr>
          <p:grpSpPr bwMode="auto">
            <a:xfrm rot="5400000">
              <a:off x="3065463" y="5362575"/>
              <a:ext cx="631825" cy="644525"/>
              <a:chOff x="1104" y="2448"/>
              <a:chExt cx="864" cy="864"/>
            </a:xfrm>
          </p:grpSpPr>
          <p:sp>
            <p:nvSpPr>
              <p:cNvPr id="48427" name="Oval 33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8" name="Oval 33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9" name="Oval 33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0" name="Oval 33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1" name="Oval 33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2" name="Oval 33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3" name="Oval 33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34" name="Oval 33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3" name="Group 338"/>
            <p:cNvGrpSpPr>
              <a:grpSpLocks/>
            </p:cNvGrpSpPr>
            <p:nvPr/>
          </p:nvGrpSpPr>
          <p:grpSpPr bwMode="auto">
            <a:xfrm rot="5400000">
              <a:off x="3066257" y="5222081"/>
              <a:ext cx="630238" cy="644525"/>
              <a:chOff x="1104" y="2448"/>
              <a:chExt cx="864" cy="864"/>
            </a:xfrm>
          </p:grpSpPr>
          <p:sp>
            <p:nvSpPr>
              <p:cNvPr id="48419" name="Oval 33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0" name="Oval 34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1" name="Oval 34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2" name="Oval 34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3" name="Oval 34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4" name="Oval 34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5" name="Oval 34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26" name="Oval 34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4" name="Group 347"/>
            <p:cNvGrpSpPr>
              <a:grpSpLocks/>
            </p:cNvGrpSpPr>
            <p:nvPr/>
          </p:nvGrpSpPr>
          <p:grpSpPr bwMode="auto">
            <a:xfrm rot="5400000">
              <a:off x="3066257" y="5082381"/>
              <a:ext cx="630238" cy="644525"/>
              <a:chOff x="1104" y="2448"/>
              <a:chExt cx="864" cy="864"/>
            </a:xfrm>
          </p:grpSpPr>
          <p:sp>
            <p:nvSpPr>
              <p:cNvPr id="48411" name="Oval 34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2" name="Oval 34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3" name="Oval 35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4" name="Oval 35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5" name="Oval 35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6" name="Oval 35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7" name="Oval 35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8" name="Oval 35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5" name="Group 356"/>
            <p:cNvGrpSpPr>
              <a:grpSpLocks/>
            </p:cNvGrpSpPr>
            <p:nvPr/>
          </p:nvGrpSpPr>
          <p:grpSpPr bwMode="auto">
            <a:xfrm rot="5400000">
              <a:off x="3066257" y="4942681"/>
              <a:ext cx="630238" cy="644525"/>
              <a:chOff x="1104" y="2448"/>
              <a:chExt cx="864" cy="864"/>
            </a:xfrm>
          </p:grpSpPr>
          <p:sp>
            <p:nvSpPr>
              <p:cNvPr id="48403" name="Oval 35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4" name="Oval 35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5" name="Oval 35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6" name="Oval 36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7" name="Oval 36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8" name="Oval 36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9" name="Oval 36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10" name="Oval 36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6" name="Group 365"/>
            <p:cNvGrpSpPr>
              <a:grpSpLocks/>
            </p:cNvGrpSpPr>
            <p:nvPr/>
          </p:nvGrpSpPr>
          <p:grpSpPr bwMode="auto">
            <a:xfrm rot="5400000">
              <a:off x="3065463" y="4802188"/>
              <a:ext cx="631825" cy="644525"/>
              <a:chOff x="1104" y="2448"/>
              <a:chExt cx="864" cy="864"/>
            </a:xfrm>
          </p:grpSpPr>
          <p:sp>
            <p:nvSpPr>
              <p:cNvPr id="48395" name="Oval 36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396" name="Oval 36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397" name="Oval 36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398" name="Oval 36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399" name="Oval 37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0" name="Oval 37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1" name="Oval 37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402" name="Oval 37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37" name="Group 375"/>
            <p:cNvGrpSpPr>
              <a:grpSpLocks/>
            </p:cNvGrpSpPr>
            <p:nvPr/>
          </p:nvGrpSpPr>
          <p:grpSpPr bwMode="auto">
            <a:xfrm rot="5400000">
              <a:off x="2748756" y="5166519"/>
              <a:ext cx="1471613" cy="644525"/>
              <a:chOff x="1824" y="1440"/>
              <a:chExt cx="2016" cy="864"/>
            </a:xfrm>
          </p:grpSpPr>
          <p:grpSp>
            <p:nvGrpSpPr>
              <p:cNvPr id="48332" name="Group 376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8387" name="Oval 3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8" name="Oval 3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9" name="Oval 3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90" name="Oval 3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91" name="Oval 3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92" name="Oval 3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93" name="Oval 3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94" name="Oval 3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3" name="Group 385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8379" name="Oval 3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0" name="Oval 3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1" name="Oval 3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2" name="Oval 3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3" name="Oval 3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4" name="Oval 3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5" name="Oval 3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86" name="Oval 3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4" name="Group 394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8371" name="Oval 39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2" name="Oval 39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3" name="Oval 39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4" name="Oval 39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5" name="Oval 39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6" name="Oval 40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7" name="Oval 40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8" name="Oval 40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5" name="Group 403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8363" name="Oval 40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4" name="Oval 40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5" name="Oval 40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6" name="Oval 40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7" name="Oval 40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8" name="Oval 40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9" name="Oval 41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70" name="Oval 41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6" name="Group 412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8355" name="Oval 41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6" name="Oval 41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7" name="Oval 41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8" name="Oval 41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9" name="Oval 41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0" name="Oval 41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1" name="Oval 41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62" name="Oval 42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7" name="Group 421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8347" name="Oval 42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8" name="Oval 42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9" name="Oval 42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0" name="Oval 42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1" name="Oval 42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2" name="Oval 42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3" name="Oval 42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54" name="Oval 42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338" name="Group 430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8339" name="Oval 43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0" name="Oval 43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1" name="Oval 43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2" name="Oval 43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3" name="Oval 43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4" name="Oval 43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5" name="Oval 43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46" name="Oval 43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7138" name="Group 439"/>
            <p:cNvGrpSpPr>
              <a:grpSpLocks/>
            </p:cNvGrpSpPr>
            <p:nvPr/>
          </p:nvGrpSpPr>
          <p:grpSpPr bwMode="auto">
            <a:xfrm rot="5400000">
              <a:off x="2925762" y="5165726"/>
              <a:ext cx="1331913" cy="646112"/>
              <a:chOff x="2112" y="1536"/>
              <a:chExt cx="1824" cy="864"/>
            </a:xfrm>
          </p:grpSpPr>
          <p:grpSp>
            <p:nvGrpSpPr>
              <p:cNvPr id="48278" name="Group 440"/>
              <p:cNvGrpSpPr>
                <a:grpSpLocks/>
              </p:cNvGrpSpPr>
              <p:nvPr/>
            </p:nvGrpSpPr>
            <p:grpSpPr bwMode="auto">
              <a:xfrm>
                <a:off x="3072" y="1536"/>
                <a:ext cx="864" cy="864"/>
                <a:chOff x="1104" y="2448"/>
                <a:chExt cx="864" cy="864"/>
              </a:xfrm>
            </p:grpSpPr>
            <p:sp>
              <p:nvSpPr>
                <p:cNvPr id="48324" name="Oval 4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5" name="Oval 4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6" name="Oval 4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7" name="Oval 4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8" name="Oval 4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9" name="Oval 4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30" name="Oval 4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31" name="Oval 4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79" name="Group 449"/>
              <p:cNvGrpSpPr>
                <a:grpSpLocks/>
              </p:cNvGrpSpPr>
              <p:nvPr/>
            </p:nvGrpSpPr>
            <p:grpSpPr bwMode="auto">
              <a:xfrm>
                <a:off x="2880" y="1536"/>
                <a:ext cx="864" cy="864"/>
                <a:chOff x="1104" y="2448"/>
                <a:chExt cx="864" cy="864"/>
              </a:xfrm>
            </p:grpSpPr>
            <p:sp>
              <p:nvSpPr>
                <p:cNvPr id="48316" name="Oval 4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7" name="Oval 4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8" name="Oval 4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9" name="Oval 4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0" name="Oval 4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1" name="Oval 4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2" name="Oval 4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23" name="Oval 4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80" name="Group 458"/>
              <p:cNvGrpSpPr>
                <a:grpSpLocks/>
              </p:cNvGrpSpPr>
              <p:nvPr/>
            </p:nvGrpSpPr>
            <p:grpSpPr bwMode="auto">
              <a:xfrm>
                <a:off x="2688" y="1536"/>
                <a:ext cx="864" cy="864"/>
                <a:chOff x="1104" y="2448"/>
                <a:chExt cx="864" cy="864"/>
              </a:xfrm>
            </p:grpSpPr>
            <p:sp>
              <p:nvSpPr>
                <p:cNvPr id="48308" name="Oval 459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9" name="Oval 460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0" name="Oval 461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1" name="Oval 462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2" name="Oval 463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3" name="Oval 464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4" name="Oval 465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15" name="Oval 466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81" name="Group 467"/>
              <p:cNvGrpSpPr>
                <a:grpSpLocks/>
              </p:cNvGrpSpPr>
              <p:nvPr/>
            </p:nvGrpSpPr>
            <p:grpSpPr bwMode="auto">
              <a:xfrm>
                <a:off x="2496" y="1536"/>
                <a:ext cx="864" cy="864"/>
                <a:chOff x="1104" y="2448"/>
                <a:chExt cx="864" cy="864"/>
              </a:xfrm>
            </p:grpSpPr>
            <p:sp>
              <p:nvSpPr>
                <p:cNvPr id="48300" name="Oval 468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1" name="Oval 469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2" name="Oval 470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3" name="Oval 471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4" name="Oval 472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5" name="Oval 473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6" name="Oval 474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307" name="Oval 475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82" name="Group 476"/>
              <p:cNvGrpSpPr>
                <a:grpSpLocks/>
              </p:cNvGrpSpPr>
              <p:nvPr/>
            </p:nvGrpSpPr>
            <p:grpSpPr bwMode="auto">
              <a:xfrm>
                <a:off x="2304" y="1536"/>
                <a:ext cx="864" cy="864"/>
                <a:chOff x="1104" y="2448"/>
                <a:chExt cx="864" cy="864"/>
              </a:xfrm>
            </p:grpSpPr>
            <p:sp>
              <p:nvSpPr>
                <p:cNvPr id="48292" name="Oval 477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3" name="Oval 478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4" name="Oval 479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5" name="Oval 480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6" name="Oval 481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7" name="Oval 482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8" name="Oval 483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9" name="Oval 484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83" name="Group 485"/>
              <p:cNvGrpSpPr>
                <a:grpSpLocks/>
              </p:cNvGrpSpPr>
              <p:nvPr/>
            </p:nvGrpSpPr>
            <p:grpSpPr bwMode="auto">
              <a:xfrm>
                <a:off x="2112" y="1536"/>
                <a:ext cx="864" cy="864"/>
                <a:chOff x="1104" y="2448"/>
                <a:chExt cx="864" cy="864"/>
              </a:xfrm>
            </p:grpSpPr>
            <p:sp>
              <p:nvSpPr>
                <p:cNvPr id="48284" name="Oval 48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85" name="Oval 48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86" name="Oval 48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87" name="Oval 48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88" name="Oval 49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89" name="Oval 49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0" name="Oval 49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91" name="Oval 49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7139" name="Group 494"/>
            <p:cNvGrpSpPr>
              <a:grpSpLocks/>
            </p:cNvGrpSpPr>
            <p:nvPr/>
          </p:nvGrpSpPr>
          <p:grpSpPr bwMode="auto">
            <a:xfrm rot="5400000">
              <a:off x="2945606" y="5166519"/>
              <a:ext cx="1471613" cy="644525"/>
              <a:chOff x="1824" y="1440"/>
              <a:chExt cx="2016" cy="864"/>
            </a:xfrm>
          </p:grpSpPr>
          <p:grpSp>
            <p:nvGrpSpPr>
              <p:cNvPr id="48215" name="Group 495"/>
              <p:cNvGrpSpPr>
                <a:grpSpLocks/>
              </p:cNvGrpSpPr>
              <p:nvPr/>
            </p:nvGrpSpPr>
            <p:grpSpPr bwMode="auto">
              <a:xfrm>
                <a:off x="2976" y="1440"/>
                <a:ext cx="864" cy="864"/>
                <a:chOff x="1104" y="2448"/>
                <a:chExt cx="864" cy="864"/>
              </a:xfrm>
            </p:grpSpPr>
            <p:sp>
              <p:nvSpPr>
                <p:cNvPr id="48270" name="Oval 496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1" name="Oval 497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2" name="Oval 498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3" name="Oval 499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4" name="Oval 500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5" name="Oval 501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6" name="Oval 502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77" name="Oval 503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16" name="Group 504"/>
              <p:cNvGrpSpPr>
                <a:grpSpLocks/>
              </p:cNvGrpSpPr>
              <p:nvPr/>
            </p:nvGrpSpPr>
            <p:grpSpPr bwMode="auto">
              <a:xfrm>
                <a:off x="2784" y="1440"/>
                <a:ext cx="864" cy="864"/>
                <a:chOff x="1104" y="2448"/>
                <a:chExt cx="864" cy="864"/>
              </a:xfrm>
            </p:grpSpPr>
            <p:sp>
              <p:nvSpPr>
                <p:cNvPr id="48262" name="Oval 505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3" name="Oval 506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4" name="Oval 507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5" name="Oval 508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6" name="Oval 509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7" name="Oval 510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8" name="Oval 511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9" name="Oval 512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17" name="Group 513"/>
              <p:cNvGrpSpPr>
                <a:grpSpLocks/>
              </p:cNvGrpSpPr>
              <p:nvPr/>
            </p:nvGrpSpPr>
            <p:grpSpPr bwMode="auto">
              <a:xfrm>
                <a:off x="2592" y="1440"/>
                <a:ext cx="864" cy="864"/>
                <a:chOff x="1104" y="2448"/>
                <a:chExt cx="864" cy="864"/>
              </a:xfrm>
            </p:grpSpPr>
            <p:sp>
              <p:nvSpPr>
                <p:cNvPr id="48254" name="Oval 514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5" name="Oval 515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6" name="Oval 516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7" name="Oval 517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8" name="Oval 518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9" name="Oval 519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0" name="Oval 520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61" name="Oval 521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18" name="Group 522"/>
              <p:cNvGrpSpPr>
                <a:grpSpLocks/>
              </p:cNvGrpSpPr>
              <p:nvPr/>
            </p:nvGrpSpPr>
            <p:grpSpPr bwMode="auto">
              <a:xfrm>
                <a:off x="2400" y="1440"/>
                <a:ext cx="864" cy="864"/>
                <a:chOff x="1104" y="2448"/>
                <a:chExt cx="864" cy="864"/>
              </a:xfrm>
            </p:grpSpPr>
            <p:sp>
              <p:nvSpPr>
                <p:cNvPr id="48246" name="Oval 523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7" name="Oval 524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8" name="Oval 525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9" name="Oval 526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0" name="Oval 527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1" name="Oval 528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2" name="Oval 529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53" name="Oval 530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19" name="Group 531"/>
              <p:cNvGrpSpPr>
                <a:grpSpLocks/>
              </p:cNvGrpSpPr>
              <p:nvPr/>
            </p:nvGrpSpPr>
            <p:grpSpPr bwMode="auto">
              <a:xfrm>
                <a:off x="2208" y="1440"/>
                <a:ext cx="864" cy="864"/>
                <a:chOff x="1104" y="2448"/>
                <a:chExt cx="864" cy="864"/>
              </a:xfrm>
            </p:grpSpPr>
            <p:sp>
              <p:nvSpPr>
                <p:cNvPr id="48238" name="Oval 532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9" name="Oval 533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0" name="Oval 534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1" name="Oval 535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2" name="Oval 536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3" name="Oval 537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4" name="Oval 538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45" name="Oval 539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20" name="Group 540"/>
              <p:cNvGrpSpPr>
                <a:grpSpLocks/>
              </p:cNvGrpSpPr>
              <p:nvPr/>
            </p:nvGrpSpPr>
            <p:grpSpPr bwMode="auto">
              <a:xfrm>
                <a:off x="2016" y="1440"/>
                <a:ext cx="864" cy="864"/>
                <a:chOff x="1104" y="2448"/>
                <a:chExt cx="864" cy="864"/>
              </a:xfrm>
            </p:grpSpPr>
            <p:sp>
              <p:nvSpPr>
                <p:cNvPr id="48230" name="Oval 541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1" name="Oval 542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2" name="Oval 543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3" name="Oval 544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4" name="Oval 545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5" name="Oval 546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6" name="Oval 547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37" name="Oval 548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  <p:grpSp>
            <p:nvGrpSpPr>
              <p:cNvPr id="48221" name="Group 549"/>
              <p:cNvGrpSpPr>
                <a:grpSpLocks/>
              </p:cNvGrpSpPr>
              <p:nvPr/>
            </p:nvGrpSpPr>
            <p:grpSpPr bwMode="auto">
              <a:xfrm>
                <a:off x="1824" y="1440"/>
                <a:ext cx="864" cy="864"/>
                <a:chOff x="1104" y="2448"/>
                <a:chExt cx="864" cy="864"/>
              </a:xfrm>
            </p:grpSpPr>
            <p:sp>
              <p:nvSpPr>
                <p:cNvPr id="48222" name="Oval 550"/>
                <p:cNvSpPr>
                  <a:spLocks noChangeArrowheads="1"/>
                </p:cNvSpPr>
                <p:nvPr/>
              </p:nvSpPr>
              <p:spPr bwMode="auto">
                <a:xfrm>
                  <a:off x="1104" y="244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3" name="Oval 551"/>
                <p:cNvSpPr>
                  <a:spLocks noChangeArrowheads="1"/>
                </p:cNvSpPr>
                <p:nvPr/>
              </p:nvSpPr>
              <p:spPr bwMode="auto">
                <a:xfrm>
                  <a:off x="1200" y="254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4" name="Oval 552"/>
                <p:cNvSpPr>
                  <a:spLocks noChangeArrowheads="1"/>
                </p:cNvSpPr>
                <p:nvPr/>
              </p:nvSpPr>
              <p:spPr bwMode="auto">
                <a:xfrm>
                  <a:off x="1296" y="264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5" name="Oval 553"/>
                <p:cNvSpPr>
                  <a:spLocks noChangeArrowheads="1"/>
                </p:cNvSpPr>
                <p:nvPr/>
              </p:nvSpPr>
              <p:spPr bwMode="auto">
                <a:xfrm>
                  <a:off x="1392" y="2736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6" name="Oval 554"/>
                <p:cNvSpPr>
                  <a:spLocks noChangeArrowheads="1"/>
                </p:cNvSpPr>
                <p:nvPr/>
              </p:nvSpPr>
              <p:spPr bwMode="auto">
                <a:xfrm>
                  <a:off x="1488" y="2832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7" name="Oval 555"/>
                <p:cNvSpPr>
                  <a:spLocks noChangeArrowheads="1"/>
                </p:cNvSpPr>
                <p:nvPr/>
              </p:nvSpPr>
              <p:spPr bwMode="auto">
                <a:xfrm>
                  <a:off x="1584" y="2928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8" name="Oval 556"/>
                <p:cNvSpPr>
                  <a:spLocks noChangeArrowheads="1"/>
                </p:cNvSpPr>
                <p:nvPr/>
              </p:nvSpPr>
              <p:spPr bwMode="auto">
                <a:xfrm>
                  <a:off x="1680" y="3024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8229" name="Oval 557"/>
                <p:cNvSpPr>
                  <a:spLocks noChangeArrowheads="1"/>
                </p:cNvSpPr>
                <p:nvPr/>
              </p:nvSpPr>
              <p:spPr bwMode="auto">
                <a:xfrm>
                  <a:off x="1776" y="3120"/>
                  <a:ext cx="192" cy="192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760000"/>
                    </a:gs>
                    <a:gs pos="50000">
                      <a:srgbClr val="FF0000"/>
                    </a:gs>
                    <a:gs pos="100000">
                      <a:srgbClr val="76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endParaRPr lang="fr-FR" altLang="fr-FR" sz="2800" b="1">
                    <a:solidFill>
                      <a:srgbClr val="000000"/>
                    </a:solidFill>
                    <a:latin typeface="Verdana" panose="020B0604030504040204" pitchFamily="34" charset="0"/>
                  </a:endParaRPr>
                </a:p>
              </p:txBody>
            </p:sp>
          </p:grpSp>
        </p:grpSp>
        <p:grpSp>
          <p:nvGrpSpPr>
            <p:cNvPr id="47140" name="Group 559"/>
            <p:cNvGrpSpPr>
              <a:grpSpLocks/>
            </p:cNvGrpSpPr>
            <p:nvPr/>
          </p:nvGrpSpPr>
          <p:grpSpPr bwMode="auto">
            <a:xfrm rot="5400000">
              <a:off x="3474244" y="5517356"/>
              <a:ext cx="631825" cy="646113"/>
              <a:chOff x="1104" y="2448"/>
              <a:chExt cx="864" cy="864"/>
            </a:xfrm>
          </p:grpSpPr>
          <p:sp>
            <p:nvSpPr>
              <p:cNvPr id="48207" name="Oval 5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8" name="Oval 5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9" name="Oval 5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10" name="Oval 5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11" name="Oval 5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12" name="Oval 5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13" name="Oval 5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14" name="Oval 5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1" name="Group 568"/>
            <p:cNvGrpSpPr>
              <a:grpSpLocks/>
            </p:cNvGrpSpPr>
            <p:nvPr/>
          </p:nvGrpSpPr>
          <p:grpSpPr bwMode="auto">
            <a:xfrm rot="5400000">
              <a:off x="3475038" y="5376862"/>
              <a:ext cx="630238" cy="646113"/>
              <a:chOff x="1104" y="2448"/>
              <a:chExt cx="864" cy="864"/>
            </a:xfrm>
          </p:grpSpPr>
          <p:sp>
            <p:nvSpPr>
              <p:cNvPr id="48199" name="Oval 5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0" name="Oval 5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1" name="Oval 5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2" name="Oval 5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3" name="Oval 5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4" name="Oval 5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5" name="Oval 5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206" name="Oval 5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2" name="Group 577"/>
            <p:cNvGrpSpPr>
              <a:grpSpLocks/>
            </p:cNvGrpSpPr>
            <p:nvPr/>
          </p:nvGrpSpPr>
          <p:grpSpPr bwMode="auto">
            <a:xfrm rot="5400000">
              <a:off x="3475038" y="5237162"/>
              <a:ext cx="630238" cy="646113"/>
              <a:chOff x="1104" y="2448"/>
              <a:chExt cx="864" cy="864"/>
            </a:xfrm>
          </p:grpSpPr>
          <p:sp>
            <p:nvSpPr>
              <p:cNvPr id="48191" name="Oval 57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2" name="Oval 57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3" name="Oval 58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4" name="Oval 58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5" name="Oval 58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6" name="Oval 58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7" name="Oval 58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8" name="Oval 58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3" name="Group 586"/>
            <p:cNvGrpSpPr>
              <a:grpSpLocks/>
            </p:cNvGrpSpPr>
            <p:nvPr/>
          </p:nvGrpSpPr>
          <p:grpSpPr bwMode="auto">
            <a:xfrm rot="5400000">
              <a:off x="3475038" y="5097462"/>
              <a:ext cx="630238" cy="646113"/>
              <a:chOff x="1104" y="2448"/>
              <a:chExt cx="864" cy="864"/>
            </a:xfrm>
          </p:grpSpPr>
          <p:sp>
            <p:nvSpPr>
              <p:cNvPr id="48183" name="Oval 58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4" name="Oval 58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5" name="Oval 58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6" name="Oval 59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7" name="Oval 59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8" name="Oval 59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9" name="Oval 59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90" name="Oval 59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4" name="Group 595"/>
            <p:cNvGrpSpPr>
              <a:grpSpLocks/>
            </p:cNvGrpSpPr>
            <p:nvPr/>
          </p:nvGrpSpPr>
          <p:grpSpPr bwMode="auto">
            <a:xfrm rot="5400000">
              <a:off x="3475038" y="4956175"/>
              <a:ext cx="630237" cy="646113"/>
              <a:chOff x="1104" y="2448"/>
              <a:chExt cx="864" cy="864"/>
            </a:xfrm>
          </p:grpSpPr>
          <p:sp>
            <p:nvSpPr>
              <p:cNvPr id="48175" name="Oval 59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6" name="Oval 59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7" name="Oval 59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8" name="Oval 59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9" name="Oval 60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0" name="Oval 60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1" name="Oval 60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82" name="Oval 60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5" name="Group 604"/>
            <p:cNvGrpSpPr>
              <a:grpSpLocks/>
            </p:cNvGrpSpPr>
            <p:nvPr/>
          </p:nvGrpSpPr>
          <p:grpSpPr bwMode="auto">
            <a:xfrm rot="5400000">
              <a:off x="3475038" y="4816475"/>
              <a:ext cx="630237" cy="646113"/>
              <a:chOff x="1104" y="2448"/>
              <a:chExt cx="864" cy="864"/>
            </a:xfrm>
          </p:grpSpPr>
          <p:sp>
            <p:nvSpPr>
              <p:cNvPr id="48167" name="Oval 60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8" name="Oval 60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9" name="Oval 60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0" name="Oval 60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1" name="Oval 60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2" name="Oval 61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3" name="Oval 61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74" name="Oval 61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6" name="Group 614"/>
            <p:cNvGrpSpPr>
              <a:grpSpLocks/>
            </p:cNvGrpSpPr>
            <p:nvPr/>
          </p:nvGrpSpPr>
          <p:grpSpPr bwMode="auto">
            <a:xfrm rot="5400000">
              <a:off x="3579813" y="5591175"/>
              <a:ext cx="630237" cy="646113"/>
              <a:chOff x="1104" y="2448"/>
              <a:chExt cx="864" cy="864"/>
            </a:xfrm>
          </p:grpSpPr>
          <p:sp>
            <p:nvSpPr>
              <p:cNvPr id="48159" name="Oval 6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0" name="Oval 6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1" name="Oval 6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2" name="Oval 6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3" name="Oval 6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4" name="Oval 6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5" name="Oval 6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66" name="Oval 6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7" name="Group 623"/>
            <p:cNvGrpSpPr>
              <a:grpSpLocks/>
            </p:cNvGrpSpPr>
            <p:nvPr/>
          </p:nvGrpSpPr>
          <p:grpSpPr bwMode="auto">
            <a:xfrm rot="5400000">
              <a:off x="3579813" y="5451475"/>
              <a:ext cx="630237" cy="646113"/>
              <a:chOff x="1104" y="2448"/>
              <a:chExt cx="864" cy="864"/>
            </a:xfrm>
          </p:grpSpPr>
          <p:sp>
            <p:nvSpPr>
              <p:cNvPr id="48151" name="Oval 6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2" name="Oval 6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3" name="Oval 6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4" name="Oval 6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5" name="Oval 6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6" name="Oval 6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7" name="Oval 6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8" name="Oval 6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8" name="Group 632"/>
            <p:cNvGrpSpPr>
              <a:grpSpLocks/>
            </p:cNvGrpSpPr>
            <p:nvPr/>
          </p:nvGrpSpPr>
          <p:grpSpPr bwMode="auto">
            <a:xfrm rot="5400000">
              <a:off x="3579813" y="5310187"/>
              <a:ext cx="630238" cy="646113"/>
              <a:chOff x="1104" y="2448"/>
              <a:chExt cx="864" cy="864"/>
            </a:xfrm>
          </p:grpSpPr>
          <p:sp>
            <p:nvSpPr>
              <p:cNvPr id="48143" name="Oval 633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4" name="Oval 634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5" name="Oval 635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6" name="Oval 636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7" name="Oval 637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8" name="Oval 638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9" name="Oval 639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50" name="Oval 640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49" name="Group 641"/>
            <p:cNvGrpSpPr>
              <a:grpSpLocks/>
            </p:cNvGrpSpPr>
            <p:nvPr/>
          </p:nvGrpSpPr>
          <p:grpSpPr bwMode="auto">
            <a:xfrm rot="5400000">
              <a:off x="3579813" y="5170487"/>
              <a:ext cx="630238" cy="646113"/>
              <a:chOff x="1104" y="2448"/>
              <a:chExt cx="864" cy="864"/>
            </a:xfrm>
          </p:grpSpPr>
          <p:sp>
            <p:nvSpPr>
              <p:cNvPr id="48135" name="Oval 642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6" name="Oval 643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7" name="Oval 644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8" name="Oval 645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9" name="Oval 646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0" name="Oval 647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1" name="Oval 648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42" name="Oval 649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0" name="Group 650"/>
            <p:cNvGrpSpPr>
              <a:grpSpLocks/>
            </p:cNvGrpSpPr>
            <p:nvPr/>
          </p:nvGrpSpPr>
          <p:grpSpPr bwMode="auto">
            <a:xfrm rot="5400000">
              <a:off x="3579813" y="5030787"/>
              <a:ext cx="630238" cy="646113"/>
              <a:chOff x="1104" y="2448"/>
              <a:chExt cx="864" cy="864"/>
            </a:xfrm>
          </p:grpSpPr>
          <p:sp>
            <p:nvSpPr>
              <p:cNvPr id="48127" name="Oval 651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8" name="Oval 652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9" name="Oval 653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0" name="Oval 654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1" name="Oval 655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2" name="Oval 656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3" name="Oval 657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34" name="Oval 658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1" name="Group 659"/>
            <p:cNvGrpSpPr>
              <a:grpSpLocks/>
            </p:cNvGrpSpPr>
            <p:nvPr/>
          </p:nvGrpSpPr>
          <p:grpSpPr bwMode="auto">
            <a:xfrm rot="5400000">
              <a:off x="3579813" y="4891087"/>
              <a:ext cx="630238" cy="646113"/>
              <a:chOff x="1104" y="2448"/>
              <a:chExt cx="864" cy="864"/>
            </a:xfrm>
          </p:grpSpPr>
          <p:sp>
            <p:nvSpPr>
              <p:cNvPr id="48119" name="Oval 660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0" name="Oval 661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1" name="Oval 662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2" name="Oval 663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3" name="Oval 664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4" name="Oval 665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5" name="Oval 666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26" name="Oval 667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2" name="Group 668"/>
            <p:cNvGrpSpPr>
              <a:grpSpLocks/>
            </p:cNvGrpSpPr>
            <p:nvPr/>
          </p:nvGrpSpPr>
          <p:grpSpPr bwMode="auto">
            <a:xfrm rot="5400000">
              <a:off x="3579813" y="4749800"/>
              <a:ext cx="630237" cy="646113"/>
              <a:chOff x="1104" y="2448"/>
              <a:chExt cx="864" cy="864"/>
            </a:xfrm>
          </p:grpSpPr>
          <p:sp>
            <p:nvSpPr>
              <p:cNvPr id="48111" name="Oval 66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2" name="Oval 67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3" name="Oval 67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4" name="Oval 67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5" name="Oval 67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6" name="Oval 67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7" name="Oval 67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8" name="Oval 67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3" name="Group 678"/>
            <p:cNvGrpSpPr>
              <a:grpSpLocks/>
            </p:cNvGrpSpPr>
            <p:nvPr/>
          </p:nvGrpSpPr>
          <p:grpSpPr bwMode="auto">
            <a:xfrm rot="5400000">
              <a:off x="3689350" y="5518150"/>
              <a:ext cx="631825" cy="644525"/>
              <a:chOff x="1104" y="2448"/>
              <a:chExt cx="864" cy="864"/>
            </a:xfrm>
          </p:grpSpPr>
          <p:sp>
            <p:nvSpPr>
              <p:cNvPr id="48103" name="Oval 679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4" name="Oval 680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5" name="Oval 681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6" name="Oval 682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7" name="Oval 683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8" name="Oval 684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9" name="Oval 685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10" name="Oval 686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4" name="Group 687"/>
            <p:cNvGrpSpPr>
              <a:grpSpLocks/>
            </p:cNvGrpSpPr>
            <p:nvPr/>
          </p:nvGrpSpPr>
          <p:grpSpPr bwMode="auto">
            <a:xfrm rot="5400000">
              <a:off x="3690144" y="5377656"/>
              <a:ext cx="630238" cy="644525"/>
              <a:chOff x="1104" y="2448"/>
              <a:chExt cx="864" cy="864"/>
            </a:xfrm>
          </p:grpSpPr>
          <p:sp>
            <p:nvSpPr>
              <p:cNvPr id="48095" name="Oval 688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6" name="Oval 689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7" name="Oval 690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8" name="Oval 691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9" name="Oval 692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0" name="Oval 693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1" name="Oval 69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102" name="Oval 695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5" name="Group 696"/>
            <p:cNvGrpSpPr>
              <a:grpSpLocks/>
            </p:cNvGrpSpPr>
            <p:nvPr/>
          </p:nvGrpSpPr>
          <p:grpSpPr bwMode="auto">
            <a:xfrm rot="5400000">
              <a:off x="3690144" y="5237956"/>
              <a:ext cx="630238" cy="644525"/>
              <a:chOff x="1104" y="2448"/>
              <a:chExt cx="864" cy="864"/>
            </a:xfrm>
          </p:grpSpPr>
          <p:sp>
            <p:nvSpPr>
              <p:cNvPr id="48087" name="Oval 697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8" name="Oval 698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9" name="Oval 699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0" name="Oval 700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1" name="Oval 701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2" name="Oval 702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3" name="Oval 703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94" name="Oval 704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6" name="Group 705"/>
            <p:cNvGrpSpPr>
              <a:grpSpLocks/>
            </p:cNvGrpSpPr>
            <p:nvPr/>
          </p:nvGrpSpPr>
          <p:grpSpPr bwMode="auto">
            <a:xfrm rot="5400000">
              <a:off x="3690144" y="5098256"/>
              <a:ext cx="630238" cy="644525"/>
              <a:chOff x="1104" y="2448"/>
              <a:chExt cx="864" cy="864"/>
            </a:xfrm>
          </p:grpSpPr>
          <p:sp>
            <p:nvSpPr>
              <p:cNvPr id="48079" name="Oval 706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0" name="Oval 707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1" name="Oval 708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2" name="Oval 709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3" name="Oval 710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4" name="Oval 711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5" name="Oval 712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86" name="Oval 713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7" name="Group 714"/>
            <p:cNvGrpSpPr>
              <a:grpSpLocks/>
            </p:cNvGrpSpPr>
            <p:nvPr/>
          </p:nvGrpSpPr>
          <p:grpSpPr bwMode="auto">
            <a:xfrm rot="5400000">
              <a:off x="3690144" y="4956969"/>
              <a:ext cx="630237" cy="644525"/>
              <a:chOff x="1104" y="2448"/>
              <a:chExt cx="864" cy="864"/>
            </a:xfrm>
          </p:grpSpPr>
          <p:sp>
            <p:nvSpPr>
              <p:cNvPr id="48071" name="Oval 715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2" name="Oval 716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3" name="Oval 717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4" name="Oval 718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5" name="Oval 719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6" name="Oval 720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7" name="Oval 721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8" name="Oval 722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grpSp>
          <p:nvGrpSpPr>
            <p:cNvPr id="47158" name="Group 723"/>
            <p:cNvGrpSpPr>
              <a:grpSpLocks/>
            </p:cNvGrpSpPr>
            <p:nvPr/>
          </p:nvGrpSpPr>
          <p:grpSpPr bwMode="auto">
            <a:xfrm rot="5400000">
              <a:off x="3690144" y="4817269"/>
              <a:ext cx="630237" cy="644525"/>
              <a:chOff x="1104" y="2448"/>
              <a:chExt cx="864" cy="864"/>
            </a:xfrm>
          </p:grpSpPr>
          <p:sp>
            <p:nvSpPr>
              <p:cNvPr id="48063" name="Oval 724"/>
              <p:cNvSpPr>
                <a:spLocks noChangeArrowheads="1"/>
              </p:cNvSpPr>
              <p:nvPr/>
            </p:nvSpPr>
            <p:spPr bwMode="auto">
              <a:xfrm>
                <a:off x="1104" y="244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4" name="Oval 725"/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5" name="Oval 726"/>
              <p:cNvSpPr>
                <a:spLocks noChangeArrowheads="1"/>
              </p:cNvSpPr>
              <p:nvPr/>
            </p:nvSpPr>
            <p:spPr bwMode="auto">
              <a:xfrm>
                <a:off x="1296" y="264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6" name="Oval 727"/>
              <p:cNvSpPr>
                <a:spLocks noChangeArrowheads="1"/>
              </p:cNvSpPr>
              <p:nvPr/>
            </p:nvSpPr>
            <p:spPr bwMode="auto">
              <a:xfrm>
                <a:off x="1392" y="2736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7" name="Oval 728"/>
              <p:cNvSpPr>
                <a:spLocks noChangeArrowheads="1"/>
              </p:cNvSpPr>
              <p:nvPr/>
            </p:nvSpPr>
            <p:spPr bwMode="auto">
              <a:xfrm>
                <a:off x="1488" y="2832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8" name="Oval 729"/>
              <p:cNvSpPr>
                <a:spLocks noChangeArrowheads="1"/>
              </p:cNvSpPr>
              <p:nvPr/>
            </p:nvSpPr>
            <p:spPr bwMode="auto">
              <a:xfrm>
                <a:off x="1584" y="2928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69" name="Oval 730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8070" name="Oval 731"/>
              <p:cNvSpPr>
                <a:spLocks noChangeArrowheads="1"/>
              </p:cNvSpPr>
              <p:nvPr/>
            </p:nvSpPr>
            <p:spPr bwMode="auto">
              <a:xfrm>
                <a:off x="1776" y="3120"/>
                <a:ext cx="192" cy="192"/>
              </a:xfrm>
              <a:prstGeom prst="ellipse">
                <a:avLst/>
              </a:prstGeom>
              <a:gradFill rotWithShape="0">
                <a:gsLst>
                  <a:gs pos="0">
                    <a:srgbClr val="000043"/>
                  </a:gs>
                  <a:gs pos="50000">
                    <a:srgbClr val="0000FF"/>
                  </a:gs>
                  <a:gs pos="100000">
                    <a:srgbClr val="000043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</p:grpSp>
        <p:sp>
          <p:nvSpPr>
            <p:cNvPr id="47159" name="ZoneTexte 2"/>
            <p:cNvSpPr txBox="1">
              <a:spLocks noChangeArrowheads="1"/>
            </p:cNvSpPr>
            <p:nvPr/>
          </p:nvSpPr>
          <p:spPr bwMode="auto">
            <a:xfrm>
              <a:off x="2482850" y="6165850"/>
              <a:ext cx="8651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7160" name="ZoneTexte 1887"/>
            <p:cNvSpPr txBox="1">
              <a:spLocks noChangeArrowheads="1"/>
            </p:cNvSpPr>
            <p:nvPr/>
          </p:nvSpPr>
          <p:spPr bwMode="auto">
            <a:xfrm>
              <a:off x="3348038" y="6165850"/>
              <a:ext cx="833437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0000FF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Mag.</a:t>
              </a:r>
            </a:p>
          </p:txBody>
        </p:sp>
        <p:sp>
          <p:nvSpPr>
            <p:cNvPr id="47161" name="ZoneTexte 1888"/>
            <p:cNvSpPr txBox="1">
              <a:spLocks noChangeArrowheads="1"/>
            </p:cNvSpPr>
            <p:nvPr/>
          </p:nvSpPr>
          <p:spPr bwMode="auto">
            <a:xfrm>
              <a:off x="3001963" y="6340475"/>
              <a:ext cx="647700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fr-FR" altLang="fr-FR" sz="2000" b="1">
                  <a:solidFill>
                    <a:srgbClr val="FF0000"/>
                  </a:solidFill>
                  <a:latin typeface="Verdana" panose="020B0604030504040204" pitchFamily="34" charset="0"/>
                  <a:cs typeface="Arial" panose="020B0604020202020204" pitchFamily="34" charset="0"/>
                </a:rPr>
                <a:t>Cu</a:t>
              </a:r>
            </a:p>
          </p:txBody>
        </p:sp>
        <p:grpSp>
          <p:nvGrpSpPr>
            <p:cNvPr id="47162" name="Group 1069"/>
            <p:cNvGrpSpPr>
              <a:grpSpLocks/>
            </p:cNvGrpSpPr>
            <p:nvPr/>
          </p:nvGrpSpPr>
          <p:grpSpPr bwMode="auto">
            <a:xfrm rot="5400000">
              <a:off x="621507" y="4591843"/>
              <a:ext cx="1492250" cy="2087563"/>
              <a:chOff x="1897" y="389"/>
              <a:chExt cx="2045" cy="2796"/>
            </a:xfrm>
          </p:grpSpPr>
          <p:grpSp>
            <p:nvGrpSpPr>
              <p:cNvPr id="47163" name="Group 1070"/>
              <p:cNvGrpSpPr>
                <a:grpSpLocks/>
              </p:cNvGrpSpPr>
              <p:nvPr/>
            </p:nvGrpSpPr>
            <p:grpSpPr bwMode="auto">
              <a:xfrm>
                <a:off x="1897" y="2057"/>
                <a:ext cx="2016" cy="1128"/>
                <a:chOff x="1920" y="2136"/>
                <a:chExt cx="2016" cy="1128"/>
              </a:xfrm>
            </p:grpSpPr>
            <p:grpSp>
              <p:nvGrpSpPr>
                <p:cNvPr id="47880" name="Group 1071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8000" name="Group 1072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55" name="Oval 10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6" name="Oval 10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7" name="Oval 10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8" name="Oval 10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9" name="Oval 10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60" name="Oval 10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61" name="Oval 10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62" name="Oval 10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1" name="Group 1081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47" name="Oval 10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8" name="Oval 10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9" name="Oval 10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0" name="Oval 10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1" name="Oval 10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2" name="Oval 10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3" name="Oval 10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54" name="Oval 10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2" name="Group 1090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39" name="Oval 10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0" name="Oval 10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1" name="Oval 10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2" name="Oval 10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3" name="Oval 10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4" name="Oval 10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5" name="Oval 10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46" name="Oval 10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3" name="Group 1099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31" name="Oval 1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2" name="Oval 1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3" name="Oval 1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4" name="Oval 1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5" name="Oval 1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6" name="Oval 1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7" name="Oval 1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8" name="Oval 1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4" name="Group 1108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23" name="Oval 1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4" name="Oval 1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5" name="Oval 1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6" name="Oval 1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7" name="Oval 1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8" name="Oval 1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9" name="Oval 1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30" name="Oval 1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5" name="Group 1117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15" name="Oval 1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6" name="Oval 1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7" name="Oval 1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8" name="Oval 1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9" name="Oval 1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0" name="Oval 1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1" name="Oval 1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22" name="Oval 1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8006" name="Group 1126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8007" name="Oval 1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08" name="Oval 1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09" name="Oval 1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0" name="Oval 1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1" name="Oval 1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2" name="Oval 1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3" name="Oval 1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8014" name="Oval 1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881" name="Group 1135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7946" name="Group 1136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92" name="Oval 1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3" name="Oval 1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4" name="Oval 1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5" name="Oval 1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6" name="Oval 1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7" name="Oval 1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8" name="Oval 1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9" name="Oval 1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947" name="Group 1145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84" name="Oval 1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5" name="Oval 1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6" name="Oval 1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7" name="Oval 1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8" name="Oval 1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9" name="Oval 1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0" name="Oval 1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91" name="Oval 1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948" name="Group 1154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76" name="Oval 1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7" name="Oval 1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8" name="Oval 1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9" name="Oval 1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0" name="Oval 1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1" name="Oval 1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2" name="Oval 1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83" name="Oval 1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949" name="Group 1163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68" name="Oval 1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9" name="Oval 1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0" name="Oval 1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1" name="Oval 1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2" name="Oval 1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3" name="Oval 1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4" name="Oval 1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75" name="Oval 1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950" name="Group 1172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60" name="Oval 1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1" name="Oval 1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2" name="Oval 1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3" name="Oval 1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4" name="Oval 1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5" name="Oval 1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6" name="Oval 11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67" name="Oval 1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951" name="Group 1181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52" name="Oval 1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3" name="Oval 1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4" name="Oval 1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5" name="Oval 1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6" name="Oval 1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7" name="Oval 1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8" name="Oval 1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59" name="Oval 1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882" name="Group 1190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7883" name="Group 1191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38" name="Oval 1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9" name="Oval 1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0" name="Oval 1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1" name="Oval 1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2" name="Oval 1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3" name="Oval 1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4" name="Oval 1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45" name="Oval 1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4" name="Group 1200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30" name="Oval 1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1" name="Oval 1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2" name="Oval 1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3" name="Oval 1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4" name="Oval 1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5" name="Oval 1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6" name="Oval 1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37" name="Oval 1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5" name="Group 1209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22" name="Oval 1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3" name="Oval 1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4" name="Oval 1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5" name="Oval 12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6" name="Oval 12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7" name="Oval 1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8" name="Oval 1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9" name="Oval 1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6" name="Group 1218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14" name="Oval 1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5" name="Oval 1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6" name="Oval 1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7" name="Oval 1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8" name="Oval 1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9" name="Oval 1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0" name="Oval 1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21" name="Oval 1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7" name="Group 1227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906" name="Oval 1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7" name="Oval 1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8" name="Oval 1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9" name="Oval 12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0" name="Oval 1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1" name="Oval 1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2" name="Oval 1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13" name="Oval 1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8" name="Group 1236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898" name="Oval 1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9" name="Oval 1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0" name="Oval 1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1" name="Oval 1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2" name="Oval 1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3" name="Oval 1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4" name="Oval 1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905" name="Oval 1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889" name="Group 1245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890" name="Oval 1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1" name="Oval 1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2" name="Oval 12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3" name="Oval 1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4" name="Oval 1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5" name="Oval 1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6" name="Oval 1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897" name="Oval 1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7164" name="Group 1254"/>
              <p:cNvGrpSpPr>
                <a:grpSpLocks/>
              </p:cNvGrpSpPr>
              <p:nvPr/>
            </p:nvGrpSpPr>
            <p:grpSpPr bwMode="auto">
              <a:xfrm>
                <a:off x="1995" y="1911"/>
                <a:ext cx="1824" cy="864"/>
                <a:chOff x="2112" y="1536"/>
                <a:chExt cx="1824" cy="864"/>
              </a:xfrm>
            </p:grpSpPr>
            <p:grpSp>
              <p:nvGrpSpPr>
                <p:cNvPr id="47826" name="Group 1255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72" name="Oval 12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3" name="Oval 12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4" name="Oval 12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5" name="Oval 12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6" name="Oval 12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7" name="Oval 12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8" name="Oval 12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9" name="Oval 12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827" name="Group 1264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64" name="Oval 12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5" name="Oval 12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6" name="Oval 12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7" name="Oval 12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8" name="Oval 12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9" name="Oval 12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0" name="Oval 12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71" name="Oval 12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828" name="Group 1273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56" name="Oval 127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7" name="Oval 127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8" name="Oval 127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9" name="Oval 127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0" name="Oval 127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1" name="Oval 127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2" name="Oval 128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63" name="Oval 128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829" name="Group 1282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48" name="Oval 128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9" name="Oval 128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0" name="Oval 128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1" name="Oval 128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2" name="Oval 128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3" name="Oval 128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4" name="Oval 128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55" name="Oval 129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830" name="Group 1291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40" name="Oval 129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1" name="Oval 129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2" name="Oval 129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3" name="Oval 129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4" name="Oval 129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5" name="Oval 129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6" name="Oval 129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47" name="Oval 129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831" name="Group 1300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832" name="Oval 130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3" name="Oval 130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4" name="Oval 130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5" name="Oval 130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6" name="Oval 130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7" name="Oval 130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8" name="Oval 130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39" name="Oval 130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65" name="Group 1309"/>
              <p:cNvGrpSpPr>
                <a:grpSpLocks/>
              </p:cNvGrpSpPr>
              <p:nvPr/>
            </p:nvGrpSpPr>
            <p:grpSpPr bwMode="auto">
              <a:xfrm>
                <a:off x="1904" y="1771"/>
                <a:ext cx="2016" cy="864"/>
                <a:chOff x="1824" y="1440"/>
                <a:chExt cx="2016" cy="864"/>
              </a:xfrm>
            </p:grpSpPr>
            <p:grpSp>
              <p:nvGrpSpPr>
                <p:cNvPr id="47763" name="Group 1310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818" name="Oval 13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9" name="Oval 13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0" name="Oval 13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1" name="Oval 13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2" name="Oval 13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3" name="Oval 13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4" name="Oval 13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25" name="Oval 13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4" name="Group 1319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810" name="Oval 13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1" name="Oval 13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2" name="Oval 13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3" name="Oval 13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4" name="Oval 13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5" name="Oval 13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6" name="Oval 13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17" name="Oval 13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5" name="Group 1328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802" name="Oval 132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3" name="Oval 133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4" name="Oval 133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5" name="Oval 133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6" name="Oval 133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7" name="Oval 133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8" name="Oval 133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9" name="Oval 133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6" name="Group 1337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794" name="Oval 133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5" name="Oval 133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6" name="Oval 134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7" name="Oval 134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8" name="Oval 134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9" name="Oval 134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0" name="Oval 134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801" name="Oval 134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7" name="Group 1346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786" name="Oval 134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7" name="Oval 134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8" name="Oval 134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9" name="Oval 135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0" name="Oval 135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1" name="Oval 135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2" name="Oval 135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93" name="Oval 135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8" name="Group 1355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778" name="Oval 135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9" name="Oval 135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0" name="Oval 135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1" name="Oval 135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2" name="Oval 136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3" name="Oval 136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4" name="Oval 136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85" name="Oval 136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69" name="Group 1364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770" name="Oval 136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1" name="Oval 136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2" name="Oval 136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3" name="Oval 136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4" name="Oval 136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5" name="Oval 137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6" name="Oval 137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77" name="Oval 137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66" name="Group 1373"/>
              <p:cNvGrpSpPr>
                <a:grpSpLocks/>
              </p:cNvGrpSpPr>
              <p:nvPr/>
            </p:nvGrpSpPr>
            <p:grpSpPr bwMode="auto">
              <a:xfrm>
                <a:off x="1995" y="1623"/>
                <a:ext cx="1824" cy="864"/>
                <a:chOff x="2112" y="1536"/>
                <a:chExt cx="1824" cy="864"/>
              </a:xfrm>
            </p:grpSpPr>
            <p:grpSp>
              <p:nvGrpSpPr>
                <p:cNvPr id="47709" name="Group 1374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55" name="Oval 137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6" name="Oval 137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7" name="Oval 137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8" name="Oval 137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9" name="Oval 137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60" name="Oval 138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61" name="Oval 138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62" name="Oval 138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10" name="Group 1383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47" name="Oval 138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8" name="Oval 138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9" name="Oval 138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0" name="Oval 138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1" name="Oval 138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2" name="Oval 138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3" name="Oval 139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54" name="Oval 139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11" name="Group 1392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39" name="Oval 139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0" name="Oval 139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1" name="Oval 139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2" name="Oval 139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3" name="Oval 139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4" name="Oval 139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5" name="Oval 139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46" name="Oval 140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12" name="Group 1401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31" name="Oval 140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2" name="Oval 140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3" name="Oval 140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4" name="Oval 140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5" name="Oval 140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6" name="Oval 140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7" name="Oval 140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8" name="Oval 140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13" name="Group 1410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23" name="Oval 141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4" name="Oval 141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5" name="Oval 141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6" name="Oval 141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7" name="Oval 141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8" name="Oval 141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9" name="Oval 141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30" name="Oval 141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714" name="Group 1419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715" name="Oval 142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16" name="Oval 142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17" name="Oval 142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18" name="Oval 142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19" name="Oval 142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0" name="Oval 142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1" name="Oval 142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722" name="Oval 142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67" name="Group 1428"/>
              <p:cNvGrpSpPr>
                <a:grpSpLocks/>
              </p:cNvGrpSpPr>
              <p:nvPr/>
            </p:nvGrpSpPr>
            <p:grpSpPr bwMode="auto">
              <a:xfrm>
                <a:off x="1918" y="1222"/>
                <a:ext cx="2016" cy="1128"/>
                <a:chOff x="1920" y="2136"/>
                <a:chExt cx="2016" cy="1128"/>
              </a:xfrm>
            </p:grpSpPr>
            <p:grpSp>
              <p:nvGrpSpPr>
                <p:cNvPr id="47526" name="Group 1429"/>
                <p:cNvGrpSpPr>
                  <a:grpSpLocks/>
                </p:cNvGrpSpPr>
                <p:nvPr/>
              </p:nvGrpSpPr>
              <p:grpSpPr bwMode="auto">
                <a:xfrm>
                  <a:off x="1920" y="240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7646" name="Group 1430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701" name="Oval 1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2" name="Oval 1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3" name="Oval 1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4" name="Oval 1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5" name="Oval 1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6" name="Oval 1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7" name="Oval 1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8" name="Oval 1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47" name="Group 1439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93" name="Oval 1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4" name="Oval 1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5" name="Oval 1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6" name="Oval 1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7" name="Oval 1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8" name="Oval 1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9" name="Oval 1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700" name="Oval 1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48" name="Group 1448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85" name="Oval 1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6" name="Oval 1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7" name="Oval 1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8" name="Oval 1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9" name="Oval 1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0" name="Oval 1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1" name="Oval 1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92" name="Oval 14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49" name="Group 1457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77" name="Oval 1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8" name="Oval 1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9" name="Oval 1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0" name="Oval 1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1" name="Oval 1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2" name="Oval 1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3" name="Oval 1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84" name="Oval 1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50" name="Group 1466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69" name="Oval 1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0" name="Oval 1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1" name="Oval 1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2" name="Oval 1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3" name="Oval 1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4" name="Oval 1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5" name="Oval 14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76" name="Oval 14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51" name="Group 1475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61" name="Oval 1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2" name="Oval 1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3" name="Oval 1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4" name="Oval 1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5" name="Oval 1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6" name="Oval 1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7" name="Oval 1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8" name="Oval 1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652" name="Group 1484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53" name="Oval 1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4" name="Oval 1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5" name="Oval 1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6" name="Oval 1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7" name="Oval 1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8" name="Oval 1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59" name="Oval 14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60" name="Oval 1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527" name="Group 1493"/>
                <p:cNvGrpSpPr>
                  <a:grpSpLocks/>
                </p:cNvGrpSpPr>
                <p:nvPr/>
              </p:nvGrpSpPr>
              <p:grpSpPr bwMode="auto">
                <a:xfrm>
                  <a:off x="2016" y="2256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7592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38" name="Oval 1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9" name="Oval 1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0" name="Oval 1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1" name="Oval 1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2" name="Oval 1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3" name="Oval 1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4" name="Oval 1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45" name="Oval 1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93" name="Group 1503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30" name="Oval 1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1" name="Oval 1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2" name="Oval 1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3" name="Oval 1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4" name="Oval 15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5" name="Oval 1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6" name="Oval 1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37" name="Oval 1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94" name="Group 1512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22" name="Oval 1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3" name="Oval 1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4" name="Oval 1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5" name="Oval 1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6" name="Oval 1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7" name="Oval 1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8" name="Oval 1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9" name="Oval 1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95" name="Group 1521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14" name="Oval 1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5" name="Oval 1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6" name="Oval 1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7" name="Oval 15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8" name="Oval 15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9" name="Oval 1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0" name="Oval 1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21" name="Oval 1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96" name="Group 1530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606" name="Oval 1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7" name="Oval 1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8" name="Oval 1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9" name="Oval 1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0" name="Oval 1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1" name="Oval 1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2" name="Oval 1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13" name="Oval 1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97" name="Group 1539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98" name="Oval 1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99" name="Oval 1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0" name="Oval 1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1" name="Oval 15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2" name="Oval 1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3" name="Oval 1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4" name="Oval 1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605" name="Oval 1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528" name="Group 1548"/>
                <p:cNvGrpSpPr>
                  <a:grpSpLocks/>
                </p:cNvGrpSpPr>
                <p:nvPr/>
              </p:nvGrpSpPr>
              <p:grpSpPr bwMode="auto">
                <a:xfrm>
                  <a:off x="1920" y="2136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7529" name="Group 1549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84" name="Oval 1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5" name="Oval 1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6" name="Oval 1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7" name="Oval 1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8" name="Oval 1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9" name="Oval 1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90" name="Oval 1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91" name="Oval 1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0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76" name="Oval 1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7" name="Oval 15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8" name="Oval 1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9" name="Oval 1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0" name="Oval 1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1" name="Oval 1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2" name="Oval 1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83" name="Oval 1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1" name="Group 1567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68" name="Oval 1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9" name="Oval 1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0" name="Oval 1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1" name="Oval 1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2" name="Oval 1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3" name="Oval 1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4" name="Oval 1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75" name="Oval 1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2" name="Group 1576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60" name="Oval 15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1" name="Oval 15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2" name="Oval 1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3" name="Oval 1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4" name="Oval 1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5" name="Oval 1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6" name="Oval 1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67" name="Oval 1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3" name="Group 1585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52" name="Oval 1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3" name="Oval 1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4" name="Oval 1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5" name="Oval 1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6" name="Oval 1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7" name="Oval 1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8" name="Oval 1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9" name="Oval 1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4" name="Group 1594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44" name="Oval 15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5" name="Oval 1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6" name="Oval 1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7" name="Oval 1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8" name="Oval 1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9" name="Oval 1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0" name="Oval 1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51" name="Oval 1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535" name="Group 1603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536" name="Oval 1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37" name="Oval 1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38" name="Oval 1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39" name="Oval 1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0" name="Oval 1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1" name="Oval 1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2" name="Oval 1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543" name="Oval 1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7168" name="Group 1612"/>
              <p:cNvGrpSpPr>
                <a:grpSpLocks/>
              </p:cNvGrpSpPr>
              <p:nvPr/>
            </p:nvGrpSpPr>
            <p:grpSpPr bwMode="auto">
              <a:xfrm>
                <a:off x="2016" y="1076"/>
                <a:ext cx="1824" cy="864"/>
                <a:chOff x="2112" y="1536"/>
                <a:chExt cx="1824" cy="864"/>
              </a:xfrm>
            </p:grpSpPr>
            <p:grpSp>
              <p:nvGrpSpPr>
                <p:cNvPr id="47472" name="Group 1613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518" name="Oval 16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9" name="Oval 16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0" name="Oval 16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1" name="Oval 16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2" name="Oval 16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3" name="Oval 16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4" name="Oval 16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25" name="Oval 16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73" name="Group 1622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510" name="Oval 16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1" name="Oval 16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2" name="Oval 16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3" name="Oval 16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4" name="Oval 16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5" name="Oval 16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6" name="Oval 16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17" name="Oval 16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74" name="Group 1631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502" name="Oval 163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3" name="Oval 163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4" name="Oval 163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5" name="Oval 163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6" name="Oval 163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7" name="Oval 163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8" name="Oval 163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9" name="Oval 163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75" name="Group 1640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494" name="Oval 164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5" name="Oval 164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6" name="Oval 164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7" name="Oval 164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8" name="Oval 164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9" name="Oval 164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0" name="Oval 164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501" name="Oval 164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76" name="Group 1649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486" name="Oval 165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7" name="Oval 165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8" name="Oval 165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9" name="Oval 165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0" name="Oval 165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1" name="Oval 165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2" name="Oval 165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93" name="Oval 165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77" name="Group 1658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478" name="Oval 165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79" name="Oval 166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0" name="Oval 166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1" name="Oval 166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2" name="Oval 166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3" name="Oval 166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4" name="Oval 166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85" name="Oval 166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69" name="Group 1667"/>
              <p:cNvGrpSpPr>
                <a:grpSpLocks/>
              </p:cNvGrpSpPr>
              <p:nvPr/>
            </p:nvGrpSpPr>
            <p:grpSpPr bwMode="auto">
              <a:xfrm>
                <a:off x="1925" y="936"/>
                <a:ext cx="2016" cy="864"/>
                <a:chOff x="1824" y="1440"/>
                <a:chExt cx="2016" cy="864"/>
              </a:xfrm>
            </p:grpSpPr>
            <p:grpSp>
              <p:nvGrpSpPr>
                <p:cNvPr id="47409" name="Group 1668"/>
                <p:cNvGrpSpPr>
                  <a:grpSpLocks/>
                </p:cNvGrpSpPr>
                <p:nvPr/>
              </p:nvGrpSpPr>
              <p:grpSpPr bwMode="auto">
                <a:xfrm>
                  <a:off x="297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64" name="Oval 16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5" name="Oval 16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6" name="Oval 16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7" name="Oval 16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8" name="Oval 16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9" name="Oval 16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70" name="Oval 16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71" name="Oval 16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0" name="Group 1677"/>
                <p:cNvGrpSpPr>
                  <a:grpSpLocks/>
                </p:cNvGrpSpPr>
                <p:nvPr/>
              </p:nvGrpSpPr>
              <p:grpSpPr bwMode="auto">
                <a:xfrm>
                  <a:off x="278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56" name="Oval 16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7" name="Oval 16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8" name="Oval 16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9" name="Oval 16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0" name="Oval 16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1" name="Oval 16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2" name="Oval 16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63" name="Oval 16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1" name="Group 1686"/>
                <p:cNvGrpSpPr>
                  <a:grpSpLocks/>
                </p:cNvGrpSpPr>
                <p:nvPr/>
              </p:nvGrpSpPr>
              <p:grpSpPr bwMode="auto">
                <a:xfrm>
                  <a:off x="2592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48" name="Oval 1687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9" name="Oval 16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0" name="Oval 1689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1" name="Oval 1690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2" name="Oval 1691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3" name="Oval 1692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4" name="Oval 1693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55" name="Oval 1694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2" name="Group 1695"/>
                <p:cNvGrpSpPr>
                  <a:grpSpLocks/>
                </p:cNvGrpSpPr>
                <p:nvPr/>
              </p:nvGrpSpPr>
              <p:grpSpPr bwMode="auto">
                <a:xfrm>
                  <a:off x="2400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40" name="Oval 1696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1" name="Oval 1697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2" name="Oval 1698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3" name="Oval 1699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4" name="Oval 1700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5" name="Oval 1701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6" name="Oval 1702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47" name="Oval 1703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3" name="Group 1704"/>
                <p:cNvGrpSpPr>
                  <a:grpSpLocks/>
                </p:cNvGrpSpPr>
                <p:nvPr/>
              </p:nvGrpSpPr>
              <p:grpSpPr bwMode="auto">
                <a:xfrm>
                  <a:off x="2208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32" name="Oval 1705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3" name="Oval 17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4" name="Oval 1707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5" name="Oval 1708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6" name="Oval 1709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7" name="Oval 1710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8" name="Oval 1711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9" name="Oval 1712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4" name="Group 1713"/>
                <p:cNvGrpSpPr>
                  <a:grpSpLocks/>
                </p:cNvGrpSpPr>
                <p:nvPr/>
              </p:nvGrpSpPr>
              <p:grpSpPr bwMode="auto">
                <a:xfrm>
                  <a:off x="2016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24" name="Oval 1714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5" name="Oval 1715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6" name="Oval 1716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7" name="Oval 1717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8" name="Oval 1718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9" name="Oval 1719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0" name="Oval 1720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31" name="Oval 1721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415" name="Group 1722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864" cy="864"/>
                  <a:chOff x="1104" y="2448"/>
                  <a:chExt cx="864" cy="864"/>
                </a:xfrm>
              </p:grpSpPr>
              <p:sp>
                <p:nvSpPr>
                  <p:cNvPr id="47416" name="Oval 172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17" name="Oval 17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18" name="Oval 172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19" name="Oval 172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0" name="Oval 172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1" name="Oval 172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2" name="Oval 172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23" name="Oval 173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70" name="Group 1731"/>
              <p:cNvGrpSpPr>
                <a:grpSpLocks/>
              </p:cNvGrpSpPr>
              <p:nvPr/>
            </p:nvGrpSpPr>
            <p:grpSpPr bwMode="auto">
              <a:xfrm>
                <a:off x="2016" y="788"/>
                <a:ext cx="1824" cy="864"/>
                <a:chOff x="2112" y="1536"/>
                <a:chExt cx="1824" cy="864"/>
              </a:xfrm>
            </p:grpSpPr>
            <p:grpSp>
              <p:nvGrpSpPr>
                <p:cNvPr id="47355" name="Group 1732"/>
                <p:cNvGrpSpPr>
                  <a:grpSpLocks/>
                </p:cNvGrpSpPr>
                <p:nvPr/>
              </p:nvGrpSpPr>
              <p:grpSpPr bwMode="auto">
                <a:xfrm>
                  <a:off x="307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401" name="Oval 1733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2" name="Oval 173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3" name="Oval 1735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4" name="Oval 1736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5" name="Oval 1737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6" name="Oval 1738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7" name="Oval 1739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8" name="Oval 1740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356" name="Group 1741"/>
                <p:cNvGrpSpPr>
                  <a:grpSpLocks/>
                </p:cNvGrpSpPr>
                <p:nvPr/>
              </p:nvGrpSpPr>
              <p:grpSpPr bwMode="auto">
                <a:xfrm>
                  <a:off x="2880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393" name="Oval 1742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4" name="Oval 174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5" name="Oval 1744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6" name="Oval 1745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7" name="Oval 1746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8" name="Oval 1747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9" name="Oval 1748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400" name="Oval 1749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357" name="Group 1750"/>
                <p:cNvGrpSpPr>
                  <a:grpSpLocks/>
                </p:cNvGrpSpPr>
                <p:nvPr/>
              </p:nvGrpSpPr>
              <p:grpSpPr bwMode="auto">
                <a:xfrm>
                  <a:off x="2688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385" name="Oval 1751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6" name="Oval 1752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7" name="Oval 1753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8" name="Oval 1754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9" name="Oval 1755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0" name="Oval 1756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1" name="Oval 1757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92" name="Oval 1758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358" name="Group 1759"/>
                <p:cNvGrpSpPr>
                  <a:grpSpLocks/>
                </p:cNvGrpSpPr>
                <p:nvPr/>
              </p:nvGrpSpPr>
              <p:grpSpPr bwMode="auto">
                <a:xfrm>
                  <a:off x="2496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377" name="Oval 1760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8" name="Oval 176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9" name="Oval 1762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0" name="Oval 1763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1" name="Oval 1764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2" name="Oval 1765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3" name="Oval 1766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84" name="Oval 1767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359" name="Group 1768"/>
                <p:cNvGrpSpPr>
                  <a:grpSpLocks/>
                </p:cNvGrpSpPr>
                <p:nvPr/>
              </p:nvGrpSpPr>
              <p:grpSpPr bwMode="auto">
                <a:xfrm>
                  <a:off x="2304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369" name="Oval 1769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0" name="Oval 177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1" name="Oval 1771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2" name="Oval 1772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3" name="Oval 1773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4" name="Oval 1774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5" name="Oval 1775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76" name="Oval 1776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  <p:grpSp>
              <p:nvGrpSpPr>
                <p:cNvPr id="47360" name="Group 1777"/>
                <p:cNvGrpSpPr>
                  <a:grpSpLocks/>
                </p:cNvGrpSpPr>
                <p:nvPr/>
              </p:nvGrpSpPr>
              <p:grpSpPr bwMode="auto">
                <a:xfrm>
                  <a:off x="2112" y="1536"/>
                  <a:ext cx="864" cy="864"/>
                  <a:chOff x="1104" y="2448"/>
                  <a:chExt cx="864" cy="864"/>
                </a:xfrm>
              </p:grpSpPr>
              <p:sp>
                <p:nvSpPr>
                  <p:cNvPr id="47361" name="Oval 1778"/>
                  <p:cNvSpPr>
                    <a:spLocks noChangeArrowheads="1"/>
                  </p:cNvSpPr>
                  <p:nvPr/>
                </p:nvSpPr>
                <p:spPr bwMode="auto">
                  <a:xfrm>
                    <a:off x="1104" y="244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2" name="Oval 177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254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3" name="Oval 1780"/>
                  <p:cNvSpPr>
                    <a:spLocks noChangeArrowheads="1"/>
                  </p:cNvSpPr>
                  <p:nvPr/>
                </p:nvSpPr>
                <p:spPr bwMode="auto">
                  <a:xfrm>
                    <a:off x="1296" y="264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4" name="Oval 1781"/>
                  <p:cNvSpPr>
                    <a:spLocks noChangeArrowheads="1"/>
                  </p:cNvSpPr>
                  <p:nvPr/>
                </p:nvSpPr>
                <p:spPr bwMode="auto">
                  <a:xfrm>
                    <a:off x="1392" y="2736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5" name="Oval 1782"/>
                  <p:cNvSpPr>
                    <a:spLocks noChangeArrowheads="1"/>
                  </p:cNvSpPr>
                  <p:nvPr/>
                </p:nvSpPr>
                <p:spPr bwMode="auto">
                  <a:xfrm>
                    <a:off x="1488" y="2832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6" name="Oval 1783"/>
                  <p:cNvSpPr>
                    <a:spLocks noChangeArrowheads="1"/>
                  </p:cNvSpPr>
                  <p:nvPr/>
                </p:nvSpPr>
                <p:spPr bwMode="auto">
                  <a:xfrm>
                    <a:off x="1584" y="2928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7" name="Oval 1784"/>
                  <p:cNvSpPr>
                    <a:spLocks noChangeArrowheads="1"/>
                  </p:cNvSpPr>
                  <p:nvPr/>
                </p:nvSpPr>
                <p:spPr bwMode="auto">
                  <a:xfrm>
                    <a:off x="1680" y="3024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  <p:sp>
                <p:nvSpPr>
                  <p:cNvPr id="47368" name="Oval 1785"/>
                  <p:cNvSpPr>
                    <a:spLocks noChangeArrowheads="1"/>
                  </p:cNvSpPr>
                  <p:nvPr/>
                </p:nvSpPr>
                <p:spPr bwMode="auto">
                  <a:xfrm>
                    <a:off x="1776" y="3120"/>
                    <a:ext cx="192" cy="19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rgbClr val="000043"/>
                      </a:gs>
                      <a:gs pos="50000">
                        <a:srgbClr val="0000FF"/>
                      </a:gs>
                      <a:gs pos="100000">
                        <a:srgbClr val="000043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0"/>
                      </a:spcBef>
                      <a:spcAft>
                        <a:spcPct val="0"/>
                      </a:spcAft>
                      <a:buNone/>
                    </a:pPr>
                    <a:endParaRPr lang="fr-FR" altLang="fr-FR" sz="2800" b="1">
                      <a:solidFill>
                        <a:srgbClr val="000000"/>
                      </a:solidFill>
                      <a:latin typeface="Verdana" panose="020B0604030504040204" pitchFamily="34" charset="0"/>
                    </a:endParaRPr>
                  </a:p>
                </p:txBody>
              </p:sp>
            </p:grpSp>
          </p:grpSp>
          <p:grpSp>
            <p:nvGrpSpPr>
              <p:cNvPr id="47171" name="Group 1786"/>
              <p:cNvGrpSpPr>
                <a:grpSpLocks/>
              </p:cNvGrpSpPr>
              <p:nvPr/>
            </p:nvGrpSpPr>
            <p:grpSpPr bwMode="auto">
              <a:xfrm>
                <a:off x="1926" y="389"/>
                <a:ext cx="2016" cy="1128"/>
                <a:chOff x="1824" y="1440"/>
                <a:chExt cx="2016" cy="1128"/>
              </a:xfrm>
            </p:grpSpPr>
            <p:grpSp>
              <p:nvGrpSpPr>
                <p:cNvPr id="47172" name="Group 1787"/>
                <p:cNvGrpSpPr>
                  <a:grpSpLocks/>
                </p:cNvGrpSpPr>
                <p:nvPr/>
              </p:nvGrpSpPr>
              <p:grpSpPr bwMode="auto">
                <a:xfrm>
                  <a:off x="1824" y="1704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7292" name="Group 1788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47" name="Oval 17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8" name="Oval 17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9" name="Oval 17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50" name="Oval 17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51" name="Oval 17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52" name="Oval 17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53" name="Oval 17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54" name="Oval 17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3" name="Group 1797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39" name="Oval 17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0" name="Oval 17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1" name="Oval 1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2" name="Oval 18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3" name="Oval 18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4" name="Oval 18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5" name="Oval 18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46" name="Oval 18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4" name="Group 1806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31" name="Oval 18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2" name="Oval 18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3" name="Oval 18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4" name="Oval 18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5" name="Oval 18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6" name="Oval 18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7" name="Oval 18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8" name="Oval 18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5" name="Group 1815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23" name="Oval 18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4" name="Oval 18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5" name="Oval 18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6" name="Oval 18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7" name="Oval 18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8" name="Oval 18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9" name="Oval 18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30" name="Oval 18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6" name="Group 1824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15" name="Oval 18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6" name="Oval 18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7" name="Oval 18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8" name="Oval 18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9" name="Oval 1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0" name="Oval 1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1" name="Oval 18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22" name="Oval 18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7" name="Group 1833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307" name="Oval 18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8" name="Oval 18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9" name="Oval 18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0" name="Oval 18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1" name="Oval 18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2" name="Oval 18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3" name="Oval 18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14" name="Oval 18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98" name="Group 1842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99" name="Oval 18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0" name="Oval 18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1" name="Oval 18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2" name="Oval 18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3" name="Oval 18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4" name="Oval 18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5" name="Oval 18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306" name="Oval 18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173" name="Group 1851"/>
                <p:cNvGrpSpPr>
                  <a:grpSpLocks/>
                </p:cNvGrpSpPr>
                <p:nvPr/>
              </p:nvGrpSpPr>
              <p:grpSpPr bwMode="auto">
                <a:xfrm>
                  <a:off x="1920" y="1560"/>
                  <a:ext cx="1824" cy="864"/>
                  <a:chOff x="2112" y="1536"/>
                  <a:chExt cx="1824" cy="864"/>
                </a:xfrm>
              </p:grpSpPr>
              <p:grpSp>
                <p:nvGrpSpPr>
                  <p:cNvPr id="47238" name="Group 1852"/>
                  <p:cNvGrpSpPr>
                    <a:grpSpLocks/>
                  </p:cNvGrpSpPr>
                  <p:nvPr/>
                </p:nvGrpSpPr>
                <p:grpSpPr bwMode="auto">
                  <a:xfrm>
                    <a:off x="307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84" name="Oval 18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5" name="Oval 18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6" name="Oval 18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7" name="Oval 18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8" name="Oval 1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9" name="Oval 1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90" name="Oval 18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91" name="Oval 18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39" name="Group 1861"/>
                  <p:cNvGrpSpPr>
                    <a:grpSpLocks/>
                  </p:cNvGrpSpPr>
                  <p:nvPr/>
                </p:nvGrpSpPr>
                <p:grpSpPr bwMode="auto">
                  <a:xfrm>
                    <a:off x="2880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76" name="Oval 18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7" name="Oval 18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8" name="Oval 18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9" name="Oval 18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0" name="Oval 18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1" name="Oval 18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2" name="Oval 18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83" name="Oval 1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40" name="Group 1870"/>
                  <p:cNvGrpSpPr>
                    <a:grpSpLocks/>
                  </p:cNvGrpSpPr>
                  <p:nvPr/>
                </p:nvGrpSpPr>
                <p:grpSpPr bwMode="auto">
                  <a:xfrm>
                    <a:off x="2688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68" name="Oval 18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9" name="Oval 18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0" name="Oval 18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1" name="Oval 18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2" name="Oval 18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3" name="Oval 18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4" name="Oval 1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75" name="Oval 1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41" name="Group 1879"/>
                  <p:cNvGrpSpPr>
                    <a:grpSpLocks/>
                  </p:cNvGrpSpPr>
                  <p:nvPr/>
                </p:nvGrpSpPr>
                <p:grpSpPr bwMode="auto">
                  <a:xfrm>
                    <a:off x="2496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60" name="Oval 18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1" name="Oval 18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2" name="Oval 18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3" name="Oval 18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4" name="Oval 18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5" name="Oval 1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6" name="Oval 1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67" name="Oval 18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42" name="Group 1888"/>
                  <p:cNvGrpSpPr>
                    <a:grpSpLocks/>
                  </p:cNvGrpSpPr>
                  <p:nvPr/>
                </p:nvGrpSpPr>
                <p:grpSpPr bwMode="auto">
                  <a:xfrm>
                    <a:off x="2304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52" name="Oval 1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3" name="Oval 1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4" name="Oval 18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5" name="Oval 18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6" name="Oval 18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7" name="Oval 18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8" name="Oval 18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9" name="Oval 18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243" name="Group 1897"/>
                  <p:cNvGrpSpPr>
                    <a:grpSpLocks/>
                  </p:cNvGrpSpPr>
                  <p:nvPr/>
                </p:nvGrpSpPr>
                <p:grpSpPr bwMode="auto">
                  <a:xfrm>
                    <a:off x="2112" y="1536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44" name="Oval 18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45" name="Oval 18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46" name="Oval 19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47" name="Oval 19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48" name="Oval 19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49" name="Oval 19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0" name="Oval 19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51" name="Oval 19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7174" name="Group 1906"/>
                <p:cNvGrpSpPr>
                  <a:grpSpLocks/>
                </p:cNvGrpSpPr>
                <p:nvPr/>
              </p:nvGrpSpPr>
              <p:grpSpPr bwMode="auto">
                <a:xfrm>
                  <a:off x="1824" y="1440"/>
                  <a:ext cx="2016" cy="864"/>
                  <a:chOff x="1824" y="1440"/>
                  <a:chExt cx="2016" cy="864"/>
                </a:xfrm>
              </p:grpSpPr>
              <p:grpSp>
                <p:nvGrpSpPr>
                  <p:cNvPr id="47175" name="Group 1907"/>
                  <p:cNvGrpSpPr>
                    <a:grpSpLocks/>
                  </p:cNvGrpSpPr>
                  <p:nvPr/>
                </p:nvGrpSpPr>
                <p:grpSpPr bwMode="auto">
                  <a:xfrm>
                    <a:off x="297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30" name="Oval 19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1" name="Oval 19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2" name="Oval 19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3" name="Oval 19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4" name="Oval 19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5" name="Oval 19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6" name="Oval 19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37" name="Oval 19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76" name="Group 1916"/>
                  <p:cNvGrpSpPr>
                    <a:grpSpLocks/>
                  </p:cNvGrpSpPr>
                  <p:nvPr/>
                </p:nvGrpSpPr>
                <p:grpSpPr bwMode="auto">
                  <a:xfrm>
                    <a:off x="278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22" name="Oval 19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3" name="Oval 19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4" name="Oval 19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5" name="Oval 19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6" name="Oval 19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7" name="Oval 19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8" name="Oval 19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9" name="Oval 19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77" name="Group 1925"/>
                  <p:cNvGrpSpPr>
                    <a:grpSpLocks/>
                  </p:cNvGrpSpPr>
                  <p:nvPr/>
                </p:nvGrpSpPr>
                <p:grpSpPr bwMode="auto">
                  <a:xfrm>
                    <a:off x="2592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14" name="Oval 1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5" name="Oval 19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6" name="Oval 19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7" name="Oval 19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8" name="Oval 19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9" name="Oval 19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0" name="Oval 19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21" name="Oval 1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78" name="Group 1934"/>
                  <p:cNvGrpSpPr>
                    <a:grpSpLocks/>
                  </p:cNvGrpSpPr>
                  <p:nvPr/>
                </p:nvGrpSpPr>
                <p:grpSpPr bwMode="auto">
                  <a:xfrm>
                    <a:off x="2400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206" name="Oval 19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7" name="Oval 19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8" name="Oval 19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9" name="Oval 19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0" name="Oval 19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1" name="Oval 19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2" name="Oval 19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13" name="Oval 19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79" name="Group 1943"/>
                  <p:cNvGrpSpPr>
                    <a:grpSpLocks/>
                  </p:cNvGrpSpPr>
                  <p:nvPr/>
                </p:nvGrpSpPr>
                <p:grpSpPr bwMode="auto">
                  <a:xfrm>
                    <a:off x="2208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198" name="Oval 19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9" name="Oval 19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0" name="Oval 19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1" name="Oval 19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2" name="Oval 19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3" name="Oval 19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4" name="Oval 19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205" name="Oval 19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80" name="Group 1952"/>
                  <p:cNvGrpSpPr>
                    <a:grpSpLocks/>
                  </p:cNvGrpSpPr>
                  <p:nvPr/>
                </p:nvGrpSpPr>
                <p:grpSpPr bwMode="auto">
                  <a:xfrm>
                    <a:off x="2016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190" name="Oval 1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1" name="Oval 1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2" name="Oval 19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3" name="Oval 19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4" name="Oval 1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5" name="Oval 1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6" name="Oval 19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97" name="Oval 19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  <p:grpSp>
                <p:nvGrpSpPr>
                  <p:cNvPr id="47181" name="Group 1961"/>
                  <p:cNvGrpSpPr>
                    <a:grpSpLocks/>
                  </p:cNvGrpSpPr>
                  <p:nvPr/>
                </p:nvGrpSpPr>
                <p:grpSpPr bwMode="auto">
                  <a:xfrm>
                    <a:off x="1824" y="1440"/>
                    <a:ext cx="864" cy="864"/>
                    <a:chOff x="1104" y="2448"/>
                    <a:chExt cx="864" cy="864"/>
                  </a:xfrm>
                </p:grpSpPr>
                <p:sp>
                  <p:nvSpPr>
                    <p:cNvPr id="47182" name="Oval 1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04" y="244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3" name="Oval 19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254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4" name="Oval 19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6" y="264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5" name="Oval 19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92" y="2736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6" name="Oval 1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8" y="2832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7" name="Oval 1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84" y="2928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8" name="Oval 19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80" y="3024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  <p:sp>
                  <p:nvSpPr>
                    <p:cNvPr id="47189" name="Oval 19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76" y="3120"/>
                      <a:ext cx="192" cy="19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rgbClr val="760000"/>
                        </a:gs>
                        <a:gs pos="50000">
                          <a:srgbClr val="FF0000"/>
                        </a:gs>
                        <a:gs pos="100000">
                          <a:srgbClr val="760000"/>
                        </a:gs>
                      </a:gsLst>
                      <a:lin ang="540000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algn="ctr" eaLnBrk="1" fontAlgn="base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anose="020B0604030504040204" pitchFamily="34" charset="0"/>
                      </a:endParaRPr>
                    </a:p>
                  </p:txBody>
                </p:sp>
              </p:grpSp>
            </p:grpSp>
          </p:grpSp>
        </p:grpSp>
      </p:grpSp>
      <p:cxnSp>
        <p:nvCxnSpPr>
          <p:cNvPr id="47113" name="Connecteur droit avec flèche 1678"/>
          <p:cNvCxnSpPr>
            <a:cxnSpLocks noChangeShapeType="1"/>
          </p:cNvCxnSpPr>
          <p:nvPr/>
        </p:nvCxnSpPr>
        <p:spPr bwMode="auto">
          <a:xfrm flipV="1">
            <a:off x="4545013" y="4578350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114" name="Connecteur droit avec flèche 1679"/>
          <p:cNvCxnSpPr>
            <a:cxnSpLocks noChangeShapeType="1"/>
          </p:cNvCxnSpPr>
          <p:nvPr/>
        </p:nvCxnSpPr>
        <p:spPr bwMode="auto">
          <a:xfrm flipV="1">
            <a:off x="5640388" y="4508500"/>
            <a:ext cx="0" cy="1023938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115" name="Connecteur droit avec flèche 1680"/>
          <p:cNvCxnSpPr>
            <a:cxnSpLocks noChangeShapeType="1"/>
          </p:cNvCxnSpPr>
          <p:nvPr/>
        </p:nvCxnSpPr>
        <p:spPr bwMode="auto">
          <a:xfrm flipV="1">
            <a:off x="6240463" y="5240338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116" name="Connecteur droit avec flèche 1681"/>
          <p:cNvCxnSpPr>
            <a:cxnSpLocks noChangeShapeType="1"/>
          </p:cNvCxnSpPr>
          <p:nvPr/>
        </p:nvCxnSpPr>
        <p:spPr bwMode="auto">
          <a:xfrm flipV="1">
            <a:off x="6383338" y="5668963"/>
            <a:ext cx="0" cy="1022350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7117" name="ZoneTexte 1681"/>
          <p:cNvSpPr txBox="1">
            <a:spLocks noChangeArrowheads="1"/>
          </p:cNvSpPr>
          <p:nvPr/>
        </p:nvSpPr>
        <p:spPr bwMode="auto">
          <a:xfrm>
            <a:off x="6492875" y="5443538"/>
            <a:ext cx="4140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fr-FR" altLang="fr-FR" sz="24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Parallel magnetizations: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fr-FR" altLang="fr-FR" sz="24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small resistance</a:t>
            </a:r>
          </a:p>
        </p:txBody>
      </p:sp>
      <p:sp>
        <p:nvSpPr>
          <p:cNvPr id="1465" name="ZoneTexte 1464"/>
          <p:cNvSpPr txBox="1"/>
          <p:nvPr/>
        </p:nvSpPr>
        <p:spPr>
          <a:xfrm>
            <a:off x="1931340" y="3320312"/>
            <a:ext cx="3142593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GMR </a:t>
            </a:r>
            <a:r>
              <a:rPr lang="fr-FR" sz="32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sensor</a:t>
            </a:r>
            <a:r>
              <a:rPr lang="fr-FR" sz="32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magnetic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 err="1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multilayer</a:t>
            </a:r>
            <a:r>
              <a:rPr lang="fr-FR" sz="24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fr-FR" sz="2400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66" name="Rectangle 1465"/>
          <p:cNvSpPr/>
          <p:nvPr/>
        </p:nvSpPr>
        <p:spPr bwMode="auto">
          <a:xfrm>
            <a:off x="1676400" y="4687614"/>
            <a:ext cx="2448910" cy="195492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854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7"/>
          <p:cNvSpPr>
            <a:spLocks noChangeArrowheads="1"/>
          </p:cNvSpPr>
          <p:nvPr/>
        </p:nvSpPr>
        <p:spPr bwMode="auto">
          <a:xfrm>
            <a:off x="6553200" y="32004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19" name="Rectangle 28"/>
          <p:cNvSpPr>
            <a:spLocks noChangeArrowheads="1"/>
          </p:cNvSpPr>
          <p:nvPr/>
        </p:nvSpPr>
        <p:spPr bwMode="auto">
          <a:xfrm>
            <a:off x="6781800" y="3657600"/>
            <a:ext cx="228600" cy="1676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0" name="Rectangle 29"/>
          <p:cNvSpPr>
            <a:spLocks noChangeArrowheads="1"/>
          </p:cNvSpPr>
          <p:nvPr/>
        </p:nvSpPr>
        <p:spPr bwMode="auto">
          <a:xfrm>
            <a:off x="9067800" y="3352800"/>
            <a:ext cx="533400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1" name="Rectangle 30"/>
          <p:cNvSpPr>
            <a:spLocks noChangeArrowheads="1"/>
          </p:cNvSpPr>
          <p:nvPr/>
        </p:nvSpPr>
        <p:spPr bwMode="auto">
          <a:xfrm>
            <a:off x="1524000" y="0"/>
            <a:ext cx="89916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400">
              <a:solidFill>
                <a:srgbClr val="FFFFFF"/>
              </a:solidFill>
            </a:endParaRPr>
          </a:p>
        </p:txBody>
      </p:sp>
      <p:sp>
        <p:nvSpPr>
          <p:cNvPr id="9222" name="Rectangle 31"/>
          <p:cNvSpPr>
            <a:spLocks noChangeArrowheads="1"/>
          </p:cNvSpPr>
          <p:nvPr/>
        </p:nvSpPr>
        <p:spPr bwMode="auto">
          <a:xfrm>
            <a:off x="1752600" y="1"/>
            <a:ext cx="8458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800" b="1" i="1">
                <a:solidFill>
                  <a:srgbClr val="FFFFFF"/>
                </a:solidFill>
              </a:rPr>
              <a:t>Spin dependent conduction in ferromagnetic metals</a:t>
            </a:r>
            <a:endParaRPr lang="fr-FR" altLang="fr-FR" sz="2800" b="1" i="1">
              <a:solidFill>
                <a:srgbClr val="3333CC"/>
              </a:solidFill>
            </a:endParaRPr>
          </a:p>
        </p:txBody>
      </p:sp>
      <p:grpSp>
        <p:nvGrpSpPr>
          <p:cNvPr id="9223" name="Group 150"/>
          <p:cNvGrpSpPr>
            <a:grpSpLocks/>
          </p:cNvGrpSpPr>
          <p:nvPr/>
        </p:nvGrpSpPr>
        <p:grpSpPr bwMode="auto">
          <a:xfrm>
            <a:off x="1905001" y="519113"/>
            <a:ext cx="5419725" cy="3519488"/>
            <a:chOff x="240" y="327"/>
            <a:chExt cx="3414" cy="2217"/>
          </a:xfrm>
        </p:grpSpPr>
        <p:grpSp>
          <p:nvGrpSpPr>
            <p:cNvPr id="9226" name="Group 149"/>
            <p:cNvGrpSpPr>
              <a:grpSpLocks/>
            </p:cNvGrpSpPr>
            <p:nvPr/>
          </p:nvGrpSpPr>
          <p:grpSpPr bwMode="auto">
            <a:xfrm>
              <a:off x="1109" y="327"/>
              <a:ext cx="1294" cy="2217"/>
              <a:chOff x="1109" y="327"/>
              <a:chExt cx="1294" cy="2217"/>
            </a:xfrm>
          </p:grpSpPr>
          <p:sp>
            <p:nvSpPr>
              <p:cNvPr id="9267" name="Text Box 129"/>
              <p:cNvSpPr txBox="1">
                <a:spLocks noChangeArrowheads="1"/>
              </p:cNvSpPr>
              <p:nvPr/>
            </p:nvSpPr>
            <p:spPr bwMode="auto">
              <a:xfrm>
                <a:off x="1248" y="2313"/>
                <a:ext cx="67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FR" altLang="fr-FR" sz="18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68" name="Text Box 130"/>
              <p:cNvSpPr txBox="1">
                <a:spLocks noChangeArrowheads="1"/>
              </p:cNvSpPr>
              <p:nvPr/>
            </p:nvSpPr>
            <p:spPr bwMode="auto">
              <a:xfrm>
                <a:off x="1109" y="1996"/>
                <a:ext cx="96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South pole</a:t>
                </a:r>
              </a:p>
            </p:txBody>
          </p:sp>
          <p:sp>
            <p:nvSpPr>
              <p:cNvPr id="9269" name="Text Box 131"/>
              <p:cNvSpPr txBox="1">
                <a:spLocks noChangeArrowheads="1"/>
              </p:cNvSpPr>
              <p:nvPr/>
            </p:nvSpPr>
            <p:spPr bwMode="auto">
              <a:xfrm>
                <a:off x="1363" y="327"/>
                <a:ext cx="104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 err="1">
                    <a:solidFill>
                      <a:srgbClr val="000000"/>
                    </a:solidFill>
                    <a:latin typeface="Arial" pitchFamily="34" charset="0"/>
                  </a:rPr>
                  <a:t>North</a:t>
                </a: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 pole</a:t>
                </a:r>
              </a:p>
            </p:txBody>
          </p:sp>
        </p:grpSp>
        <p:sp>
          <p:nvSpPr>
            <p:cNvPr id="9239" name="Text Box 138"/>
            <p:cNvSpPr txBox="1">
              <a:spLocks noChangeArrowheads="1"/>
            </p:cNvSpPr>
            <p:nvPr/>
          </p:nvSpPr>
          <p:spPr bwMode="auto">
            <a:xfrm>
              <a:off x="2358" y="393"/>
              <a:ext cx="12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up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1800" b="1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sp>
          <p:nvSpPr>
            <p:cNvPr id="9235" name="Text Box 143"/>
            <p:cNvSpPr txBox="1">
              <a:spLocks noChangeArrowheads="1"/>
            </p:cNvSpPr>
            <p:nvPr/>
          </p:nvSpPr>
          <p:spPr bwMode="auto">
            <a:xfrm>
              <a:off x="2403" y="2016"/>
              <a:ext cx="937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down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2000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grpSp>
          <p:nvGrpSpPr>
            <p:cNvPr id="9230" name="Group 146"/>
            <p:cNvGrpSpPr>
              <a:grpSpLocks/>
            </p:cNvGrpSpPr>
            <p:nvPr/>
          </p:nvGrpSpPr>
          <p:grpSpPr bwMode="auto">
            <a:xfrm>
              <a:off x="528" y="607"/>
              <a:ext cx="480" cy="1143"/>
              <a:chOff x="672" y="528"/>
              <a:chExt cx="480" cy="1143"/>
            </a:xfrm>
          </p:grpSpPr>
          <p:sp>
            <p:nvSpPr>
              <p:cNvPr id="9232" name="AutoShape 145"/>
              <p:cNvSpPr>
                <a:spLocks noChangeArrowheads="1"/>
              </p:cNvSpPr>
              <p:nvPr/>
            </p:nvSpPr>
            <p:spPr bwMode="auto">
              <a:xfrm>
                <a:off x="849" y="528"/>
                <a:ext cx="144" cy="1143"/>
              </a:xfrm>
              <a:prstGeom prst="upArrow">
                <a:avLst>
                  <a:gd name="adj1" fmla="val 50000"/>
                  <a:gd name="adj2" fmla="val 198438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233" name="Oval 144"/>
              <p:cNvSpPr>
                <a:spLocks noChangeArrowheads="1"/>
              </p:cNvSpPr>
              <p:nvPr/>
            </p:nvSpPr>
            <p:spPr bwMode="auto">
              <a:xfrm>
                <a:off x="672" y="1008"/>
                <a:ext cx="480" cy="432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9231" name="Text Box 147"/>
            <p:cNvSpPr txBox="1">
              <a:spLocks noChangeArrowheads="1"/>
            </p:cNvSpPr>
            <p:nvPr/>
          </p:nvSpPr>
          <p:spPr bwMode="auto">
            <a:xfrm>
              <a:off x="240" y="384"/>
              <a:ext cx="105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1800" b="1">
                  <a:solidFill>
                    <a:srgbClr val="000000"/>
                  </a:solidFill>
                  <a:latin typeface="Arial" pitchFamily="34" charset="0"/>
                </a:rPr>
                <a:t>Electron</a:t>
              </a:r>
            </a:p>
          </p:txBody>
        </p:sp>
      </p:grpSp>
      <p:sp>
        <p:nvSpPr>
          <p:cNvPr id="9224" name="ZoneTexte 89"/>
          <p:cNvSpPr txBox="1">
            <a:spLocks noChangeArrowheads="1"/>
          </p:cNvSpPr>
          <p:nvPr/>
        </p:nvSpPr>
        <p:spPr bwMode="auto">
          <a:xfrm>
            <a:off x="1600200" y="2173289"/>
            <a:ext cx="990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charge</a:t>
            </a:r>
          </a:p>
        </p:txBody>
      </p:sp>
      <p:sp>
        <p:nvSpPr>
          <p:cNvPr id="91" name="Rectangle 90"/>
          <p:cNvSpPr/>
          <p:nvPr/>
        </p:nvSpPr>
        <p:spPr>
          <a:xfrm>
            <a:off x="2771776" y="1314450"/>
            <a:ext cx="5950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b="1" dirty="0">
                <a:solidFill>
                  <a:srgbClr val="3333CC">
                    <a:lumMod val="60000"/>
                    <a:lumOff val="40000"/>
                  </a:srgbClr>
                </a:solidFill>
                <a:cs typeface="Arial" pitchFamily="34" charset="0"/>
              </a:rPr>
              <a:t>spin</a:t>
            </a:r>
          </a:p>
        </p:txBody>
      </p:sp>
      <p:pic>
        <p:nvPicPr>
          <p:cNvPr id="9308" name="Picture 9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7729" y="834902"/>
            <a:ext cx="2176463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93" name="Group 135"/>
          <p:cNvGrpSpPr>
            <a:grpSpLocks/>
          </p:cNvGrpSpPr>
          <p:nvPr/>
        </p:nvGrpSpPr>
        <p:grpSpPr bwMode="auto">
          <a:xfrm>
            <a:off x="6142856" y="998240"/>
            <a:ext cx="457200" cy="990600"/>
            <a:chOff x="4848" y="1056"/>
            <a:chExt cx="288" cy="624"/>
          </a:xfrm>
        </p:grpSpPr>
        <p:sp>
          <p:nvSpPr>
            <p:cNvPr id="94" name="AutoShape 136"/>
            <p:cNvSpPr>
              <a:spLocks noChangeArrowheads="1"/>
            </p:cNvSpPr>
            <p:nvPr/>
          </p:nvSpPr>
          <p:spPr bwMode="auto">
            <a:xfrm>
              <a:off x="4944" y="1056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5" name="Oval 137"/>
            <p:cNvSpPr>
              <a:spLocks noChangeArrowheads="1"/>
            </p:cNvSpPr>
            <p:nvPr/>
          </p:nvSpPr>
          <p:spPr bwMode="auto">
            <a:xfrm>
              <a:off x="4848" y="1296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6" name="Group 140"/>
          <p:cNvGrpSpPr>
            <a:grpSpLocks/>
          </p:cNvGrpSpPr>
          <p:nvPr/>
        </p:nvGrpSpPr>
        <p:grpSpPr bwMode="auto">
          <a:xfrm>
            <a:off x="6142856" y="2204864"/>
            <a:ext cx="457200" cy="990600"/>
            <a:chOff x="4848" y="2544"/>
            <a:chExt cx="288" cy="624"/>
          </a:xfrm>
        </p:grpSpPr>
        <p:sp>
          <p:nvSpPr>
            <p:cNvPr id="97" name="AutoShape 141"/>
            <p:cNvSpPr>
              <a:spLocks noChangeArrowheads="1"/>
            </p:cNvSpPr>
            <p:nvPr/>
          </p:nvSpPr>
          <p:spPr bwMode="auto">
            <a:xfrm flipV="1">
              <a:off x="4944" y="2544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8" name="Oval 142"/>
            <p:cNvSpPr>
              <a:spLocks noChangeArrowheads="1"/>
            </p:cNvSpPr>
            <p:nvPr/>
          </p:nvSpPr>
          <p:spPr bwMode="auto">
            <a:xfrm flipV="1">
              <a:off x="4848" y="2640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9" name="Group 175"/>
          <p:cNvGrpSpPr>
            <a:grpSpLocks/>
          </p:cNvGrpSpPr>
          <p:nvPr/>
        </p:nvGrpSpPr>
        <p:grpSpPr bwMode="auto">
          <a:xfrm>
            <a:off x="6983288" y="914400"/>
            <a:ext cx="3505200" cy="2133600"/>
            <a:chOff x="3600" y="624"/>
            <a:chExt cx="1680" cy="1082"/>
          </a:xfrm>
        </p:grpSpPr>
        <p:grpSp>
          <p:nvGrpSpPr>
            <p:cNvPr id="30" name="Group 176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32" name="Group 177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34" name="Group 178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36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648" y="624"/>
                    <a:ext cx="1392" cy="1082"/>
                    <a:chOff x="3648" y="624"/>
                    <a:chExt cx="1392" cy="1082"/>
                  </a:xfrm>
                </p:grpSpPr>
                <p:sp>
                  <p:nvSpPr>
                    <p:cNvPr id="38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39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0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1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2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3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4" name="Line 1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5" name="Line 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6" name="Text Box 188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47" name="Text Box 189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48" name="Line 19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9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50" name="Text Box 192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51" name="Text Box 193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52" name="Line 19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53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92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</p:grpSp>
              <p:sp>
                <p:nvSpPr>
                  <p:cNvPr id="37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 sz="2800" b="1">
                      <a:solidFill>
                        <a:srgbClr val="000000"/>
                      </a:solidFill>
                      <a:latin typeface="Verdana" pitchFamily="34" charset="0"/>
                    </a:endParaRPr>
                  </a:p>
                </p:txBody>
              </p:sp>
            </p:grpSp>
            <p:sp>
              <p:nvSpPr>
                <p:cNvPr id="35" name="Line 197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33" name="Line 198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31" name="Line 199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54" name="Text Box 133"/>
          <p:cNvSpPr txBox="1">
            <a:spLocks noChangeArrowheads="1"/>
          </p:cNvSpPr>
          <p:nvPr/>
        </p:nvSpPr>
        <p:spPr bwMode="auto">
          <a:xfrm>
            <a:off x="1524000" y="3509888"/>
            <a:ext cx="2438400" cy="71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i="1" dirty="0" err="1">
                <a:solidFill>
                  <a:srgbClr val="000000"/>
                </a:solidFill>
                <a:latin typeface="Arial" pitchFamily="34" charset="0"/>
              </a:rPr>
              <a:t>Ferromagnetic</a:t>
            </a:r>
            <a:r>
              <a:rPr lang="fr-FR" altLang="fr-FR" sz="2000" b="1" i="1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material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 (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Iron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,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etc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) </a:t>
            </a:r>
            <a:endParaRPr lang="fr-FR" altLang="fr-FR" sz="2000" b="1" i="1" dirty="0">
              <a:solidFill>
                <a:srgbClr val="000000"/>
              </a:solidFill>
              <a:latin typeface="Arial" pitchFamily="34" charset="0"/>
            </a:endParaRPr>
          </a:p>
        </p:txBody>
      </p:sp>
      <p:cxnSp>
        <p:nvCxnSpPr>
          <p:cNvPr id="55" name="Connecteur droit avec flèche 54"/>
          <p:cNvCxnSpPr/>
          <p:nvPr/>
        </p:nvCxnSpPr>
        <p:spPr bwMode="auto">
          <a:xfrm flipV="1">
            <a:off x="2643188" y="2585865"/>
            <a:ext cx="1004540" cy="80186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508586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7"/>
          <p:cNvSpPr>
            <a:spLocks noChangeArrowheads="1"/>
          </p:cNvSpPr>
          <p:nvPr/>
        </p:nvSpPr>
        <p:spPr bwMode="auto">
          <a:xfrm>
            <a:off x="6553200" y="32004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19" name="Rectangle 28"/>
          <p:cNvSpPr>
            <a:spLocks noChangeArrowheads="1"/>
          </p:cNvSpPr>
          <p:nvPr/>
        </p:nvSpPr>
        <p:spPr bwMode="auto">
          <a:xfrm>
            <a:off x="6781800" y="3657600"/>
            <a:ext cx="228600" cy="1676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0" name="Rectangle 29"/>
          <p:cNvSpPr>
            <a:spLocks noChangeArrowheads="1"/>
          </p:cNvSpPr>
          <p:nvPr/>
        </p:nvSpPr>
        <p:spPr bwMode="auto">
          <a:xfrm>
            <a:off x="9067800" y="3352800"/>
            <a:ext cx="533400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1" name="Rectangle 30"/>
          <p:cNvSpPr>
            <a:spLocks noChangeArrowheads="1"/>
          </p:cNvSpPr>
          <p:nvPr/>
        </p:nvSpPr>
        <p:spPr bwMode="auto">
          <a:xfrm>
            <a:off x="1524000" y="0"/>
            <a:ext cx="89916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400">
              <a:solidFill>
                <a:srgbClr val="FFFFFF"/>
              </a:solidFill>
            </a:endParaRPr>
          </a:p>
        </p:txBody>
      </p:sp>
      <p:sp>
        <p:nvSpPr>
          <p:cNvPr id="9222" name="Rectangle 31"/>
          <p:cNvSpPr>
            <a:spLocks noChangeArrowheads="1"/>
          </p:cNvSpPr>
          <p:nvPr/>
        </p:nvSpPr>
        <p:spPr bwMode="auto">
          <a:xfrm>
            <a:off x="1752600" y="1"/>
            <a:ext cx="8458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800" b="1" i="1">
                <a:solidFill>
                  <a:srgbClr val="FFFFFF"/>
                </a:solidFill>
              </a:rPr>
              <a:t>Spin dependent conduction in ferromagnetic metals</a:t>
            </a:r>
            <a:endParaRPr lang="fr-FR" altLang="fr-FR" sz="2800" b="1" i="1">
              <a:solidFill>
                <a:srgbClr val="3333CC"/>
              </a:solidFill>
            </a:endParaRPr>
          </a:p>
        </p:txBody>
      </p:sp>
      <p:grpSp>
        <p:nvGrpSpPr>
          <p:cNvPr id="9223" name="Group 150"/>
          <p:cNvGrpSpPr>
            <a:grpSpLocks/>
          </p:cNvGrpSpPr>
          <p:nvPr/>
        </p:nvGrpSpPr>
        <p:grpSpPr bwMode="auto">
          <a:xfrm>
            <a:off x="1905001" y="519113"/>
            <a:ext cx="5419725" cy="3519488"/>
            <a:chOff x="240" y="327"/>
            <a:chExt cx="3414" cy="2217"/>
          </a:xfrm>
        </p:grpSpPr>
        <p:grpSp>
          <p:nvGrpSpPr>
            <p:cNvPr id="9226" name="Group 149"/>
            <p:cNvGrpSpPr>
              <a:grpSpLocks/>
            </p:cNvGrpSpPr>
            <p:nvPr/>
          </p:nvGrpSpPr>
          <p:grpSpPr bwMode="auto">
            <a:xfrm>
              <a:off x="1109" y="327"/>
              <a:ext cx="1294" cy="2217"/>
              <a:chOff x="1109" y="327"/>
              <a:chExt cx="1294" cy="2217"/>
            </a:xfrm>
          </p:grpSpPr>
          <p:sp>
            <p:nvSpPr>
              <p:cNvPr id="9267" name="Text Box 129"/>
              <p:cNvSpPr txBox="1">
                <a:spLocks noChangeArrowheads="1"/>
              </p:cNvSpPr>
              <p:nvPr/>
            </p:nvSpPr>
            <p:spPr bwMode="auto">
              <a:xfrm>
                <a:off x="1248" y="2313"/>
                <a:ext cx="67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FR" altLang="fr-FR" sz="18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68" name="Text Box 130"/>
              <p:cNvSpPr txBox="1">
                <a:spLocks noChangeArrowheads="1"/>
              </p:cNvSpPr>
              <p:nvPr/>
            </p:nvSpPr>
            <p:spPr bwMode="auto">
              <a:xfrm>
                <a:off x="1109" y="1996"/>
                <a:ext cx="96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South pole</a:t>
                </a:r>
              </a:p>
            </p:txBody>
          </p:sp>
          <p:sp>
            <p:nvSpPr>
              <p:cNvPr id="9269" name="Text Box 131"/>
              <p:cNvSpPr txBox="1">
                <a:spLocks noChangeArrowheads="1"/>
              </p:cNvSpPr>
              <p:nvPr/>
            </p:nvSpPr>
            <p:spPr bwMode="auto">
              <a:xfrm>
                <a:off x="1363" y="327"/>
                <a:ext cx="104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 err="1">
                    <a:solidFill>
                      <a:srgbClr val="000000"/>
                    </a:solidFill>
                    <a:latin typeface="Arial" pitchFamily="34" charset="0"/>
                  </a:rPr>
                  <a:t>North</a:t>
                </a: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 pole</a:t>
                </a:r>
              </a:p>
            </p:txBody>
          </p:sp>
        </p:grpSp>
        <p:sp>
          <p:nvSpPr>
            <p:cNvPr id="9239" name="Text Box 138"/>
            <p:cNvSpPr txBox="1">
              <a:spLocks noChangeArrowheads="1"/>
            </p:cNvSpPr>
            <p:nvPr/>
          </p:nvSpPr>
          <p:spPr bwMode="auto">
            <a:xfrm>
              <a:off x="2358" y="393"/>
              <a:ext cx="12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up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1800" b="1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sp>
          <p:nvSpPr>
            <p:cNvPr id="9235" name="Text Box 143"/>
            <p:cNvSpPr txBox="1">
              <a:spLocks noChangeArrowheads="1"/>
            </p:cNvSpPr>
            <p:nvPr/>
          </p:nvSpPr>
          <p:spPr bwMode="auto">
            <a:xfrm>
              <a:off x="2165" y="1921"/>
              <a:ext cx="937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down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2000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grpSp>
          <p:nvGrpSpPr>
            <p:cNvPr id="9230" name="Group 146"/>
            <p:cNvGrpSpPr>
              <a:grpSpLocks/>
            </p:cNvGrpSpPr>
            <p:nvPr/>
          </p:nvGrpSpPr>
          <p:grpSpPr bwMode="auto">
            <a:xfrm>
              <a:off x="528" y="607"/>
              <a:ext cx="480" cy="1143"/>
              <a:chOff x="672" y="528"/>
              <a:chExt cx="480" cy="1143"/>
            </a:xfrm>
          </p:grpSpPr>
          <p:sp>
            <p:nvSpPr>
              <p:cNvPr id="9232" name="AutoShape 145"/>
              <p:cNvSpPr>
                <a:spLocks noChangeArrowheads="1"/>
              </p:cNvSpPr>
              <p:nvPr/>
            </p:nvSpPr>
            <p:spPr bwMode="auto">
              <a:xfrm>
                <a:off x="849" y="528"/>
                <a:ext cx="144" cy="1143"/>
              </a:xfrm>
              <a:prstGeom prst="upArrow">
                <a:avLst>
                  <a:gd name="adj1" fmla="val 50000"/>
                  <a:gd name="adj2" fmla="val 198438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233" name="Oval 144"/>
              <p:cNvSpPr>
                <a:spLocks noChangeArrowheads="1"/>
              </p:cNvSpPr>
              <p:nvPr/>
            </p:nvSpPr>
            <p:spPr bwMode="auto">
              <a:xfrm>
                <a:off x="672" y="1008"/>
                <a:ext cx="480" cy="432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9231" name="Text Box 147"/>
            <p:cNvSpPr txBox="1">
              <a:spLocks noChangeArrowheads="1"/>
            </p:cNvSpPr>
            <p:nvPr/>
          </p:nvSpPr>
          <p:spPr bwMode="auto">
            <a:xfrm>
              <a:off x="240" y="384"/>
              <a:ext cx="105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1800" b="1">
                  <a:solidFill>
                    <a:srgbClr val="000000"/>
                  </a:solidFill>
                  <a:latin typeface="Arial" pitchFamily="34" charset="0"/>
                </a:rPr>
                <a:t>Electron</a:t>
              </a:r>
            </a:p>
          </p:txBody>
        </p:sp>
      </p:grpSp>
      <p:sp>
        <p:nvSpPr>
          <p:cNvPr id="9224" name="ZoneTexte 89"/>
          <p:cNvSpPr txBox="1">
            <a:spLocks noChangeArrowheads="1"/>
          </p:cNvSpPr>
          <p:nvPr/>
        </p:nvSpPr>
        <p:spPr bwMode="auto">
          <a:xfrm>
            <a:off x="1600200" y="2173289"/>
            <a:ext cx="990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charge</a:t>
            </a:r>
          </a:p>
        </p:txBody>
      </p:sp>
      <p:sp>
        <p:nvSpPr>
          <p:cNvPr id="91" name="Rectangle 90"/>
          <p:cNvSpPr/>
          <p:nvPr/>
        </p:nvSpPr>
        <p:spPr>
          <a:xfrm>
            <a:off x="2771776" y="1314450"/>
            <a:ext cx="5950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b="1" dirty="0">
                <a:solidFill>
                  <a:srgbClr val="3333CC">
                    <a:lumMod val="60000"/>
                    <a:lumOff val="40000"/>
                  </a:srgbClr>
                </a:solidFill>
                <a:cs typeface="Arial" pitchFamily="34" charset="0"/>
              </a:rPr>
              <a:t>spin</a:t>
            </a:r>
          </a:p>
        </p:txBody>
      </p:sp>
      <p:pic>
        <p:nvPicPr>
          <p:cNvPr id="9308" name="Picture 9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7729" y="834902"/>
            <a:ext cx="2176463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93" name="Group 135"/>
          <p:cNvGrpSpPr>
            <a:grpSpLocks/>
          </p:cNvGrpSpPr>
          <p:nvPr/>
        </p:nvGrpSpPr>
        <p:grpSpPr bwMode="auto">
          <a:xfrm>
            <a:off x="6142856" y="998240"/>
            <a:ext cx="457200" cy="990600"/>
            <a:chOff x="4848" y="1056"/>
            <a:chExt cx="288" cy="624"/>
          </a:xfrm>
        </p:grpSpPr>
        <p:sp>
          <p:nvSpPr>
            <p:cNvPr id="94" name="AutoShape 136"/>
            <p:cNvSpPr>
              <a:spLocks noChangeArrowheads="1"/>
            </p:cNvSpPr>
            <p:nvPr/>
          </p:nvSpPr>
          <p:spPr bwMode="auto">
            <a:xfrm>
              <a:off x="4944" y="1056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5" name="Oval 137"/>
            <p:cNvSpPr>
              <a:spLocks noChangeArrowheads="1"/>
            </p:cNvSpPr>
            <p:nvPr/>
          </p:nvSpPr>
          <p:spPr bwMode="auto">
            <a:xfrm>
              <a:off x="4848" y="1296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6" name="Group 140"/>
          <p:cNvGrpSpPr>
            <a:grpSpLocks/>
          </p:cNvGrpSpPr>
          <p:nvPr/>
        </p:nvGrpSpPr>
        <p:grpSpPr bwMode="auto">
          <a:xfrm>
            <a:off x="6142856" y="2204864"/>
            <a:ext cx="457200" cy="990600"/>
            <a:chOff x="4848" y="2544"/>
            <a:chExt cx="288" cy="624"/>
          </a:xfrm>
        </p:grpSpPr>
        <p:sp>
          <p:nvSpPr>
            <p:cNvPr id="97" name="AutoShape 141"/>
            <p:cNvSpPr>
              <a:spLocks noChangeArrowheads="1"/>
            </p:cNvSpPr>
            <p:nvPr/>
          </p:nvSpPr>
          <p:spPr bwMode="auto">
            <a:xfrm flipV="1">
              <a:off x="4944" y="2544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8" name="Oval 142"/>
            <p:cNvSpPr>
              <a:spLocks noChangeArrowheads="1"/>
            </p:cNvSpPr>
            <p:nvPr/>
          </p:nvSpPr>
          <p:spPr bwMode="auto">
            <a:xfrm flipV="1">
              <a:off x="4848" y="2640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9" name="Group 175"/>
          <p:cNvGrpSpPr>
            <a:grpSpLocks/>
          </p:cNvGrpSpPr>
          <p:nvPr/>
        </p:nvGrpSpPr>
        <p:grpSpPr bwMode="auto">
          <a:xfrm>
            <a:off x="6983288" y="914400"/>
            <a:ext cx="3505200" cy="2133600"/>
            <a:chOff x="3600" y="624"/>
            <a:chExt cx="1680" cy="1082"/>
          </a:xfrm>
        </p:grpSpPr>
        <p:grpSp>
          <p:nvGrpSpPr>
            <p:cNvPr id="30" name="Group 176"/>
            <p:cNvGrpSpPr>
              <a:grpSpLocks/>
            </p:cNvGrpSpPr>
            <p:nvPr/>
          </p:nvGrpSpPr>
          <p:grpSpPr bwMode="auto">
            <a:xfrm>
              <a:off x="3600" y="624"/>
              <a:ext cx="1440" cy="1082"/>
              <a:chOff x="3600" y="624"/>
              <a:chExt cx="1440" cy="1082"/>
            </a:xfrm>
          </p:grpSpPr>
          <p:grpSp>
            <p:nvGrpSpPr>
              <p:cNvPr id="32" name="Group 177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34" name="Group 178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36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648" y="624"/>
                    <a:ext cx="1392" cy="1082"/>
                    <a:chOff x="3648" y="624"/>
                    <a:chExt cx="1392" cy="1082"/>
                  </a:xfrm>
                </p:grpSpPr>
                <p:sp>
                  <p:nvSpPr>
                    <p:cNvPr id="38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938"/>
                      <a:ext cx="720" cy="144"/>
                    </a:xfrm>
                    <a:prstGeom prst="rect">
                      <a:avLst/>
                    </a:prstGeom>
                    <a:solidFill>
                      <a:schemeClr val="accent2">
                        <a:alpha val="50195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39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1322"/>
                      <a:ext cx="720" cy="144"/>
                    </a:xfrm>
                    <a:prstGeom prst="rect">
                      <a:avLst/>
                    </a:prstGeom>
                    <a:solidFill>
                      <a:srgbClr val="FF0000">
                        <a:alpha val="50195"/>
                      </a:srgb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fr-FR" alt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0" name="Line 1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1" name="Line 1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88" y="140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2" name="Line 1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034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3" name="Line 1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52" y="1418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4" name="Line 186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896" y="1034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5" name="Line 18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896" y="1226"/>
                      <a:ext cx="144" cy="19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6" name="Text Box 188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624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3333CC"/>
                        </a:solidFill>
                      </a:endParaRPr>
                    </a:p>
                  </p:txBody>
                </p:sp>
                <p:sp>
                  <p:nvSpPr>
                    <p:cNvPr id="47" name="Text Box 189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43" y="1370"/>
                      <a:ext cx="168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  <a:sym typeface="Symbol" pitchFamily="18" charset="2"/>
                        </a:rPr>
                        <a:t></a:t>
                      </a:r>
                      <a:endParaRPr lang="fr-FR" altLang="fr-FR" sz="24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48" name="Line 19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4416" y="794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49" name="Line 1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6" y="1562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50" name="Text Box 192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794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3333CC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51" name="Text Box 193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648" y="1226"/>
                      <a:ext cx="137" cy="2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algn="l"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fr-FR" altLang="fr-FR" sz="2400">
                          <a:solidFill>
                            <a:srgbClr val="FF0000"/>
                          </a:solidFill>
                        </a:rPr>
                        <a:t>I</a:t>
                      </a:r>
                    </a:p>
                  </p:txBody>
                </p:sp>
                <p:sp>
                  <p:nvSpPr>
                    <p:cNvPr id="52" name="Line 19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3792" y="938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accent2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  <p:sp>
                  <p:nvSpPr>
                    <p:cNvPr id="53" name="Line 1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92" y="1370"/>
                      <a:ext cx="0" cy="144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0000"/>
                      </a:solidFill>
                      <a:round/>
                      <a:headEnd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</p:grpSp>
              <p:sp>
                <p:nvSpPr>
                  <p:cNvPr id="37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3600" y="1232"/>
                    <a:ext cx="144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 sz="2800" b="1">
                      <a:solidFill>
                        <a:srgbClr val="000000"/>
                      </a:solidFill>
                      <a:latin typeface="Verdana" pitchFamily="34" charset="0"/>
                    </a:endParaRPr>
                  </a:p>
                </p:txBody>
              </p:sp>
            </p:grpSp>
            <p:sp>
              <p:nvSpPr>
                <p:cNvPr id="35" name="Line 197"/>
                <p:cNvSpPr>
                  <a:spLocks noChangeShapeType="1"/>
                </p:cNvSpPr>
                <p:nvPr/>
              </p:nvSpPr>
              <p:spPr bwMode="auto">
                <a:xfrm flipV="1">
                  <a:off x="3744" y="1040"/>
                  <a:ext cx="144" cy="19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33" name="Line 198"/>
              <p:cNvSpPr>
                <a:spLocks noChangeShapeType="1"/>
              </p:cNvSpPr>
              <p:nvPr/>
            </p:nvSpPr>
            <p:spPr bwMode="auto">
              <a:xfrm>
                <a:off x="3752" y="1240"/>
                <a:ext cx="136" cy="1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31" name="Line 199"/>
            <p:cNvSpPr>
              <a:spLocks noChangeShapeType="1"/>
            </p:cNvSpPr>
            <p:nvPr/>
          </p:nvSpPr>
          <p:spPr bwMode="auto">
            <a:xfrm flipH="1">
              <a:off x="5040" y="123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4" name="Group 34"/>
          <p:cNvGrpSpPr>
            <a:grpSpLocks/>
          </p:cNvGrpSpPr>
          <p:nvPr/>
        </p:nvGrpSpPr>
        <p:grpSpPr bwMode="auto">
          <a:xfrm>
            <a:off x="6361979" y="3387726"/>
            <a:ext cx="4038600" cy="3241675"/>
            <a:chOff x="2880" y="1872"/>
            <a:chExt cx="2544" cy="2042"/>
          </a:xfrm>
        </p:grpSpPr>
        <p:grpSp>
          <p:nvGrpSpPr>
            <p:cNvPr id="55" name="Group 35"/>
            <p:cNvGrpSpPr>
              <a:grpSpLocks/>
            </p:cNvGrpSpPr>
            <p:nvPr/>
          </p:nvGrpSpPr>
          <p:grpSpPr bwMode="auto">
            <a:xfrm>
              <a:off x="2880" y="1872"/>
              <a:ext cx="2544" cy="2042"/>
              <a:chOff x="0" y="2278"/>
              <a:chExt cx="2544" cy="2042"/>
            </a:xfrm>
          </p:grpSpPr>
          <p:pic>
            <p:nvPicPr>
              <p:cNvPr id="63" name="Picture 36" descr="C:\Documents and Settings\elsen\Bureau\sans titre3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3759" r="15245" b="9732"/>
              <a:stretch>
                <a:fillRect/>
              </a:stretch>
            </p:blipFill>
            <p:spPr bwMode="auto">
              <a:xfrm>
                <a:off x="0" y="2278"/>
                <a:ext cx="2544" cy="20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" name="Text Box 37"/>
              <p:cNvSpPr txBox="1">
                <a:spLocks noChangeArrowheads="1"/>
              </p:cNvSpPr>
              <p:nvPr/>
            </p:nvSpPr>
            <p:spPr bwMode="auto">
              <a:xfrm>
                <a:off x="1056" y="2448"/>
                <a:ext cx="62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FF0000"/>
                    </a:solidFill>
                    <a:sym typeface="Symbol" pitchFamily="18" charset="2"/>
                  </a:rPr>
                  <a:t>  0.3</a:t>
                </a:r>
              </a:p>
            </p:txBody>
          </p:sp>
          <p:sp>
            <p:nvSpPr>
              <p:cNvPr id="65" name="Text Box 38"/>
              <p:cNvSpPr txBox="1">
                <a:spLocks noChangeArrowheads="1"/>
              </p:cNvSpPr>
              <p:nvPr/>
            </p:nvSpPr>
            <p:spPr bwMode="auto">
              <a:xfrm>
                <a:off x="1728" y="3280"/>
                <a:ext cx="50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000099"/>
                    </a:solidFill>
                    <a:sym typeface="Symbol" pitchFamily="18" charset="2"/>
                  </a:rPr>
                  <a:t>  20</a:t>
                </a:r>
                <a:endParaRPr lang="fr-FR" altLang="fr-FR" sz="1800" b="1">
                  <a:solidFill>
                    <a:srgbClr val="000099"/>
                  </a:solidFill>
                </a:endParaRPr>
              </a:p>
            </p:txBody>
          </p:sp>
          <p:sp>
            <p:nvSpPr>
              <p:cNvPr id="66" name="Line 39"/>
              <p:cNvSpPr>
                <a:spLocks noChangeShapeType="1"/>
              </p:cNvSpPr>
              <p:nvPr/>
            </p:nvSpPr>
            <p:spPr bwMode="auto">
              <a:xfrm>
                <a:off x="1968" y="3504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7" name="Text Box 40"/>
              <p:cNvSpPr txBox="1">
                <a:spLocks noChangeArrowheads="1"/>
              </p:cNvSpPr>
              <p:nvPr/>
            </p:nvSpPr>
            <p:spPr bwMode="auto">
              <a:xfrm>
                <a:off x="672" y="4030"/>
                <a:ext cx="182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 b="1">
                    <a:solidFill>
                      <a:srgbClr val="000099"/>
                    </a:solidFill>
                  </a:rPr>
                  <a:t>Ti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 </a:t>
                </a:r>
                <a:r>
                  <a:rPr lang="fr-FR" altLang="fr-FR" sz="2000" b="1">
                    <a:solidFill>
                      <a:srgbClr val="FF0000"/>
                    </a:solidFill>
                  </a:rPr>
                  <a:t>V  Cr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</a:t>
                </a:r>
                <a:r>
                  <a:rPr lang="fr-FR" altLang="fr-FR" sz="2000" b="1">
                    <a:solidFill>
                      <a:srgbClr val="000099"/>
                    </a:solidFill>
                  </a:rPr>
                  <a:t>Mn Fe Co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Ni</a:t>
                </a:r>
              </a:p>
            </p:txBody>
          </p:sp>
          <p:sp>
            <p:nvSpPr>
              <p:cNvPr id="68" name="Text Box 41"/>
              <p:cNvSpPr txBox="1">
                <a:spLocks noChangeArrowheads="1"/>
              </p:cNvSpPr>
              <p:nvPr/>
            </p:nvSpPr>
            <p:spPr bwMode="auto">
              <a:xfrm>
                <a:off x="1500" y="3346"/>
                <a:ext cx="384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</a:p>
            </p:txBody>
          </p:sp>
          <p:sp>
            <p:nvSpPr>
              <p:cNvPr id="69" name="Text Box 42"/>
              <p:cNvSpPr txBox="1">
                <a:spLocks noChangeArrowheads="1"/>
              </p:cNvSpPr>
              <p:nvPr/>
            </p:nvSpPr>
            <p:spPr bwMode="auto">
              <a:xfrm>
                <a:off x="1488" y="3744"/>
                <a:ext cx="33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  <p:sp>
            <p:nvSpPr>
              <p:cNvPr id="70" name="Text Box 43"/>
              <p:cNvSpPr txBox="1">
                <a:spLocks noChangeArrowheads="1"/>
              </p:cNvSpPr>
              <p:nvPr/>
            </p:nvSpPr>
            <p:spPr bwMode="auto">
              <a:xfrm>
                <a:off x="1488" y="2928"/>
                <a:ext cx="105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=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/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</p:grpSp>
        <p:sp>
          <p:nvSpPr>
            <p:cNvPr id="56" name="Rectangle 44"/>
            <p:cNvSpPr>
              <a:spLocks noChangeArrowheads="1"/>
            </p:cNvSpPr>
            <p:nvPr/>
          </p:nvSpPr>
          <p:spPr bwMode="auto">
            <a:xfrm>
              <a:off x="3168" y="2016"/>
              <a:ext cx="144" cy="1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7" name="Rectangle 45"/>
            <p:cNvSpPr>
              <a:spLocks noChangeArrowheads="1"/>
            </p:cNvSpPr>
            <p:nvPr/>
          </p:nvSpPr>
          <p:spPr bwMode="auto">
            <a:xfrm>
              <a:off x="3312" y="2304"/>
              <a:ext cx="144" cy="10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58" name="Group 46"/>
            <p:cNvGrpSpPr>
              <a:grpSpLocks/>
            </p:cNvGrpSpPr>
            <p:nvPr/>
          </p:nvGrpSpPr>
          <p:grpSpPr bwMode="auto">
            <a:xfrm>
              <a:off x="3040" y="2112"/>
              <a:ext cx="480" cy="1152"/>
              <a:chOff x="3040" y="2112"/>
              <a:chExt cx="480" cy="1152"/>
            </a:xfrm>
          </p:grpSpPr>
          <p:sp>
            <p:nvSpPr>
              <p:cNvPr id="60" name="Text Box 47"/>
              <p:cNvSpPr txBox="1">
                <a:spLocks noChangeArrowheads="1"/>
              </p:cNvSpPr>
              <p:nvPr/>
            </p:nvSpPr>
            <p:spPr bwMode="auto">
              <a:xfrm rot="-5400000">
                <a:off x="2589" y="2563"/>
                <a:ext cx="1152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,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( cm)  </a:t>
                </a:r>
                <a:endParaRPr lang="fr-FR" altLang="fr-FR" sz="200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Text Box 48"/>
              <p:cNvSpPr txBox="1">
                <a:spLocks noChangeArrowheads="1"/>
              </p:cNvSpPr>
              <p:nvPr/>
            </p:nvSpPr>
            <p:spPr bwMode="auto">
              <a:xfrm>
                <a:off x="3232" y="2904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10</a:t>
                </a:r>
              </a:p>
            </p:txBody>
          </p:sp>
          <p:sp>
            <p:nvSpPr>
              <p:cNvPr id="62" name="Text Box 49"/>
              <p:cNvSpPr txBox="1">
                <a:spLocks noChangeArrowheads="1"/>
              </p:cNvSpPr>
              <p:nvPr/>
            </p:nvSpPr>
            <p:spPr bwMode="auto">
              <a:xfrm>
                <a:off x="3232" y="2272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20</a:t>
                </a:r>
              </a:p>
            </p:txBody>
          </p:sp>
        </p:grpSp>
        <p:sp>
          <p:nvSpPr>
            <p:cNvPr id="59" name="Rectangle 50"/>
            <p:cNvSpPr>
              <a:spLocks noChangeArrowheads="1"/>
            </p:cNvSpPr>
            <p:nvPr/>
          </p:nvSpPr>
          <p:spPr bwMode="auto">
            <a:xfrm>
              <a:off x="4752" y="2112"/>
              <a:ext cx="33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cxnSp>
        <p:nvCxnSpPr>
          <p:cNvPr id="72" name="Connecteur droit avec flèche 71"/>
          <p:cNvCxnSpPr/>
          <p:nvPr/>
        </p:nvCxnSpPr>
        <p:spPr bwMode="auto">
          <a:xfrm flipV="1">
            <a:off x="2643188" y="2585865"/>
            <a:ext cx="1004540" cy="80186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8" name="Text Box 133"/>
          <p:cNvSpPr txBox="1">
            <a:spLocks noChangeArrowheads="1"/>
          </p:cNvSpPr>
          <p:nvPr/>
        </p:nvSpPr>
        <p:spPr bwMode="auto">
          <a:xfrm>
            <a:off x="1524000" y="3509888"/>
            <a:ext cx="2438400" cy="71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i="1" dirty="0" err="1">
                <a:solidFill>
                  <a:srgbClr val="000000"/>
                </a:solidFill>
                <a:latin typeface="Arial" pitchFamily="34" charset="0"/>
              </a:rPr>
              <a:t>Ferromagnetic</a:t>
            </a:r>
            <a:r>
              <a:rPr lang="fr-FR" altLang="fr-FR" sz="2000" b="1" i="1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material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 (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Iron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,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etc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) </a:t>
            </a:r>
            <a:endParaRPr lang="fr-FR" altLang="fr-FR" sz="2000" b="1" i="1" dirty="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482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7"/>
          <p:cNvSpPr>
            <a:spLocks noChangeArrowheads="1"/>
          </p:cNvSpPr>
          <p:nvPr/>
        </p:nvSpPr>
        <p:spPr bwMode="auto">
          <a:xfrm>
            <a:off x="6553200" y="32004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19" name="Rectangle 28"/>
          <p:cNvSpPr>
            <a:spLocks noChangeArrowheads="1"/>
          </p:cNvSpPr>
          <p:nvPr/>
        </p:nvSpPr>
        <p:spPr bwMode="auto">
          <a:xfrm>
            <a:off x="6781800" y="3657600"/>
            <a:ext cx="228600" cy="1676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0" name="Rectangle 29"/>
          <p:cNvSpPr>
            <a:spLocks noChangeArrowheads="1"/>
          </p:cNvSpPr>
          <p:nvPr/>
        </p:nvSpPr>
        <p:spPr bwMode="auto">
          <a:xfrm>
            <a:off x="9067800" y="3352800"/>
            <a:ext cx="533400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1" name="Rectangle 30"/>
          <p:cNvSpPr>
            <a:spLocks noChangeArrowheads="1"/>
          </p:cNvSpPr>
          <p:nvPr/>
        </p:nvSpPr>
        <p:spPr bwMode="auto">
          <a:xfrm>
            <a:off x="1524000" y="0"/>
            <a:ext cx="89916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400">
              <a:solidFill>
                <a:srgbClr val="FFFFFF"/>
              </a:solidFill>
            </a:endParaRPr>
          </a:p>
        </p:txBody>
      </p:sp>
      <p:sp>
        <p:nvSpPr>
          <p:cNvPr id="9222" name="Rectangle 31"/>
          <p:cNvSpPr>
            <a:spLocks noChangeArrowheads="1"/>
          </p:cNvSpPr>
          <p:nvPr/>
        </p:nvSpPr>
        <p:spPr bwMode="auto">
          <a:xfrm>
            <a:off x="1752600" y="1"/>
            <a:ext cx="8458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800" b="1" i="1">
                <a:solidFill>
                  <a:srgbClr val="FFFFFF"/>
                </a:solidFill>
              </a:rPr>
              <a:t>Spin dependent conduction in ferromagnetic metals</a:t>
            </a:r>
            <a:endParaRPr lang="fr-FR" altLang="fr-FR" sz="2800" b="1" i="1">
              <a:solidFill>
                <a:srgbClr val="3333CC"/>
              </a:solidFill>
            </a:endParaRPr>
          </a:p>
        </p:txBody>
      </p:sp>
      <p:grpSp>
        <p:nvGrpSpPr>
          <p:cNvPr id="9223" name="Group 150"/>
          <p:cNvGrpSpPr>
            <a:grpSpLocks/>
          </p:cNvGrpSpPr>
          <p:nvPr/>
        </p:nvGrpSpPr>
        <p:grpSpPr bwMode="auto">
          <a:xfrm>
            <a:off x="1905001" y="519113"/>
            <a:ext cx="5419725" cy="3519488"/>
            <a:chOff x="240" y="327"/>
            <a:chExt cx="3414" cy="2217"/>
          </a:xfrm>
        </p:grpSpPr>
        <p:grpSp>
          <p:nvGrpSpPr>
            <p:cNvPr id="9226" name="Group 149"/>
            <p:cNvGrpSpPr>
              <a:grpSpLocks/>
            </p:cNvGrpSpPr>
            <p:nvPr/>
          </p:nvGrpSpPr>
          <p:grpSpPr bwMode="auto">
            <a:xfrm>
              <a:off x="1109" y="327"/>
              <a:ext cx="1294" cy="2217"/>
              <a:chOff x="1109" y="327"/>
              <a:chExt cx="1294" cy="2217"/>
            </a:xfrm>
          </p:grpSpPr>
          <p:sp>
            <p:nvSpPr>
              <p:cNvPr id="9267" name="Text Box 129"/>
              <p:cNvSpPr txBox="1">
                <a:spLocks noChangeArrowheads="1"/>
              </p:cNvSpPr>
              <p:nvPr/>
            </p:nvSpPr>
            <p:spPr bwMode="auto">
              <a:xfrm>
                <a:off x="1248" y="2313"/>
                <a:ext cx="67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FR" altLang="fr-FR" sz="18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68" name="Text Box 130"/>
              <p:cNvSpPr txBox="1">
                <a:spLocks noChangeArrowheads="1"/>
              </p:cNvSpPr>
              <p:nvPr/>
            </p:nvSpPr>
            <p:spPr bwMode="auto">
              <a:xfrm>
                <a:off x="1109" y="1996"/>
                <a:ext cx="96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South pole</a:t>
                </a:r>
              </a:p>
            </p:txBody>
          </p:sp>
          <p:sp>
            <p:nvSpPr>
              <p:cNvPr id="9269" name="Text Box 131"/>
              <p:cNvSpPr txBox="1">
                <a:spLocks noChangeArrowheads="1"/>
              </p:cNvSpPr>
              <p:nvPr/>
            </p:nvSpPr>
            <p:spPr bwMode="auto">
              <a:xfrm>
                <a:off x="1363" y="327"/>
                <a:ext cx="104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 err="1">
                    <a:solidFill>
                      <a:srgbClr val="000000"/>
                    </a:solidFill>
                    <a:latin typeface="Arial" pitchFamily="34" charset="0"/>
                  </a:rPr>
                  <a:t>North</a:t>
                </a: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 pole</a:t>
                </a:r>
              </a:p>
            </p:txBody>
          </p:sp>
        </p:grpSp>
        <p:sp>
          <p:nvSpPr>
            <p:cNvPr id="9239" name="Text Box 138"/>
            <p:cNvSpPr txBox="1">
              <a:spLocks noChangeArrowheads="1"/>
            </p:cNvSpPr>
            <p:nvPr/>
          </p:nvSpPr>
          <p:spPr bwMode="auto">
            <a:xfrm>
              <a:off x="2358" y="393"/>
              <a:ext cx="12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up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1800" b="1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sp>
          <p:nvSpPr>
            <p:cNvPr id="9235" name="Text Box 143"/>
            <p:cNvSpPr txBox="1">
              <a:spLocks noChangeArrowheads="1"/>
            </p:cNvSpPr>
            <p:nvPr/>
          </p:nvSpPr>
          <p:spPr bwMode="auto">
            <a:xfrm>
              <a:off x="2165" y="1921"/>
              <a:ext cx="937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down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2000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grpSp>
          <p:nvGrpSpPr>
            <p:cNvPr id="9230" name="Group 146"/>
            <p:cNvGrpSpPr>
              <a:grpSpLocks/>
            </p:cNvGrpSpPr>
            <p:nvPr/>
          </p:nvGrpSpPr>
          <p:grpSpPr bwMode="auto">
            <a:xfrm>
              <a:off x="528" y="607"/>
              <a:ext cx="480" cy="1143"/>
              <a:chOff x="672" y="528"/>
              <a:chExt cx="480" cy="1143"/>
            </a:xfrm>
          </p:grpSpPr>
          <p:sp>
            <p:nvSpPr>
              <p:cNvPr id="9232" name="AutoShape 145"/>
              <p:cNvSpPr>
                <a:spLocks noChangeArrowheads="1"/>
              </p:cNvSpPr>
              <p:nvPr/>
            </p:nvSpPr>
            <p:spPr bwMode="auto">
              <a:xfrm>
                <a:off x="849" y="528"/>
                <a:ext cx="144" cy="1143"/>
              </a:xfrm>
              <a:prstGeom prst="upArrow">
                <a:avLst>
                  <a:gd name="adj1" fmla="val 50000"/>
                  <a:gd name="adj2" fmla="val 198438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233" name="Oval 144"/>
              <p:cNvSpPr>
                <a:spLocks noChangeArrowheads="1"/>
              </p:cNvSpPr>
              <p:nvPr/>
            </p:nvSpPr>
            <p:spPr bwMode="auto">
              <a:xfrm>
                <a:off x="672" y="1008"/>
                <a:ext cx="480" cy="432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9231" name="Text Box 147"/>
            <p:cNvSpPr txBox="1">
              <a:spLocks noChangeArrowheads="1"/>
            </p:cNvSpPr>
            <p:nvPr/>
          </p:nvSpPr>
          <p:spPr bwMode="auto">
            <a:xfrm>
              <a:off x="240" y="384"/>
              <a:ext cx="105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1800" b="1">
                  <a:solidFill>
                    <a:srgbClr val="000000"/>
                  </a:solidFill>
                  <a:latin typeface="Arial" pitchFamily="34" charset="0"/>
                </a:rPr>
                <a:t>Electron</a:t>
              </a:r>
            </a:p>
          </p:txBody>
        </p:sp>
      </p:grpSp>
      <p:sp>
        <p:nvSpPr>
          <p:cNvPr id="9224" name="ZoneTexte 89"/>
          <p:cNvSpPr txBox="1">
            <a:spLocks noChangeArrowheads="1"/>
          </p:cNvSpPr>
          <p:nvPr/>
        </p:nvSpPr>
        <p:spPr bwMode="auto">
          <a:xfrm>
            <a:off x="1600200" y="2173289"/>
            <a:ext cx="990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charge</a:t>
            </a:r>
          </a:p>
        </p:txBody>
      </p:sp>
      <p:sp>
        <p:nvSpPr>
          <p:cNvPr id="91" name="Rectangle 90"/>
          <p:cNvSpPr/>
          <p:nvPr/>
        </p:nvSpPr>
        <p:spPr>
          <a:xfrm>
            <a:off x="2771776" y="1314450"/>
            <a:ext cx="5950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b="1" dirty="0">
                <a:solidFill>
                  <a:srgbClr val="3333CC">
                    <a:lumMod val="60000"/>
                    <a:lumOff val="40000"/>
                  </a:srgbClr>
                </a:solidFill>
                <a:cs typeface="Arial" pitchFamily="34" charset="0"/>
              </a:rPr>
              <a:t>spin</a:t>
            </a:r>
          </a:p>
        </p:txBody>
      </p:sp>
      <p:pic>
        <p:nvPicPr>
          <p:cNvPr id="9308" name="Picture 9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7729" y="834902"/>
            <a:ext cx="2176463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93" name="Group 135"/>
          <p:cNvGrpSpPr>
            <a:grpSpLocks/>
          </p:cNvGrpSpPr>
          <p:nvPr/>
        </p:nvGrpSpPr>
        <p:grpSpPr bwMode="auto">
          <a:xfrm>
            <a:off x="6142856" y="998240"/>
            <a:ext cx="457200" cy="990600"/>
            <a:chOff x="4848" y="1056"/>
            <a:chExt cx="288" cy="624"/>
          </a:xfrm>
        </p:grpSpPr>
        <p:sp>
          <p:nvSpPr>
            <p:cNvPr id="94" name="AutoShape 136"/>
            <p:cNvSpPr>
              <a:spLocks noChangeArrowheads="1"/>
            </p:cNvSpPr>
            <p:nvPr/>
          </p:nvSpPr>
          <p:spPr bwMode="auto">
            <a:xfrm>
              <a:off x="4944" y="1056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5" name="Oval 137"/>
            <p:cNvSpPr>
              <a:spLocks noChangeArrowheads="1"/>
            </p:cNvSpPr>
            <p:nvPr/>
          </p:nvSpPr>
          <p:spPr bwMode="auto">
            <a:xfrm>
              <a:off x="4848" y="1296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6" name="Group 140"/>
          <p:cNvGrpSpPr>
            <a:grpSpLocks/>
          </p:cNvGrpSpPr>
          <p:nvPr/>
        </p:nvGrpSpPr>
        <p:grpSpPr bwMode="auto">
          <a:xfrm>
            <a:off x="6142856" y="2204864"/>
            <a:ext cx="457200" cy="990600"/>
            <a:chOff x="4848" y="2544"/>
            <a:chExt cx="288" cy="624"/>
          </a:xfrm>
        </p:grpSpPr>
        <p:sp>
          <p:nvSpPr>
            <p:cNvPr id="97" name="AutoShape 141"/>
            <p:cNvSpPr>
              <a:spLocks noChangeArrowheads="1"/>
            </p:cNvSpPr>
            <p:nvPr/>
          </p:nvSpPr>
          <p:spPr bwMode="auto">
            <a:xfrm flipV="1">
              <a:off x="4944" y="2544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8" name="Oval 142"/>
            <p:cNvSpPr>
              <a:spLocks noChangeArrowheads="1"/>
            </p:cNvSpPr>
            <p:nvPr/>
          </p:nvSpPr>
          <p:spPr bwMode="auto">
            <a:xfrm flipV="1">
              <a:off x="4848" y="2640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54" name="Group 34"/>
          <p:cNvGrpSpPr>
            <a:grpSpLocks/>
          </p:cNvGrpSpPr>
          <p:nvPr/>
        </p:nvGrpSpPr>
        <p:grpSpPr bwMode="auto">
          <a:xfrm>
            <a:off x="6361979" y="3387726"/>
            <a:ext cx="4038600" cy="3241675"/>
            <a:chOff x="2880" y="1872"/>
            <a:chExt cx="2544" cy="2042"/>
          </a:xfrm>
        </p:grpSpPr>
        <p:grpSp>
          <p:nvGrpSpPr>
            <p:cNvPr id="55" name="Group 35"/>
            <p:cNvGrpSpPr>
              <a:grpSpLocks/>
            </p:cNvGrpSpPr>
            <p:nvPr/>
          </p:nvGrpSpPr>
          <p:grpSpPr bwMode="auto">
            <a:xfrm>
              <a:off x="2880" y="1872"/>
              <a:ext cx="2544" cy="2042"/>
              <a:chOff x="0" y="2278"/>
              <a:chExt cx="2544" cy="2042"/>
            </a:xfrm>
          </p:grpSpPr>
          <p:pic>
            <p:nvPicPr>
              <p:cNvPr id="63" name="Picture 36" descr="C:\Documents and Settings\elsen\Bureau\sans titre3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3759" r="15245" b="9732"/>
              <a:stretch>
                <a:fillRect/>
              </a:stretch>
            </p:blipFill>
            <p:spPr bwMode="auto">
              <a:xfrm>
                <a:off x="0" y="2278"/>
                <a:ext cx="2544" cy="20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" name="Text Box 37"/>
              <p:cNvSpPr txBox="1">
                <a:spLocks noChangeArrowheads="1"/>
              </p:cNvSpPr>
              <p:nvPr/>
            </p:nvSpPr>
            <p:spPr bwMode="auto">
              <a:xfrm>
                <a:off x="1056" y="2448"/>
                <a:ext cx="62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FF0000"/>
                    </a:solidFill>
                    <a:sym typeface="Symbol" pitchFamily="18" charset="2"/>
                  </a:rPr>
                  <a:t>  0.3</a:t>
                </a:r>
              </a:p>
            </p:txBody>
          </p:sp>
          <p:sp>
            <p:nvSpPr>
              <p:cNvPr id="65" name="Text Box 38"/>
              <p:cNvSpPr txBox="1">
                <a:spLocks noChangeArrowheads="1"/>
              </p:cNvSpPr>
              <p:nvPr/>
            </p:nvSpPr>
            <p:spPr bwMode="auto">
              <a:xfrm>
                <a:off x="1728" y="3280"/>
                <a:ext cx="50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000099"/>
                    </a:solidFill>
                    <a:sym typeface="Symbol" pitchFamily="18" charset="2"/>
                  </a:rPr>
                  <a:t>  20</a:t>
                </a:r>
                <a:endParaRPr lang="fr-FR" altLang="fr-FR" sz="1800" b="1">
                  <a:solidFill>
                    <a:srgbClr val="000099"/>
                  </a:solidFill>
                </a:endParaRPr>
              </a:p>
            </p:txBody>
          </p:sp>
          <p:sp>
            <p:nvSpPr>
              <p:cNvPr id="66" name="Line 39"/>
              <p:cNvSpPr>
                <a:spLocks noChangeShapeType="1"/>
              </p:cNvSpPr>
              <p:nvPr/>
            </p:nvSpPr>
            <p:spPr bwMode="auto">
              <a:xfrm>
                <a:off x="1968" y="3504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67" name="Text Box 40"/>
              <p:cNvSpPr txBox="1">
                <a:spLocks noChangeArrowheads="1"/>
              </p:cNvSpPr>
              <p:nvPr/>
            </p:nvSpPr>
            <p:spPr bwMode="auto">
              <a:xfrm>
                <a:off x="672" y="4030"/>
                <a:ext cx="182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 b="1">
                    <a:solidFill>
                      <a:srgbClr val="000099"/>
                    </a:solidFill>
                  </a:rPr>
                  <a:t>Ti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 </a:t>
                </a:r>
                <a:r>
                  <a:rPr lang="fr-FR" altLang="fr-FR" sz="2000" b="1">
                    <a:solidFill>
                      <a:srgbClr val="FF0000"/>
                    </a:solidFill>
                  </a:rPr>
                  <a:t>V  Cr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</a:t>
                </a:r>
                <a:r>
                  <a:rPr lang="fr-FR" altLang="fr-FR" sz="2000" b="1">
                    <a:solidFill>
                      <a:srgbClr val="000099"/>
                    </a:solidFill>
                  </a:rPr>
                  <a:t>Mn Fe Co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Ni</a:t>
                </a:r>
              </a:p>
            </p:txBody>
          </p:sp>
          <p:sp>
            <p:nvSpPr>
              <p:cNvPr id="68" name="Text Box 41"/>
              <p:cNvSpPr txBox="1">
                <a:spLocks noChangeArrowheads="1"/>
              </p:cNvSpPr>
              <p:nvPr/>
            </p:nvSpPr>
            <p:spPr bwMode="auto">
              <a:xfrm>
                <a:off x="1500" y="3346"/>
                <a:ext cx="384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</a:p>
            </p:txBody>
          </p:sp>
          <p:sp>
            <p:nvSpPr>
              <p:cNvPr id="69" name="Text Box 42"/>
              <p:cNvSpPr txBox="1">
                <a:spLocks noChangeArrowheads="1"/>
              </p:cNvSpPr>
              <p:nvPr/>
            </p:nvSpPr>
            <p:spPr bwMode="auto">
              <a:xfrm>
                <a:off x="1488" y="3744"/>
                <a:ext cx="33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  <p:sp>
            <p:nvSpPr>
              <p:cNvPr id="70" name="Text Box 43"/>
              <p:cNvSpPr txBox="1">
                <a:spLocks noChangeArrowheads="1"/>
              </p:cNvSpPr>
              <p:nvPr/>
            </p:nvSpPr>
            <p:spPr bwMode="auto">
              <a:xfrm>
                <a:off x="1488" y="2928"/>
                <a:ext cx="105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=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/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</p:grpSp>
        <p:sp>
          <p:nvSpPr>
            <p:cNvPr id="56" name="Rectangle 44"/>
            <p:cNvSpPr>
              <a:spLocks noChangeArrowheads="1"/>
            </p:cNvSpPr>
            <p:nvPr/>
          </p:nvSpPr>
          <p:spPr bwMode="auto">
            <a:xfrm>
              <a:off x="3168" y="2016"/>
              <a:ext cx="144" cy="1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7" name="Rectangle 45"/>
            <p:cNvSpPr>
              <a:spLocks noChangeArrowheads="1"/>
            </p:cNvSpPr>
            <p:nvPr/>
          </p:nvSpPr>
          <p:spPr bwMode="auto">
            <a:xfrm>
              <a:off x="3312" y="2304"/>
              <a:ext cx="144" cy="10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58" name="Group 46"/>
            <p:cNvGrpSpPr>
              <a:grpSpLocks/>
            </p:cNvGrpSpPr>
            <p:nvPr/>
          </p:nvGrpSpPr>
          <p:grpSpPr bwMode="auto">
            <a:xfrm>
              <a:off x="3040" y="2112"/>
              <a:ext cx="480" cy="1152"/>
              <a:chOff x="3040" y="2112"/>
              <a:chExt cx="480" cy="1152"/>
            </a:xfrm>
          </p:grpSpPr>
          <p:sp>
            <p:nvSpPr>
              <p:cNvPr id="60" name="Text Box 47"/>
              <p:cNvSpPr txBox="1">
                <a:spLocks noChangeArrowheads="1"/>
              </p:cNvSpPr>
              <p:nvPr/>
            </p:nvSpPr>
            <p:spPr bwMode="auto">
              <a:xfrm rot="-5400000">
                <a:off x="2589" y="2563"/>
                <a:ext cx="1152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,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( cm)  </a:t>
                </a:r>
                <a:endParaRPr lang="fr-FR" altLang="fr-FR" sz="200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Text Box 48"/>
              <p:cNvSpPr txBox="1">
                <a:spLocks noChangeArrowheads="1"/>
              </p:cNvSpPr>
              <p:nvPr/>
            </p:nvSpPr>
            <p:spPr bwMode="auto">
              <a:xfrm>
                <a:off x="3232" y="2904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10</a:t>
                </a:r>
              </a:p>
            </p:txBody>
          </p:sp>
          <p:sp>
            <p:nvSpPr>
              <p:cNvPr id="62" name="Text Box 49"/>
              <p:cNvSpPr txBox="1">
                <a:spLocks noChangeArrowheads="1"/>
              </p:cNvSpPr>
              <p:nvPr/>
            </p:nvSpPr>
            <p:spPr bwMode="auto">
              <a:xfrm>
                <a:off x="3232" y="2272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20</a:t>
                </a:r>
              </a:p>
            </p:txBody>
          </p:sp>
        </p:grpSp>
        <p:sp>
          <p:nvSpPr>
            <p:cNvPr id="59" name="Rectangle 50"/>
            <p:cNvSpPr>
              <a:spLocks noChangeArrowheads="1"/>
            </p:cNvSpPr>
            <p:nvPr/>
          </p:nvSpPr>
          <p:spPr bwMode="auto">
            <a:xfrm>
              <a:off x="4752" y="2112"/>
              <a:ext cx="33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71" name="Group 6"/>
          <p:cNvGrpSpPr>
            <a:grpSpLocks/>
          </p:cNvGrpSpPr>
          <p:nvPr/>
        </p:nvGrpSpPr>
        <p:grpSpPr bwMode="auto">
          <a:xfrm>
            <a:off x="6858000" y="914400"/>
            <a:ext cx="3505200" cy="2133600"/>
            <a:chOff x="3360" y="576"/>
            <a:chExt cx="2208" cy="1344"/>
          </a:xfrm>
        </p:grpSpPr>
        <p:grpSp>
          <p:nvGrpSpPr>
            <p:cNvPr id="72" name="Group 7"/>
            <p:cNvGrpSpPr>
              <a:grpSpLocks/>
            </p:cNvGrpSpPr>
            <p:nvPr/>
          </p:nvGrpSpPr>
          <p:grpSpPr bwMode="auto">
            <a:xfrm>
              <a:off x="3360" y="576"/>
              <a:ext cx="2208" cy="1344"/>
              <a:chOff x="3600" y="624"/>
              <a:chExt cx="1680" cy="1082"/>
            </a:xfrm>
          </p:grpSpPr>
          <p:grpSp>
            <p:nvGrpSpPr>
              <p:cNvPr id="75" name="Group 8"/>
              <p:cNvGrpSpPr>
                <a:grpSpLocks/>
              </p:cNvGrpSpPr>
              <p:nvPr/>
            </p:nvGrpSpPr>
            <p:grpSpPr bwMode="auto">
              <a:xfrm>
                <a:off x="3600" y="624"/>
                <a:ext cx="1440" cy="1082"/>
                <a:chOff x="3600" y="624"/>
                <a:chExt cx="1440" cy="1082"/>
              </a:xfrm>
            </p:grpSpPr>
            <p:grpSp>
              <p:nvGrpSpPr>
                <p:cNvPr id="77" name="Group 9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79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3600" y="624"/>
                    <a:ext cx="1440" cy="1082"/>
                    <a:chOff x="3600" y="624"/>
                    <a:chExt cx="1440" cy="1082"/>
                  </a:xfrm>
                </p:grpSpPr>
                <p:grpSp>
                  <p:nvGrpSpPr>
                    <p:cNvPr id="81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48" y="624"/>
                      <a:ext cx="1392" cy="1082"/>
                      <a:chOff x="3648" y="624"/>
                      <a:chExt cx="1392" cy="1082"/>
                    </a:xfrm>
                  </p:grpSpPr>
                  <p:sp>
                    <p:nvSpPr>
                      <p:cNvPr id="83" name="Rectangle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938"/>
                        <a:ext cx="720" cy="144"/>
                      </a:xfrm>
                      <a:prstGeom prst="rect">
                        <a:avLst/>
                      </a:prstGeom>
                      <a:solidFill>
                        <a:schemeClr val="accent2">
                          <a:alpha val="50195"/>
                        </a:scheme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4" name="Rectangle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1322"/>
                        <a:ext cx="720" cy="144"/>
                      </a:xfrm>
                      <a:prstGeom prst="rect">
                        <a:avLst/>
                      </a:prstGeom>
                      <a:solidFill>
                        <a:srgbClr val="FF0000">
                          <a:alpha val="50195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5" name="Line 1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6" name="Line 1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402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7" name="Line 1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8" name="Line 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418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89" name="Line 18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4896" y="1034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90" name="Line 19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896" y="1226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92" name="Text Box 20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624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3333CC"/>
                          </a:solidFill>
                        </a:endParaRPr>
                      </a:p>
                    </p:txBody>
                  </p:sp>
                  <p:sp>
                    <p:nvSpPr>
                      <p:cNvPr id="99" name="Text Box 21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1370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  <p:sp>
                    <p:nvSpPr>
                      <p:cNvPr id="100" name="Line 2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4416" y="794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101" name="Line 2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6" y="1562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102" name="Text Box 24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794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103" name="Text Box 25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1226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104" name="Line 2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3792" y="938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105" name="Line 2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792" y="1370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</p:grpSp>
                <p:sp>
                  <p:nvSpPr>
                    <p:cNvPr id="82" name="Line 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123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</p:grpSp>
              <p:sp>
                <p:nvSpPr>
                  <p:cNvPr id="80" name="Line 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44" y="1040"/>
                    <a:ext cx="144" cy="19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 sz="2800" b="1">
                      <a:solidFill>
                        <a:srgbClr val="000000"/>
                      </a:solidFill>
                      <a:latin typeface="Verdana" pitchFamily="34" charset="0"/>
                    </a:endParaRPr>
                  </a:p>
                </p:txBody>
              </p:sp>
            </p:grpSp>
            <p:sp>
              <p:nvSpPr>
                <p:cNvPr id="78" name="Line 30"/>
                <p:cNvSpPr>
                  <a:spLocks noChangeShapeType="1"/>
                </p:cNvSpPr>
                <p:nvPr/>
              </p:nvSpPr>
              <p:spPr bwMode="auto">
                <a:xfrm>
                  <a:off x="3752" y="1240"/>
                  <a:ext cx="136" cy="1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76" name="Line 31"/>
              <p:cNvSpPr>
                <a:spLocks noChangeShapeType="1"/>
              </p:cNvSpPr>
              <p:nvPr/>
            </p:nvSpPr>
            <p:spPr bwMode="auto">
              <a:xfrm flipH="1">
                <a:off x="5040" y="1232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73" name="Text Box 32"/>
            <p:cNvSpPr txBox="1">
              <a:spLocks noChangeArrowheads="1"/>
            </p:cNvSpPr>
            <p:nvPr/>
          </p:nvSpPr>
          <p:spPr bwMode="auto">
            <a:xfrm>
              <a:off x="3890" y="1170"/>
              <a:ext cx="105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b="1">
                  <a:solidFill>
                    <a:srgbClr val="0000CC"/>
                  </a:solidFill>
                </a:rPr>
                <a:t>with Co imp.</a:t>
              </a:r>
            </a:p>
          </p:txBody>
        </p:sp>
        <p:sp>
          <p:nvSpPr>
            <p:cNvPr id="74" name="Text Box 33"/>
            <p:cNvSpPr txBox="1">
              <a:spLocks noChangeArrowheads="1"/>
            </p:cNvSpPr>
            <p:nvPr/>
          </p:nvSpPr>
          <p:spPr bwMode="auto">
            <a:xfrm>
              <a:off x="3946" y="1344"/>
              <a:ext cx="133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800" dirty="0">
                  <a:solidFill>
                    <a:srgbClr val="000000"/>
                  </a:solidFill>
                  <a:latin typeface="Arial" pitchFamily="34" charset="0"/>
                </a:rPr>
                <a:t>X </a:t>
              </a:r>
              <a:r>
                <a:rPr lang="fr-FR" altLang="fr-FR" sz="2800" dirty="0" err="1">
                  <a:solidFill>
                    <a:srgbClr val="000000"/>
                  </a:solidFill>
                  <a:latin typeface="Arial" pitchFamily="34" charset="0"/>
                </a:rPr>
                <a:t>X</a:t>
              </a:r>
              <a:r>
                <a:rPr lang="fr-FR" altLang="fr-FR" sz="2800" dirty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fr-FR" altLang="fr-FR" sz="2800" dirty="0" err="1">
                  <a:solidFill>
                    <a:srgbClr val="000000"/>
                  </a:solidFill>
                  <a:latin typeface="Arial" pitchFamily="34" charset="0"/>
                </a:rPr>
                <a:t>X</a:t>
              </a:r>
              <a:r>
                <a:rPr lang="fr-FR" altLang="fr-FR" sz="2800" dirty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fr-FR" altLang="fr-FR" sz="2800" dirty="0" err="1">
                  <a:solidFill>
                    <a:srgbClr val="000000"/>
                  </a:solidFill>
                  <a:latin typeface="Arial" pitchFamily="34" charset="0"/>
                </a:rPr>
                <a:t>X</a:t>
              </a:r>
              <a:r>
                <a:rPr lang="fr-FR" altLang="fr-FR" dirty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endParaRPr lang="fr-FR" altLang="fr-FR" sz="3600" dirty="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pic>
        <p:nvPicPr>
          <p:cNvPr id="106" name="Picture 4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3151" y="2178050"/>
            <a:ext cx="360363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Connecteur droit avec flèche 3"/>
          <p:cNvCxnSpPr/>
          <p:nvPr/>
        </p:nvCxnSpPr>
        <p:spPr bwMode="auto">
          <a:xfrm>
            <a:off x="8038380" y="1682750"/>
            <a:ext cx="1029421" cy="0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rgbClr val="66FF33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8" name="Connecteur droit avec flèche 107"/>
          <p:cNvCxnSpPr/>
          <p:nvPr/>
        </p:nvCxnSpPr>
        <p:spPr bwMode="auto">
          <a:xfrm flipV="1">
            <a:off x="2643188" y="2585865"/>
            <a:ext cx="1004540" cy="80186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4" name="Text Box 133"/>
          <p:cNvSpPr txBox="1">
            <a:spLocks noChangeArrowheads="1"/>
          </p:cNvSpPr>
          <p:nvPr/>
        </p:nvSpPr>
        <p:spPr bwMode="auto">
          <a:xfrm>
            <a:off x="1524000" y="3509888"/>
            <a:ext cx="2438400" cy="71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i="1" dirty="0" err="1">
                <a:solidFill>
                  <a:srgbClr val="000000"/>
                </a:solidFill>
                <a:latin typeface="Arial" pitchFamily="34" charset="0"/>
              </a:rPr>
              <a:t>Ferromagnetic</a:t>
            </a:r>
            <a:r>
              <a:rPr lang="fr-FR" altLang="fr-FR" sz="2000" b="1" i="1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material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 (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Iron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,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etc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) </a:t>
            </a:r>
            <a:endParaRPr lang="fr-FR" altLang="fr-FR" sz="2000" b="1" i="1" dirty="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3416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7"/>
          <p:cNvSpPr>
            <a:spLocks noChangeArrowheads="1"/>
          </p:cNvSpPr>
          <p:nvPr/>
        </p:nvSpPr>
        <p:spPr bwMode="auto">
          <a:xfrm>
            <a:off x="6553200" y="3200400"/>
            <a:ext cx="228600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19" name="Rectangle 28"/>
          <p:cNvSpPr>
            <a:spLocks noChangeArrowheads="1"/>
          </p:cNvSpPr>
          <p:nvPr/>
        </p:nvSpPr>
        <p:spPr bwMode="auto">
          <a:xfrm>
            <a:off x="6781800" y="3657600"/>
            <a:ext cx="228600" cy="1676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0" name="Rectangle 29"/>
          <p:cNvSpPr>
            <a:spLocks noChangeArrowheads="1"/>
          </p:cNvSpPr>
          <p:nvPr/>
        </p:nvSpPr>
        <p:spPr bwMode="auto">
          <a:xfrm>
            <a:off x="9067800" y="3352800"/>
            <a:ext cx="533400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8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221" name="Rectangle 30"/>
          <p:cNvSpPr>
            <a:spLocks noChangeArrowheads="1"/>
          </p:cNvSpPr>
          <p:nvPr/>
        </p:nvSpPr>
        <p:spPr bwMode="auto">
          <a:xfrm>
            <a:off x="1524000" y="0"/>
            <a:ext cx="89916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FR" altLang="fr-FR" sz="2400">
              <a:solidFill>
                <a:srgbClr val="FFFFFF"/>
              </a:solidFill>
            </a:endParaRPr>
          </a:p>
        </p:txBody>
      </p:sp>
      <p:sp>
        <p:nvSpPr>
          <p:cNvPr id="9222" name="Rectangle 31"/>
          <p:cNvSpPr>
            <a:spLocks noChangeArrowheads="1"/>
          </p:cNvSpPr>
          <p:nvPr/>
        </p:nvSpPr>
        <p:spPr bwMode="auto">
          <a:xfrm>
            <a:off x="1752600" y="1"/>
            <a:ext cx="8458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800" b="1" i="1">
                <a:solidFill>
                  <a:srgbClr val="FFFFFF"/>
                </a:solidFill>
              </a:rPr>
              <a:t>Spin dependent conduction in ferromagnetic metals</a:t>
            </a:r>
            <a:endParaRPr lang="fr-FR" altLang="fr-FR" sz="2800" b="1" i="1">
              <a:solidFill>
                <a:srgbClr val="3333CC"/>
              </a:solidFill>
            </a:endParaRPr>
          </a:p>
        </p:txBody>
      </p:sp>
      <p:grpSp>
        <p:nvGrpSpPr>
          <p:cNvPr id="9223" name="Group 150"/>
          <p:cNvGrpSpPr>
            <a:grpSpLocks/>
          </p:cNvGrpSpPr>
          <p:nvPr/>
        </p:nvGrpSpPr>
        <p:grpSpPr bwMode="auto">
          <a:xfrm>
            <a:off x="1905001" y="519113"/>
            <a:ext cx="5419725" cy="3519488"/>
            <a:chOff x="240" y="327"/>
            <a:chExt cx="3414" cy="2217"/>
          </a:xfrm>
        </p:grpSpPr>
        <p:grpSp>
          <p:nvGrpSpPr>
            <p:cNvPr id="9226" name="Group 149"/>
            <p:cNvGrpSpPr>
              <a:grpSpLocks/>
            </p:cNvGrpSpPr>
            <p:nvPr/>
          </p:nvGrpSpPr>
          <p:grpSpPr bwMode="auto">
            <a:xfrm>
              <a:off x="1109" y="327"/>
              <a:ext cx="1294" cy="2217"/>
              <a:chOff x="1109" y="327"/>
              <a:chExt cx="1294" cy="2217"/>
            </a:xfrm>
          </p:grpSpPr>
          <p:sp>
            <p:nvSpPr>
              <p:cNvPr id="9267" name="Text Box 129"/>
              <p:cNvSpPr txBox="1">
                <a:spLocks noChangeArrowheads="1"/>
              </p:cNvSpPr>
              <p:nvPr/>
            </p:nvSpPr>
            <p:spPr bwMode="auto">
              <a:xfrm>
                <a:off x="1248" y="2313"/>
                <a:ext cx="67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FR" altLang="fr-FR" sz="18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68" name="Text Box 130"/>
              <p:cNvSpPr txBox="1">
                <a:spLocks noChangeArrowheads="1"/>
              </p:cNvSpPr>
              <p:nvPr/>
            </p:nvSpPr>
            <p:spPr bwMode="auto">
              <a:xfrm>
                <a:off x="1109" y="1996"/>
                <a:ext cx="96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South pole</a:t>
                </a:r>
              </a:p>
            </p:txBody>
          </p:sp>
          <p:sp>
            <p:nvSpPr>
              <p:cNvPr id="9269" name="Text Box 131"/>
              <p:cNvSpPr txBox="1">
                <a:spLocks noChangeArrowheads="1"/>
              </p:cNvSpPr>
              <p:nvPr/>
            </p:nvSpPr>
            <p:spPr bwMode="auto">
              <a:xfrm>
                <a:off x="1363" y="327"/>
                <a:ext cx="104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 dirty="0" err="1">
                    <a:solidFill>
                      <a:srgbClr val="000000"/>
                    </a:solidFill>
                    <a:latin typeface="Arial" pitchFamily="34" charset="0"/>
                  </a:rPr>
                  <a:t>North</a:t>
                </a:r>
                <a:r>
                  <a:rPr lang="fr-FR" altLang="fr-FR" sz="1800" b="1" dirty="0">
                    <a:solidFill>
                      <a:srgbClr val="000000"/>
                    </a:solidFill>
                    <a:latin typeface="Arial" pitchFamily="34" charset="0"/>
                  </a:rPr>
                  <a:t> pole</a:t>
                </a:r>
              </a:p>
            </p:txBody>
          </p:sp>
        </p:grpSp>
        <p:sp>
          <p:nvSpPr>
            <p:cNvPr id="9239" name="Text Box 138"/>
            <p:cNvSpPr txBox="1">
              <a:spLocks noChangeArrowheads="1"/>
            </p:cNvSpPr>
            <p:nvPr/>
          </p:nvSpPr>
          <p:spPr bwMode="auto">
            <a:xfrm>
              <a:off x="2358" y="393"/>
              <a:ext cx="12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dirty="0">
                  <a:solidFill>
                    <a:srgbClr val="3333CC"/>
                  </a:solidFill>
                  <a:latin typeface="Arial Unicode MS" pitchFamily="34" charset="-128"/>
                </a:rPr>
                <a:t>Spin up </a:t>
              </a:r>
              <a:r>
                <a:rPr lang="fr-FR" altLang="fr-FR" sz="2000" dirty="0" err="1">
                  <a:solidFill>
                    <a:srgbClr val="3333CC"/>
                  </a:solidFill>
                  <a:latin typeface="Arial Unicode MS" pitchFamily="34" charset="-128"/>
                </a:rPr>
                <a:t>electron</a:t>
              </a:r>
              <a:endParaRPr lang="fr-FR" altLang="fr-FR" sz="1800" b="1" dirty="0">
                <a:solidFill>
                  <a:srgbClr val="3333CC"/>
                </a:solidFill>
                <a:latin typeface="Arial Unicode MS" pitchFamily="34" charset="-128"/>
              </a:endParaRPr>
            </a:p>
          </p:txBody>
        </p:sp>
        <p:grpSp>
          <p:nvGrpSpPr>
            <p:cNvPr id="9230" name="Group 146"/>
            <p:cNvGrpSpPr>
              <a:grpSpLocks/>
            </p:cNvGrpSpPr>
            <p:nvPr/>
          </p:nvGrpSpPr>
          <p:grpSpPr bwMode="auto">
            <a:xfrm>
              <a:off x="528" y="607"/>
              <a:ext cx="480" cy="1143"/>
              <a:chOff x="672" y="528"/>
              <a:chExt cx="480" cy="1143"/>
            </a:xfrm>
          </p:grpSpPr>
          <p:sp>
            <p:nvSpPr>
              <p:cNvPr id="9232" name="AutoShape 145"/>
              <p:cNvSpPr>
                <a:spLocks noChangeArrowheads="1"/>
              </p:cNvSpPr>
              <p:nvPr/>
            </p:nvSpPr>
            <p:spPr bwMode="auto">
              <a:xfrm>
                <a:off x="849" y="528"/>
                <a:ext cx="144" cy="1143"/>
              </a:xfrm>
              <a:prstGeom prst="upArrow">
                <a:avLst>
                  <a:gd name="adj1" fmla="val 50000"/>
                  <a:gd name="adj2" fmla="val 198438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9233" name="Oval 144"/>
              <p:cNvSpPr>
                <a:spLocks noChangeArrowheads="1"/>
              </p:cNvSpPr>
              <p:nvPr/>
            </p:nvSpPr>
            <p:spPr bwMode="auto">
              <a:xfrm>
                <a:off x="672" y="1008"/>
                <a:ext cx="480" cy="432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9231" name="Text Box 147"/>
            <p:cNvSpPr txBox="1">
              <a:spLocks noChangeArrowheads="1"/>
            </p:cNvSpPr>
            <p:nvPr/>
          </p:nvSpPr>
          <p:spPr bwMode="auto">
            <a:xfrm>
              <a:off x="240" y="384"/>
              <a:ext cx="105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1800" b="1">
                  <a:solidFill>
                    <a:srgbClr val="000000"/>
                  </a:solidFill>
                  <a:latin typeface="Arial" pitchFamily="34" charset="0"/>
                </a:rPr>
                <a:t>Electron</a:t>
              </a:r>
            </a:p>
          </p:txBody>
        </p:sp>
      </p:grpSp>
      <p:sp>
        <p:nvSpPr>
          <p:cNvPr id="9224" name="ZoneTexte 89"/>
          <p:cNvSpPr txBox="1">
            <a:spLocks noChangeArrowheads="1"/>
          </p:cNvSpPr>
          <p:nvPr/>
        </p:nvSpPr>
        <p:spPr bwMode="auto">
          <a:xfrm>
            <a:off x="1600200" y="2173289"/>
            <a:ext cx="990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18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charge</a:t>
            </a:r>
          </a:p>
        </p:txBody>
      </p:sp>
      <p:sp>
        <p:nvSpPr>
          <p:cNvPr id="91" name="Rectangle 90"/>
          <p:cNvSpPr/>
          <p:nvPr/>
        </p:nvSpPr>
        <p:spPr>
          <a:xfrm>
            <a:off x="2771776" y="1314450"/>
            <a:ext cx="5950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b="1" dirty="0">
                <a:solidFill>
                  <a:srgbClr val="3333CC">
                    <a:lumMod val="60000"/>
                    <a:lumOff val="40000"/>
                  </a:srgbClr>
                </a:solidFill>
                <a:cs typeface="Arial" pitchFamily="34" charset="0"/>
              </a:rPr>
              <a:t>spin</a:t>
            </a:r>
          </a:p>
        </p:txBody>
      </p:sp>
      <p:pic>
        <p:nvPicPr>
          <p:cNvPr id="9308" name="Picture 9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7729" y="834902"/>
            <a:ext cx="2176463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135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</p:pic>
      <p:grpSp>
        <p:nvGrpSpPr>
          <p:cNvPr id="93" name="Group 135"/>
          <p:cNvGrpSpPr>
            <a:grpSpLocks/>
          </p:cNvGrpSpPr>
          <p:nvPr/>
        </p:nvGrpSpPr>
        <p:grpSpPr bwMode="auto">
          <a:xfrm>
            <a:off x="6142856" y="998240"/>
            <a:ext cx="457200" cy="990600"/>
            <a:chOff x="4848" y="1056"/>
            <a:chExt cx="288" cy="624"/>
          </a:xfrm>
        </p:grpSpPr>
        <p:sp>
          <p:nvSpPr>
            <p:cNvPr id="94" name="AutoShape 136"/>
            <p:cNvSpPr>
              <a:spLocks noChangeArrowheads="1"/>
            </p:cNvSpPr>
            <p:nvPr/>
          </p:nvSpPr>
          <p:spPr bwMode="auto">
            <a:xfrm>
              <a:off x="4944" y="1056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5" name="Oval 137"/>
            <p:cNvSpPr>
              <a:spLocks noChangeArrowheads="1"/>
            </p:cNvSpPr>
            <p:nvPr/>
          </p:nvSpPr>
          <p:spPr bwMode="auto">
            <a:xfrm>
              <a:off x="4848" y="1296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96" name="Group 140"/>
          <p:cNvGrpSpPr>
            <a:grpSpLocks/>
          </p:cNvGrpSpPr>
          <p:nvPr/>
        </p:nvGrpSpPr>
        <p:grpSpPr bwMode="auto">
          <a:xfrm>
            <a:off x="6142856" y="2204864"/>
            <a:ext cx="457200" cy="990600"/>
            <a:chOff x="4848" y="2544"/>
            <a:chExt cx="288" cy="624"/>
          </a:xfrm>
        </p:grpSpPr>
        <p:sp>
          <p:nvSpPr>
            <p:cNvPr id="97" name="AutoShape 141"/>
            <p:cNvSpPr>
              <a:spLocks noChangeArrowheads="1"/>
            </p:cNvSpPr>
            <p:nvPr/>
          </p:nvSpPr>
          <p:spPr bwMode="auto">
            <a:xfrm flipV="1">
              <a:off x="4944" y="2544"/>
              <a:ext cx="96" cy="624"/>
            </a:xfrm>
            <a:prstGeom prst="upArrow">
              <a:avLst>
                <a:gd name="adj1" fmla="val 50000"/>
                <a:gd name="adj2" fmla="val 162500"/>
              </a:avLst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8" name="Oval 142"/>
            <p:cNvSpPr>
              <a:spLocks noChangeArrowheads="1"/>
            </p:cNvSpPr>
            <p:nvPr/>
          </p:nvSpPr>
          <p:spPr bwMode="auto">
            <a:xfrm flipV="1">
              <a:off x="4848" y="2640"/>
              <a:ext cx="288" cy="2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cxnSp>
        <p:nvCxnSpPr>
          <p:cNvPr id="3" name="Connecteur droit avec flèche 2"/>
          <p:cNvCxnSpPr/>
          <p:nvPr/>
        </p:nvCxnSpPr>
        <p:spPr bwMode="auto">
          <a:xfrm flipV="1">
            <a:off x="2643188" y="2585865"/>
            <a:ext cx="1004540" cy="80186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9" name="Groupe 28"/>
          <p:cNvGrpSpPr/>
          <p:nvPr/>
        </p:nvGrpSpPr>
        <p:grpSpPr>
          <a:xfrm>
            <a:off x="6858000" y="914400"/>
            <a:ext cx="3005138" cy="2133600"/>
            <a:chOff x="5334000" y="914400"/>
            <a:chExt cx="3005138" cy="2133600"/>
          </a:xfrm>
        </p:grpSpPr>
        <p:sp>
          <p:nvSpPr>
            <p:cNvPr id="30" name="Text Box 35"/>
            <p:cNvSpPr txBox="1">
              <a:spLocks noChangeArrowheads="1"/>
            </p:cNvSpPr>
            <p:nvPr/>
          </p:nvSpPr>
          <p:spPr bwMode="auto">
            <a:xfrm>
              <a:off x="6175375" y="1857375"/>
              <a:ext cx="16764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FR" altLang="fr-FR" sz="2000" b="1" dirty="0" err="1">
                  <a:solidFill>
                    <a:srgbClr val="FF0000"/>
                  </a:solidFill>
                </a:rPr>
                <a:t>with</a:t>
              </a:r>
              <a:r>
                <a:rPr lang="fr-FR" altLang="fr-FR" sz="2000" b="1" dirty="0">
                  <a:solidFill>
                    <a:srgbClr val="FF0000"/>
                  </a:solidFill>
                </a:rPr>
                <a:t> Cr imp.</a:t>
              </a:r>
            </a:p>
          </p:txBody>
        </p:sp>
        <p:grpSp>
          <p:nvGrpSpPr>
            <p:cNvPr id="31" name="Groupe 30"/>
            <p:cNvGrpSpPr/>
            <p:nvPr/>
          </p:nvGrpSpPr>
          <p:grpSpPr>
            <a:xfrm>
              <a:off x="5334000" y="914400"/>
              <a:ext cx="3005138" cy="2133600"/>
              <a:chOff x="5334000" y="914400"/>
              <a:chExt cx="3005138" cy="2133600"/>
            </a:xfrm>
          </p:grpSpPr>
          <p:grpSp>
            <p:nvGrpSpPr>
              <p:cNvPr id="33" name="Group 2"/>
              <p:cNvGrpSpPr>
                <a:grpSpLocks/>
              </p:cNvGrpSpPr>
              <p:nvPr/>
            </p:nvGrpSpPr>
            <p:grpSpPr bwMode="auto">
              <a:xfrm>
                <a:off x="5334000" y="914400"/>
                <a:ext cx="3005138" cy="2133600"/>
                <a:chOff x="3600" y="624"/>
                <a:chExt cx="1440" cy="1082"/>
              </a:xfrm>
            </p:grpSpPr>
            <p:grpSp>
              <p:nvGrpSpPr>
                <p:cNvPr id="35" name="Group 3"/>
                <p:cNvGrpSpPr>
                  <a:grpSpLocks/>
                </p:cNvGrpSpPr>
                <p:nvPr/>
              </p:nvGrpSpPr>
              <p:grpSpPr bwMode="auto">
                <a:xfrm>
                  <a:off x="3600" y="624"/>
                  <a:ext cx="1440" cy="1082"/>
                  <a:chOff x="3600" y="624"/>
                  <a:chExt cx="1440" cy="1082"/>
                </a:xfrm>
              </p:grpSpPr>
              <p:grpSp>
                <p:nvGrpSpPr>
                  <p:cNvPr id="37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600" y="624"/>
                    <a:ext cx="1440" cy="1082"/>
                    <a:chOff x="3600" y="624"/>
                    <a:chExt cx="1440" cy="1082"/>
                  </a:xfrm>
                </p:grpSpPr>
                <p:grpSp>
                  <p:nvGrpSpPr>
                    <p:cNvPr id="39" name="Group 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48" y="624"/>
                      <a:ext cx="1392" cy="1082"/>
                      <a:chOff x="3648" y="624"/>
                      <a:chExt cx="1392" cy="1082"/>
                    </a:xfrm>
                  </p:grpSpPr>
                  <p:sp>
                    <p:nvSpPr>
                      <p:cNvPr id="41" name="Rectangle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938"/>
                        <a:ext cx="720" cy="144"/>
                      </a:xfrm>
                      <a:prstGeom prst="rect">
                        <a:avLst/>
                      </a:prstGeom>
                      <a:solidFill>
                        <a:schemeClr val="accent2">
                          <a:alpha val="50195"/>
                        </a:scheme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2" name="Rectangle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32" y="1322"/>
                        <a:ext cx="720" cy="144"/>
                      </a:xfrm>
                      <a:prstGeom prst="rect">
                        <a:avLst/>
                      </a:prstGeom>
                      <a:solidFill>
                        <a:srgbClr val="FF0000">
                          <a:alpha val="50195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algn="ctr"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fr-FR" alt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3" name="Line 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4" name="Line 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88" y="1402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5" name="Line 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034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6" name="Line 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752" y="1418"/>
                        <a:ext cx="144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7" name="Line 12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4896" y="1034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8" name="Line 1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896" y="1226"/>
                        <a:ext cx="144" cy="192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49" name="Text Box 14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624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3333CC"/>
                          </a:solidFill>
                        </a:endParaRPr>
                      </a:p>
                    </p:txBody>
                  </p:sp>
                  <p:sp>
                    <p:nvSpPr>
                      <p:cNvPr id="50" name="Text Box 15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4243" y="1370"/>
                        <a:ext cx="168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  <a:sym typeface="Symbol" pitchFamily="18" charset="2"/>
                          </a:rPr>
                          <a:t></a:t>
                        </a:r>
                        <a:endParaRPr lang="fr-FR" altLang="fr-FR" sz="2400">
                          <a:solidFill>
                            <a:srgbClr val="FF0000"/>
                          </a:solidFill>
                        </a:endParaRPr>
                      </a:p>
                    </p:txBody>
                  </p:sp>
                  <p:sp>
                    <p:nvSpPr>
                      <p:cNvPr id="51" name="Line 1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4416" y="794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52" name="Line 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6" y="1562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53" name="Text Box 18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794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3333CC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54" name="Text Box 19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3648" y="1226"/>
                        <a:ext cx="137" cy="2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algn="l" eaLnBrk="0" hangingPunct="0">
                          <a:spcBef>
                            <a:spcPct val="20000"/>
                          </a:spcBef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algn="l" eaLnBrk="0" hangingPunct="0">
                          <a:spcBef>
                            <a:spcPct val="20000"/>
                          </a:spcBef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algn="l" eaLnBrk="0" hangingPunct="0">
                          <a:spcBef>
                            <a:spcPct val="20000"/>
                          </a:spcBef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algn="l" eaLnBrk="0" hangingPunct="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algn="l" eaLnBrk="0" hangingPunct="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spcBef>
                            <a:spcPct val="0"/>
                          </a:spcBef>
                          <a:buFontTx/>
                          <a:buNone/>
                        </a:pPr>
                        <a:r>
                          <a:rPr lang="fr-FR" altLang="fr-FR" sz="2400">
                            <a:solidFill>
                              <a:srgbClr val="FF0000"/>
                            </a:solidFill>
                          </a:rPr>
                          <a:t>I</a:t>
                        </a:r>
                      </a:p>
                    </p:txBody>
                  </p:sp>
                  <p:sp>
                    <p:nvSpPr>
                      <p:cNvPr id="55" name="Line 2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3792" y="938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chemeClr val="accent2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  <p:sp>
                    <p:nvSpPr>
                      <p:cNvPr id="56" name="Line 2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792" y="1370"/>
                        <a:ext cx="0" cy="144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FF0000"/>
                        </a:solidFill>
                        <a:round/>
                        <a:headEnd/>
                        <a:tailEnd type="triangl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fr-FR" sz="2800" b="1">
                          <a:solidFill>
                            <a:srgbClr val="000000"/>
                          </a:solidFill>
                          <a:latin typeface="Verdana" pitchFamily="34" charset="0"/>
                        </a:endParaRPr>
                      </a:p>
                    </p:txBody>
                  </p:sp>
                </p:grpSp>
                <p:sp>
                  <p:nvSpPr>
                    <p:cNvPr id="40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00" y="1232"/>
                      <a:ext cx="144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fr-FR" sz="2800" b="1">
                        <a:solidFill>
                          <a:srgbClr val="000000"/>
                        </a:solidFill>
                        <a:latin typeface="Verdana" pitchFamily="34" charset="0"/>
                      </a:endParaRPr>
                    </a:p>
                  </p:txBody>
                </p:sp>
              </p:grpSp>
              <p:sp>
                <p:nvSpPr>
                  <p:cNvPr id="38" name="Line 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44" y="1040"/>
                    <a:ext cx="144" cy="19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FR" sz="2800" b="1">
                      <a:solidFill>
                        <a:srgbClr val="000000"/>
                      </a:solidFill>
                      <a:latin typeface="Verdana" pitchFamily="34" charset="0"/>
                    </a:endParaRPr>
                  </a:p>
                </p:txBody>
              </p:sp>
            </p:grpSp>
            <p:sp>
              <p:nvSpPr>
                <p:cNvPr id="36" name="Line 24"/>
                <p:cNvSpPr>
                  <a:spLocks noChangeShapeType="1"/>
                </p:cNvSpPr>
                <p:nvPr/>
              </p:nvSpPr>
              <p:spPr bwMode="auto">
                <a:xfrm>
                  <a:off x="3752" y="1240"/>
                  <a:ext cx="136" cy="1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FR" sz="2800" b="1">
                    <a:solidFill>
                      <a:srgbClr val="000000"/>
                    </a:solidFill>
                    <a:latin typeface="Verdana" pitchFamily="34" charset="0"/>
                  </a:endParaRPr>
                </a:p>
              </p:txBody>
            </p:sp>
          </p:grpSp>
          <p:pic>
            <p:nvPicPr>
              <p:cNvPr id="34" name="Picture 4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5500" y="1455738"/>
                <a:ext cx="360363" cy="5334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cxnSp>
          <p:nvCxnSpPr>
            <p:cNvPr id="32" name="Connecteur droit 2"/>
            <p:cNvCxnSpPr>
              <a:cxnSpLocks noChangeShapeType="1"/>
              <a:endCxn id="34" idx="3"/>
            </p:cNvCxnSpPr>
            <p:nvPr/>
          </p:nvCxnSpPr>
          <p:spPr bwMode="auto">
            <a:xfrm>
              <a:off x="6264275" y="1533525"/>
              <a:ext cx="1588" cy="18891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57" name="Connecteur droit avec flèche 56"/>
          <p:cNvCxnSpPr/>
          <p:nvPr/>
        </p:nvCxnSpPr>
        <p:spPr bwMode="auto">
          <a:xfrm>
            <a:off x="8038380" y="2420888"/>
            <a:ext cx="1029421" cy="0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rgbClr val="66FF33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8" name="Group 34"/>
          <p:cNvGrpSpPr>
            <a:grpSpLocks/>
          </p:cNvGrpSpPr>
          <p:nvPr/>
        </p:nvGrpSpPr>
        <p:grpSpPr bwMode="auto">
          <a:xfrm>
            <a:off x="6361979" y="3387726"/>
            <a:ext cx="4038600" cy="3241675"/>
            <a:chOff x="2880" y="1872"/>
            <a:chExt cx="2544" cy="2042"/>
          </a:xfrm>
        </p:grpSpPr>
        <p:grpSp>
          <p:nvGrpSpPr>
            <p:cNvPr id="59" name="Group 35"/>
            <p:cNvGrpSpPr>
              <a:grpSpLocks/>
            </p:cNvGrpSpPr>
            <p:nvPr/>
          </p:nvGrpSpPr>
          <p:grpSpPr bwMode="auto">
            <a:xfrm>
              <a:off x="2880" y="1872"/>
              <a:ext cx="2544" cy="2042"/>
              <a:chOff x="0" y="2278"/>
              <a:chExt cx="2544" cy="2042"/>
            </a:xfrm>
          </p:grpSpPr>
          <p:pic>
            <p:nvPicPr>
              <p:cNvPr id="67" name="Picture 36" descr="C:\Documents and Settings\elsen\Bureau\sans titre3.JPG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3759" r="15245" b="9732"/>
              <a:stretch>
                <a:fillRect/>
              </a:stretch>
            </p:blipFill>
            <p:spPr bwMode="auto">
              <a:xfrm>
                <a:off x="0" y="2278"/>
                <a:ext cx="2544" cy="20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" name="Text Box 37"/>
              <p:cNvSpPr txBox="1">
                <a:spLocks noChangeArrowheads="1"/>
              </p:cNvSpPr>
              <p:nvPr/>
            </p:nvSpPr>
            <p:spPr bwMode="auto">
              <a:xfrm>
                <a:off x="1056" y="2448"/>
                <a:ext cx="62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FF0000"/>
                    </a:solidFill>
                    <a:sym typeface="Symbol" pitchFamily="18" charset="2"/>
                  </a:rPr>
                  <a:t>  0.3</a:t>
                </a:r>
              </a:p>
            </p:txBody>
          </p:sp>
          <p:sp>
            <p:nvSpPr>
              <p:cNvPr id="69" name="Text Box 38"/>
              <p:cNvSpPr txBox="1">
                <a:spLocks noChangeArrowheads="1"/>
              </p:cNvSpPr>
              <p:nvPr/>
            </p:nvSpPr>
            <p:spPr bwMode="auto">
              <a:xfrm>
                <a:off x="1728" y="3280"/>
                <a:ext cx="50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fr-FR" altLang="fr-FR" sz="1800" b="1">
                    <a:solidFill>
                      <a:srgbClr val="000099"/>
                    </a:solidFill>
                    <a:sym typeface="Symbol" pitchFamily="18" charset="2"/>
                  </a:rPr>
                  <a:t>  20</a:t>
                </a:r>
                <a:endParaRPr lang="fr-FR" altLang="fr-FR" sz="1800" b="1">
                  <a:solidFill>
                    <a:srgbClr val="000099"/>
                  </a:solidFill>
                </a:endParaRPr>
              </a:p>
            </p:txBody>
          </p:sp>
          <p:sp>
            <p:nvSpPr>
              <p:cNvPr id="70" name="Line 39"/>
              <p:cNvSpPr>
                <a:spLocks noChangeShapeType="1"/>
              </p:cNvSpPr>
              <p:nvPr/>
            </p:nvSpPr>
            <p:spPr bwMode="auto">
              <a:xfrm>
                <a:off x="1968" y="3504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 sz="2800" b="1">
                  <a:solidFill>
                    <a:srgbClr val="000000"/>
                  </a:solidFill>
                  <a:latin typeface="Verdana" pitchFamily="34" charset="0"/>
                </a:endParaRPr>
              </a:p>
            </p:txBody>
          </p:sp>
          <p:sp>
            <p:nvSpPr>
              <p:cNvPr id="71" name="Text Box 40"/>
              <p:cNvSpPr txBox="1">
                <a:spLocks noChangeArrowheads="1"/>
              </p:cNvSpPr>
              <p:nvPr/>
            </p:nvSpPr>
            <p:spPr bwMode="auto">
              <a:xfrm>
                <a:off x="672" y="4030"/>
                <a:ext cx="182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 b="1">
                    <a:solidFill>
                      <a:srgbClr val="000099"/>
                    </a:solidFill>
                  </a:rPr>
                  <a:t>Ti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 </a:t>
                </a:r>
                <a:r>
                  <a:rPr lang="fr-FR" altLang="fr-FR" sz="2000" b="1">
                    <a:solidFill>
                      <a:srgbClr val="FF0000"/>
                    </a:solidFill>
                  </a:rPr>
                  <a:t>V  Cr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</a:t>
                </a:r>
                <a:r>
                  <a:rPr lang="fr-FR" altLang="fr-FR" sz="2000" b="1">
                    <a:solidFill>
                      <a:srgbClr val="000099"/>
                    </a:solidFill>
                  </a:rPr>
                  <a:t>Mn Fe Co</a:t>
                </a:r>
                <a:r>
                  <a:rPr lang="fr-FR" altLang="fr-FR" sz="2000" b="1">
                    <a:solidFill>
                      <a:srgbClr val="000000"/>
                    </a:solidFill>
                  </a:rPr>
                  <a:t> Ni</a:t>
                </a:r>
              </a:p>
            </p:txBody>
          </p:sp>
          <p:sp>
            <p:nvSpPr>
              <p:cNvPr id="72" name="Text Box 41"/>
              <p:cNvSpPr txBox="1">
                <a:spLocks noChangeArrowheads="1"/>
              </p:cNvSpPr>
              <p:nvPr/>
            </p:nvSpPr>
            <p:spPr bwMode="auto">
              <a:xfrm>
                <a:off x="1500" y="3346"/>
                <a:ext cx="384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</a:p>
            </p:txBody>
          </p:sp>
          <p:sp>
            <p:nvSpPr>
              <p:cNvPr id="73" name="Text Box 42"/>
              <p:cNvSpPr txBox="1">
                <a:spLocks noChangeArrowheads="1"/>
              </p:cNvSpPr>
              <p:nvPr/>
            </p:nvSpPr>
            <p:spPr bwMode="auto">
              <a:xfrm>
                <a:off x="1488" y="3744"/>
                <a:ext cx="33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4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4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  <p:sp>
            <p:nvSpPr>
              <p:cNvPr id="74" name="Text Box 43"/>
              <p:cNvSpPr txBox="1">
                <a:spLocks noChangeArrowheads="1"/>
              </p:cNvSpPr>
              <p:nvPr/>
            </p:nvSpPr>
            <p:spPr bwMode="auto">
              <a:xfrm>
                <a:off x="1488" y="2928"/>
                <a:ext cx="105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=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/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</a:p>
            </p:txBody>
          </p:sp>
        </p:grpSp>
        <p:sp>
          <p:nvSpPr>
            <p:cNvPr id="60" name="Rectangle 44"/>
            <p:cNvSpPr>
              <a:spLocks noChangeArrowheads="1"/>
            </p:cNvSpPr>
            <p:nvPr/>
          </p:nvSpPr>
          <p:spPr bwMode="auto">
            <a:xfrm>
              <a:off x="3168" y="2016"/>
              <a:ext cx="144" cy="1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1" name="Rectangle 45"/>
            <p:cNvSpPr>
              <a:spLocks noChangeArrowheads="1"/>
            </p:cNvSpPr>
            <p:nvPr/>
          </p:nvSpPr>
          <p:spPr bwMode="auto">
            <a:xfrm>
              <a:off x="3312" y="2304"/>
              <a:ext cx="144" cy="10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62" name="Group 46"/>
            <p:cNvGrpSpPr>
              <a:grpSpLocks/>
            </p:cNvGrpSpPr>
            <p:nvPr/>
          </p:nvGrpSpPr>
          <p:grpSpPr bwMode="auto">
            <a:xfrm>
              <a:off x="3040" y="2112"/>
              <a:ext cx="480" cy="1152"/>
              <a:chOff x="3040" y="2112"/>
              <a:chExt cx="480" cy="1152"/>
            </a:xfrm>
          </p:grpSpPr>
          <p:sp>
            <p:nvSpPr>
              <p:cNvPr id="64" name="Text Box 47"/>
              <p:cNvSpPr txBox="1">
                <a:spLocks noChangeArrowheads="1"/>
              </p:cNvSpPr>
              <p:nvPr/>
            </p:nvSpPr>
            <p:spPr bwMode="auto">
              <a:xfrm rot="-5400000">
                <a:off x="2589" y="2563"/>
                <a:ext cx="1152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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, </a:t>
                </a:r>
                <a:r>
                  <a:rPr lang="fr-FR" altLang="fr-FR" sz="2000" baseline="-25000">
                    <a:solidFill>
                      <a:srgbClr val="000000"/>
                    </a:solidFill>
                    <a:sym typeface="Symbol" pitchFamily="18" charset="2"/>
                  </a:rPr>
                  <a:t></a:t>
                </a:r>
                <a:r>
                  <a:rPr lang="fr-FR" altLang="fr-FR" sz="2000">
                    <a:solidFill>
                      <a:srgbClr val="000000"/>
                    </a:solidFill>
                    <a:sym typeface="Symbol" pitchFamily="18" charset="2"/>
                  </a:rPr>
                  <a:t> ( cm)  </a:t>
                </a:r>
                <a:endParaRPr lang="fr-FR" altLang="fr-FR" sz="200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Text Box 48"/>
              <p:cNvSpPr txBox="1">
                <a:spLocks noChangeArrowheads="1"/>
              </p:cNvSpPr>
              <p:nvPr/>
            </p:nvSpPr>
            <p:spPr bwMode="auto">
              <a:xfrm>
                <a:off x="3232" y="2904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10</a:t>
                </a:r>
              </a:p>
            </p:txBody>
          </p:sp>
          <p:sp>
            <p:nvSpPr>
              <p:cNvPr id="66" name="Text Box 49"/>
              <p:cNvSpPr txBox="1">
                <a:spLocks noChangeArrowheads="1"/>
              </p:cNvSpPr>
              <p:nvPr/>
            </p:nvSpPr>
            <p:spPr bwMode="auto">
              <a:xfrm>
                <a:off x="3232" y="2272"/>
                <a:ext cx="2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FR" altLang="fr-FR" sz="2000">
                    <a:solidFill>
                      <a:srgbClr val="000000"/>
                    </a:solidFill>
                  </a:rPr>
                  <a:t>20</a:t>
                </a:r>
              </a:p>
            </p:txBody>
          </p:sp>
        </p:grpSp>
        <p:sp>
          <p:nvSpPr>
            <p:cNvPr id="63" name="Rectangle 50"/>
            <p:cNvSpPr>
              <a:spLocks noChangeArrowheads="1"/>
            </p:cNvSpPr>
            <p:nvPr/>
          </p:nvSpPr>
          <p:spPr bwMode="auto">
            <a:xfrm>
              <a:off x="4752" y="2112"/>
              <a:ext cx="33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fr-FR" altLang="fr-FR" sz="2800" b="1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75" name="Text Box 143"/>
          <p:cNvSpPr txBox="1">
            <a:spLocks noChangeArrowheads="1"/>
          </p:cNvSpPr>
          <p:nvPr/>
        </p:nvSpPr>
        <p:spPr bwMode="auto">
          <a:xfrm>
            <a:off x="4960938" y="3049589"/>
            <a:ext cx="14874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dirty="0">
                <a:solidFill>
                  <a:srgbClr val="3333CC"/>
                </a:solidFill>
                <a:latin typeface="Arial Unicode MS" pitchFamily="34" charset="-128"/>
              </a:rPr>
              <a:t>Spin down </a:t>
            </a:r>
            <a:r>
              <a:rPr lang="fr-FR" altLang="fr-FR" sz="2000" dirty="0" err="1">
                <a:solidFill>
                  <a:srgbClr val="3333CC"/>
                </a:solidFill>
                <a:latin typeface="Arial Unicode MS" pitchFamily="34" charset="-128"/>
              </a:rPr>
              <a:t>electron</a:t>
            </a:r>
            <a:endParaRPr lang="fr-FR" altLang="fr-FR" sz="2000" dirty="0">
              <a:solidFill>
                <a:srgbClr val="3333CC"/>
              </a:solidFill>
              <a:latin typeface="Arial Unicode MS" pitchFamily="34" charset="-128"/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7570052" y="1412776"/>
            <a:ext cx="19224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</a:pPr>
            <a:r>
              <a:rPr lang="fr-FR" altLang="fr-FR" sz="2800" dirty="0">
                <a:solidFill>
                  <a:srgbClr val="000000"/>
                </a:solidFill>
              </a:rPr>
              <a:t>X </a:t>
            </a:r>
            <a:r>
              <a:rPr lang="fr-FR" altLang="fr-FR" sz="2800" dirty="0" err="1">
                <a:solidFill>
                  <a:srgbClr val="000000"/>
                </a:solidFill>
              </a:rPr>
              <a:t>X</a:t>
            </a:r>
            <a:r>
              <a:rPr lang="fr-FR" altLang="fr-FR" sz="2800" dirty="0">
                <a:solidFill>
                  <a:srgbClr val="000000"/>
                </a:solidFill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</a:rPr>
              <a:t>X</a:t>
            </a:r>
            <a:r>
              <a:rPr lang="fr-FR" altLang="fr-FR" sz="2800" dirty="0">
                <a:solidFill>
                  <a:srgbClr val="000000"/>
                </a:solidFill>
              </a:rPr>
              <a:t> </a:t>
            </a:r>
            <a:r>
              <a:rPr lang="fr-FR" altLang="fr-FR" sz="2800" dirty="0" err="1">
                <a:solidFill>
                  <a:srgbClr val="000000"/>
                </a:solidFill>
              </a:rPr>
              <a:t>X</a:t>
            </a:r>
            <a:r>
              <a:rPr lang="fr-FR" altLang="fr-FR" sz="2800" dirty="0">
                <a:solidFill>
                  <a:srgbClr val="000000"/>
                </a:solidFill>
              </a:rPr>
              <a:t> </a:t>
            </a:r>
            <a:endParaRPr lang="fr-FR" altLang="fr-FR" sz="3600" dirty="0">
              <a:solidFill>
                <a:srgbClr val="000000"/>
              </a:solidFill>
            </a:endParaRPr>
          </a:p>
        </p:txBody>
      </p:sp>
      <p:sp>
        <p:nvSpPr>
          <p:cNvPr id="99" name="Text Box 133"/>
          <p:cNvSpPr txBox="1">
            <a:spLocks noChangeArrowheads="1"/>
          </p:cNvSpPr>
          <p:nvPr/>
        </p:nvSpPr>
        <p:spPr bwMode="auto">
          <a:xfrm>
            <a:off x="1524000" y="3509888"/>
            <a:ext cx="2438400" cy="71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b="1" i="1" dirty="0" err="1">
                <a:solidFill>
                  <a:srgbClr val="000000"/>
                </a:solidFill>
                <a:latin typeface="Arial" pitchFamily="34" charset="0"/>
              </a:rPr>
              <a:t>Ferromagnetic</a:t>
            </a:r>
            <a:r>
              <a:rPr lang="fr-FR" altLang="fr-FR" sz="2000" b="1" i="1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material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 (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Iron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, </a:t>
            </a:r>
            <a:r>
              <a:rPr lang="fr-FR" altLang="fr-FR" sz="2000" b="1" i="1" dirty="0" err="1" smtClean="0">
                <a:solidFill>
                  <a:srgbClr val="000000"/>
                </a:solidFill>
                <a:latin typeface="Arial" pitchFamily="34" charset="0"/>
              </a:rPr>
              <a:t>etc</a:t>
            </a:r>
            <a:r>
              <a:rPr lang="fr-FR" altLang="fr-FR" sz="2000" b="1" i="1" dirty="0" smtClean="0">
                <a:solidFill>
                  <a:srgbClr val="000000"/>
                </a:solidFill>
                <a:latin typeface="Arial" pitchFamily="34" charset="0"/>
              </a:rPr>
              <a:t>) </a:t>
            </a:r>
            <a:endParaRPr lang="fr-FR" altLang="fr-FR" sz="2000" b="1" i="1" dirty="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0015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dèle par défaut">
  <a:themeElements>
    <a:clrScheme name="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Modèle par défaut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Modèle par défaut">
  <a:themeElements>
    <a:clrScheme name="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Modèle par défaut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1017</Words>
  <Application>Microsoft Office PowerPoint</Application>
  <PresentationFormat>Panorámica</PresentationFormat>
  <Paragraphs>266</Paragraphs>
  <Slides>27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14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27</vt:i4>
      </vt:variant>
    </vt:vector>
  </HeadingPairs>
  <TitlesOfParts>
    <vt:vector size="43" baseType="lpstr">
      <vt:lpstr>Arial Unicode MS</vt:lpstr>
      <vt:lpstr>ＭＳ Ｐゴシック</vt:lpstr>
      <vt:lpstr>Arial</vt:lpstr>
      <vt:lpstr>Arial Black</vt:lpstr>
      <vt:lpstr>Calibri</vt:lpstr>
      <vt:lpstr>Comic Sans MS</vt:lpstr>
      <vt:lpstr>Gill Sans MT</vt:lpstr>
      <vt:lpstr>Graphite Light</vt:lpstr>
      <vt:lpstr>Monotype Sorts</vt:lpstr>
      <vt:lpstr>Palatino</vt:lpstr>
      <vt:lpstr>Symbol</vt:lpstr>
      <vt:lpstr>Times New Roman</vt:lpstr>
      <vt:lpstr>Tw Cen MT Condensed Extra Bold</vt:lpstr>
      <vt:lpstr>Verdana</vt:lpstr>
      <vt:lpstr>Modèle par défaut</vt:lpstr>
      <vt:lpstr>1_Modèle par défaut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Albert</dc:creator>
  <cp:lastModifiedBy>MATXALEN SOTILLO</cp:lastModifiedBy>
  <cp:revision>49</cp:revision>
  <dcterms:created xsi:type="dcterms:W3CDTF">2017-10-02T14:02:28Z</dcterms:created>
  <dcterms:modified xsi:type="dcterms:W3CDTF">2017-10-27T09:01:32Z</dcterms:modified>
</cp:coreProperties>
</file>