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6" r:id="rId2"/>
    <p:sldId id="271" r:id="rId3"/>
    <p:sldId id="285" r:id="rId4"/>
    <p:sldId id="284" r:id="rId5"/>
    <p:sldId id="283" r:id="rId6"/>
    <p:sldId id="282" r:id="rId7"/>
    <p:sldId id="287" r:id="rId8"/>
    <p:sldId id="281" r:id="rId9"/>
    <p:sldId id="280" r:id="rId10"/>
    <p:sldId id="279" r:id="rId11"/>
    <p:sldId id="277" r:id="rId12"/>
    <p:sldId id="278" r:id="rId13"/>
    <p:sldId id="276" r:id="rId14"/>
    <p:sldId id="275" r:id="rId15"/>
    <p:sldId id="274" r:id="rId16"/>
    <p:sldId id="273" r:id="rId17"/>
    <p:sldId id="272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9" autoAdjust="0"/>
    <p:restoredTop sz="94654" autoAdjust="0"/>
  </p:normalViewPr>
  <p:slideViewPr>
    <p:cSldViewPr>
      <p:cViewPr>
        <p:scale>
          <a:sx n="80" d="100"/>
          <a:sy n="80" d="100"/>
        </p:scale>
        <p:origin x="-1878" y="-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CE7D6-C46E-4CE8-B43A-A2FE8F7F2D2B}" type="datetimeFigureOut">
              <a:rPr lang="es-ES" smtClean="0"/>
              <a:pPr/>
              <a:t>03/02/2016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F3783-08E4-4124-8EEB-005E991FF3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11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16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6F3783-08E4-4124-8EEB-005E991FF32B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68336-FDE9-4946-A69A-009BF243C3DE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35007-6B59-4898-8050-C8E54B582A2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FADE7-160D-4603-A5B6-0B4BC75251C4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1AF94-4C50-4AEA-BC25-A1620E5DC2F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A12D6-38B7-4CFD-8D9F-C11EF90CA679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7B07-756A-47E8-BBBC-2E7627785F8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A9F07-43BF-482A-BE56-F146EA21E60B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79E69-F010-4EBC-9A08-C1D3206DA0F1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737E9-B0B1-472F-874B-2BE3A6CB12FF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EC1F7-26E5-4583-9F44-41C67A3415D8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38D6E-5658-4BB9-A822-347C95BF835A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82EB948-4E64-4DB8-991E-0879CAA2A67C}" type="slidenum">
              <a:rPr lang="fr-FR"/>
              <a:pPr>
                <a:defRPr/>
              </a:pPr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or Richard" pitchFamily="18" charset="0"/>
              </a:rPr>
              <a:t>Circuito económico</a:t>
            </a:r>
            <a:endParaRPr lang="es-ES_tradnl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or Richar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5" name="14 Conector angular"/>
          <p:cNvCxnSpPr/>
          <p:nvPr/>
        </p:nvCxnSpPr>
        <p:spPr>
          <a:xfrm rot="16200000" flipH="1">
            <a:off x="5886146" y="170638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646331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El </a:t>
            </a:r>
            <a:r>
              <a:rPr lang="fr-FR" dirty="0" err="1" smtClean="0"/>
              <a:t>Estado</a:t>
            </a:r>
            <a:r>
              <a:rPr lang="fr-FR" dirty="0" smtClean="0"/>
              <a:t> se </a:t>
            </a:r>
            <a:r>
              <a:rPr lang="fr-FR" dirty="0" err="1" smtClean="0"/>
              <a:t>financia</a:t>
            </a:r>
            <a:r>
              <a:rPr lang="fr-FR" dirty="0" smtClean="0"/>
              <a:t> gracias a las </a:t>
            </a:r>
            <a:r>
              <a:rPr lang="fr-FR" dirty="0" err="1" smtClean="0"/>
              <a:t>aportaciones</a:t>
            </a:r>
            <a:r>
              <a:rPr lang="fr-FR" dirty="0" smtClean="0"/>
              <a:t> </a:t>
            </a:r>
            <a:r>
              <a:rPr lang="fr-FR" dirty="0" err="1" smtClean="0"/>
              <a:t>obligatorias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92333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/>
              <a:t>Gracias a </a:t>
            </a:r>
            <a:r>
              <a:rPr lang="fr-FR" dirty="0" err="1"/>
              <a:t>ese</a:t>
            </a:r>
            <a:r>
              <a:rPr lang="fr-FR" dirty="0"/>
              <a:t> </a:t>
            </a:r>
            <a:r>
              <a:rPr lang="fr-FR" dirty="0" err="1"/>
              <a:t>presupuesto</a:t>
            </a:r>
            <a:r>
              <a:rPr lang="fr-FR" dirty="0"/>
              <a:t>, el </a:t>
            </a:r>
            <a:r>
              <a:rPr lang="fr-FR" dirty="0" err="1"/>
              <a:t>Estado</a:t>
            </a:r>
            <a:r>
              <a:rPr lang="fr-FR" dirty="0"/>
              <a:t> </a:t>
            </a:r>
            <a:r>
              <a:rPr lang="fr-FR" dirty="0" err="1"/>
              <a:t>suministra</a:t>
            </a:r>
            <a:r>
              <a:rPr lang="fr-FR" dirty="0"/>
              <a:t> </a:t>
            </a:r>
            <a:r>
              <a:rPr lang="fr-FR" dirty="0" err="1"/>
              <a:t>bienes</a:t>
            </a:r>
            <a:r>
              <a:rPr lang="fr-FR" dirty="0"/>
              <a:t> y </a:t>
            </a:r>
            <a:r>
              <a:rPr lang="fr-FR" dirty="0" err="1"/>
              <a:t>servicios</a:t>
            </a:r>
            <a:r>
              <a:rPr lang="fr-FR" dirty="0"/>
              <a:t> no </a:t>
            </a:r>
            <a:r>
              <a:rPr lang="fr-FR" dirty="0" smtClean="0"/>
              <a:t>mercantiles…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369332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… y </a:t>
            </a:r>
            <a:r>
              <a:rPr lang="fr-FR" dirty="0" err="1" smtClean="0"/>
              <a:t>también</a:t>
            </a:r>
            <a:r>
              <a:rPr lang="fr-FR" dirty="0" smtClean="0"/>
              <a:t> </a:t>
            </a:r>
            <a:r>
              <a:rPr lang="fr-FR" dirty="0" err="1" smtClean="0"/>
              <a:t>transferencias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708920"/>
            <a:ext cx="1800200" cy="108012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Resto del mundo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7" name="Text Box 5"/>
          <p:cNvSpPr txBox="1">
            <a:spLocks noChangeArrowheads="1"/>
          </p:cNvSpPr>
          <p:nvPr/>
        </p:nvSpPr>
        <p:spPr bwMode="auto">
          <a:xfrm>
            <a:off x="1979712" y="6021288"/>
            <a:ext cx="6768554" cy="36933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 smtClean="0"/>
              <a:t>Introduzcamos</a:t>
            </a:r>
            <a:r>
              <a:rPr lang="fr-FR" dirty="0" smtClean="0"/>
              <a:t> un </a:t>
            </a:r>
            <a:r>
              <a:rPr lang="fr-FR" dirty="0" err="1" smtClean="0"/>
              <a:t>nuevo</a:t>
            </a:r>
            <a:r>
              <a:rPr lang="fr-FR" dirty="0" smtClean="0"/>
              <a:t> </a:t>
            </a:r>
            <a:r>
              <a:rPr lang="fr-FR" dirty="0" err="1" smtClean="0"/>
              <a:t>actor</a:t>
            </a:r>
            <a:r>
              <a:rPr lang="fr-FR" dirty="0" smtClean="0"/>
              <a:t> </a:t>
            </a:r>
            <a:r>
              <a:rPr lang="fr-FR" dirty="0" err="1" smtClean="0"/>
              <a:t>económico</a:t>
            </a:r>
            <a:r>
              <a:rPr lang="fr-FR" dirty="0" smtClean="0"/>
              <a:t>: el resto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mundo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708920"/>
            <a:ext cx="1800200" cy="108012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Resto del mundo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Forma"/>
          <p:cNvCxnSpPr>
            <a:stCxn id="5" idx="2"/>
            <a:endCxn id="2" idx="0"/>
          </p:cNvCxnSpPr>
          <p:nvPr/>
        </p:nvCxnSpPr>
        <p:spPr>
          <a:xfrm rot="10800000" flipV="1">
            <a:off x="1079612" y="1376772"/>
            <a:ext cx="2592288" cy="1332148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1547664" y="1196752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Exportaciones</a:t>
            </a:r>
            <a:endParaRPr lang="es-ES" sz="1400" dirty="0"/>
          </a:p>
        </p:txBody>
      </p: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7" name="Text Box 5"/>
          <p:cNvSpPr txBox="1">
            <a:spLocks noChangeArrowheads="1"/>
          </p:cNvSpPr>
          <p:nvPr/>
        </p:nvSpPr>
        <p:spPr bwMode="auto">
          <a:xfrm>
            <a:off x="1979712" y="6021288"/>
            <a:ext cx="6768554" cy="36933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españolas</a:t>
            </a:r>
            <a:r>
              <a:rPr lang="fr-FR" dirty="0" smtClean="0"/>
              <a:t> </a:t>
            </a:r>
            <a:r>
              <a:rPr lang="fr-FR" dirty="0" err="1" smtClean="0"/>
              <a:t>suministran</a:t>
            </a:r>
            <a:r>
              <a:rPr lang="fr-FR" dirty="0" smtClean="0"/>
              <a:t> </a:t>
            </a:r>
            <a:r>
              <a:rPr lang="fr-FR" dirty="0" err="1" smtClean="0"/>
              <a:t>bienes</a:t>
            </a:r>
            <a:r>
              <a:rPr lang="fr-FR" dirty="0" smtClean="0"/>
              <a:t> al resto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mundo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708920"/>
            <a:ext cx="1800200" cy="108012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Resto del mundo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3" name="12 Conector angular"/>
          <p:cNvCxnSpPr>
            <a:stCxn id="2" idx="1"/>
            <a:endCxn id="5" idx="1"/>
          </p:cNvCxnSpPr>
          <p:nvPr/>
        </p:nvCxnSpPr>
        <p:spPr>
          <a:xfrm rot="5400000" flipH="1" flipV="1">
            <a:off x="1253235" y="184802"/>
            <a:ext cx="1872208" cy="3492388"/>
          </a:xfrm>
          <a:prstGeom prst="bentConnector3">
            <a:avLst>
              <a:gd name="adj1" fmla="val 12065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Forma"/>
          <p:cNvCxnSpPr>
            <a:stCxn id="5" idx="2"/>
            <a:endCxn id="2" idx="0"/>
          </p:cNvCxnSpPr>
          <p:nvPr/>
        </p:nvCxnSpPr>
        <p:spPr>
          <a:xfrm rot="10800000" flipV="1">
            <a:off x="1079612" y="1376772"/>
            <a:ext cx="2592288" cy="1332148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1547664" y="1196752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Exportaciones</a:t>
            </a:r>
            <a:endParaRPr lang="es-ES" sz="1400" dirty="0"/>
          </a:p>
        </p:txBody>
      </p: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1331640" y="332656"/>
            <a:ext cx="208823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importaciones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7" name="Text Box 5"/>
          <p:cNvSpPr txBox="1">
            <a:spLocks noChangeArrowheads="1"/>
          </p:cNvSpPr>
          <p:nvPr/>
        </p:nvSpPr>
        <p:spPr bwMode="auto">
          <a:xfrm>
            <a:off x="1979712" y="6021288"/>
            <a:ext cx="6768554" cy="646331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En </a:t>
            </a:r>
            <a:r>
              <a:rPr lang="fr-FR" dirty="0" err="1" smtClean="0"/>
              <a:t>contrapartida</a:t>
            </a:r>
            <a:r>
              <a:rPr lang="fr-FR" dirty="0" smtClean="0"/>
              <a:t> a </a:t>
            </a:r>
            <a:r>
              <a:rPr lang="fr-FR" dirty="0" err="1" smtClean="0"/>
              <a:t>esas</a:t>
            </a:r>
            <a:r>
              <a:rPr lang="fr-FR" dirty="0" smtClean="0"/>
              <a:t> </a:t>
            </a:r>
            <a:r>
              <a:rPr lang="fr-FR" dirty="0" err="1" smtClean="0"/>
              <a:t>exportaciones</a:t>
            </a:r>
            <a:r>
              <a:rPr lang="fr-FR" dirty="0" smtClean="0"/>
              <a:t>, 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españolas</a:t>
            </a:r>
            <a:r>
              <a:rPr lang="fr-FR" dirty="0" smtClean="0"/>
              <a:t> </a:t>
            </a:r>
            <a:r>
              <a:rPr lang="fr-FR" dirty="0" err="1" smtClean="0"/>
              <a:t>reciben</a:t>
            </a:r>
            <a:r>
              <a:rPr lang="fr-FR" dirty="0" smtClean="0"/>
              <a:t> un </a:t>
            </a:r>
            <a:r>
              <a:rPr lang="fr-FR" dirty="0" err="1" smtClean="0"/>
              <a:t>precio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708920"/>
            <a:ext cx="1800200" cy="108012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Resto del mundo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3" name="12 Conector angular"/>
          <p:cNvCxnSpPr>
            <a:stCxn id="2" idx="1"/>
            <a:endCxn id="5" idx="1"/>
          </p:cNvCxnSpPr>
          <p:nvPr/>
        </p:nvCxnSpPr>
        <p:spPr>
          <a:xfrm rot="5400000" flipH="1" flipV="1">
            <a:off x="1253235" y="184802"/>
            <a:ext cx="1872208" cy="3492388"/>
          </a:xfrm>
          <a:prstGeom prst="bentConnector3">
            <a:avLst>
              <a:gd name="adj1" fmla="val 12065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Forma"/>
          <p:cNvCxnSpPr>
            <a:stCxn id="2" idx="4"/>
            <a:endCxn id="6" idx="3"/>
          </p:cNvCxnSpPr>
          <p:nvPr/>
        </p:nvCxnSpPr>
        <p:spPr>
          <a:xfrm rot="16200000" flipH="1">
            <a:off x="1794574" y="3074077"/>
            <a:ext cx="1425996" cy="2855921"/>
          </a:xfrm>
          <a:prstGeom prst="bentConnector3">
            <a:avLst>
              <a:gd name="adj1" fmla="val 9964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Forma"/>
          <p:cNvCxnSpPr>
            <a:stCxn id="5" idx="2"/>
            <a:endCxn id="2" idx="0"/>
          </p:cNvCxnSpPr>
          <p:nvPr/>
        </p:nvCxnSpPr>
        <p:spPr>
          <a:xfrm rot="10800000" flipV="1">
            <a:off x="1079612" y="1376772"/>
            <a:ext cx="2592288" cy="1332148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1547664" y="1196752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Exportaciones</a:t>
            </a:r>
            <a:endParaRPr lang="es-ES" sz="1400" dirty="0"/>
          </a:p>
        </p:txBody>
      </p:sp>
      <p:sp>
        <p:nvSpPr>
          <p:cNvPr id="66" name="65 CuadroTexto"/>
          <p:cNvSpPr txBox="1"/>
          <p:nvPr/>
        </p:nvSpPr>
        <p:spPr>
          <a:xfrm>
            <a:off x="1547664" y="4941168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Importaciones</a:t>
            </a:r>
            <a:endParaRPr lang="es-ES" sz="1400" dirty="0"/>
          </a:p>
        </p:txBody>
      </p: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1331640" y="332656"/>
            <a:ext cx="208823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importaciones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7" name="Text Box 5"/>
          <p:cNvSpPr txBox="1">
            <a:spLocks noChangeArrowheads="1"/>
          </p:cNvSpPr>
          <p:nvPr/>
        </p:nvSpPr>
        <p:spPr bwMode="auto">
          <a:xfrm>
            <a:off x="1979712" y="6021288"/>
            <a:ext cx="6768554" cy="646331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Los </a:t>
            </a:r>
            <a:r>
              <a:rPr lang="fr-FR" dirty="0" err="1" smtClean="0"/>
              <a:t>hogares</a:t>
            </a:r>
            <a:r>
              <a:rPr lang="fr-FR" dirty="0" smtClean="0"/>
              <a:t> </a:t>
            </a:r>
            <a:r>
              <a:rPr lang="fr-FR" dirty="0" err="1" smtClean="0"/>
              <a:t>españoles</a:t>
            </a:r>
            <a:r>
              <a:rPr lang="fr-FR" dirty="0" smtClean="0"/>
              <a:t> </a:t>
            </a:r>
            <a:r>
              <a:rPr lang="fr-FR" dirty="0" err="1" smtClean="0"/>
              <a:t>compran</a:t>
            </a:r>
            <a:r>
              <a:rPr lang="fr-FR" dirty="0" smtClean="0"/>
              <a:t> </a:t>
            </a:r>
            <a:r>
              <a:rPr lang="fr-FR" dirty="0" err="1" smtClean="0"/>
              <a:t>bienes</a:t>
            </a:r>
            <a:r>
              <a:rPr lang="fr-FR" dirty="0" smtClean="0"/>
              <a:t> a 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resto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mundo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708920"/>
            <a:ext cx="1800200" cy="1080120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Resto del mundo</a:t>
            </a:r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1" name="10 Conector angular"/>
          <p:cNvCxnSpPr>
            <a:stCxn id="6" idx="3"/>
            <a:endCxn id="2" idx="3"/>
          </p:cNvCxnSpPr>
          <p:nvPr/>
        </p:nvCxnSpPr>
        <p:spPr>
          <a:xfrm rot="5400000" flipH="1">
            <a:off x="1397251" y="2676754"/>
            <a:ext cx="1584176" cy="3492388"/>
          </a:xfrm>
          <a:prstGeom prst="bentConnector3">
            <a:avLst>
              <a:gd name="adj1" fmla="val -2441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angular"/>
          <p:cNvCxnSpPr>
            <a:stCxn id="2" idx="1"/>
            <a:endCxn id="5" idx="1"/>
          </p:cNvCxnSpPr>
          <p:nvPr/>
        </p:nvCxnSpPr>
        <p:spPr>
          <a:xfrm rot="5400000" flipH="1" flipV="1">
            <a:off x="1253235" y="184802"/>
            <a:ext cx="1872208" cy="3492388"/>
          </a:xfrm>
          <a:prstGeom prst="bentConnector3">
            <a:avLst>
              <a:gd name="adj1" fmla="val 120659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/>
          <p:cNvCxnSpPr>
            <a:stCxn id="5" idx="7"/>
            <a:endCxn id="4" idx="7"/>
          </p:cNvCxnSpPr>
          <p:nvPr/>
        </p:nvCxnSpPr>
        <p:spPr>
          <a:xfrm rot="16200000" flipH="1">
            <a:off x="6018557" y="184802"/>
            <a:ext cx="1800200" cy="3420380"/>
          </a:xfrm>
          <a:prstGeom prst="bentConnector3">
            <a:avLst>
              <a:gd name="adj1" fmla="val -21485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Forma"/>
          <p:cNvCxnSpPr>
            <a:stCxn id="2" idx="4"/>
            <a:endCxn id="6" idx="3"/>
          </p:cNvCxnSpPr>
          <p:nvPr/>
        </p:nvCxnSpPr>
        <p:spPr>
          <a:xfrm rot="16200000" flipH="1">
            <a:off x="1794574" y="3074077"/>
            <a:ext cx="1425996" cy="2855921"/>
          </a:xfrm>
          <a:prstGeom prst="bentConnector3">
            <a:avLst>
              <a:gd name="adj1" fmla="val 9964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angular"/>
          <p:cNvCxnSpPr>
            <a:stCxn id="4" idx="4"/>
            <a:endCxn id="6" idx="6"/>
          </p:cNvCxnSpPr>
          <p:nvPr/>
        </p:nvCxnSpPr>
        <p:spPr>
          <a:xfrm rot="5400000">
            <a:off x="6174178" y="3014954"/>
            <a:ext cx="1116124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Forma"/>
          <p:cNvCxnSpPr>
            <a:stCxn id="5" idx="2"/>
            <a:endCxn id="2" idx="0"/>
          </p:cNvCxnSpPr>
          <p:nvPr/>
        </p:nvCxnSpPr>
        <p:spPr>
          <a:xfrm rot="10800000" flipV="1">
            <a:off x="1079612" y="1376772"/>
            <a:ext cx="2592288" cy="1332148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angular"/>
          <p:cNvCxnSpPr>
            <a:stCxn id="6" idx="5"/>
            <a:endCxn id="4" idx="5"/>
          </p:cNvCxnSpPr>
          <p:nvPr/>
        </p:nvCxnSpPr>
        <p:spPr>
          <a:xfrm rot="5400000" flipH="1" flipV="1">
            <a:off x="6090565" y="2676754"/>
            <a:ext cx="1656184" cy="3420380"/>
          </a:xfrm>
          <a:prstGeom prst="bentConnector3">
            <a:avLst>
              <a:gd name="adj1" fmla="val -2335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1547664" y="1196752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Exportaciones</a:t>
            </a:r>
            <a:endParaRPr lang="es-ES" sz="1400" dirty="0"/>
          </a:p>
        </p:txBody>
      </p:sp>
      <p:sp>
        <p:nvSpPr>
          <p:cNvPr id="66" name="65 CuadroTexto"/>
          <p:cNvSpPr txBox="1"/>
          <p:nvPr/>
        </p:nvSpPr>
        <p:spPr>
          <a:xfrm>
            <a:off x="1547664" y="4941168"/>
            <a:ext cx="1368152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Importaciones</a:t>
            </a:r>
            <a:endParaRPr lang="es-ES" sz="1400" dirty="0"/>
          </a:p>
        </p:txBody>
      </p:sp>
      <p:sp>
        <p:nvSpPr>
          <p:cNvPr id="67" name="66 CuadroTexto"/>
          <p:cNvSpPr txBox="1"/>
          <p:nvPr/>
        </p:nvSpPr>
        <p:spPr>
          <a:xfrm>
            <a:off x="6084168" y="4725144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1" name="70 Forma"/>
          <p:cNvCxnSpPr>
            <a:stCxn id="4" idx="0"/>
            <a:endCxn id="5" idx="6"/>
          </p:cNvCxnSpPr>
          <p:nvPr/>
        </p:nvCxnSpPr>
        <p:spPr>
          <a:xfrm rot="16200000" flipV="1">
            <a:off x="6102170" y="746702"/>
            <a:ext cx="1260140" cy="2520280"/>
          </a:xfrm>
          <a:prstGeom prst="bentConnector2">
            <a:avLst/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CuadroTexto"/>
          <p:cNvSpPr txBox="1"/>
          <p:nvPr/>
        </p:nvSpPr>
        <p:spPr>
          <a:xfrm>
            <a:off x="5940152" y="1196752"/>
            <a:ext cx="1872208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 no mercantiles</a:t>
            </a:r>
            <a:endParaRPr lang="es-ES" sz="1400" dirty="0"/>
          </a:p>
        </p:txBody>
      </p:sp>
      <p:cxnSp>
        <p:nvCxnSpPr>
          <p:cNvPr id="75" name="74 Forma"/>
          <p:cNvCxnSpPr>
            <a:endCxn id="6" idx="5"/>
          </p:cNvCxnSpPr>
          <p:nvPr/>
        </p:nvCxnSpPr>
        <p:spPr>
          <a:xfrm rot="10800000" flipV="1">
            <a:off x="5208468" y="3429000"/>
            <a:ext cx="2171845" cy="1786036"/>
          </a:xfrm>
          <a:prstGeom prst="bentConnector4">
            <a:avLst>
              <a:gd name="adj1" fmla="val 43931"/>
              <a:gd name="adj2" fmla="val 12165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angular"/>
          <p:cNvCxnSpPr/>
          <p:nvPr/>
        </p:nvCxnSpPr>
        <p:spPr>
          <a:xfrm rot="10800000" flipV="1">
            <a:off x="5292080" y="3717030"/>
            <a:ext cx="2880322" cy="1512169"/>
          </a:xfrm>
          <a:prstGeom prst="bentConnector3">
            <a:avLst>
              <a:gd name="adj1" fmla="val -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79 CuadroTexto"/>
          <p:cNvSpPr txBox="1"/>
          <p:nvPr/>
        </p:nvSpPr>
        <p:spPr>
          <a:xfrm>
            <a:off x="5580112" y="508518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Transferencias</a:t>
            </a:r>
            <a:endParaRPr lang="es-ES" sz="1400" dirty="0"/>
          </a:p>
        </p:txBody>
      </p:sp>
      <p:sp>
        <p:nvSpPr>
          <p:cNvPr id="81" name="80 CuadroTexto"/>
          <p:cNvSpPr txBox="1"/>
          <p:nvPr/>
        </p:nvSpPr>
        <p:spPr>
          <a:xfrm>
            <a:off x="5940152" y="544522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5868144" y="404664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Impuestos</a:t>
            </a:r>
            <a:endParaRPr lang="es-ES" sz="1400" dirty="0"/>
          </a:p>
        </p:txBody>
      </p: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1331640" y="332656"/>
            <a:ext cx="208823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importaciones</a:t>
            </a:r>
            <a:endParaRPr lang="es-ES" sz="1400" dirty="0"/>
          </a:p>
        </p:txBody>
      </p:sp>
      <p:sp>
        <p:nvSpPr>
          <p:cNvPr id="86" name="85 CuadroTexto"/>
          <p:cNvSpPr txBox="1"/>
          <p:nvPr/>
        </p:nvSpPr>
        <p:spPr>
          <a:xfrm>
            <a:off x="899592" y="5301208"/>
            <a:ext cx="2304256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importaciones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7" name="Text Box 5"/>
          <p:cNvSpPr txBox="1">
            <a:spLocks noChangeArrowheads="1"/>
          </p:cNvSpPr>
          <p:nvPr/>
        </p:nvSpPr>
        <p:spPr bwMode="auto">
          <a:xfrm>
            <a:off x="1979712" y="6021288"/>
            <a:ext cx="6768554" cy="646331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/>
              <a:t>En </a:t>
            </a:r>
            <a:r>
              <a:rPr lang="fr-FR" dirty="0" err="1"/>
              <a:t>contrapartida</a:t>
            </a:r>
            <a:r>
              <a:rPr lang="fr-FR" dirty="0"/>
              <a:t> a </a:t>
            </a:r>
            <a:r>
              <a:rPr lang="fr-FR" dirty="0" err="1"/>
              <a:t>esas</a:t>
            </a:r>
            <a:r>
              <a:rPr lang="fr-FR" dirty="0"/>
              <a:t> </a:t>
            </a:r>
            <a:r>
              <a:rPr lang="fr-FR" dirty="0" err="1"/>
              <a:t>importaciones</a:t>
            </a:r>
            <a:r>
              <a:rPr lang="fr-FR" dirty="0"/>
              <a:t>, los </a:t>
            </a:r>
            <a:r>
              <a:rPr lang="fr-FR" dirty="0" err="1"/>
              <a:t>hogares</a:t>
            </a:r>
            <a:r>
              <a:rPr lang="fr-FR" dirty="0"/>
              <a:t> </a:t>
            </a:r>
            <a:r>
              <a:rPr lang="fr-FR" dirty="0" err="1"/>
              <a:t>entregan</a:t>
            </a:r>
            <a:r>
              <a:rPr lang="fr-FR" dirty="0"/>
              <a:t> un </a:t>
            </a:r>
            <a:r>
              <a:rPr lang="fr-FR" dirty="0" err="1"/>
              <a:t>precio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64633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contratan</a:t>
            </a:r>
            <a:r>
              <a:rPr lang="fr-FR" dirty="0" smtClean="0"/>
              <a:t> </a:t>
            </a:r>
            <a:r>
              <a:rPr lang="fr-FR" dirty="0" err="1" smtClean="0"/>
              <a:t>personal</a:t>
            </a:r>
            <a:r>
              <a:rPr lang="fr-FR" dirty="0" smtClean="0"/>
              <a:t> para </a:t>
            </a:r>
            <a:r>
              <a:rPr lang="fr-FR" dirty="0" err="1" smtClean="0"/>
              <a:t>poder</a:t>
            </a:r>
            <a:r>
              <a:rPr lang="fr-FR" dirty="0" smtClean="0"/>
              <a:t> </a:t>
            </a:r>
            <a:r>
              <a:rPr lang="fr-FR" dirty="0" err="1" smtClean="0"/>
              <a:t>producir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64633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En </a:t>
            </a:r>
            <a:r>
              <a:rPr lang="fr-FR" dirty="0" err="1" smtClean="0"/>
              <a:t>contrapartida</a:t>
            </a:r>
            <a:r>
              <a:rPr lang="fr-FR" dirty="0" smtClean="0"/>
              <a:t> a su </a:t>
            </a:r>
            <a:r>
              <a:rPr lang="fr-FR" dirty="0" err="1" smtClean="0"/>
              <a:t>trabajo</a:t>
            </a:r>
            <a:r>
              <a:rPr lang="fr-FR" dirty="0" smtClean="0"/>
              <a:t>, los </a:t>
            </a:r>
            <a:r>
              <a:rPr lang="fr-FR" dirty="0" err="1" smtClean="0"/>
              <a:t>hogares</a:t>
            </a:r>
            <a:r>
              <a:rPr lang="fr-FR" dirty="0" smtClean="0"/>
              <a:t> </a:t>
            </a:r>
            <a:r>
              <a:rPr lang="fr-FR" dirty="0" err="1" smtClean="0"/>
              <a:t>reciben</a:t>
            </a:r>
            <a:r>
              <a:rPr lang="fr-FR" dirty="0" smtClean="0"/>
              <a:t> un </a:t>
            </a:r>
            <a:r>
              <a:rPr lang="fr-FR" dirty="0" err="1" smtClean="0"/>
              <a:t>salario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producen</a:t>
            </a:r>
            <a:r>
              <a:rPr lang="fr-FR" dirty="0" smtClean="0"/>
              <a:t> </a:t>
            </a:r>
            <a:r>
              <a:rPr lang="fr-FR" dirty="0" err="1" smtClean="0"/>
              <a:t>bienes</a:t>
            </a:r>
            <a:r>
              <a:rPr lang="fr-FR" dirty="0" smtClean="0"/>
              <a:t> y </a:t>
            </a:r>
            <a:r>
              <a:rPr lang="fr-FR" dirty="0" err="1" smtClean="0"/>
              <a:t>servicios</a:t>
            </a:r>
            <a:r>
              <a:rPr lang="fr-FR" dirty="0" smtClean="0"/>
              <a:t>, que </a:t>
            </a:r>
            <a:r>
              <a:rPr lang="fr-FR" dirty="0" err="1" smtClean="0"/>
              <a:t>venden</a:t>
            </a:r>
            <a:r>
              <a:rPr lang="fr-FR" dirty="0" smtClean="0"/>
              <a:t> a los </a:t>
            </a:r>
            <a:r>
              <a:rPr lang="fr-FR" dirty="0" err="1" smtClean="0"/>
              <a:t>hogares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120032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En </a:t>
            </a:r>
            <a:r>
              <a:rPr lang="fr-FR" dirty="0" err="1" smtClean="0"/>
              <a:t>contrapartida</a:t>
            </a:r>
            <a:r>
              <a:rPr lang="fr-FR" dirty="0" smtClean="0"/>
              <a:t> a </a:t>
            </a:r>
            <a:r>
              <a:rPr lang="fr-FR" dirty="0" err="1" smtClean="0"/>
              <a:t>esos</a:t>
            </a:r>
            <a:r>
              <a:rPr lang="fr-FR" dirty="0" smtClean="0"/>
              <a:t> </a:t>
            </a:r>
            <a:r>
              <a:rPr lang="fr-FR" dirty="0" err="1" smtClean="0"/>
              <a:t>bienes</a:t>
            </a:r>
            <a:r>
              <a:rPr lang="fr-FR" dirty="0" smtClean="0"/>
              <a:t> y </a:t>
            </a:r>
            <a:r>
              <a:rPr lang="fr-FR" dirty="0" err="1" smtClean="0"/>
              <a:t>servicios</a:t>
            </a:r>
            <a:r>
              <a:rPr lang="fr-FR" dirty="0" smtClean="0"/>
              <a:t>, los </a:t>
            </a:r>
            <a:r>
              <a:rPr lang="fr-FR" dirty="0" err="1" smtClean="0"/>
              <a:t>hogares</a:t>
            </a:r>
            <a:r>
              <a:rPr lang="fr-FR" dirty="0" smtClean="0"/>
              <a:t> </a:t>
            </a:r>
            <a:r>
              <a:rPr lang="fr-FR" dirty="0" err="1" smtClean="0"/>
              <a:t>entregan</a:t>
            </a:r>
            <a:r>
              <a:rPr lang="fr-FR" dirty="0" smtClean="0"/>
              <a:t> un </a:t>
            </a:r>
            <a:r>
              <a:rPr lang="fr-FR" dirty="0" err="1" smtClean="0"/>
              <a:t>pago</a:t>
            </a:r>
            <a:r>
              <a:rPr lang="fr-FR" dirty="0" smtClean="0"/>
              <a:t>-</a:t>
            </a:r>
            <a:r>
              <a:rPr lang="fr-FR" dirty="0" err="1" smtClean="0"/>
              <a:t>precio</a:t>
            </a:r>
            <a:r>
              <a:rPr lang="fr-FR" dirty="0" smtClean="0"/>
              <a:t> de </a:t>
            </a:r>
            <a:r>
              <a:rPr lang="fr-FR" dirty="0" err="1" smtClean="0"/>
              <a:t>compra</a:t>
            </a:r>
            <a:r>
              <a:rPr lang="fr-FR" dirty="0" smtClean="0"/>
              <a:t> a las </a:t>
            </a:r>
            <a:r>
              <a:rPr lang="fr-FR" dirty="0" err="1" smtClean="0"/>
              <a:t>empresas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financian</a:t>
            </a:r>
            <a:r>
              <a:rPr lang="fr-FR" dirty="0" smtClean="0"/>
              <a:t> sus </a:t>
            </a:r>
            <a:r>
              <a:rPr lang="fr-FR" dirty="0" err="1" smtClean="0"/>
              <a:t>inversiones</a:t>
            </a:r>
            <a:r>
              <a:rPr lang="fr-FR" dirty="0" smtClean="0"/>
              <a:t> </a:t>
            </a:r>
            <a:r>
              <a:rPr lang="fr-FR" dirty="0" err="1" smtClean="0"/>
              <a:t>tomando</a:t>
            </a:r>
            <a:r>
              <a:rPr lang="fr-FR" dirty="0" smtClean="0"/>
              <a:t> </a:t>
            </a:r>
            <a:r>
              <a:rPr lang="fr-FR" dirty="0" err="1" smtClean="0"/>
              <a:t>prestado</a:t>
            </a:r>
            <a:r>
              <a:rPr lang="fr-FR" dirty="0" smtClean="0"/>
              <a:t> de los bancos</a:t>
            </a:r>
            <a:endParaRPr lang="fr-FR" dirty="0"/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5220072" y="116632"/>
            <a:ext cx="3923928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Los </a:t>
            </a:r>
            <a:r>
              <a:rPr lang="fr-FR" dirty="0" err="1" smtClean="0"/>
              <a:t>hogares</a:t>
            </a:r>
            <a:r>
              <a:rPr lang="fr-FR" dirty="0" smtClean="0"/>
              <a:t> no </a:t>
            </a:r>
            <a:r>
              <a:rPr lang="fr-FR" dirty="0" err="1" smtClean="0"/>
              <a:t>consumen</a:t>
            </a:r>
            <a:r>
              <a:rPr lang="fr-FR" dirty="0" smtClean="0"/>
              <a:t> </a:t>
            </a:r>
            <a:r>
              <a:rPr lang="fr-FR" dirty="0" err="1" smtClean="0"/>
              <a:t>íntegramente</a:t>
            </a:r>
            <a:r>
              <a:rPr lang="fr-FR" dirty="0" smtClean="0"/>
              <a:t> su </a:t>
            </a:r>
            <a:r>
              <a:rPr lang="fr-FR" dirty="0" err="1" smtClean="0"/>
              <a:t>ingreso</a:t>
            </a:r>
            <a:r>
              <a:rPr lang="fr-FR" dirty="0" smtClean="0"/>
              <a:t>: la parte no </a:t>
            </a:r>
            <a:r>
              <a:rPr lang="fr-FR" dirty="0" err="1" smtClean="0"/>
              <a:t>consumida</a:t>
            </a:r>
            <a:r>
              <a:rPr lang="fr-FR" dirty="0" smtClean="0"/>
              <a:t> se </a:t>
            </a:r>
            <a:r>
              <a:rPr lang="fr-FR" dirty="0" err="1" smtClean="0"/>
              <a:t>ahorra</a:t>
            </a:r>
            <a:r>
              <a:rPr lang="fr-FR" dirty="0" smtClean="0"/>
              <a:t> en los bancos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financian</a:t>
            </a:r>
            <a:r>
              <a:rPr lang="fr-FR" dirty="0" smtClean="0"/>
              <a:t> sus </a:t>
            </a:r>
            <a:r>
              <a:rPr lang="fr-FR" dirty="0" err="1" smtClean="0"/>
              <a:t>inversiones</a:t>
            </a:r>
            <a:r>
              <a:rPr lang="fr-FR" dirty="0" smtClean="0"/>
              <a:t> </a:t>
            </a:r>
            <a:r>
              <a:rPr lang="fr-FR" dirty="0" err="1" smtClean="0"/>
              <a:t>tomando</a:t>
            </a:r>
            <a:r>
              <a:rPr lang="fr-FR" dirty="0" smtClean="0"/>
              <a:t> </a:t>
            </a:r>
            <a:r>
              <a:rPr lang="fr-FR" dirty="0" err="1" smtClean="0"/>
              <a:t>prestado</a:t>
            </a:r>
            <a:r>
              <a:rPr lang="fr-FR" dirty="0" smtClean="0"/>
              <a:t> de los bancos</a:t>
            </a:r>
            <a:endParaRPr lang="fr-FR" dirty="0"/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5220072" y="116632"/>
            <a:ext cx="3923928" cy="92333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Los </a:t>
            </a:r>
            <a:r>
              <a:rPr lang="fr-FR" dirty="0" err="1" smtClean="0"/>
              <a:t>hogares</a:t>
            </a:r>
            <a:r>
              <a:rPr lang="fr-FR" dirty="0" smtClean="0"/>
              <a:t> no </a:t>
            </a:r>
            <a:r>
              <a:rPr lang="fr-FR" dirty="0" err="1" smtClean="0"/>
              <a:t>consumen</a:t>
            </a:r>
            <a:r>
              <a:rPr lang="fr-FR" dirty="0" smtClean="0"/>
              <a:t> </a:t>
            </a:r>
            <a:r>
              <a:rPr lang="fr-FR" dirty="0" err="1" smtClean="0"/>
              <a:t>íntegramente</a:t>
            </a:r>
            <a:r>
              <a:rPr lang="fr-FR" dirty="0" smtClean="0"/>
              <a:t> su </a:t>
            </a:r>
            <a:r>
              <a:rPr lang="fr-FR" dirty="0" err="1" smtClean="0"/>
              <a:t>ingreso</a:t>
            </a:r>
            <a:r>
              <a:rPr lang="fr-FR" dirty="0" smtClean="0"/>
              <a:t>: la parte no </a:t>
            </a:r>
            <a:r>
              <a:rPr lang="fr-FR" dirty="0" err="1" smtClean="0"/>
              <a:t>consumida</a:t>
            </a:r>
            <a:r>
              <a:rPr lang="fr-FR" dirty="0" smtClean="0"/>
              <a:t> se </a:t>
            </a:r>
            <a:r>
              <a:rPr lang="fr-FR" dirty="0" err="1" smtClean="0"/>
              <a:t>ahorra</a:t>
            </a:r>
            <a:r>
              <a:rPr lang="fr-FR" dirty="0" smtClean="0"/>
              <a:t> en los bancos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64633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En </a:t>
            </a:r>
            <a:r>
              <a:rPr lang="fr-FR" dirty="0" err="1" smtClean="0"/>
              <a:t>contrapartida</a:t>
            </a:r>
            <a:r>
              <a:rPr lang="fr-FR" dirty="0" smtClean="0"/>
              <a:t> a sus </a:t>
            </a:r>
            <a:r>
              <a:rPr lang="fr-FR" dirty="0" err="1" smtClean="0"/>
              <a:t>créditos</a:t>
            </a:r>
            <a:r>
              <a:rPr lang="fr-FR" dirty="0" smtClean="0"/>
              <a:t>, las </a:t>
            </a:r>
            <a:r>
              <a:rPr lang="fr-FR" dirty="0" err="1" smtClean="0"/>
              <a:t>empresas</a:t>
            </a:r>
            <a:r>
              <a:rPr lang="fr-FR" dirty="0" smtClean="0"/>
              <a:t> </a:t>
            </a:r>
            <a:r>
              <a:rPr lang="fr-FR" dirty="0" err="1" smtClean="0"/>
              <a:t>pagan</a:t>
            </a:r>
            <a:r>
              <a:rPr lang="fr-FR" dirty="0" smtClean="0"/>
              <a:t> </a:t>
            </a:r>
            <a:r>
              <a:rPr lang="fr-FR" dirty="0" err="1" smtClean="0"/>
              <a:t>intereses</a:t>
            </a:r>
            <a:endParaRPr lang="fr-FR" dirty="0"/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5220072" y="116632"/>
            <a:ext cx="3528392" cy="646331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/>
              <a:t>En </a:t>
            </a:r>
            <a:r>
              <a:rPr lang="fr-FR" dirty="0" err="1" smtClean="0"/>
              <a:t>contrapartida</a:t>
            </a:r>
            <a:r>
              <a:rPr lang="fr-FR" dirty="0" smtClean="0"/>
              <a:t> a su </a:t>
            </a:r>
            <a:r>
              <a:rPr lang="fr-FR" dirty="0" err="1" smtClean="0"/>
              <a:t>ahorro</a:t>
            </a:r>
            <a:r>
              <a:rPr lang="fr-FR" dirty="0" smtClean="0"/>
              <a:t>, los </a:t>
            </a:r>
            <a:r>
              <a:rPr lang="fr-FR" dirty="0" err="1" smtClean="0"/>
              <a:t>hogares</a:t>
            </a:r>
            <a:r>
              <a:rPr lang="fr-FR" dirty="0" smtClean="0"/>
              <a:t> </a:t>
            </a:r>
            <a:r>
              <a:rPr lang="fr-FR" dirty="0" err="1" smtClean="0"/>
              <a:t>reciben</a:t>
            </a:r>
            <a:r>
              <a:rPr lang="fr-FR" dirty="0" smtClean="0"/>
              <a:t> </a:t>
            </a:r>
            <a:r>
              <a:rPr lang="fr-FR" dirty="0" err="1" smtClean="0"/>
              <a:t>intereses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/>
          <p:cNvSpPr/>
          <p:nvPr/>
        </p:nvSpPr>
        <p:spPr>
          <a:xfrm>
            <a:off x="3671900" y="2564904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Bancos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092280" y="26369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Estado</a:t>
            </a:r>
            <a:endParaRPr lang="es-ES" dirty="0"/>
          </a:p>
        </p:txBody>
      </p:sp>
      <p:sp>
        <p:nvSpPr>
          <p:cNvPr id="5" name="4 Elipse"/>
          <p:cNvSpPr/>
          <p:nvPr/>
        </p:nvSpPr>
        <p:spPr>
          <a:xfrm>
            <a:off x="3671900" y="836712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Empresas</a:t>
            </a:r>
            <a:endParaRPr lang="es-ES" dirty="0"/>
          </a:p>
        </p:txBody>
      </p:sp>
      <p:sp>
        <p:nvSpPr>
          <p:cNvPr id="6" name="5 Elipse"/>
          <p:cNvSpPr/>
          <p:nvPr/>
        </p:nvSpPr>
        <p:spPr>
          <a:xfrm>
            <a:off x="3671900" y="4293096"/>
            <a:ext cx="180020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Hogares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067944" y="2996952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capitales</a:t>
            </a:r>
            <a:endParaRPr lang="es-ES" sz="1200" dirty="0"/>
          </a:p>
        </p:txBody>
      </p:sp>
      <p:sp>
        <p:nvSpPr>
          <p:cNvPr id="8" name="7 Rectángulo"/>
          <p:cNvSpPr/>
          <p:nvPr/>
        </p:nvSpPr>
        <p:spPr>
          <a:xfrm>
            <a:off x="5724128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bienes y servicios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2411760" y="2996952"/>
            <a:ext cx="100811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Mercado de trabajo</a:t>
            </a:r>
            <a:endParaRPr lang="es-ES" sz="1200" dirty="0"/>
          </a:p>
        </p:txBody>
      </p:sp>
      <p:cxnSp>
        <p:nvCxnSpPr>
          <p:cNvPr id="19" name="18 Conector angular"/>
          <p:cNvCxnSpPr>
            <a:stCxn id="6" idx="1"/>
            <a:endCxn id="9" idx="2"/>
          </p:cNvCxnSpPr>
          <p:nvPr/>
        </p:nvCxnSpPr>
        <p:spPr>
          <a:xfrm rot="16200000" flipV="1">
            <a:off x="3022549" y="3538291"/>
            <a:ext cx="806252" cy="1019717"/>
          </a:xfrm>
          <a:prstGeom prst="bentConnector3">
            <a:avLst>
              <a:gd name="adj1" fmla="val -3087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angular"/>
          <p:cNvCxnSpPr>
            <a:stCxn id="9" idx="0"/>
            <a:endCxn id="5" idx="3"/>
          </p:cNvCxnSpPr>
          <p:nvPr/>
        </p:nvCxnSpPr>
        <p:spPr>
          <a:xfrm rot="5400000" flipH="1" flipV="1">
            <a:off x="2806524" y="1867944"/>
            <a:ext cx="1238300" cy="1019717"/>
          </a:xfrm>
          <a:prstGeom prst="bentConnector3">
            <a:avLst>
              <a:gd name="adj1" fmla="val 99491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6" idx="1"/>
            <a:endCxn id="3" idx="3"/>
          </p:cNvCxnSpPr>
          <p:nvPr/>
        </p:nvCxnSpPr>
        <p:spPr>
          <a:xfrm rot="5400000" flipH="1" flipV="1">
            <a:off x="3453317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>
            <a:stCxn id="3" idx="1"/>
            <a:endCxn id="5" idx="3"/>
          </p:cNvCxnSpPr>
          <p:nvPr/>
        </p:nvCxnSpPr>
        <p:spPr>
          <a:xfrm rot="5400000" flipH="1" flipV="1">
            <a:off x="3453317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angular"/>
          <p:cNvCxnSpPr>
            <a:stCxn id="5" idx="5"/>
            <a:endCxn id="3" idx="7"/>
          </p:cNvCxnSpPr>
          <p:nvPr/>
        </p:nvCxnSpPr>
        <p:spPr>
          <a:xfrm rot="5400000">
            <a:off x="4726251" y="2240868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angular"/>
          <p:cNvCxnSpPr>
            <a:stCxn id="3" idx="5"/>
            <a:endCxn id="6" idx="7"/>
          </p:cNvCxnSpPr>
          <p:nvPr/>
        </p:nvCxnSpPr>
        <p:spPr>
          <a:xfrm rot="5400000">
            <a:off x="4726251" y="3969060"/>
            <a:ext cx="964432" cy="1270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Forma"/>
          <p:cNvCxnSpPr>
            <a:stCxn id="6" idx="6"/>
            <a:endCxn id="8" idx="2"/>
          </p:cNvCxnSpPr>
          <p:nvPr/>
        </p:nvCxnSpPr>
        <p:spPr>
          <a:xfrm flipV="1">
            <a:off x="5472100" y="3645024"/>
            <a:ext cx="756084" cy="118813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angular"/>
          <p:cNvCxnSpPr>
            <a:stCxn id="5" idx="5"/>
            <a:endCxn id="8" idx="0"/>
          </p:cNvCxnSpPr>
          <p:nvPr/>
        </p:nvCxnSpPr>
        <p:spPr>
          <a:xfrm rot="16200000" flipH="1">
            <a:off x="5099175" y="1867943"/>
            <a:ext cx="1238300" cy="1019717"/>
          </a:xfrm>
          <a:prstGeom prst="bentConnector3">
            <a:avLst>
              <a:gd name="adj1" fmla="val -1786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8" idx="2"/>
            <a:endCxn id="6" idx="7"/>
          </p:cNvCxnSpPr>
          <p:nvPr/>
        </p:nvCxnSpPr>
        <p:spPr>
          <a:xfrm rot="5400000">
            <a:off x="5315200" y="3538292"/>
            <a:ext cx="806252" cy="1019717"/>
          </a:xfrm>
          <a:prstGeom prst="bentConnector3">
            <a:avLst>
              <a:gd name="adj1" fmla="val 99468"/>
            </a:avLst>
          </a:prstGeom>
          <a:ln w="63500">
            <a:solidFill>
              <a:schemeClr val="bg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2915816" y="4149080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4" name="83 CuadroTexto"/>
          <p:cNvSpPr txBox="1"/>
          <p:nvPr/>
        </p:nvSpPr>
        <p:spPr>
          <a:xfrm>
            <a:off x="2771800" y="2420888"/>
            <a:ext cx="936104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Trabajo</a:t>
            </a:r>
            <a:endParaRPr lang="es-ES" sz="1400" dirty="0"/>
          </a:p>
        </p:txBody>
      </p:sp>
      <p:sp>
        <p:nvSpPr>
          <p:cNvPr id="87" name="86 CuadroTexto"/>
          <p:cNvSpPr txBox="1"/>
          <p:nvPr/>
        </p:nvSpPr>
        <p:spPr>
          <a:xfrm>
            <a:off x="3707904" y="3717032"/>
            <a:ext cx="72008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Ahorro</a:t>
            </a:r>
            <a:endParaRPr lang="es-ES" sz="1400" dirty="0"/>
          </a:p>
        </p:txBody>
      </p:sp>
      <p:sp>
        <p:nvSpPr>
          <p:cNvPr id="88" name="87 CuadroTexto"/>
          <p:cNvSpPr txBox="1"/>
          <p:nvPr/>
        </p:nvSpPr>
        <p:spPr>
          <a:xfrm>
            <a:off x="4572000" y="3717032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sp>
        <p:nvSpPr>
          <p:cNvPr id="89" name="88 CuadroTexto"/>
          <p:cNvSpPr txBox="1"/>
          <p:nvPr/>
        </p:nvSpPr>
        <p:spPr>
          <a:xfrm>
            <a:off x="3275856" y="2060848"/>
            <a:ext cx="1152128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/>
              <a:t>I</a:t>
            </a:r>
            <a:r>
              <a:rPr lang="es-ES" sz="1400" dirty="0" smtClean="0"/>
              <a:t>nversiones</a:t>
            </a:r>
            <a:endParaRPr lang="es-ES" sz="1400" dirty="0"/>
          </a:p>
        </p:txBody>
      </p:sp>
      <p:sp>
        <p:nvSpPr>
          <p:cNvPr id="90" name="89 CuadroTexto"/>
          <p:cNvSpPr txBox="1"/>
          <p:nvPr/>
        </p:nvSpPr>
        <p:spPr>
          <a:xfrm>
            <a:off x="4572000" y="2060848"/>
            <a:ext cx="100811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Intereses</a:t>
            </a:r>
            <a:endParaRPr lang="es-ES" sz="1400" dirty="0"/>
          </a:p>
        </p:txBody>
      </p:sp>
      <p:cxnSp>
        <p:nvCxnSpPr>
          <p:cNvPr id="92" name="91 Forma"/>
          <p:cNvCxnSpPr/>
          <p:nvPr/>
        </p:nvCxnSpPr>
        <p:spPr>
          <a:xfrm rot="5400000">
            <a:off x="2165538" y="1514984"/>
            <a:ext cx="2232247" cy="1163737"/>
          </a:xfrm>
          <a:prstGeom prst="bentConnector3">
            <a:avLst>
              <a:gd name="adj1" fmla="val 2659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angular"/>
          <p:cNvCxnSpPr>
            <a:endCxn id="6" idx="2"/>
          </p:cNvCxnSpPr>
          <p:nvPr/>
        </p:nvCxnSpPr>
        <p:spPr>
          <a:xfrm rot="16200000" flipH="1">
            <a:off x="2555778" y="3717034"/>
            <a:ext cx="1188130" cy="1044114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107 CuadroTexto"/>
          <p:cNvSpPr txBox="1"/>
          <p:nvPr/>
        </p:nvSpPr>
        <p:spPr>
          <a:xfrm>
            <a:off x="1907704" y="1844824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09" name="108 CuadroTexto"/>
          <p:cNvSpPr txBox="1"/>
          <p:nvPr/>
        </p:nvSpPr>
        <p:spPr>
          <a:xfrm>
            <a:off x="1907704" y="4149080"/>
            <a:ext cx="936104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Salarios</a:t>
            </a:r>
            <a:endParaRPr lang="es-ES" sz="1400" dirty="0"/>
          </a:p>
        </p:txBody>
      </p:sp>
      <p:sp>
        <p:nvSpPr>
          <p:cNvPr id="120" name="119 CuadroTexto"/>
          <p:cNvSpPr txBox="1"/>
          <p:nvPr/>
        </p:nvSpPr>
        <p:spPr>
          <a:xfrm>
            <a:off x="5940152" y="2132856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sp>
        <p:nvSpPr>
          <p:cNvPr id="121" name="120 CuadroTexto"/>
          <p:cNvSpPr txBox="1"/>
          <p:nvPr/>
        </p:nvSpPr>
        <p:spPr>
          <a:xfrm>
            <a:off x="5508104" y="4149080"/>
            <a:ext cx="72008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B y S</a:t>
            </a:r>
            <a:endParaRPr lang="es-ES" sz="1400" dirty="0"/>
          </a:p>
        </p:txBody>
      </p:sp>
      <p:cxnSp>
        <p:nvCxnSpPr>
          <p:cNvPr id="129" name="128 Forma"/>
          <p:cNvCxnSpPr/>
          <p:nvPr/>
        </p:nvCxnSpPr>
        <p:spPr>
          <a:xfrm flipV="1">
            <a:off x="5436096" y="3573016"/>
            <a:ext cx="1152128" cy="1080120"/>
          </a:xfrm>
          <a:prstGeom prst="bentConnector3">
            <a:avLst>
              <a:gd name="adj1" fmla="val 9844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130 Forma"/>
          <p:cNvCxnSpPr/>
          <p:nvPr/>
        </p:nvCxnSpPr>
        <p:spPr>
          <a:xfrm rot="16200000" flipV="1">
            <a:off x="5292080" y="1700808"/>
            <a:ext cx="1440160" cy="1152128"/>
          </a:xfrm>
          <a:prstGeom prst="bentConnector3">
            <a:avLst>
              <a:gd name="adj1" fmla="val 1003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149 CuadroTexto"/>
          <p:cNvSpPr txBox="1"/>
          <p:nvPr/>
        </p:nvSpPr>
        <p:spPr>
          <a:xfrm>
            <a:off x="6300192" y="386104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1" name="150 CuadroTexto"/>
          <p:cNvSpPr txBox="1"/>
          <p:nvPr/>
        </p:nvSpPr>
        <p:spPr>
          <a:xfrm>
            <a:off x="6372200" y="1700808"/>
            <a:ext cx="136815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Pago de B y S</a:t>
            </a:r>
            <a:endParaRPr lang="es-ES" sz="1400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179512" y="6021288"/>
            <a:ext cx="1440160" cy="30777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real</a:t>
            </a:r>
            <a:endParaRPr lang="es-ES" sz="1400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79512" y="6381328"/>
            <a:ext cx="144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Flujo monetario</a:t>
            </a:r>
            <a:endParaRPr lang="es-ES" sz="1400" dirty="0"/>
          </a:p>
        </p:txBody>
      </p:sp>
      <p:sp>
        <p:nvSpPr>
          <p:cNvPr id="179" name="Text Box 5"/>
          <p:cNvSpPr txBox="1">
            <a:spLocks noChangeArrowheads="1"/>
          </p:cNvSpPr>
          <p:nvPr/>
        </p:nvSpPr>
        <p:spPr bwMode="auto">
          <a:xfrm>
            <a:off x="179512" y="116632"/>
            <a:ext cx="3528392" cy="646331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 smtClean="0"/>
              <a:t>Introduzcamos</a:t>
            </a:r>
            <a:r>
              <a:rPr lang="fr-FR" dirty="0" smtClean="0"/>
              <a:t> un </a:t>
            </a:r>
            <a:r>
              <a:rPr lang="fr-FR" dirty="0" err="1" smtClean="0"/>
              <a:t>nuevo</a:t>
            </a:r>
            <a:r>
              <a:rPr lang="fr-FR" dirty="0" smtClean="0"/>
              <a:t> agente </a:t>
            </a:r>
            <a:r>
              <a:rPr lang="fr-FR" dirty="0" err="1" smtClean="0"/>
              <a:t>económico</a:t>
            </a:r>
            <a:r>
              <a:rPr lang="fr-FR" dirty="0" smtClean="0"/>
              <a:t>: el </a:t>
            </a:r>
            <a:r>
              <a:rPr lang="fr-FR" dirty="0" err="1" smtClean="0"/>
              <a:t>Estado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943</Words>
  <Application>Microsoft Office PowerPoint</Application>
  <PresentationFormat>Presentación en pantalla (4:3)</PresentationFormat>
  <Paragraphs>372</Paragraphs>
  <Slides>17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Modèle par défaut</vt:lpstr>
      <vt:lpstr>Circuito económico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Barbatruc</dc:creator>
  <cp:lastModifiedBy>Joaquin</cp:lastModifiedBy>
  <cp:revision>32</cp:revision>
  <dcterms:created xsi:type="dcterms:W3CDTF">2003-03-28T09:06:55Z</dcterms:created>
  <dcterms:modified xsi:type="dcterms:W3CDTF">2016-02-03T19:36:51Z</dcterms:modified>
</cp:coreProperties>
</file>