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95" r:id="rId2"/>
    <p:sldId id="311" r:id="rId3"/>
    <p:sldId id="312" r:id="rId4"/>
    <p:sldId id="324" r:id="rId5"/>
    <p:sldId id="325" r:id="rId6"/>
    <p:sldId id="326" r:id="rId7"/>
    <p:sldId id="292" r:id="rId8"/>
    <p:sldId id="293" r:id="rId9"/>
    <p:sldId id="314" r:id="rId10"/>
    <p:sldId id="316" r:id="rId11"/>
    <p:sldId id="315" r:id="rId12"/>
    <p:sldId id="296" r:id="rId13"/>
    <p:sldId id="310" r:id="rId14"/>
    <p:sldId id="297" r:id="rId15"/>
    <p:sldId id="298" r:id="rId16"/>
    <p:sldId id="299" r:id="rId17"/>
    <p:sldId id="300" r:id="rId18"/>
    <p:sldId id="301" r:id="rId19"/>
    <p:sldId id="302" r:id="rId20"/>
    <p:sldId id="303" r:id="rId21"/>
    <p:sldId id="321" r:id="rId22"/>
    <p:sldId id="304" r:id="rId23"/>
    <p:sldId id="322" r:id="rId24"/>
    <p:sldId id="323" r:id="rId25"/>
    <p:sldId id="317" r:id="rId26"/>
    <p:sldId id="318" r:id="rId27"/>
    <p:sldId id="319" r:id="rId28"/>
    <p:sldId id="320" r:id="rId29"/>
    <p:sldId id="264" r:id="rId30"/>
    <p:sldId id="306" r:id="rId31"/>
    <p:sldId id="305" r:id="rId32"/>
    <p:sldId id="274" r:id="rId33"/>
    <p:sldId id="257" r:id="rId34"/>
    <p:sldId id="258" r:id="rId35"/>
    <p:sldId id="260" r:id="rId36"/>
    <p:sldId id="261" r:id="rId37"/>
    <p:sldId id="262" r:id="rId38"/>
    <p:sldId id="263" r:id="rId39"/>
    <p:sldId id="259" r:id="rId40"/>
    <p:sldId id="266" r:id="rId41"/>
    <p:sldId id="267" r:id="rId42"/>
    <p:sldId id="268" r:id="rId43"/>
    <p:sldId id="269" r:id="rId44"/>
    <p:sldId id="270" r:id="rId45"/>
    <p:sldId id="271" r:id="rId46"/>
    <p:sldId id="273" r:id="rId47"/>
    <p:sldId id="272" r:id="rId48"/>
    <p:sldId id="278" r:id="rId49"/>
    <p:sldId id="291" r:id="rId50"/>
    <p:sldId id="280" r:id="rId51"/>
    <p:sldId id="281" r:id="rId52"/>
    <p:sldId id="282" r:id="rId53"/>
    <p:sldId id="283" r:id="rId54"/>
    <p:sldId id="284" r:id="rId55"/>
    <p:sldId id="285" r:id="rId56"/>
    <p:sldId id="286" r:id="rId57"/>
    <p:sldId id="287" r:id="rId58"/>
    <p:sldId id="288" r:id="rId59"/>
    <p:sldId id="289" r:id="rId60"/>
    <p:sldId id="290" r:id="rId61"/>
    <p:sldId id="279" r:id="rId62"/>
    <p:sldId id="294" r:id="rId63"/>
    <p:sldId id="307" r:id="rId64"/>
    <p:sldId id="308" r:id="rId65"/>
    <p:sldId id="309" r:id="rId66"/>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90929"/>
  </p:normalViewPr>
  <p:slideViewPr>
    <p:cSldViewPr>
      <p:cViewPr varScale="1">
        <p:scale>
          <a:sx n="80" d="100"/>
          <a:sy n="80" d="100"/>
        </p:scale>
        <p:origin x="1579" y="53"/>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UE%202018\PAC\Copia%20de%201-s2.0-S235234091830708X-mmc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UE%202018\PAC\Copia%20de%201-s2.0-S0305750X15002703-mmc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E%202018\PAC\Copia%20de%201-s2.0-S0305750X15002703-mmc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UE%202018\Presupuesto%20UE\budge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UE%202018\Presupuesto%20UE\budget.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s-ES" sz="2800"/>
              <a:t>Area agrícola por tamaño de la</a:t>
            </a:r>
            <a:r>
              <a:rPr lang="es-ES" sz="2800" baseline="0"/>
              <a:t> explotación</a:t>
            </a:r>
            <a:endParaRPr lang="es-ES" sz="2800"/>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2.4170511975390024E-2"/>
          <c:y val="8.5399898378917191E-2"/>
          <c:w val="0.95165897604922001"/>
          <c:h val="0.7902773867200017"/>
        </c:manualLayout>
      </c:layout>
      <c:barChart>
        <c:barDir val="col"/>
        <c:grouping val="clustered"/>
        <c:varyColors val="0"/>
        <c:ser>
          <c:idx val="0"/>
          <c:order val="0"/>
          <c:tx>
            <c:strRef>
              <c:f>Hoja1!$A$196</c:f>
              <c:strCache>
                <c:ptCount val="1"/>
                <c:pt idx="0">
                  <c:v>USA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Hoja1!$B$3:$L$3</c:f>
              <c:strCache>
                <c:ptCount val="11"/>
                <c:pt idx="0">
                  <c:v>0 to 1</c:v>
                </c:pt>
                <c:pt idx="1">
                  <c:v>1 to 2</c:v>
                </c:pt>
                <c:pt idx="2">
                  <c:v>2 to 5</c:v>
                </c:pt>
                <c:pt idx="3">
                  <c:v>5 to 10</c:v>
                </c:pt>
                <c:pt idx="4">
                  <c:v>10 to 20</c:v>
                </c:pt>
                <c:pt idx="5">
                  <c:v>20 to 50</c:v>
                </c:pt>
                <c:pt idx="6">
                  <c:v>50 to 100</c:v>
                </c:pt>
                <c:pt idx="7">
                  <c:v>100 to 200</c:v>
                </c:pt>
                <c:pt idx="8">
                  <c:v>200 to 500</c:v>
                </c:pt>
                <c:pt idx="9">
                  <c:v>500 to 1000</c:v>
                </c:pt>
                <c:pt idx="10">
                  <c:v>1000 to 100000</c:v>
                </c:pt>
              </c:strCache>
            </c:strRef>
          </c:cat>
          <c:val>
            <c:numRef>
              <c:f>Hoja1!$A$196:$L$196</c:f>
              <c:numCache>
                <c:formatCode>_(* #,##0.00_);_(* \(#,##0.00\);_(* "-"??_);_(@_)</c:formatCode>
                <c:ptCount val="12"/>
                <c:pt idx="0" formatCode="General">
                  <c:v>0</c:v>
                </c:pt>
                <c:pt idx="1">
                  <c:v>0</c:v>
                </c:pt>
                <c:pt idx="2">
                  <c:v>0</c:v>
                </c:pt>
                <c:pt idx="3" formatCode="0%">
                  <c:v>3.6725986718545135E-2</c:v>
                </c:pt>
                <c:pt idx="4" formatCode="0%">
                  <c:v>3.5003791664008958E-2</c:v>
                </c:pt>
                <c:pt idx="5" formatCode="0%">
                  <c:v>3.583299669026712E-2</c:v>
                </c:pt>
                <c:pt idx="6" formatCode="0%">
                  <c:v>1.4890254360413611E-2</c:v>
                </c:pt>
                <c:pt idx="7" formatCode="0%">
                  <c:v>3.6477933932912349E-2</c:v>
                </c:pt>
                <c:pt idx="8" formatCode="0%">
                  <c:v>7.29133445311448E-2</c:v>
                </c:pt>
                <c:pt idx="9" formatCode="0%">
                  <c:v>0.29941388670366198</c:v>
                </c:pt>
                <c:pt idx="10" formatCode="0%">
                  <c:v>0.46874180539904603</c:v>
                </c:pt>
                <c:pt idx="11" formatCode="0%">
                  <c:v>0</c:v>
                </c:pt>
              </c:numCache>
            </c:numRef>
          </c:val>
          <c:extLst>
            <c:ext xmlns:c16="http://schemas.microsoft.com/office/drawing/2014/chart" uri="{C3380CC4-5D6E-409C-BE32-E72D297353CC}">
              <c16:uniqueId val="{00000000-3E41-4C25-93C3-10571612CF1B}"/>
            </c:ext>
          </c:extLst>
        </c:ser>
        <c:ser>
          <c:idx val="1"/>
          <c:order val="1"/>
          <c:tx>
            <c:strRef>
              <c:f>Hoja1!$A$197</c:f>
              <c:strCache>
                <c:ptCount val="1"/>
                <c:pt idx="0">
                  <c:v>EU28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Hoja1!$B$3:$L$3</c:f>
              <c:strCache>
                <c:ptCount val="11"/>
                <c:pt idx="0">
                  <c:v>0 to 1</c:v>
                </c:pt>
                <c:pt idx="1">
                  <c:v>1 to 2</c:v>
                </c:pt>
                <c:pt idx="2">
                  <c:v>2 to 5</c:v>
                </c:pt>
                <c:pt idx="3">
                  <c:v>5 to 10</c:v>
                </c:pt>
                <c:pt idx="4">
                  <c:v>10 to 20</c:v>
                </c:pt>
                <c:pt idx="5">
                  <c:v>20 to 50</c:v>
                </c:pt>
                <c:pt idx="6">
                  <c:v>50 to 100</c:v>
                </c:pt>
                <c:pt idx="7">
                  <c:v>100 to 200</c:v>
                </c:pt>
                <c:pt idx="8">
                  <c:v>200 to 500</c:v>
                </c:pt>
                <c:pt idx="9">
                  <c:v>500 to 1000</c:v>
                </c:pt>
                <c:pt idx="10">
                  <c:v>1000 to 100000</c:v>
                </c:pt>
              </c:strCache>
            </c:strRef>
          </c:cat>
          <c:val>
            <c:numRef>
              <c:f>Hoja1!$A$197:$L$197</c:f>
              <c:numCache>
                <c:formatCode>0%</c:formatCode>
                <c:ptCount val="12"/>
                <c:pt idx="0" formatCode="General">
                  <c:v>0</c:v>
                </c:pt>
                <c:pt idx="1">
                  <c:v>9.0739073214656761E-3</c:v>
                </c:pt>
                <c:pt idx="2">
                  <c:v>1.6046731777146685E-2</c:v>
                </c:pt>
                <c:pt idx="3">
                  <c:v>4.8832860012467956E-2</c:v>
                </c:pt>
                <c:pt idx="4">
                  <c:v>5.6821592666989905E-2</c:v>
                </c:pt>
                <c:pt idx="5">
                  <c:v>7.5835238161206159E-2</c:v>
                </c:pt>
                <c:pt idx="6">
                  <c:v>0.13353420609083144</c:v>
                </c:pt>
                <c:pt idx="7">
                  <c:v>0.15096626723003395</c:v>
                </c:pt>
                <c:pt idx="8">
                  <c:v>0.42078224931310754</c:v>
                </c:pt>
                <c:pt idx="9">
                  <c:v>2.3804576204659322E-2</c:v>
                </c:pt>
                <c:pt idx="10">
                  <c:v>2.366604326845374E-2</c:v>
                </c:pt>
                <c:pt idx="11">
                  <c:v>4.0636327953637648E-2</c:v>
                </c:pt>
              </c:numCache>
            </c:numRef>
          </c:val>
          <c:extLst>
            <c:ext xmlns:c16="http://schemas.microsoft.com/office/drawing/2014/chart" uri="{C3380CC4-5D6E-409C-BE32-E72D297353CC}">
              <c16:uniqueId val="{00000001-3E41-4C25-93C3-10571612CF1B}"/>
            </c:ext>
          </c:extLst>
        </c:ser>
        <c:dLbls>
          <c:showLegendKey val="0"/>
          <c:showVal val="0"/>
          <c:showCatName val="0"/>
          <c:showSerName val="0"/>
          <c:showPercent val="0"/>
          <c:showBubbleSize val="0"/>
        </c:dLbls>
        <c:gapWidth val="131"/>
        <c:axId val="322111632"/>
        <c:axId val="322111960"/>
      </c:barChart>
      <c:catAx>
        <c:axId val="32211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crossAx val="322111960"/>
        <c:crosses val="autoZero"/>
        <c:auto val="1"/>
        <c:lblAlgn val="ctr"/>
        <c:lblOffset val="100"/>
        <c:noMultiLvlLbl val="0"/>
      </c:catAx>
      <c:valAx>
        <c:axId val="322111960"/>
        <c:scaling>
          <c:orientation val="minMax"/>
        </c:scaling>
        <c:delete val="1"/>
        <c:axPos val="l"/>
        <c:majorGridlines>
          <c:spPr>
            <a:ln w="952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crossAx val="322111632"/>
        <c:crosses val="autoZero"/>
        <c:crossBetween val="between"/>
      </c:valAx>
      <c:spPr>
        <a:noFill/>
        <a:ln>
          <a:noFill/>
        </a:ln>
        <a:effectLst/>
      </c:spPr>
    </c:plotArea>
    <c:legend>
      <c:legendPos val="b"/>
      <c:layout>
        <c:manualLayout>
          <c:xMode val="edge"/>
          <c:yMode val="edge"/>
          <c:x val="7.8630588670652868E-2"/>
          <c:y val="0.3292818606007582"/>
          <c:w val="0.37195147322590527"/>
          <c:h val="6.9359301727234784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'WEB table 2'!$P$34:$P$62</c:f>
              <c:strCache>
                <c:ptCount val="29"/>
                <c:pt idx="0">
                  <c:v>Australia</c:v>
                </c:pt>
                <c:pt idx="1">
                  <c:v>Argentina</c:v>
                </c:pt>
                <c:pt idx="2">
                  <c:v>Uruguay</c:v>
                </c:pt>
                <c:pt idx="3">
                  <c:v>Canada</c:v>
                </c:pt>
                <c:pt idx="4">
                  <c:v>New Zealand</c:v>
                </c:pt>
                <c:pt idx="5">
                  <c:v>United States of America</c:v>
                </c:pt>
                <c:pt idx="6">
                  <c:v>Sweden</c:v>
                </c:pt>
                <c:pt idx="7">
                  <c:v>Chile</c:v>
                </c:pt>
                <c:pt idx="8">
                  <c:v>Paraguay</c:v>
                </c:pt>
                <c:pt idx="9">
                  <c:v>Brazil</c:v>
                </c:pt>
                <c:pt idx="10">
                  <c:v>Finland</c:v>
                </c:pt>
                <c:pt idx="11">
                  <c:v>United Kingdom</c:v>
                </c:pt>
                <c:pt idx="12">
                  <c:v>Venezuela</c:v>
                </c:pt>
                <c:pt idx="13">
                  <c:v>New Caledonia</c:v>
                </c:pt>
                <c:pt idx="14">
                  <c:v>Denmark</c:v>
                </c:pt>
                <c:pt idx="15">
                  <c:v>Luxembourg</c:v>
                </c:pt>
                <c:pt idx="16">
                  <c:v>France</c:v>
                </c:pt>
                <c:pt idx="17">
                  <c:v>Mexico</c:v>
                </c:pt>
                <c:pt idx="18">
                  <c:v>Germany</c:v>
                </c:pt>
                <c:pt idx="19">
                  <c:v>Costa Rica</c:v>
                </c:pt>
                <c:pt idx="20">
                  <c:v>Austria</c:v>
                </c:pt>
                <c:pt idx="21">
                  <c:v>Ireland</c:v>
                </c:pt>
                <c:pt idx="22">
                  <c:v>Nicaragua</c:v>
                </c:pt>
                <c:pt idx="23">
                  <c:v>Colombia</c:v>
                </c:pt>
                <c:pt idx="24">
                  <c:v>Spain</c:v>
                </c:pt>
                <c:pt idx="25">
                  <c:v>Belgium</c:v>
                </c:pt>
                <c:pt idx="26">
                  <c:v>Belize</c:v>
                </c:pt>
                <c:pt idx="27">
                  <c:v>Netherlands</c:v>
                </c:pt>
                <c:pt idx="28">
                  <c:v>Peru</c:v>
                </c:pt>
              </c:strCache>
            </c:strRef>
          </c:cat>
          <c:val>
            <c:numRef>
              <c:f>'WEB table 2'!$Q$34:$Q$62</c:f>
              <c:numCache>
                <c:formatCode>_-* #,##0\ _€_-;\-* #,##0\ _€_-;_-* "-"??\ _€_-;_-@_-</c:formatCode>
                <c:ptCount val="29"/>
                <c:pt idx="0">
                  <c:v>3243.2107375672522</c:v>
                </c:pt>
                <c:pt idx="1">
                  <c:v>582.45189434319843</c:v>
                </c:pt>
                <c:pt idx="2">
                  <c:v>287.40408884843606</c:v>
                </c:pt>
                <c:pt idx="3">
                  <c:v>273.38046273534667</c:v>
                </c:pt>
                <c:pt idx="4">
                  <c:v>223.43354285714287</c:v>
                </c:pt>
                <c:pt idx="5">
                  <c:v>178.35385691377382</c:v>
                </c:pt>
                <c:pt idx="6">
                  <c:v>93.869180690332882</c:v>
                </c:pt>
                <c:pt idx="7">
                  <c:v>83.73786067262364</c:v>
                </c:pt>
                <c:pt idx="8">
                  <c:v>77.526396307544076</c:v>
                </c:pt>
                <c:pt idx="9">
                  <c:v>72.76153679165985</c:v>
                </c:pt>
                <c:pt idx="10">
                  <c:v>72.244488237467664</c:v>
                </c:pt>
                <c:pt idx="11">
                  <c:v>70.858006430868173</c:v>
                </c:pt>
                <c:pt idx="12">
                  <c:v>60.024855333257484</c:v>
                </c:pt>
                <c:pt idx="13">
                  <c:v>51.945640473627556</c:v>
                </c:pt>
                <c:pt idx="14">
                  <c:v>49.7791803562165</c:v>
                </c:pt>
                <c:pt idx="15">
                  <c:v>48.967971530249109</c:v>
                </c:pt>
                <c:pt idx="16">
                  <c:v>45.039499254304694</c:v>
                </c:pt>
                <c:pt idx="17">
                  <c:v>41.425023260069089</c:v>
                </c:pt>
                <c:pt idx="18">
                  <c:v>40.465081786592087</c:v>
                </c:pt>
                <c:pt idx="19">
                  <c:v>38.283220127019938</c:v>
                </c:pt>
                <c:pt idx="20">
                  <c:v>34.113450644207148</c:v>
                </c:pt>
                <c:pt idx="21">
                  <c:v>33.314279658023032</c:v>
                </c:pt>
                <c:pt idx="22">
                  <c:v>31.343249026554883</c:v>
                </c:pt>
                <c:pt idx="23">
                  <c:v>25.078183090615486</c:v>
                </c:pt>
                <c:pt idx="24">
                  <c:v>23.905923978835403</c:v>
                </c:pt>
                <c:pt idx="25">
                  <c:v>23.12072597634095</c:v>
                </c:pt>
                <c:pt idx="26">
                  <c:v>23.007901189719373</c:v>
                </c:pt>
                <c:pt idx="27">
                  <c:v>22.051107828655834</c:v>
                </c:pt>
                <c:pt idx="28">
                  <c:v>20.147476199234571</c:v>
                </c:pt>
              </c:numCache>
            </c:numRef>
          </c:val>
          <c:extLst>
            <c:ext xmlns:c16="http://schemas.microsoft.com/office/drawing/2014/chart" uri="{C3380CC4-5D6E-409C-BE32-E72D297353CC}">
              <c16:uniqueId val="{00000000-6148-433D-9E48-3026019A4AF5}"/>
            </c:ext>
          </c:extLst>
        </c:ser>
        <c:dLbls>
          <c:showLegendKey val="0"/>
          <c:showVal val="0"/>
          <c:showCatName val="0"/>
          <c:showSerName val="0"/>
          <c:showPercent val="0"/>
          <c:showBubbleSize val="0"/>
        </c:dLbls>
        <c:gapWidth val="182"/>
        <c:axId val="319220280"/>
        <c:axId val="323622536"/>
      </c:barChart>
      <c:catAx>
        <c:axId val="3192202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23622536"/>
        <c:crosses val="autoZero"/>
        <c:auto val="1"/>
        <c:lblAlgn val="ctr"/>
        <c:lblOffset val="100"/>
        <c:noMultiLvlLbl val="0"/>
      </c:catAx>
      <c:valAx>
        <c:axId val="323622536"/>
        <c:scaling>
          <c:orientation val="minMax"/>
        </c:scaling>
        <c:delete val="0"/>
        <c:axPos val="t"/>
        <c:majorGridlines>
          <c:spPr>
            <a:ln w="9525" cap="flat" cmpd="sng" algn="ctr">
              <a:solidFill>
                <a:schemeClr val="tx1">
                  <a:lumMod val="15000"/>
                  <a:lumOff val="85000"/>
                </a:schemeClr>
              </a:solidFill>
              <a:round/>
            </a:ln>
            <a:effectLst/>
          </c:spPr>
        </c:majorGridlines>
        <c:numFmt formatCode="_-* #,##0\ _€_-;\-*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19220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'WEB table 2'!$P$35:$P$62</c:f>
              <c:strCache>
                <c:ptCount val="28"/>
                <c:pt idx="0">
                  <c:v>Argentina</c:v>
                </c:pt>
                <c:pt idx="1">
                  <c:v>Uruguay</c:v>
                </c:pt>
                <c:pt idx="2">
                  <c:v>Canada</c:v>
                </c:pt>
                <c:pt idx="3">
                  <c:v>New Zealand</c:v>
                </c:pt>
                <c:pt idx="4">
                  <c:v>United States of America</c:v>
                </c:pt>
                <c:pt idx="5">
                  <c:v>Sweden</c:v>
                </c:pt>
                <c:pt idx="6">
                  <c:v>Chile</c:v>
                </c:pt>
                <c:pt idx="7">
                  <c:v>Paraguay</c:v>
                </c:pt>
                <c:pt idx="8">
                  <c:v>Brazil</c:v>
                </c:pt>
                <c:pt idx="9">
                  <c:v>Finland</c:v>
                </c:pt>
                <c:pt idx="10">
                  <c:v>United Kingdom</c:v>
                </c:pt>
                <c:pt idx="11">
                  <c:v>Venezuela</c:v>
                </c:pt>
                <c:pt idx="12">
                  <c:v>New Caledonia</c:v>
                </c:pt>
                <c:pt idx="13">
                  <c:v>Denmark</c:v>
                </c:pt>
                <c:pt idx="14">
                  <c:v>Luxembourg</c:v>
                </c:pt>
                <c:pt idx="15">
                  <c:v>France</c:v>
                </c:pt>
                <c:pt idx="16">
                  <c:v>Mexico</c:v>
                </c:pt>
                <c:pt idx="17">
                  <c:v>Germany</c:v>
                </c:pt>
                <c:pt idx="18">
                  <c:v>Costa Rica</c:v>
                </c:pt>
                <c:pt idx="19">
                  <c:v>Austria</c:v>
                </c:pt>
                <c:pt idx="20">
                  <c:v>Ireland</c:v>
                </c:pt>
                <c:pt idx="21">
                  <c:v>Nicaragua</c:v>
                </c:pt>
                <c:pt idx="22">
                  <c:v>Colombia</c:v>
                </c:pt>
                <c:pt idx="23">
                  <c:v>Spain</c:v>
                </c:pt>
                <c:pt idx="24">
                  <c:v>Belgium</c:v>
                </c:pt>
                <c:pt idx="25">
                  <c:v>Belize</c:v>
                </c:pt>
                <c:pt idx="26">
                  <c:v>Netherlands</c:v>
                </c:pt>
                <c:pt idx="27">
                  <c:v>Peru</c:v>
                </c:pt>
              </c:strCache>
            </c:strRef>
          </c:cat>
          <c:val>
            <c:numRef>
              <c:f>'WEB table 2'!$Q$35:$Q$62</c:f>
              <c:numCache>
                <c:formatCode>_-* #,##0\ _€_-;\-* #,##0\ _€_-;_-* "-"??\ _€_-;_-@_-</c:formatCode>
                <c:ptCount val="28"/>
                <c:pt idx="0">
                  <c:v>582.45189434319843</c:v>
                </c:pt>
                <c:pt idx="1">
                  <c:v>287.40408884843606</c:v>
                </c:pt>
                <c:pt idx="2">
                  <c:v>273.38046273534667</c:v>
                </c:pt>
                <c:pt idx="3">
                  <c:v>223.43354285714287</c:v>
                </c:pt>
                <c:pt idx="4">
                  <c:v>178.35385691377382</c:v>
                </c:pt>
                <c:pt idx="5">
                  <c:v>93.869180690332882</c:v>
                </c:pt>
                <c:pt idx="6">
                  <c:v>83.73786067262364</c:v>
                </c:pt>
                <c:pt idx="7">
                  <c:v>77.526396307544076</c:v>
                </c:pt>
                <c:pt idx="8">
                  <c:v>72.76153679165985</c:v>
                </c:pt>
                <c:pt idx="9">
                  <c:v>72.244488237467664</c:v>
                </c:pt>
                <c:pt idx="10">
                  <c:v>70.858006430868173</c:v>
                </c:pt>
                <c:pt idx="11">
                  <c:v>60.024855333257484</c:v>
                </c:pt>
                <c:pt idx="12">
                  <c:v>51.945640473627556</c:v>
                </c:pt>
                <c:pt idx="13">
                  <c:v>49.7791803562165</c:v>
                </c:pt>
                <c:pt idx="14">
                  <c:v>48.967971530249109</c:v>
                </c:pt>
                <c:pt idx="15">
                  <c:v>45.039499254304694</c:v>
                </c:pt>
                <c:pt idx="16">
                  <c:v>41.425023260069089</c:v>
                </c:pt>
                <c:pt idx="17">
                  <c:v>40.465081786592087</c:v>
                </c:pt>
                <c:pt idx="18">
                  <c:v>38.283220127019938</c:v>
                </c:pt>
                <c:pt idx="19">
                  <c:v>34.113450644207148</c:v>
                </c:pt>
                <c:pt idx="20">
                  <c:v>33.314279658023032</c:v>
                </c:pt>
                <c:pt idx="21">
                  <c:v>31.343249026554883</c:v>
                </c:pt>
                <c:pt idx="22">
                  <c:v>25.078183090615486</c:v>
                </c:pt>
                <c:pt idx="23">
                  <c:v>23.905923978835403</c:v>
                </c:pt>
                <c:pt idx="24">
                  <c:v>23.12072597634095</c:v>
                </c:pt>
                <c:pt idx="25">
                  <c:v>23.007901189719373</c:v>
                </c:pt>
                <c:pt idx="26">
                  <c:v>22.051107828655834</c:v>
                </c:pt>
                <c:pt idx="27">
                  <c:v>20.147476199234571</c:v>
                </c:pt>
              </c:numCache>
            </c:numRef>
          </c:val>
          <c:extLst>
            <c:ext xmlns:c16="http://schemas.microsoft.com/office/drawing/2014/chart" uri="{C3380CC4-5D6E-409C-BE32-E72D297353CC}">
              <c16:uniqueId val="{00000000-650C-40CC-A3BE-CBF651202DA5}"/>
            </c:ext>
          </c:extLst>
        </c:ser>
        <c:dLbls>
          <c:showLegendKey val="0"/>
          <c:showVal val="0"/>
          <c:showCatName val="0"/>
          <c:showSerName val="0"/>
          <c:showPercent val="0"/>
          <c:showBubbleSize val="0"/>
        </c:dLbls>
        <c:gapWidth val="182"/>
        <c:axId val="319220280"/>
        <c:axId val="323622536"/>
      </c:barChart>
      <c:catAx>
        <c:axId val="3192202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23622536"/>
        <c:crosses val="autoZero"/>
        <c:auto val="1"/>
        <c:lblAlgn val="ctr"/>
        <c:lblOffset val="100"/>
        <c:noMultiLvlLbl val="0"/>
      </c:catAx>
      <c:valAx>
        <c:axId val="323622536"/>
        <c:scaling>
          <c:orientation val="minMax"/>
        </c:scaling>
        <c:delete val="0"/>
        <c:axPos val="t"/>
        <c:majorGridlines>
          <c:spPr>
            <a:ln w="9525" cap="flat" cmpd="sng" algn="ctr">
              <a:solidFill>
                <a:schemeClr val="tx1">
                  <a:lumMod val="15000"/>
                  <a:lumOff val="85000"/>
                </a:schemeClr>
              </a:solidFill>
              <a:round/>
            </a:ln>
            <a:effectLst/>
          </c:spPr>
        </c:majorGridlines>
        <c:numFmt formatCode="_-* #,##0\ _€_-;\-*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19220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15048118985126"/>
          <c:y val="2.8997955010224962E-2"/>
          <c:w val="0.83329396325459315"/>
          <c:h val="0.84644896381817303"/>
        </c:manualLayout>
      </c:layout>
      <c:lineChart>
        <c:grouping val="standard"/>
        <c:varyColors val="0"/>
        <c:ser>
          <c:idx val="0"/>
          <c:order val="0"/>
          <c:spPr>
            <a:ln w="28575" cap="rnd">
              <a:solidFill>
                <a:schemeClr val="accent1"/>
              </a:solidFill>
              <a:round/>
            </a:ln>
            <a:effectLst/>
          </c:spPr>
          <c:marker>
            <c:symbol val="none"/>
          </c:marker>
          <c:dLbls>
            <c:dLbl>
              <c:idx val="41"/>
              <c:layout>
                <c:manualLayout>
                  <c:x val="-2.3368413304665804E-2"/>
                  <c:y val="-6.217005148238426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17-4D5D-9F76-51358341163D}"/>
                </c:ext>
              </c:extLst>
            </c:dLbl>
            <c:dLbl>
              <c:idx val="42"/>
              <c:layout>
                <c:manualLayout>
                  <c:x val="-8.6111111111111208E-2"/>
                  <c:y val="6.134969325153374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17-4D5D-9F76-51358341163D}"/>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'1958-2006'!$I$3:$BK$3</c:f>
              <c:numCache>
                <c:formatCode>General</c:formatCode>
                <c:ptCount val="55"/>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pt idx="53">
                  <c:v>2018</c:v>
                </c:pt>
                <c:pt idx="54">
                  <c:v>2019</c:v>
                </c:pt>
              </c:numCache>
            </c:numRef>
          </c:cat>
          <c:val>
            <c:numRef>
              <c:f>'1958-2006'!$I$62:$BK$62</c:f>
              <c:numCache>
                <c:formatCode>_-* #,##0\ _€_-;\-* #,##0\ _€_-;_-* "-"??\ _€_-;_-@_-</c:formatCode>
                <c:ptCount val="55"/>
                <c:pt idx="0">
                  <c:v>313.32953485373639</c:v>
                </c:pt>
                <c:pt idx="1">
                  <c:v>657.85200316424596</c:v>
                </c:pt>
                <c:pt idx="2">
                  <c:v>3685.3976393909525</c:v>
                </c:pt>
                <c:pt idx="3">
                  <c:v>11145.496340745594</c:v>
                </c:pt>
                <c:pt idx="4">
                  <c:v>13960.07465462465</c:v>
                </c:pt>
                <c:pt idx="5">
                  <c:v>24062.504344424018</c:v>
                </c:pt>
                <c:pt idx="6">
                  <c:v>13133.256290917472</c:v>
                </c:pt>
                <c:pt idx="7">
                  <c:v>17269.228966189097</c:v>
                </c:pt>
                <c:pt idx="8">
                  <c:v>23414.347689694987</c:v>
                </c:pt>
                <c:pt idx="9">
                  <c:v>20037.737779422609</c:v>
                </c:pt>
                <c:pt idx="10">
                  <c:v>22186.646108146164</c:v>
                </c:pt>
                <c:pt idx="11">
                  <c:v>26659.372608628302</c:v>
                </c:pt>
                <c:pt idx="12">
                  <c:v>28123.580267994443</c:v>
                </c:pt>
                <c:pt idx="13">
                  <c:v>35707.055943974163</c:v>
                </c:pt>
                <c:pt idx="14">
                  <c:v>38460.528875205826</c:v>
                </c:pt>
                <c:pt idx="15">
                  <c:v>37804.690085638584</c:v>
                </c:pt>
                <c:pt idx="16">
                  <c:v>30361.647703653176</c:v>
                </c:pt>
                <c:pt idx="17">
                  <c:v>39962.577241121828</c:v>
                </c:pt>
                <c:pt idx="18">
                  <c:v>43725.279479420482</c:v>
                </c:pt>
                <c:pt idx="19">
                  <c:v>44575.100695837798</c:v>
                </c:pt>
                <c:pt idx="20">
                  <c:v>45918.394658174126</c:v>
                </c:pt>
                <c:pt idx="21">
                  <c:v>51756.376293595567</c:v>
                </c:pt>
                <c:pt idx="22">
                  <c:v>51780.984698113942</c:v>
                </c:pt>
                <c:pt idx="23">
                  <c:v>56539.833165604992</c:v>
                </c:pt>
                <c:pt idx="24">
                  <c:v>53032.784770190083</c:v>
                </c:pt>
                <c:pt idx="25">
                  <c:v>54676.064988334059</c:v>
                </c:pt>
                <c:pt idx="26">
                  <c:v>66664.671075057879</c:v>
                </c:pt>
                <c:pt idx="27">
                  <c:v>70343.06350301503</c:v>
                </c:pt>
                <c:pt idx="28">
                  <c:v>75996.905689354273</c:v>
                </c:pt>
                <c:pt idx="29">
                  <c:v>65457.423219810953</c:v>
                </c:pt>
                <c:pt idx="30">
                  <c:v>70113.456613137503</c:v>
                </c:pt>
                <c:pt idx="31">
                  <c:v>81714.085375015769</c:v>
                </c:pt>
                <c:pt idx="32">
                  <c:v>84082.747872132517</c:v>
                </c:pt>
                <c:pt idx="33">
                  <c:v>84080.433491768999</c:v>
                </c:pt>
                <c:pt idx="34">
                  <c:v>85903.6296138693</c:v>
                </c:pt>
                <c:pt idx="35">
                  <c:v>79873.343093322954</c:v>
                </c:pt>
                <c:pt idx="36">
                  <c:v>76761.108554609644</c:v>
                </c:pt>
                <c:pt idx="37">
                  <c:v>79644.559021449677</c:v>
                </c:pt>
                <c:pt idx="38">
                  <c:v>81369.970968166832</c:v>
                </c:pt>
                <c:pt idx="39">
                  <c:v>86792.306184236033</c:v>
                </c:pt>
                <c:pt idx="40">
                  <c:v>88444.409660551944</c:v>
                </c:pt>
                <c:pt idx="41">
                  <c:v>87915.695541621695</c:v>
                </c:pt>
                <c:pt idx="42">
                  <c:v>47678.540364992215</c:v>
                </c:pt>
                <c:pt idx="43">
                  <c:v>47135.591837852779</c:v>
                </c:pt>
                <c:pt idx="44">
                  <c:v>47079.67129810094</c:v>
                </c:pt>
                <c:pt idx="45">
                  <c:v>47146</c:v>
                </c:pt>
                <c:pt idx="46">
                  <c:v>47079.814961619442</c:v>
                </c:pt>
                <c:pt idx="47">
                  <c:v>46926.827945510049</c:v>
                </c:pt>
                <c:pt idx="48">
                  <c:v>46779.35058099564</c:v>
                </c:pt>
                <c:pt idx="49">
                  <c:v>42040.875169548031</c:v>
                </c:pt>
                <c:pt idx="50">
                  <c:v>41731.850135992201</c:v>
                </c:pt>
                <c:pt idx="51">
                  <c:v>41546.870118766805</c:v>
                </c:pt>
                <c:pt idx="52">
                  <c:v>41236.107008125517</c:v>
                </c:pt>
                <c:pt idx="53">
                  <c:v>40627.076542019538</c:v>
                </c:pt>
                <c:pt idx="54">
                  <c:v>39992.720098503407</c:v>
                </c:pt>
              </c:numCache>
            </c:numRef>
          </c:val>
          <c:smooth val="0"/>
          <c:extLst>
            <c:ext xmlns:c16="http://schemas.microsoft.com/office/drawing/2014/chart" uri="{C3380CC4-5D6E-409C-BE32-E72D297353CC}">
              <c16:uniqueId val="{00000002-5517-4D5D-9F76-51358341163D}"/>
            </c:ext>
          </c:extLst>
        </c:ser>
        <c:dLbls>
          <c:showLegendKey val="0"/>
          <c:showVal val="0"/>
          <c:showCatName val="0"/>
          <c:showSerName val="0"/>
          <c:showPercent val="0"/>
          <c:showBubbleSize val="0"/>
        </c:dLbls>
        <c:smooth val="0"/>
        <c:axId val="325078328"/>
        <c:axId val="325077672"/>
      </c:lineChart>
      <c:catAx>
        <c:axId val="325078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25077672"/>
        <c:crossesAt val="0"/>
        <c:auto val="1"/>
        <c:lblAlgn val="ctr"/>
        <c:lblOffset val="100"/>
        <c:noMultiLvlLbl val="0"/>
      </c:catAx>
      <c:valAx>
        <c:axId val="325077672"/>
        <c:scaling>
          <c:orientation val="minMax"/>
        </c:scaling>
        <c:delete val="0"/>
        <c:axPos val="l"/>
        <c:majorGridlines>
          <c:spPr>
            <a:ln w="9525" cap="flat" cmpd="sng" algn="ctr">
              <a:solidFill>
                <a:schemeClr val="tx1">
                  <a:lumMod val="15000"/>
                  <a:lumOff val="85000"/>
                </a:schemeClr>
              </a:solidFill>
              <a:round/>
            </a:ln>
            <a:effectLst/>
          </c:spPr>
        </c:majorGridlines>
        <c:numFmt formatCode="_-* #,##0\ _€_-;\-*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25078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La PAC a precios en los presupuestos de la UE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0.13615048118985126"/>
          <c:y val="2.8997955010224962E-2"/>
          <c:w val="0.83329396325459315"/>
          <c:h val="0.84644896381817303"/>
        </c:manualLayout>
      </c:layout>
      <c:lineChart>
        <c:grouping val="standard"/>
        <c:varyColors val="0"/>
        <c:ser>
          <c:idx val="0"/>
          <c:order val="0"/>
          <c:spPr>
            <a:ln w="28575" cap="rnd">
              <a:solidFill>
                <a:schemeClr val="accent1"/>
              </a:solidFill>
              <a:round/>
            </a:ln>
            <a:effectLst/>
          </c:spPr>
          <c:marker>
            <c:symbol val="none"/>
          </c:marker>
          <c:dLbls>
            <c:dLbl>
              <c:idx val="41"/>
              <c:layout>
                <c:manualLayout>
                  <c:x val="-1.5430938745277466E-3"/>
                  <c:y val="-7.514975619131417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E6-4FB7-B35E-07D11EC347D5}"/>
                </c:ext>
              </c:extLst>
            </c:dLbl>
            <c:dLbl>
              <c:idx val="42"/>
              <c:layout>
                <c:manualLayout>
                  <c:x val="-8.6111111111111208E-2"/>
                  <c:y val="6.134969325153374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E6-4FB7-B35E-07D11EC347D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'1958-2006'!$I$3:$BL$3</c:f>
              <c:numCache>
                <c:formatCode>General</c:formatCode>
                <c:ptCount val="56"/>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pt idx="53">
                  <c:v>2018</c:v>
                </c:pt>
                <c:pt idx="54">
                  <c:v>2019</c:v>
                </c:pt>
                <c:pt idx="55">
                  <c:v>2020</c:v>
                </c:pt>
              </c:numCache>
            </c:numRef>
          </c:cat>
          <c:val>
            <c:numRef>
              <c:f>'1958-2006'!$I$64:$BL$64</c:f>
              <c:numCache>
                <c:formatCode>0%</c:formatCode>
                <c:ptCount val="56"/>
                <c:pt idx="0">
                  <c:v>0.43472584856396868</c:v>
                </c:pt>
                <c:pt idx="1">
                  <c:v>0.58146964856230043</c:v>
                </c:pt>
                <c:pt idx="2">
                  <c:v>0.88447805082965769</c:v>
                </c:pt>
                <c:pt idx="3">
                  <c:v>0.8859466361986692</c:v>
                </c:pt>
                <c:pt idx="4">
                  <c:v>0.9131667366652666</c:v>
                </c:pt>
                <c:pt idx="5">
                  <c:v>0.94632518019614797</c:v>
                </c:pt>
                <c:pt idx="6">
                  <c:v>0.84889674233156631</c:v>
                </c:pt>
                <c:pt idx="7">
                  <c:v>0.83992569580117216</c:v>
                </c:pt>
                <c:pt idx="8">
                  <c:v>0.85978424931190622</c:v>
                </c:pt>
                <c:pt idx="9">
                  <c:v>0.77523620089507717</c:v>
                </c:pt>
                <c:pt idx="10">
                  <c:v>0.80850624903299018</c:v>
                </c:pt>
                <c:pt idx="11">
                  <c:v>0.8278018723224202</c:v>
                </c:pt>
                <c:pt idx="12">
                  <c:v>0.83249579322107636</c:v>
                </c:pt>
                <c:pt idx="13">
                  <c:v>0.83608762809546755</c:v>
                </c:pt>
                <c:pt idx="14">
                  <c:v>0.83699114670867114</c:v>
                </c:pt>
                <c:pt idx="15">
                  <c:v>0.82614316434701995</c:v>
                </c:pt>
                <c:pt idx="16">
                  <c:v>0.65612659370416337</c:v>
                </c:pt>
                <c:pt idx="17">
                  <c:v>0.82218997928635651</c:v>
                </c:pt>
                <c:pt idx="18">
                  <c:v>0.81070350118338363</c:v>
                </c:pt>
                <c:pt idx="19">
                  <c:v>0.79576388222174632</c:v>
                </c:pt>
                <c:pt idx="20">
                  <c:v>0.84079548431315565</c:v>
                </c:pt>
                <c:pt idx="21">
                  <c:v>0.80122507599047155</c:v>
                </c:pt>
                <c:pt idx="22">
                  <c:v>0.82106988144094839</c:v>
                </c:pt>
                <c:pt idx="23">
                  <c:v>0.79993028080259965</c:v>
                </c:pt>
                <c:pt idx="24">
                  <c:v>0.79364086257363753</c:v>
                </c:pt>
                <c:pt idx="25">
                  <c:v>0.79876721686498164</c:v>
                </c:pt>
                <c:pt idx="26">
                  <c:v>0.8423415173816029</c:v>
                </c:pt>
                <c:pt idx="27">
                  <c:v>0.84856608457485194</c:v>
                </c:pt>
                <c:pt idx="28">
                  <c:v>0.85537807524767151</c:v>
                </c:pt>
                <c:pt idx="29">
                  <c:v>0.82372779557674569</c:v>
                </c:pt>
                <c:pt idx="30">
                  <c:v>0.80714949043839435</c:v>
                </c:pt>
                <c:pt idx="31">
                  <c:v>0.83015024885697153</c:v>
                </c:pt>
                <c:pt idx="32">
                  <c:v>0.835741069493392</c:v>
                </c:pt>
                <c:pt idx="33">
                  <c:v>0.83696451820703011</c:v>
                </c:pt>
                <c:pt idx="34">
                  <c:v>0.83656319917213218</c:v>
                </c:pt>
                <c:pt idx="35">
                  <c:v>0.81991922823059127</c:v>
                </c:pt>
                <c:pt idx="36">
                  <c:v>0.80377170649112373</c:v>
                </c:pt>
                <c:pt idx="37">
                  <c:v>0.80190215902161355</c:v>
                </c:pt>
                <c:pt idx="38">
                  <c:v>0.80357450541188258</c:v>
                </c:pt>
                <c:pt idx="39">
                  <c:v>0.78162130681988751</c:v>
                </c:pt>
                <c:pt idx="40">
                  <c:v>0.78067607952338269</c:v>
                </c:pt>
                <c:pt idx="41">
                  <c:v>0.77877359917133548</c:v>
                </c:pt>
                <c:pt idx="42">
                  <c:v>0.37449054750797939</c:v>
                </c:pt>
                <c:pt idx="43">
                  <c:v>0.35638991062684588</c:v>
                </c:pt>
                <c:pt idx="44">
                  <c:v>0.38755448544979038</c:v>
                </c:pt>
                <c:pt idx="45">
                  <c:v>0.35107864382041715</c:v>
                </c:pt>
                <c:pt idx="46">
                  <c:v>0.35614809274495141</c:v>
                </c:pt>
                <c:pt idx="47">
                  <c:v>0.34021646859083193</c:v>
                </c:pt>
                <c:pt idx="48">
                  <c:v>0.33671552829469453</c:v>
                </c:pt>
                <c:pt idx="49">
                  <c:v>0.32505413886065321</c:v>
                </c:pt>
                <c:pt idx="50">
                  <c:v>0.31529502057291481</c:v>
                </c:pt>
                <c:pt idx="51">
                  <c:v>0.34146938650588399</c:v>
                </c:pt>
                <c:pt idx="52">
                  <c:v>0.35467065110837048</c:v>
                </c:pt>
                <c:pt idx="53">
                  <c:v>0.29042150551547891</c:v>
                </c:pt>
                <c:pt idx="54">
                  <c:v>0.2694275653983888</c:v>
                </c:pt>
                <c:pt idx="55">
                  <c:v>0.26097990139430083</c:v>
                </c:pt>
              </c:numCache>
            </c:numRef>
          </c:val>
          <c:smooth val="0"/>
          <c:extLst>
            <c:ext xmlns:c16="http://schemas.microsoft.com/office/drawing/2014/chart" uri="{C3380CC4-5D6E-409C-BE32-E72D297353CC}">
              <c16:uniqueId val="{00000002-E5E6-4FB7-B35E-07D11EC347D5}"/>
            </c:ext>
          </c:extLst>
        </c:ser>
        <c:dLbls>
          <c:showLegendKey val="0"/>
          <c:showVal val="0"/>
          <c:showCatName val="0"/>
          <c:showSerName val="0"/>
          <c:showPercent val="0"/>
          <c:showBubbleSize val="0"/>
        </c:dLbls>
        <c:smooth val="0"/>
        <c:axId val="325078328"/>
        <c:axId val="325077672"/>
      </c:lineChart>
      <c:catAx>
        <c:axId val="325078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25077672"/>
        <c:crossesAt val="0"/>
        <c:auto val="1"/>
        <c:lblAlgn val="ctr"/>
        <c:lblOffset val="100"/>
        <c:noMultiLvlLbl val="0"/>
      </c:catAx>
      <c:valAx>
        <c:axId val="325077672"/>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25078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0FE2D-6EBC-4447-BA1F-53A03882F679}" type="datetimeFigureOut">
              <a:rPr lang="es-ES" smtClean="0"/>
              <a:t>06/11/2018</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7E8A60-F191-46A1-A1F6-1BE4E3329083}" type="slidenum">
              <a:rPr lang="es-ES" smtClean="0"/>
              <a:t>‹Nº›</a:t>
            </a:fld>
            <a:endParaRPr lang="es-ES"/>
          </a:p>
        </p:txBody>
      </p:sp>
    </p:spTree>
    <p:extLst>
      <p:ext uri="{BB962C8B-B14F-4D97-AF65-F5344CB8AC3E}">
        <p14:creationId xmlns:p14="http://schemas.microsoft.com/office/powerpoint/2010/main" val="796651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 </a:t>
            </a:r>
            <a:r>
              <a:rPr lang="es-ES" sz="1200" b="1" i="1" u="none" strike="noStrike" kern="1200" baseline="0" dirty="0" err="1" smtClean="0">
                <a:solidFill>
                  <a:schemeClr val="tx1"/>
                </a:solidFill>
                <a:latin typeface="+mn-lt"/>
                <a:ea typeface="+mn-ea"/>
                <a:cs typeface="+mn-cs"/>
              </a:rPr>
              <a:t>Sources</a:t>
            </a:r>
            <a:r>
              <a:rPr lang="es-ES" sz="1200" b="1" i="1" u="none" strike="noStrike" kern="1200" baseline="0" dirty="0" smtClean="0">
                <a:solidFill>
                  <a:schemeClr val="tx1"/>
                </a:solidFill>
                <a:latin typeface="+mn-lt"/>
                <a:ea typeface="+mn-ea"/>
                <a:cs typeface="+mn-cs"/>
              </a:rPr>
              <a:t>: </a:t>
            </a:r>
            <a:r>
              <a:rPr lang="es-ES" sz="1200" b="0" i="1" u="none" strike="noStrike" kern="1200" baseline="0" dirty="0" smtClean="0">
                <a:solidFill>
                  <a:schemeClr val="tx1"/>
                </a:solidFill>
                <a:latin typeface="+mn-lt"/>
                <a:ea typeface="+mn-ea"/>
                <a:cs typeface="+mn-cs"/>
              </a:rPr>
              <a:t>CAP </a:t>
            </a:r>
            <a:r>
              <a:rPr lang="es-ES" sz="1200" b="0" i="1" u="none" strike="noStrike" kern="1200" baseline="0" dirty="0" err="1" smtClean="0">
                <a:solidFill>
                  <a:schemeClr val="tx1"/>
                </a:solidFill>
                <a:latin typeface="+mn-lt"/>
                <a:ea typeface="+mn-ea"/>
                <a:cs typeface="+mn-cs"/>
              </a:rPr>
              <a:t>expenditure</a:t>
            </a:r>
            <a:r>
              <a:rPr lang="es-ES" sz="1200" b="0" i="1" u="none" strike="noStrike" kern="1200" baseline="0" dirty="0" smtClean="0">
                <a:solidFill>
                  <a:schemeClr val="tx1"/>
                </a:solidFill>
                <a:latin typeface="+mn-lt"/>
                <a:ea typeface="+mn-ea"/>
                <a:cs typeface="+mn-cs"/>
              </a:rPr>
              <a:t>: </a:t>
            </a:r>
            <a:r>
              <a:rPr lang="es-ES" sz="1200" b="0" i="1" u="none" strike="noStrike" kern="1200" baseline="0" dirty="0" err="1" smtClean="0">
                <a:solidFill>
                  <a:schemeClr val="tx1"/>
                </a:solidFill>
                <a:latin typeface="+mn-lt"/>
                <a:ea typeface="+mn-ea"/>
                <a:cs typeface="+mn-cs"/>
              </a:rPr>
              <a:t>European</a:t>
            </a:r>
            <a:r>
              <a:rPr lang="es-ES" sz="1200" b="0" i="1" u="none" strike="noStrike" kern="1200" baseline="0" dirty="0" smtClean="0">
                <a:solidFill>
                  <a:schemeClr val="tx1"/>
                </a:solidFill>
                <a:latin typeface="+mn-lt"/>
                <a:ea typeface="+mn-ea"/>
                <a:cs typeface="+mn-cs"/>
              </a:rPr>
              <a:t> </a:t>
            </a:r>
            <a:r>
              <a:rPr lang="es-ES" sz="1200" b="0" i="1" u="none" strike="noStrike" kern="1200" baseline="0" dirty="0" err="1" smtClean="0">
                <a:solidFill>
                  <a:schemeClr val="tx1"/>
                </a:solidFill>
                <a:latin typeface="+mn-lt"/>
                <a:ea typeface="+mn-ea"/>
                <a:cs typeface="+mn-cs"/>
              </a:rPr>
              <a:t>Commission</a:t>
            </a:r>
            <a:r>
              <a:rPr lang="es-ES" sz="1200" b="0" i="1" u="none" strike="noStrike" kern="1200" baseline="0" dirty="0" smtClean="0">
                <a:solidFill>
                  <a:schemeClr val="tx1"/>
                </a:solidFill>
                <a:latin typeface="+mn-lt"/>
                <a:ea typeface="+mn-ea"/>
                <a:cs typeface="+mn-cs"/>
              </a:rPr>
              <a:t>, DG </a:t>
            </a:r>
            <a:r>
              <a:rPr lang="es-ES" sz="1200" b="0" i="1" u="none" strike="noStrike" kern="1200" baseline="0" dirty="0" err="1" smtClean="0">
                <a:solidFill>
                  <a:schemeClr val="tx1"/>
                </a:solidFill>
                <a:latin typeface="+mn-lt"/>
                <a:ea typeface="+mn-ea"/>
                <a:cs typeface="+mn-cs"/>
              </a:rPr>
              <a:t>Agriculture</a:t>
            </a:r>
            <a:r>
              <a:rPr lang="es-ES" sz="1200" b="0" i="1" u="none" strike="noStrike" kern="1200" baseline="0" dirty="0" smtClean="0">
                <a:solidFill>
                  <a:schemeClr val="tx1"/>
                </a:solidFill>
                <a:latin typeface="+mn-lt"/>
                <a:ea typeface="+mn-ea"/>
                <a:cs typeface="+mn-cs"/>
              </a:rPr>
              <a:t> and Rural </a:t>
            </a:r>
            <a:r>
              <a:rPr lang="es-ES" sz="1200" b="0" i="1" u="none" strike="noStrike" kern="1200" baseline="0" dirty="0" err="1" smtClean="0">
                <a:solidFill>
                  <a:schemeClr val="tx1"/>
                </a:solidFill>
                <a:latin typeface="+mn-lt"/>
                <a:ea typeface="+mn-ea"/>
                <a:cs typeface="+mn-cs"/>
              </a:rPr>
              <a:t>Development</a:t>
            </a:r>
            <a:r>
              <a:rPr lang="es-ES" sz="1200" b="0" i="1" u="none" strike="noStrike" kern="1200" baseline="0" dirty="0" smtClean="0">
                <a:solidFill>
                  <a:schemeClr val="tx1"/>
                </a:solidFill>
                <a:latin typeface="+mn-lt"/>
                <a:ea typeface="+mn-ea"/>
                <a:cs typeface="+mn-cs"/>
              </a:rPr>
              <a:t> (</a:t>
            </a:r>
            <a:r>
              <a:rPr lang="es-ES" sz="1200" b="0" i="1" u="none" strike="noStrike" kern="1200" baseline="0" dirty="0" err="1" smtClean="0">
                <a:solidFill>
                  <a:schemeClr val="tx1"/>
                </a:solidFill>
                <a:latin typeface="+mn-lt"/>
                <a:ea typeface="+mn-ea"/>
                <a:cs typeface="+mn-cs"/>
              </a:rPr>
              <a:t>Financial</a:t>
            </a:r>
            <a:r>
              <a:rPr lang="es-ES" sz="1200" b="0" i="1" u="none" strike="noStrike" kern="1200" baseline="0" dirty="0" smtClean="0">
                <a:solidFill>
                  <a:schemeClr val="tx1"/>
                </a:solidFill>
                <a:latin typeface="+mn-lt"/>
                <a:ea typeface="+mn-ea"/>
                <a:cs typeface="+mn-cs"/>
              </a:rPr>
              <a:t> </a:t>
            </a:r>
            <a:r>
              <a:rPr lang="es-ES" sz="1200" b="0" i="1" u="none" strike="noStrike" kern="1200" baseline="0" dirty="0" err="1" smtClean="0">
                <a:solidFill>
                  <a:schemeClr val="tx1"/>
                </a:solidFill>
                <a:latin typeface="+mn-lt"/>
                <a:ea typeface="+mn-ea"/>
                <a:cs typeface="+mn-cs"/>
              </a:rPr>
              <a:t>Report</a:t>
            </a:r>
            <a:r>
              <a:rPr lang="es-ES" sz="1200" b="0" i="1" u="none" strike="noStrike" kern="1200" baseline="0" dirty="0" smtClean="0">
                <a:solidFill>
                  <a:schemeClr val="tx1"/>
                </a:solidFill>
                <a:latin typeface="+mn-lt"/>
                <a:ea typeface="+mn-ea"/>
                <a:cs typeface="+mn-cs"/>
              </a:rPr>
              <a:t>).GDP: </a:t>
            </a:r>
            <a:r>
              <a:rPr lang="es-ES" sz="1200" b="0" i="1" u="none" strike="noStrike" kern="1200" baseline="0" dirty="0" err="1" smtClean="0">
                <a:solidFill>
                  <a:schemeClr val="tx1"/>
                </a:solidFill>
                <a:latin typeface="+mn-lt"/>
                <a:ea typeface="+mn-ea"/>
                <a:cs typeface="+mn-cs"/>
              </a:rPr>
              <a:t>Eurostat</a:t>
            </a:r>
            <a:r>
              <a:rPr lang="es-ES" sz="1200" b="0" i="1" u="none" strike="noStrike" kern="1200" baseline="0" dirty="0" smtClean="0">
                <a:solidFill>
                  <a:schemeClr val="tx1"/>
                </a:solidFill>
                <a:latin typeface="+mn-lt"/>
                <a:ea typeface="+mn-ea"/>
                <a:cs typeface="+mn-cs"/>
              </a:rPr>
              <a:t>. </a:t>
            </a:r>
            <a:endParaRPr lang="es-E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Annual expenditure in 2011 constant prices. </a:t>
            </a:r>
            <a:endParaRPr lang="en-US" sz="1200" b="0" i="0" u="none" strike="noStrike" kern="1200" baseline="0" dirty="0" smtClean="0">
              <a:solidFill>
                <a:schemeClr val="tx1"/>
              </a:solidFill>
              <a:latin typeface="+mn-lt"/>
              <a:ea typeface="+mn-ea"/>
              <a:cs typeface="+mn-cs"/>
            </a:endParaRPr>
          </a:p>
          <a:p>
            <a:r>
              <a:rPr lang="es-ES" sz="1200" b="0" i="1" u="none" strike="noStrike" kern="1200" baseline="0" dirty="0" smtClean="0">
                <a:solidFill>
                  <a:schemeClr val="tx1"/>
                </a:solidFill>
                <a:latin typeface="+mn-lt"/>
                <a:ea typeface="+mn-ea"/>
                <a:cs typeface="+mn-cs"/>
              </a:rPr>
              <a:t>*</a:t>
            </a:r>
            <a:r>
              <a:rPr lang="es-ES" sz="1200" b="0" i="1" u="none" strike="noStrike" kern="1200" baseline="0" dirty="0" err="1" smtClean="0">
                <a:solidFill>
                  <a:schemeClr val="tx1"/>
                </a:solidFill>
                <a:latin typeface="+mn-lt"/>
                <a:ea typeface="+mn-ea"/>
                <a:cs typeface="+mn-cs"/>
              </a:rPr>
              <a:t>Corrigendum</a:t>
            </a:r>
            <a:r>
              <a:rPr lang="es-ES" sz="1200" b="0" i="1" u="none" strike="noStrike" kern="1200" baseline="0" dirty="0" smtClean="0">
                <a:solidFill>
                  <a:schemeClr val="tx1"/>
                </a:solidFill>
                <a:latin typeface="+mn-lt"/>
                <a:ea typeface="+mn-ea"/>
                <a:cs typeface="+mn-cs"/>
              </a:rPr>
              <a:t>(05/02/2018): </a:t>
            </a:r>
            <a:endParaRPr lang="es-ES" sz="1200" b="0" i="0" u="none" strike="noStrike" kern="1200" baseline="0" dirty="0" smtClean="0">
              <a:solidFill>
                <a:schemeClr val="tx1"/>
              </a:solidFill>
              <a:latin typeface="+mn-lt"/>
              <a:ea typeface="+mn-ea"/>
              <a:cs typeface="+mn-cs"/>
            </a:endParaRPr>
          </a:p>
          <a:p>
            <a:r>
              <a:rPr lang="en-US" sz="1200" b="0" i="1" u="none" strike="noStrike" kern="1200" baseline="0" dirty="0" err="1" smtClean="0">
                <a:solidFill>
                  <a:schemeClr val="tx1"/>
                </a:solidFill>
                <a:latin typeface="+mn-lt"/>
                <a:ea typeface="+mn-ea"/>
                <a:cs typeface="+mn-cs"/>
              </a:rPr>
              <a:t>avg</a:t>
            </a:r>
            <a:r>
              <a:rPr lang="en-US" sz="1200" b="0" i="1" u="none" strike="noStrike" kern="1200" baseline="0" dirty="0" smtClean="0">
                <a:solidFill>
                  <a:schemeClr val="tx1"/>
                </a:solidFill>
                <a:latin typeface="+mn-lt"/>
                <a:ea typeface="+mn-ea"/>
                <a:cs typeface="+mn-cs"/>
              </a:rPr>
              <a:t> share of direct payments for EU: 27% instead of 28%, EU-15: 27% instead of 28%, EU-N13: 27% instead of 87% </a:t>
            </a:r>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err="1" smtClean="0">
                <a:solidFill>
                  <a:schemeClr val="tx1"/>
                </a:solidFill>
                <a:latin typeface="+mn-lt"/>
                <a:ea typeface="+mn-ea"/>
                <a:cs typeface="+mn-cs"/>
              </a:rPr>
              <a:t>avg</a:t>
            </a:r>
            <a:r>
              <a:rPr lang="en-US" sz="1200" b="0" i="1" u="none" strike="noStrike" kern="1200" baseline="0" dirty="0" smtClean="0">
                <a:solidFill>
                  <a:schemeClr val="tx1"/>
                </a:solidFill>
                <a:latin typeface="+mn-lt"/>
                <a:ea typeface="+mn-ea"/>
                <a:cs typeface="+mn-cs"/>
              </a:rPr>
              <a:t> total public support for EU: 38% instead of 32%, EU-15: 36% instead of 35%, EU-N13: 47% instead of 40% </a:t>
            </a:r>
            <a:endParaRPr lang="es-ES" dirty="0"/>
          </a:p>
        </p:txBody>
      </p:sp>
      <p:sp>
        <p:nvSpPr>
          <p:cNvPr id="4" name="Marcador de número de diapositiva 3"/>
          <p:cNvSpPr>
            <a:spLocks noGrp="1"/>
          </p:cNvSpPr>
          <p:nvPr>
            <p:ph type="sldNum" sz="quarter" idx="10"/>
          </p:nvPr>
        </p:nvSpPr>
        <p:spPr/>
        <p:txBody>
          <a:bodyPr/>
          <a:lstStyle/>
          <a:p>
            <a:fld id="{CB7E8A60-F191-46A1-A1F6-1BE4E3329083}" type="slidenum">
              <a:rPr lang="es-ES" smtClean="0"/>
              <a:t>21</a:t>
            </a:fld>
            <a:endParaRPr lang="es-ES"/>
          </a:p>
        </p:txBody>
      </p:sp>
    </p:spTree>
    <p:extLst>
      <p:ext uri="{BB962C8B-B14F-4D97-AF65-F5344CB8AC3E}">
        <p14:creationId xmlns:p14="http://schemas.microsoft.com/office/powerpoint/2010/main" val="1765232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es-ES"/>
          </a:p>
        </p:txBody>
      </p:sp>
      <p:sp>
        <p:nvSpPr>
          <p:cNvPr id="6" name="Rectangle 6"/>
          <p:cNvSpPr>
            <a:spLocks noGrp="1" noChangeArrowheads="1"/>
          </p:cNvSpPr>
          <p:nvPr>
            <p:ph type="sldNum" sz="quarter" idx="12"/>
          </p:nvPr>
        </p:nvSpPr>
        <p:spPr>
          <a:ln/>
        </p:spPr>
        <p:txBody>
          <a:bodyPr/>
          <a:lstStyle>
            <a:lvl1pPr>
              <a:defRPr/>
            </a:lvl1pPr>
          </a:lstStyle>
          <a:p>
            <a:pPr>
              <a:defRPr/>
            </a:pPr>
            <a:fld id="{D7B84087-E3E9-416F-B291-B7698DE4D9F3}" type="slidenum">
              <a:rPr lang="fr-FR" altLang="es-ES"/>
              <a:pPr>
                <a:defRPr/>
              </a:pPr>
              <a:t>‹Nº›</a:t>
            </a:fld>
            <a:endParaRPr lang="fr-FR" altLang="es-ES"/>
          </a:p>
        </p:txBody>
      </p:sp>
    </p:spTree>
    <p:extLst>
      <p:ext uri="{BB962C8B-B14F-4D97-AF65-F5344CB8AC3E}">
        <p14:creationId xmlns:p14="http://schemas.microsoft.com/office/powerpoint/2010/main" val="381014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es-ES"/>
          </a:p>
        </p:txBody>
      </p:sp>
      <p:sp>
        <p:nvSpPr>
          <p:cNvPr id="6" name="Rectangle 6"/>
          <p:cNvSpPr>
            <a:spLocks noGrp="1" noChangeArrowheads="1"/>
          </p:cNvSpPr>
          <p:nvPr>
            <p:ph type="sldNum" sz="quarter" idx="12"/>
          </p:nvPr>
        </p:nvSpPr>
        <p:spPr>
          <a:ln/>
        </p:spPr>
        <p:txBody>
          <a:bodyPr/>
          <a:lstStyle>
            <a:lvl1pPr>
              <a:defRPr/>
            </a:lvl1pPr>
          </a:lstStyle>
          <a:p>
            <a:pPr>
              <a:defRPr/>
            </a:pPr>
            <a:fld id="{E15C3933-DC90-4BC2-8B19-E2D337B98296}" type="slidenum">
              <a:rPr lang="fr-FR" altLang="es-ES"/>
              <a:pPr>
                <a:defRPr/>
              </a:pPr>
              <a:t>‹Nº›</a:t>
            </a:fld>
            <a:endParaRPr lang="fr-FR" altLang="es-ES"/>
          </a:p>
        </p:txBody>
      </p:sp>
    </p:spTree>
    <p:extLst>
      <p:ext uri="{BB962C8B-B14F-4D97-AF65-F5344CB8AC3E}">
        <p14:creationId xmlns:p14="http://schemas.microsoft.com/office/powerpoint/2010/main" val="3572157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685800" y="609600"/>
            <a:ext cx="5676900" cy="548640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es-ES"/>
          </a:p>
        </p:txBody>
      </p:sp>
      <p:sp>
        <p:nvSpPr>
          <p:cNvPr id="6" name="Rectangle 6"/>
          <p:cNvSpPr>
            <a:spLocks noGrp="1" noChangeArrowheads="1"/>
          </p:cNvSpPr>
          <p:nvPr>
            <p:ph type="sldNum" sz="quarter" idx="12"/>
          </p:nvPr>
        </p:nvSpPr>
        <p:spPr>
          <a:ln/>
        </p:spPr>
        <p:txBody>
          <a:bodyPr/>
          <a:lstStyle>
            <a:lvl1pPr>
              <a:defRPr/>
            </a:lvl1pPr>
          </a:lstStyle>
          <a:p>
            <a:pPr>
              <a:defRPr/>
            </a:pPr>
            <a:fld id="{838186AF-3E3E-41A1-A23B-76B798258DAC}" type="slidenum">
              <a:rPr lang="fr-FR" altLang="es-ES"/>
              <a:pPr>
                <a:defRPr/>
              </a:pPr>
              <a:t>‹Nº›</a:t>
            </a:fld>
            <a:endParaRPr lang="fr-FR" altLang="es-ES"/>
          </a:p>
        </p:txBody>
      </p:sp>
    </p:spTree>
    <p:extLst>
      <p:ext uri="{BB962C8B-B14F-4D97-AF65-F5344CB8AC3E}">
        <p14:creationId xmlns:p14="http://schemas.microsoft.com/office/powerpoint/2010/main" val="1850578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Marcador de tabla 2"/>
          <p:cNvSpPr>
            <a:spLocks noGrp="1"/>
          </p:cNvSpPr>
          <p:nvPr>
            <p:ph type="tbl" idx="1"/>
          </p:nvPr>
        </p:nvSpPr>
        <p:spPr>
          <a:xfrm>
            <a:off x="685800" y="1981200"/>
            <a:ext cx="7772400" cy="4114800"/>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es-ES"/>
          </a:p>
        </p:txBody>
      </p:sp>
      <p:sp>
        <p:nvSpPr>
          <p:cNvPr id="6" name="Rectangle 6"/>
          <p:cNvSpPr>
            <a:spLocks noGrp="1" noChangeArrowheads="1"/>
          </p:cNvSpPr>
          <p:nvPr>
            <p:ph type="sldNum" sz="quarter" idx="12"/>
          </p:nvPr>
        </p:nvSpPr>
        <p:spPr>
          <a:ln/>
        </p:spPr>
        <p:txBody>
          <a:bodyPr/>
          <a:lstStyle>
            <a:lvl1pPr>
              <a:defRPr/>
            </a:lvl1pPr>
          </a:lstStyle>
          <a:p>
            <a:pPr>
              <a:defRPr/>
            </a:pPr>
            <a:fld id="{8CFB9697-B569-4F0F-90F6-99615FDFEF5D}" type="slidenum">
              <a:rPr lang="fr-FR" altLang="es-ES"/>
              <a:pPr>
                <a:defRPr/>
              </a:pPr>
              <a:t>‹Nº›</a:t>
            </a:fld>
            <a:endParaRPr lang="fr-FR" altLang="es-ES"/>
          </a:p>
        </p:txBody>
      </p:sp>
    </p:spTree>
    <p:extLst>
      <p:ext uri="{BB962C8B-B14F-4D97-AF65-F5344CB8AC3E}">
        <p14:creationId xmlns:p14="http://schemas.microsoft.com/office/powerpoint/2010/main" val="3214688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es-ES"/>
          </a:p>
        </p:txBody>
      </p:sp>
      <p:sp>
        <p:nvSpPr>
          <p:cNvPr id="6" name="Rectangle 6"/>
          <p:cNvSpPr>
            <a:spLocks noGrp="1" noChangeArrowheads="1"/>
          </p:cNvSpPr>
          <p:nvPr>
            <p:ph type="sldNum" sz="quarter" idx="12"/>
          </p:nvPr>
        </p:nvSpPr>
        <p:spPr>
          <a:ln/>
        </p:spPr>
        <p:txBody>
          <a:bodyPr/>
          <a:lstStyle>
            <a:lvl1pPr>
              <a:defRPr/>
            </a:lvl1pPr>
          </a:lstStyle>
          <a:p>
            <a:pPr>
              <a:defRPr/>
            </a:pPr>
            <a:fld id="{8C5A7F3A-101F-43C8-B4BB-908260D1B5D3}" type="slidenum">
              <a:rPr lang="fr-FR" altLang="es-ES"/>
              <a:pPr>
                <a:defRPr/>
              </a:pPr>
              <a:t>‹Nº›</a:t>
            </a:fld>
            <a:endParaRPr lang="fr-FR" altLang="es-ES"/>
          </a:p>
        </p:txBody>
      </p:sp>
    </p:spTree>
    <p:extLst>
      <p:ext uri="{BB962C8B-B14F-4D97-AF65-F5344CB8AC3E}">
        <p14:creationId xmlns:p14="http://schemas.microsoft.com/office/powerpoint/2010/main" val="218405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Editar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es-ES"/>
          </a:p>
        </p:txBody>
      </p:sp>
      <p:sp>
        <p:nvSpPr>
          <p:cNvPr id="6" name="Rectangle 6"/>
          <p:cNvSpPr>
            <a:spLocks noGrp="1" noChangeArrowheads="1"/>
          </p:cNvSpPr>
          <p:nvPr>
            <p:ph type="sldNum" sz="quarter" idx="12"/>
          </p:nvPr>
        </p:nvSpPr>
        <p:spPr>
          <a:ln/>
        </p:spPr>
        <p:txBody>
          <a:bodyPr/>
          <a:lstStyle>
            <a:lvl1pPr>
              <a:defRPr/>
            </a:lvl1pPr>
          </a:lstStyle>
          <a:p>
            <a:pPr>
              <a:defRPr/>
            </a:pPr>
            <a:fld id="{1DBF4592-DBB3-4653-80DE-B0B5BA63AE47}" type="slidenum">
              <a:rPr lang="fr-FR" altLang="es-ES"/>
              <a:pPr>
                <a:defRPr/>
              </a:pPr>
              <a:t>‹Nº›</a:t>
            </a:fld>
            <a:endParaRPr lang="fr-FR" altLang="es-ES"/>
          </a:p>
        </p:txBody>
      </p:sp>
    </p:spTree>
    <p:extLst>
      <p:ext uri="{BB962C8B-B14F-4D97-AF65-F5344CB8AC3E}">
        <p14:creationId xmlns:p14="http://schemas.microsoft.com/office/powerpoint/2010/main" val="3448421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685800" y="1981200"/>
            <a:ext cx="3810000" cy="4114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981200"/>
            <a:ext cx="3810000" cy="4114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es-ES"/>
          </a:p>
        </p:txBody>
      </p:sp>
      <p:sp>
        <p:nvSpPr>
          <p:cNvPr id="7" name="Rectangle 6"/>
          <p:cNvSpPr>
            <a:spLocks noGrp="1" noChangeArrowheads="1"/>
          </p:cNvSpPr>
          <p:nvPr>
            <p:ph type="sldNum" sz="quarter" idx="12"/>
          </p:nvPr>
        </p:nvSpPr>
        <p:spPr>
          <a:ln/>
        </p:spPr>
        <p:txBody>
          <a:bodyPr/>
          <a:lstStyle>
            <a:lvl1pPr>
              <a:defRPr/>
            </a:lvl1pPr>
          </a:lstStyle>
          <a:p>
            <a:pPr>
              <a:defRPr/>
            </a:pPr>
            <a:fld id="{39D75F11-B9C1-4BB6-99FD-96F0060CBE03}" type="slidenum">
              <a:rPr lang="fr-FR" altLang="es-ES"/>
              <a:pPr>
                <a:defRPr/>
              </a:pPr>
              <a:t>‹Nº›</a:t>
            </a:fld>
            <a:endParaRPr lang="fr-FR" altLang="es-ES"/>
          </a:p>
        </p:txBody>
      </p:sp>
    </p:spTree>
    <p:extLst>
      <p:ext uri="{BB962C8B-B14F-4D97-AF65-F5344CB8AC3E}">
        <p14:creationId xmlns:p14="http://schemas.microsoft.com/office/powerpoint/2010/main" val="4132839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es-ES"/>
          </a:p>
        </p:txBody>
      </p:sp>
      <p:sp>
        <p:nvSpPr>
          <p:cNvPr id="9" name="Rectangle 6"/>
          <p:cNvSpPr>
            <a:spLocks noGrp="1" noChangeArrowheads="1"/>
          </p:cNvSpPr>
          <p:nvPr>
            <p:ph type="sldNum" sz="quarter" idx="12"/>
          </p:nvPr>
        </p:nvSpPr>
        <p:spPr>
          <a:ln/>
        </p:spPr>
        <p:txBody>
          <a:bodyPr/>
          <a:lstStyle>
            <a:lvl1pPr>
              <a:defRPr/>
            </a:lvl1pPr>
          </a:lstStyle>
          <a:p>
            <a:pPr>
              <a:defRPr/>
            </a:pPr>
            <a:fld id="{72186909-F43D-4339-B41F-14B562643A67}" type="slidenum">
              <a:rPr lang="fr-FR" altLang="es-ES"/>
              <a:pPr>
                <a:defRPr/>
              </a:pPr>
              <a:t>‹Nº›</a:t>
            </a:fld>
            <a:endParaRPr lang="fr-FR" altLang="es-ES"/>
          </a:p>
        </p:txBody>
      </p:sp>
    </p:spTree>
    <p:extLst>
      <p:ext uri="{BB962C8B-B14F-4D97-AF65-F5344CB8AC3E}">
        <p14:creationId xmlns:p14="http://schemas.microsoft.com/office/powerpoint/2010/main" val="2005722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fr-FR" alt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fr-FR" altLang="es-ES"/>
          </a:p>
        </p:txBody>
      </p:sp>
      <p:sp>
        <p:nvSpPr>
          <p:cNvPr id="5" name="Rectangle 6"/>
          <p:cNvSpPr>
            <a:spLocks noGrp="1" noChangeArrowheads="1"/>
          </p:cNvSpPr>
          <p:nvPr>
            <p:ph type="sldNum" sz="quarter" idx="12"/>
          </p:nvPr>
        </p:nvSpPr>
        <p:spPr>
          <a:ln/>
        </p:spPr>
        <p:txBody>
          <a:bodyPr/>
          <a:lstStyle>
            <a:lvl1pPr>
              <a:defRPr/>
            </a:lvl1pPr>
          </a:lstStyle>
          <a:p>
            <a:pPr>
              <a:defRPr/>
            </a:pPr>
            <a:fld id="{E6994B10-B6ED-4A91-84DA-B97816928753}" type="slidenum">
              <a:rPr lang="fr-FR" altLang="es-ES"/>
              <a:pPr>
                <a:defRPr/>
              </a:pPr>
              <a:t>‹Nº›</a:t>
            </a:fld>
            <a:endParaRPr lang="fr-FR" altLang="es-ES"/>
          </a:p>
        </p:txBody>
      </p:sp>
    </p:spTree>
    <p:extLst>
      <p:ext uri="{BB962C8B-B14F-4D97-AF65-F5344CB8AC3E}">
        <p14:creationId xmlns:p14="http://schemas.microsoft.com/office/powerpoint/2010/main" val="2116226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lt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fr-FR" altLang="es-ES"/>
          </a:p>
        </p:txBody>
      </p:sp>
      <p:sp>
        <p:nvSpPr>
          <p:cNvPr id="4" name="Rectangle 6"/>
          <p:cNvSpPr>
            <a:spLocks noGrp="1" noChangeArrowheads="1"/>
          </p:cNvSpPr>
          <p:nvPr>
            <p:ph type="sldNum" sz="quarter" idx="12"/>
          </p:nvPr>
        </p:nvSpPr>
        <p:spPr>
          <a:ln/>
        </p:spPr>
        <p:txBody>
          <a:bodyPr/>
          <a:lstStyle>
            <a:lvl1pPr>
              <a:defRPr/>
            </a:lvl1pPr>
          </a:lstStyle>
          <a:p>
            <a:pPr>
              <a:defRPr/>
            </a:pPr>
            <a:fld id="{D5D77BAF-3A45-4232-A660-27DA3100E6E6}" type="slidenum">
              <a:rPr lang="fr-FR" altLang="es-ES"/>
              <a:pPr>
                <a:defRPr/>
              </a:pPr>
              <a:t>‹Nº›</a:t>
            </a:fld>
            <a:endParaRPr lang="fr-FR" altLang="es-ES"/>
          </a:p>
        </p:txBody>
      </p:sp>
    </p:spTree>
    <p:extLst>
      <p:ext uri="{BB962C8B-B14F-4D97-AF65-F5344CB8AC3E}">
        <p14:creationId xmlns:p14="http://schemas.microsoft.com/office/powerpoint/2010/main" val="4174247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es-ES"/>
          </a:p>
        </p:txBody>
      </p:sp>
      <p:sp>
        <p:nvSpPr>
          <p:cNvPr id="7" name="Rectangle 6"/>
          <p:cNvSpPr>
            <a:spLocks noGrp="1" noChangeArrowheads="1"/>
          </p:cNvSpPr>
          <p:nvPr>
            <p:ph type="sldNum" sz="quarter" idx="12"/>
          </p:nvPr>
        </p:nvSpPr>
        <p:spPr>
          <a:ln/>
        </p:spPr>
        <p:txBody>
          <a:bodyPr/>
          <a:lstStyle>
            <a:lvl1pPr>
              <a:defRPr/>
            </a:lvl1pPr>
          </a:lstStyle>
          <a:p>
            <a:pPr>
              <a:defRPr/>
            </a:pPr>
            <a:fld id="{648DFAA2-8186-4D92-8133-3CE2D0169678}" type="slidenum">
              <a:rPr lang="fr-FR" altLang="es-ES"/>
              <a:pPr>
                <a:defRPr/>
              </a:pPr>
              <a:t>‹Nº›</a:t>
            </a:fld>
            <a:endParaRPr lang="fr-FR" altLang="es-ES"/>
          </a:p>
        </p:txBody>
      </p:sp>
    </p:spTree>
    <p:extLst>
      <p:ext uri="{BB962C8B-B14F-4D97-AF65-F5344CB8AC3E}">
        <p14:creationId xmlns:p14="http://schemas.microsoft.com/office/powerpoint/2010/main" val="251639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es-ES"/>
          </a:p>
        </p:txBody>
      </p:sp>
      <p:sp>
        <p:nvSpPr>
          <p:cNvPr id="7" name="Rectangle 6"/>
          <p:cNvSpPr>
            <a:spLocks noGrp="1" noChangeArrowheads="1"/>
          </p:cNvSpPr>
          <p:nvPr>
            <p:ph type="sldNum" sz="quarter" idx="12"/>
          </p:nvPr>
        </p:nvSpPr>
        <p:spPr>
          <a:ln/>
        </p:spPr>
        <p:txBody>
          <a:bodyPr/>
          <a:lstStyle>
            <a:lvl1pPr>
              <a:defRPr/>
            </a:lvl1pPr>
          </a:lstStyle>
          <a:p>
            <a:pPr>
              <a:defRPr/>
            </a:pPr>
            <a:fld id="{03D4505B-5674-45E0-BDDD-17F05727CA07}" type="slidenum">
              <a:rPr lang="fr-FR" altLang="es-ES"/>
              <a:pPr>
                <a:defRPr/>
              </a:pPr>
              <a:t>‹Nº›</a:t>
            </a:fld>
            <a:endParaRPr lang="fr-FR" altLang="es-ES"/>
          </a:p>
        </p:txBody>
      </p:sp>
    </p:spTree>
    <p:extLst>
      <p:ext uri="{BB962C8B-B14F-4D97-AF65-F5344CB8AC3E}">
        <p14:creationId xmlns:p14="http://schemas.microsoft.com/office/powerpoint/2010/main" val="106490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33CC33"/>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s-ES" smtClean="0"/>
              <a:t>Haga clic para modificar el estilo de texto del patrón</a:t>
            </a:r>
          </a:p>
          <a:p>
            <a:pPr lvl="1"/>
            <a:r>
              <a:rPr lang="fr-FR" altLang="es-ES" smtClean="0"/>
              <a:t>Segundo nivel</a:t>
            </a:r>
          </a:p>
          <a:p>
            <a:pPr lvl="2"/>
            <a:r>
              <a:rPr lang="fr-FR" altLang="es-ES" smtClean="0"/>
              <a:t>Tercer nivel</a:t>
            </a:r>
          </a:p>
          <a:p>
            <a:pPr lvl="3"/>
            <a:r>
              <a:rPr lang="fr-FR" altLang="es-ES" smtClean="0"/>
              <a:t>Cuarto nivel</a:t>
            </a:r>
          </a:p>
          <a:p>
            <a:pPr lvl="4"/>
            <a:r>
              <a:rPr lang="fr-FR" alt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fr-FR" alt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fr-FR" alt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66E3E74-6F52-4667-84A9-DCED8886ABFA}" type="slidenum">
              <a:rPr lang="fr-FR" altLang="es-ES"/>
              <a:pPr>
                <a:defRPr/>
              </a:pPr>
              <a:t>‹Nº›</a:t>
            </a:fld>
            <a:endParaRPr lang="fr-FR" alt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613" y="1614488"/>
            <a:ext cx="5438775"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763" y="188913"/>
            <a:ext cx="89138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38" y="1409700"/>
            <a:ext cx="8943975" cy="417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113" y="2190750"/>
            <a:ext cx="505777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15888"/>
            <a:ext cx="4654550" cy="656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6613"/>
            <a:ext cx="8534400"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1428750"/>
            <a:ext cx="874395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1543050"/>
            <a:ext cx="8410575"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8" y="2224088"/>
            <a:ext cx="564832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314575"/>
            <a:ext cx="57150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138" y="1228725"/>
            <a:ext cx="541972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1788" y="425450"/>
            <a:ext cx="5940425" cy="60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1388" y="1819275"/>
            <a:ext cx="218122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 y="1064396"/>
            <a:ext cx="9144000" cy="4395474"/>
          </a:xfrm>
          <a:prstGeom prst="rect">
            <a:avLst/>
          </a:prstGeom>
        </p:spPr>
      </p:pic>
    </p:spTree>
    <p:extLst>
      <p:ext uri="{BB962C8B-B14F-4D97-AF65-F5344CB8AC3E}">
        <p14:creationId xmlns:p14="http://schemas.microsoft.com/office/powerpoint/2010/main" val="1577287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963" y="1752600"/>
            <a:ext cx="593407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2791" y="0"/>
            <a:ext cx="9111209" cy="6021288"/>
          </a:xfrm>
          <a:prstGeom prst="rect">
            <a:avLst/>
          </a:prstGeom>
        </p:spPr>
      </p:pic>
    </p:spTree>
    <p:extLst>
      <p:ext uri="{BB962C8B-B14F-4D97-AF65-F5344CB8AC3E}">
        <p14:creationId xmlns:p14="http://schemas.microsoft.com/office/powerpoint/2010/main" val="2519577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453" y="1"/>
            <a:ext cx="9142283" cy="6093295"/>
          </a:xfrm>
          <a:prstGeom prst="rect">
            <a:avLst/>
          </a:prstGeom>
        </p:spPr>
      </p:pic>
    </p:spTree>
    <p:extLst>
      <p:ext uri="{BB962C8B-B14F-4D97-AF65-F5344CB8AC3E}">
        <p14:creationId xmlns:p14="http://schemas.microsoft.com/office/powerpoint/2010/main" val="749038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ángulo 1"/>
          <p:cNvSpPr>
            <a:spLocks noChangeArrowheads="1"/>
          </p:cNvSpPr>
          <p:nvPr/>
        </p:nvSpPr>
        <p:spPr bwMode="auto">
          <a:xfrm>
            <a:off x="323850" y="242888"/>
            <a:ext cx="8640763" cy="541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s-ES" altLang="es-ES" sz="2800">
                <a:solidFill>
                  <a:srgbClr val="A5C75F"/>
                </a:solidFill>
                <a:latin typeface="EC Square Sans Pro"/>
              </a:rPr>
              <a:t>La agricultura europea a través del tiempo</a:t>
            </a:r>
          </a:p>
          <a:p>
            <a:endParaRPr lang="es-ES" altLang="es-ES" b="1">
              <a:solidFill>
                <a:srgbClr val="38B549"/>
              </a:solidFill>
              <a:latin typeface="EC Square Sans Pro"/>
            </a:endParaRPr>
          </a:p>
          <a:p>
            <a:r>
              <a:rPr lang="es-ES" altLang="es-ES" sz="2000" b="1">
                <a:solidFill>
                  <a:srgbClr val="38B549"/>
                </a:solidFill>
                <a:latin typeface="EC Square Sans Pro"/>
              </a:rPr>
              <a:t>1957</a:t>
            </a:r>
            <a:endParaRPr lang="es-ES" altLang="es-ES" sz="2000">
              <a:solidFill>
                <a:srgbClr val="38B549"/>
              </a:solidFill>
              <a:latin typeface="EC Square Sans Pro"/>
            </a:endParaRPr>
          </a:p>
          <a:p>
            <a:r>
              <a:rPr lang="es-ES" altLang="es-ES" sz="2000" i="1">
                <a:solidFill>
                  <a:srgbClr val="6C6E70"/>
                </a:solidFill>
                <a:latin typeface="NYTAL S+ EC Square Sans Pro"/>
              </a:rPr>
              <a:t>El Tratado de Roma crea la Comunidad Económica Europea (precursora de la UE actual) entre seis países de Europa occidental.</a:t>
            </a:r>
            <a:endParaRPr lang="es-ES" altLang="es-ES" sz="2000">
              <a:solidFill>
                <a:srgbClr val="6C6E70"/>
              </a:solidFill>
              <a:latin typeface="NYTAL S+ EC Square Sans Pro"/>
            </a:endParaRPr>
          </a:p>
          <a:p>
            <a:endParaRPr lang="es-ES" altLang="es-ES" sz="2000" b="1">
              <a:solidFill>
                <a:srgbClr val="38B549"/>
              </a:solidFill>
              <a:latin typeface="EC Square Sans Pro"/>
            </a:endParaRPr>
          </a:p>
          <a:p>
            <a:r>
              <a:rPr lang="es-ES" altLang="es-ES" sz="2000" b="1">
                <a:solidFill>
                  <a:srgbClr val="38B549"/>
                </a:solidFill>
                <a:latin typeface="EC Square Sans Pro"/>
              </a:rPr>
              <a:t>1962</a:t>
            </a:r>
            <a:endParaRPr lang="es-ES" altLang="es-ES" sz="2000">
              <a:solidFill>
                <a:srgbClr val="38B549"/>
              </a:solidFill>
              <a:latin typeface="EC Square Sans Pro"/>
            </a:endParaRPr>
          </a:p>
          <a:p>
            <a:r>
              <a:rPr lang="es-ES" altLang="es-ES" sz="2000" i="1">
                <a:solidFill>
                  <a:srgbClr val="6C6E70"/>
                </a:solidFill>
                <a:latin typeface="NYTAL S+ EC Square Sans Pro"/>
              </a:rPr>
              <a:t>Nace la política agrícola común. La PAC se concibe como una política común, con los objetivos de proporcionar alimentos asequibles a los ciudadanos de la UE y un nivel de vida equitativo a los agricultores.</a:t>
            </a:r>
            <a:endParaRPr lang="es-ES" altLang="es-ES" sz="2000">
              <a:solidFill>
                <a:srgbClr val="6C6E70"/>
              </a:solidFill>
              <a:latin typeface="NYTAL S+ EC Square Sans Pro"/>
            </a:endParaRPr>
          </a:p>
          <a:p>
            <a:endParaRPr lang="es-ES" altLang="es-ES" sz="2000" b="1">
              <a:solidFill>
                <a:srgbClr val="38B549"/>
              </a:solidFill>
              <a:latin typeface="EC Square Sans Pro"/>
            </a:endParaRPr>
          </a:p>
          <a:p>
            <a:r>
              <a:rPr lang="es-ES" altLang="es-ES" sz="2000" b="1">
                <a:solidFill>
                  <a:srgbClr val="38B549"/>
                </a:solidFill>
                <a:latin typeface="EC Square Sans Pro"/>
              </a:rPr>
              <a:t>1984</a:t>
            </a:r>
            <a:endParaRPr lang="es-ES" altLang="es-ES" sz="2000">
              <a:solidFill>
                <a:srgbClr val="38B549"/>
              </a:solidFill>
              <a:latin typeface="EC Square Sans Pro"/>
            </a:endParaRPr>
          </a:p>
          <a:p>
            <a:r>
              <a:rPr lang="es-ES" altLang="es-ES" sz="2000" i="1">
                <a:solidFill>
                  <a:srgbClr val="6C6E70"/>
                </a:solidFill>
                <a:latin typeface="NYTAL S+ EC Square Sans Pro"/>
              </a:rPr>
              <a:t>La PAC es víctima de su propio éxito. Las explotaciones son tan productivas que producen más alimentos de los necesarios. Los excedentes se almacenan y generan «montañas de alimentos». Se introducen varias medidas para ajustar los niveles de producción a las necesidades del mercado.</a:t>
            </a:r>
            <a:endParaRPr lang="es-ES" altLang="es-ES" sz="20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ángulo 1"/>
          <p:cNvSpPr>
            <a:spLocks noChangeArrowheads="1"/>
          </p:cNvSpPr>
          <p:nvPr/>
        </p:nvSpPr>
        <p:spPr bwMode="auto">
          <a:xfrm>
            <a:off x="323850" y="242888"/>
            <a:ext cx="8640763"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s-ES" altLang="es-ES" sz="2800">
                <a:solidFill>
                  <a:srgbClr val="A5C75F"/>
                </a:solidFill>
                <a:latin typeface="EC Square Sans Pro"/>
              </a:rPr>
              <a:t>La agricultura europea a través del tiempo</a:t>
            </a:r>
          </a:p>
          <a:p>
            <a:endParaRPr lang="es-ES" altLang="es-ES" b="1">
              <a:solidFill>
                <a:srgbClr val="38B549"/>
              </a:solidFill>
              <a:latin typeface="EC Square Sans Pro"/>
            </a:endParaRPr>
          </a:p>
          <a:p>
            <a:r>
              <a:rPr lang="es-ES" altLang="es-ES" sz="2000" b="1">
                <a:solidFill>
                  <a:srgbClr val="38B549"/>
                </a:solidFill>
                <a:latin typeface="EC Square Sans Pro"/>
              </a:rPr>
              <a:t>1992</a:t>
            </a:r>
          </a:p>
          <a:p>
            <a:r>
              <a:rPr lang="es-ES" altLang="es-ES" sz="2000" i="1">
                <a:solidFill>
                  <a:srgbClr val="6C6E70"/>
                </a:solidFill>
                <a:latin typeface="NYTAL S+ EC Square Sans Pro"/>
              </a:rPr>
              <a:t>La PAC se desplaza del apoyo al mercado al apoyo al productor. El apoyo a los precios disminuye y se sustituye por los pagos directos a los productores. Se les alienta a ser más respetuosos con el medio ambiente.</a:t>
            </a:r>
          </a:p>
          <a:p>
            <a:r>
              <a:rPr lang="es-ES" altLang="es-ES" sz="2000" i="1">
                <a:solidFill>
                  <a:srgbClr val="6C6E70"/>
                </a:solidFill>
                <a:latin typeface="NYTAL S+ EC Square Sans Pro"/>
              </a:rPr>
              <a:t>Esta reforma coincide con la Cumbre de la Tierra de Río de 1992, en la que hace su aparición el principio de desarrollo sostenible.</a:t>
            </a:r>
          </a:p>
          <a:p>
            <a:endParaRPr lang="es-ES" altLang="es-ES"/>
          </a:p>
          <a:p>
            <a:r>
              <a:rPr lang="es-ES" altLang="es-ES" sz="2000" b="1">
                <a:solidFill>
                  <a:srgbClr val="38B549"/>
                </a:solidFill>
                <a:latin typeface="EC Square Sans Pro"/>
              </a:rPr>
              <a:t>2003</a:t>
            </a:r>
          </a:p>
          <a:p>
            <a:r>
              <a:rPr lang="es-ES" altLang="es-ES" sz="2000" i="1">
                <a:solidFill>
                  <a:srgbClr val="6C6E70"/>
                </a:solidFill>
                <a:latin typeface="NYTAL S+ EC Square Sans Pro"/>
              </a:rPr>
              <a:t>La PAC proporciona ayudas a la renta. Una nueva reforma de la PAC suprime la conexión entre las ayudas y la producción. Ahora, los productores reciben una ayuda a la renta, a condición de que atiendan las tierras agrícolas y cumplan las normas en materia de seguridad alimentaria, medio ambiente y salud y bienestar de los animales..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ángulo 1"/>
          <p:cNvSpPr>
            <a:spLocks noChangeArrowheads="1"/>
          </p:cNvSpPr>
          <p:nvPr/>
        </p:nvSpPr>
        <p:spPr bwMode="auto">
          <a:xfrm>
            <a:off x="323850" y="242888"/>
            <a:ext cx="8640763"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s-ES" altLang="es-ES" sz="2800">
                <a:solidFill>
                  <a:srgbClr val="A5C75F"/>
                </a:solidFill>
                <a:latin typeface="EC Square Sans Pro"/>
              </a:rPr>
              <a:t>La agricultura europea a través del tiempo</a:t>
            </a:r>
          </a:p>
          <a:p>
            <a:endParaRPr lang="es-ES" altLang="es-ES" b="1">
              <a:solidFill>
                <a:srgbClr val="38B549"/>
              </a:solidFill>
              <a:latin typeface="EC Square Sans Pro"/>
            </a:endParaRPr>
          </a:p>
          <a:p>
            <a:r>
              <a:rPr lang="es-ES" altLang="es-ES" sz="2000" b="1">
                <a:solidFill>
                  <a:srgbClr val="38B549"/>
                </a:solidFill>
                <a:latin typeface="EC Square Sans Pro"/>
              </a:rPr>
              <a:t>2013</a:t>
            </a:r>
          </a:p>
          <a:p>
            <a:r>
              <a:rPr lang="es-ES" altLang="es-ES" sz="2000" i="1">
                <a:solidFill>
                  <a:srgbClr val="6C6E70"/>
                </a:solidFill>
                <a:latin typeface="NYTAL S+ EC Square Sans Pro"/>
              </a:rPr>
              <a:t>La PAC se reforma para reforzar la competitividad del sector agrícola, promover la agricultura sostenible y la innovación, apoyar el empleo y el crecimiento en las zonas rurales y desplazar la asistencia financiera hacia un uso productivo de la tierra.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ángulo 1"/>
          <p:cNvSpPr>
            <a:spLocks noChangeArrowheads="1"/>
          </p:cNvSpPr>
          <p:nvPr/>
        </p:nvSpPr>
        <p:spPr bwMode="auto">
          <a:xfrm>
            <a:off x="323850" y="242888"/>
            <a:ext cx="8640763"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s-ES" altLang="es-ES" sz="2400">
                <a:solidFill>
                  <a:srgbClr val="A5C75F"/>
                </a:solidFill>
                <a:latin typeface="EC Square Sans Pro"/>
              </a:rPr>
              <a:t>Los contenidos de la PAC</a:t>
            </a:r>
          </a:p>
          <a:p>
            <a:endParaRPr lang="es-ES" altLang="es-ES" sz="1600" b="1">
              <a:solidFill>
                <a:srgbClr val="38B549"/>
              </a:solidFill>
              <a:latin typeface="EC Square Sans Pro"/>
            </a:endParaRPr>
          </a:p>
          <a:p>
            <a:endParaRPr lang="es-ES" altLang="es-ES" sz="1600"/>
          </a:p>
          <a:p>
            <a:r>
              <a:rPr lang="es-ES" altLang="es-ES" b="1">
                <a:solidFill>
                  <a:srgbClr val="38B549"/>
                </a:solidFill>
                <a:latin typeface="EC Square Sans Pro"/>
              </a:rPr>
              <a:t>Ayuda a la renta. </a:t>
            </a:r>
          </a:p>
          <a:p>
            <a:r>
              <a:rPr lang="es-ES" altLang="es-ES" i="1">
                <a:solidFill>
                  <a:srgbClr val="6C6E70"/>
                </a:solidFill>
                <a:latin typeface="NYTAL S+ EC Square Sans Pro"/>
              </a:rPr>
              <a:t>Los pagos directos prestan ayuda a la renta agrícola y remuneran a los agricultores por la prestación de bienes públicos que los mercados normalmente no pagan, como es el cuidado del campo.</a:t>
            </a:r>
          </a:p>
          <a:p>
            <a:endParaRPr lang="es-ES" altLang="es-ES" sz="1600"/>
          </a:p>
          <a:p>
            <a:r>
              <a:rPr lang="es-ES" altLang="es-ES" b="1">
                <a:solidFill>
                  <a:srgbClr val="38B549"/>
                </a:solidFill>
                <a:latin typeface="EC Square Sans Pro"/>
              </a:rPr>
              <a:t>Medidas de mercado. </a:t>
            </a:r>
          </a:p>
          <a:p>
            <a:r>
              <a:rPr lang="es-ES" altLang="es-ES" i="1">
                <a:solidFill>
                  <a:srgbClr val="6C6E70"/>
                </a:solidFill>
                <a:latin typeface="NYTAL S+ EC Square Sans Pro"/>
              </a:rPr>
              <a:t>La Comisión Europea puede tomar medidas para abordar situaciones difíciles en el mercado, como desplomes repentinos de la demanda por una alarma sanitaria o caídas de precios resultantes de una oferta excesiva en el mercado.</a:t>
            </a:r>
          </a:p>
          <a:p>
            <a:endParaRPr lang="es-ES" altLang="es-ES" sz="1600"/>
          </a:p>
          <a:p>
            <a:r>
              <a:rPr lang="es-ES" altLang="es-ES" b="1">
                <a:solidFill>
                  <a:srgbClr val="38B549"/>
                </a:solidFill>
                <a:latin typeface="EC Square Sans Pro"/>
              </a:rPr>
              <a:t>Medidas de desarrollo rural. </a:t>
            </a:r>
          </a:p>
          <a:p>
            <a:r>
              <a:rPr lang="es-ES" altLang="es-ES" i="1">
                <a:solidFill>
                  <a:srgbClr val="6C6E70"/>
                </a:solidFill>
                <a:latin typeface="NYTAL S+ EC Square Sans Pro"/>
              </a:rPr>
              <a:t>Los programas nacionales (y a veces regionales) de desarrollo se dirigen a las necesidades y retos específicos de las zonas rurales. Aunque los Estados miembros elaboran sus programas a partir de la misma lista de medidas, tienen flexibilidad para tratar las cuestiones que más les preocupan dentro de sus respectivos territorios con sus particulares condiciones económicas, naturales y estructurales. Como parte integrante de los programas de desarrollo rural, el «enfoque Leader» anima a los habitantes de una zona a ocuparse de los problemas locales.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0" name="Rectangle 280"/>
          <p:cNvSpPr>
            <a:spLocks noGrp="1" noChangeArrowheads="1"/>
          </p:cNvSpPr>
          <p:nvPr>
            <p:ph type="title"/>
          </p:nvPr>
        </p:nvSpPr>
        <p:spPr>
          <a:xfrm>
            <a:off x="250825" y="115888"/>
            <a:ext cx="8569325" cy="836612"/>
          </a:xfrm>
        </p:spPr>
        <p:txBody>
          <a:bodyPr/>
          <a:lstStyle/>
          <a:p>
            <a:pPr eaLnBrk="1" hangingPunct="1">
              <a:defRPr/>
            </a:pPr>
            <a:r>
              <a:rPr lang="es-ES_tradnl" altLang="es-ES" sz="2400" b="1" dirty="0" smtClean="0">
                <a:effectLst>
                  <a:outerShdw blurRad="38100" dist="38100" dir="2700000" algn="tl">
                    <a:srgbClr val="C0C0C0"/>
                  </a:outerShdw>
                </a:effectLst>
              </a:rPr>
              <a:t>La PAC a precios de 2010 (M euros)</a:t>
            </a:r>
            <a:endParaRPr lang="en-GB" altLang="es-ES" sz="2400" dirty="0" smtClean="0"/>
          </a:p>
        </p:txBody>
      </p:sp>
      <p:graphicFrame>
        <p:nvGraphicFramePr>
          <p:cNvPr id="6" name="Gráfico 5"/>
          <p:cNvGraphicFramePr>
            <a:graphicFrameLocks/>
          </p:cNvGraphicFramePr>
          <p:nvPr/>
        </p:nvGraphicFramePr>
        <p:xfrm>
          <a:off x="179512" y="908720"/>
          <a:ext cx="8640638" cy="554461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101600"/>
            <a:ext cx="6092825" cy="706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0" name="Rectangle 280"/>
          <p:cNvSpPr>
            <a:spLocks noGrp="1" noChangeArrowheads="1"/>
          </p:cNvSpPr>
          <p:nvPr>
            <p:ph type="title"/>
          </p:nvPr>
        </p:nvSpPr>
        <p:spPr>
          <a:xfrm>
            <a:off x="250825" y="115888"/>
            <a:ext cx="8569325" cy="836612"/>
          </a:xfrm>
        </p:spPr>
        <p:txBody>
          <a:bodyPr/>
          <a:lstStyle/>
          <a:p>
            <a:pPr eaLnBrk="1" hangingPunct="1">
              <a:defRPr/>
            </a:pPr>
            <a:r>
              <a:rPr lang="es-ES_tradnl" altLang="es-ES" sz="2400" b="1" dirty="0" smtClean="0">
                <a:effectLst>
                  <a:outerShdw blurRad="38100" dist="38100" dir="2700000" algn="tl">
                    <a:srgbClr val="C0C0C0"/>
                  </a:outerShdw>
                </a:effectLst>
              </a:rPr>
              <a:t>La PAC en los presupuestos de la UE (%)</a:t>
            </a:r>
            <a:endParaRPr lang="en-GB" altLang="es-ES" sz="2400" dirty="0" smtClean="0"/>
          </a:p>
        </p:txBody>
      </p:sp>
      <p:graphicFrame>
        <p:nvGraphicFramePr>
          <p:cNvPr id="4" name="Gráfico 3"/>
          <p:cNvGraphicFramePr>
            <a:graphicFrameLocks/>
          </p:cNvGraphicFramePr>
          <p:nvPr/>
        </p:nvGraphicFramePr>
        <p:xfrm>
          <a:off x="250825" y="764704"/>
          <a:ext cx="8713663" cy="583264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p:cNvSpPr>
            <a:spLocks noGrp="1"/>
          </p:cNvSpPr>
          <p:nvPr>
            <p:ph type="title"/>
          </p:nvPr>
        </p:nvSpPr>
        <p:spPr>
          <a:xfrm>
            <a:off x="611188" y="609600"/>
            <a:ext cx="7847012" cy="5340350"/>
          </a:xfrm>
        </p:spPr>
        <p:txBody>
          <a:bodyPr/>
          <a:lstStyle/>
          <a:p>
            <a:pPr algn="l"/>
            <a:r>
              <a:rPr lang="es-ES" altLang="es-ES" sz="2400" b="1" smtClean="0"/>
              <a:t> </a:t>
            </a:r>
            <a:br>
              <a:rPr lang="es-ES" altLang="es-ES" sz="2400" b="1" smtClean="0"/>
            </a:br>
            <a:r>
              <a:rPr lang="es-ES" altLang="es-ES" sz="2400" smtClean="0"/>
              <a:t>La política agrícola común de la UE cumple muchos objetivos:</a:t>
            </a:r>
            <a:br>
              <a:rPr lang="es-ES" altLang="es-ES" sz="2400" smtClean="0"/>
            </a:br>
            <a:r>
              <a:rPr lang="es-ES" altLang="es-ES" sz="2400" smtClean="0"/>
              <a:t>ayuda a los agricultores a </a:t>
            </a:r>
            <a:r>
              <a:rPr lang="es-ES" altLang="es-ES" sz="2400" b="1" smtClean="0"/>
              <a:t>producir suficientes alimentos</a:t>
            </a:r>
            <a:r>
              <a:rPr lang="es-ES" altLang="es-ES" sz="2400" smtClean="0"/>
              <a:t> para Europa</a:t>
            </a:r>
            <a:br>
              <a:rPr lang="es-ES" altLang="es-ES" sz="2400" smtClean="0"/>
            </a:br>
            <a:r>
              <a:rPr lang="es-ES" altLang="es-ES" sz="2400" smtClean="0"/>
              <a:t>garantiza que los alimentos sean </a:t>
            </a:r>
            <a:r>
              <a:rPr lang="es-ES" altLang="es-ES" sz="2400" b="1" smtClean="0"/>
              <a:t>seguros</a:t>
            </a:r>
            <a:r>
              <a:rPr lang="es-ES" altLang="es-ES" sz="2400" smtClean="0"/>
              <a:t> (por ejemplo, a través de la </a:t>
            </a:r>
            <a:r>
              <a:rPr lang="es-ES" altLang="es-ES" sz="2400" b="1" smtClean="0"/>
              <a:t>trazabilidad</a:t>
            </a:r>
            <a:r>
              <a:rPr lang="es-ES" altLang="es-ES" sz="2400" smtClean="0"/>
              <a:t>)</a:t>
            </a:r>
            <a:br>
              <a:rPr lang="es-ES" altLang="es-ES" sz="2400" smtClean="0"/>
            </a:br>
            <a:r>
              <a:rPr lang="es-ES" altLang="es-ES" sz="2400" smtClean="0"/>
              <a:t>protege a los agricultores de la excesiva </a:t>
            </a:r>
            <a:r>
              <a:rPr lang="es-ES" altLang="es-ES" sz="2400" b="1" smtClean="0"/>
              <a:t>volatilidad de precios</a:t>
            </a:r>
            <a:r>
              <a:rPr lang="es-ES" altLang="es-ES" sz="2400" smtClean="0"/>
              <a:t> y de las </a:t>
            </a:r>
            <a:r>
              <a:rPr lang="es-ES" altLang="es-ES" sz="2400" b="1" smtClean="0"/>
              <a:t>crisis de mercado</a:t>
            </a:r>
            <a:r>
              <a:rPr lang="es-ES" altLang="es-ES" sz="2400" smtClean="0"/>
              <a:t/>
            </a:r>
            <a:br>
              <a:rPr lang="es-ES" altLang="es-ES" sz="2400" smtClean="0"/>
            </a:br>
            <a:r>
              <a:rPr lang="es-ES" altLang="es-ES" sz="2400" smtClean="0"/>
              <a:t>les ayuda a </a:t>
            </a:r>
            <a:r>
              <a:rPr lang="es-ES" altLang="es-ES" sz="2400" b="1" smtClean="0"/>
              <a:t>invertir en la modernización</a:t>
            </a:r>
            <a:r>
              <a:rPr lang="es-ES" altLang="es-ES" sz="2400" smtClean="0"/>
              <a:t> de sus explotaciones</a:t>
            </a:r>
            <a:br>
              <a:rPr lang="es-ES" altLang="es-ES" sz="2400" smtClean="0"/>
            </a:br>
            <a:r>
              <a:rPr lang="es-ES" altLang="es-ES" sz="2400" smtClean="0"/>
              <a:t>mantiene </a:t>
            </a:r>
            <a:r>
              <a:rPr lang="es-ES" altLang="es-ES" sz="2400" b="1" smtClean="0"/>
              <a:t>comunidades rurales</a:t>
            </a:r>
            <a:r>
              <a:rPr lang="es-ES" altLang="es-ES" sz="2400" smtClean="0"/>
              <a:t> viables, con economías diversificadas</a:t>
            </a:r>
            <a:br>
              <a:rPr lang="es-ES" altLang="es-ES" sz="2400" smtClean="0"/>
            </a:br>
            <a:r>
              <a:rPr lang="es-ES" altLang="es-ES" sz="2400" smtClean="0"/>
              <a:t>crea y mantiene </a:t>
            </a:r>
            <a:r>
              <a:rPr lang="es-ES" altLang="es-ES" sz="2400" b="1" smtClean="0"/>
              <a:t>puestos de trabajo</a:t>
            </a:r>
            <a:r>
              <a:rPr lang="es-ES" altLang="es-ES" sz="2400" smtClean="0"/>
              <a:t> en la industria alimentaria</a:t>
            </a:r>
            <a:br>
              <a:rPr lang="es-ES" altLang="es-ES" sz="2400" smtClean="0"/>
            </a:br>
            <a:r>
              <a:rPr lang="es-ES" altLang="es-ES" sz="2400" smtClean="0"/>
              <a:t>protege el </a:t>
            </a:r>
            <a:r>
              <a:rPr lang="es-ES" altLang="es-ES" sz="2400" b="1" smtClean="0"/>
              <a:t>medio ambiente</a:t>
            </a:r>
            <a:r>
              <a:rPr lang="es-ES" altLang="es-ES" sz="2400" smtClean="0"/>
              <a:t> y el </a:t>
            </a:r>
            <a:r>
              <a:rPr lang="es-ES" altLang="es-ES" sz="2400" b="1" smtClean="0"/>
              <a:t>bienestar de los animales</a:t>
            </a:r>
            <a:r>
              <a:rPr lang="es-ES" altLang="es-ES" sz="2400" smtClean="0"/>
              <a:t>.</a:t>
            </a:r>
            <a:br>
              <a:rPr lang="es-ES" altLang="es-ES" sz="2400" smtClean="0"/>
            </a:br>
            <a:endParaRPr lang="es-ES" altLang="es-ES" sz="24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27651" name="Text Box 3"/>
          <p:cNvSpPr txBox="1">
            <a:spLocks noChangeArrowheads="1"/>
          </p:cNvSpPr>
          <p:nvPr/>
        </p:nvSpPr>
        <p:spPr bwMode="auto">
          <a:xfrm>
            <a:off x="1143000" y="1143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400">
                <a:solidFill>
                  <a:srgbClr val="990000"/>
                </a:solidFill>
              </a:rPr>
              <a:t>Organizaciones Comunes de los Mercados (OCM)</a:t>
            </a:r>
            <a:endParaRPr lang="fr-FR" altLang="es-ES" sz="2400">
              <a:solidFill>
                <a:srgbClr val="990000"/>
              </a:solidFill>
            </a:endParaRPr>
          </a:p>
        </p:txBody>
      </p:sp>
      <p:sp>
        <p:nvSpPr>
          <p:cNvPr id="20484" name="Text Box 4"/>
          <p:cNvSpPr txBox="1">
            <a:spLocks noChangeArrowheads="1"/>
          </p:cNvSpPr>
          <p:nvPr/>
        </p:nvSpPr>
        <p:spPr bwMode="auto">
          <a:xfrm>
            <a:off x="1143000" y="2209800"/>
            <a:ext cx="68580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es-ES" sz="3600" b="1">
                <a:solidFill>
                  <a:srgbClr val="990000"/>
                </a:solidFill>
              </a:rPr>
              <a:t>Precios</a:t>
            </a:r>
          </a:p>
          <a:p>
            <a:pPr eaLnBrk="1" hangingPunct="1">
              <a:spcBef>
                <a:spcPct val="50000"/>
              </a:spcBef>
              <a:buFontTx/>
              <a:buNone/>
            </a:pPr>
            <a:endParaRPr lang="es-ES_tradnl" altLang="es-ES" sz="3600" b="1">
              <a:solidFill>
                <a:srgbClr val="990000"/>
              </a:solidFill>
            </a:endParaRPr>
          </a:p>
          <a:p>
            <a:pPr eaLnBrk="1" hangingPunct="1">
              <a:spcBef>
                <a:spcPct val="50000"/>
              </a:spcBef>
            </a:pPr>
            <a:r>
              <a:rPr lang="es-ES_tradnl" altLang="es-ES" sz="3600">
                <a:solidFill>
                  <a:srgbClr val="990000"/>
                </a:solidFill>
              </a:rPr>
              <a:t>Precio indicativo</a:t>
            </a:r>
          </a:p>
          <a:p>
            <a:pPr eaLnBrk="1" hangingPunct="1">
              <a:spcBef>
                <a:spcPct val="50000"/>
              </a:spcBef>
            </a:pPr>
            <a:r>
              <a:rPr lang="es-ES_tradnl" altLang="es-ES" sz="3600">
                <a:solidFill>
                  <a:srgbClr val="990000"/>
                </a:solidFill>
              </a:rPr>
              <a:t>Precio de umbral</a:t>
            </a:r>
          </a:p>
          <a:p>
            <a:pPr eaLnBrk="1" hangingPunct="1">
              <a:spcBef>
                <a:spcPct val="50000"/>
              </a:spcBef>
            </a:pPr>
            <a:r>
              <a:rPr lang="es-ES_tradnl" altLang="es-ES" sz="3600">
                <a:solidFill>
                  <a:srgbClr val="990000"/>
                </a:solidFill>
              </a:rPr>
              <a:t>Precio de intervención</a:t>
            </a:r>
            <a:endParaRPr lang="fr-FR" altLang="es-ES" sz="3600">
              <a:solidFill>
                <a:srgbClr val="99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Effect transition="in" filter="blinds(horizontal)">
                                      <p:cBhvr>
                                        <p:cTn id="7" dur="500"/>
                                        <p:tgtEl>
                                          <p:spTgt spid="204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484">
                                            <p:txEl>
                                              <p:pRg st="2" end="2"/>
                                            </p:txEl>
                                          </p:spTgt>
                                        </p:tgtEl>
                                        <p:attrNameLst>
                                          <p:attrName>style.visibility</p:attrName>
                                        </p:attrNameLst>
                                      </p:cBhvr>
                                      <p:to>
                                        <p:strVal val="visible"/>
                                      </p:to>
                                    </p:set>
                                    <p:animEffect transition="in" filter="blinds(horizontal)">
                                      <p:cBhvr>
                                        <p:cTn id="12" dur="500"/>
                                        <p:tgtEl>
                                          <p:spTgt spid="2048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484">
                                            <p:txEl>
                                              <p:pRg st="3" end="3"/>
                                            </p:txEl>
                                          </p:spTgt>
                                        </p:tgtEl>
                                        <p:attrNameLst>
                                          <p:attrName>style.visibility</p:attrName>
                                        </p:attrNameLst>
                                      </p:cBhvr>
                                      <p:to>
                                        <p:strVal val="visible"/>
                                      </p:to>
                                    </p:set>
                                    <p:animEffect transition="in" filter="blinds(horizontal)">
                                      <p:cBhvr>
                                        <p:cTn id="17" dur="500"/>
                                        <p:tgtEl>
                                          <p:spTgt spid="2048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484">
                                            <p:txEl>
                                              <p:pRg st="4" end="4"/>
                                            </p:txEl>
                                          </p:spTgt>
                                        </p:tgtEl>
                                        <p:attrNameLst>
                                          <p:attrName>style.visibility</p:attrName>
                                        </p:attrNameLst>
                                      </p:cBhvr>
                                      <p:to>
                                        <p:strVal val="visible"/>
                                      </p:to>
                                    </p:set>
                                    <p:animEffect transition="in" filter="blinds(horizontal)">
                                      <p:cBhvr>
                                        <p:cTn id="22" dur="500"/>
                                        <p:tgtEl>
                                          <p:spTgt spid="204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28675" name="Text Box 3"/>
          <p:cNvSpPr txBox="1">
            <a:spLocks noChangeArrowheads="1"/>
          </p:cNvSpPr>
          <p:nvPr/>
        </p:nvSpPr>
        <p:spPr bwMode="auto">
          <a:xfrm>
            <a:off x="1143000" y="1143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400">
                <a:solidFill>
                  <a:srgbClr val="990000"/>
                </a:solidFill>
              </a:rPr>
              <a:t>Organizaciones Comunes de los Mercados (OCM)</a:t>
            </a:r>
            <a:endParaRPr lang="fr-FR" altLang="es-ES" sz="2400">
              <a:solidFill>
                <a:srgbClr val="990000"/>
              </a:solidFill>
            </a:endParaRPr>
          </a:p>
        </p:txBody>
      </p:sp>
      <p:sp>
        <p:nvSpPr>
          <p:cNvPr id="3076" name="Text Box 4"/>
          <p:cNvSpPr txBox="1">
            <a:spLocks noChangeArrowheads="1"/>
          </p:cNvSpPr>
          <p:nvPr/>
        </p:nvSpPr>
        <p:spPr bwMode="auto">
          <a:xfrm>
            <a:off x="533400" y="2209800"/>
            <a:ext cx="82296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es-ES" sz="3600" b="1">
                <a:solidFill>
                  <a:srgbClr val="990000"/>
                </a:solidFill>
              </a:rPr>
              <a:t>Ayudas</a:t>
            </a:r>
          </a:p>
          <a:p>
            <a:pPr eaLnBrk="1" hangingPunct="1">
              <a:spcBef>
                <a:spcPct val="50000"/>
              </a:spcBef>
            </a:pPr>
            <a:r>
              <a:rPr lang="es-ES_tradnl" altLang="es-ES" sz="3600">
                <a:solidFill>
                  <a:srgbClr val="990000"/>
                </a:solidFill>
              </a:rPr>
              <a:t>Cuotas</a:t>
            </a:r>
          </a:p>
          <a:p>
            <a:pPr eaLnBrk="1" hangingPunct="1">
              <a:spcBef>
                <a:spcPct val="50000"/>
              </a:spcBef>
            </a:pPr>
            <a:r>
              <a:rPr lang="es-ES_tradnl" altLang="es-ES" sz="3600">
                <a:solidFill>
                  <a:srgbClr val="990000"/>
                </a:solidFill>
                <a:cs typeface="Times New Roman" panose="02020603050405020304" pitchFamily="18" charset="0"/>
              </a:rPr>
              <a:t>C</a:t>
            </a:r>
            <a:r>
              <a:rPr lang="fr-FR" altLang="es-ES" sz="3600">
                <a:solidFill>
                  <a:srgbClr val="990000"/>
                </a:solidFill>
                <a:cs typeface="Times New Roman" panose="02020603050405020304" pitchFamily="18" charset="0"/>
              </a:rPr>
              <a:t>antidades nacionales garantizadas</a:t>
            </a:r>
            <a:r>
              <a:rPr lang="fr-FR" altLang="es-ES" sz="3600">
                <a:solidFill>
                  <a:srgbClr val="990000"/>
                </a:solidFill>
              </a:rPr>
              <a:t> </a:t>
            </a:r>
            <a:endParaRPr lang="es-ES_tradnl" altLang="es-ES" sz="3600">
              <a:solidFill>
                <a:srgbClr val="990000"/>
              </a:solidFill>
            </a:endParaRPr>
          </a:p>
          <a:p>
            <a:pPr eaLnBrk="1" hangingPunct="1">
              <a:spcBef>
                <a:spcPct val="50000"/>
              </a:spcBef>
            </a:pPr>
            <a:r>
              <a:rPr lang="es-ES_tradnl" altLang="es-ES" sz="3600">
                <a:solidFill>
                  <a:srgbClr val="990000"/>
                </a:solidFill>
              </a:rPr>
              <a:t>R</a:t>
            </a:r>
            <a:r>
              <a:rPr lang="fr-FR" altLang="es-ES" sz="3600">
                <a:solidFill>
                  <a:srgbClr val="990000"/>
                </a:solidFill>
              </a:rPr>
              <a:t>etirada de tierras y la diversificación con fines no alimentarios </a:t>
            </a:r>
            <a:endParaRPr lang="es-ES_tradnl" altLang="es-ES" sz="3600">
              <a:solidFill>
                <a:srgbClr val="990000"/>
              </a:solidFill>
            </a:endParaRPr>
          </a:p>
          <a:p>
            <a:pPr eaLnBrk="1" hangingPunct="1">
              <a:spcBef>
                <a:spcPct val="50000"/>
              </a:spcBef>
            </a:pPr>
            <a:r>
              <a:rPr lang="es-ES_tradnl" altLang="es-ES" sz="3600">
                <a:solidFill>
                  <a:srgbClr val="990000"/>
                </a:solidFill>
              </a:rPr>
              <a:t>Importes compensatorios </a:t>
            </a:r>
            <a:endParaRPr lang="fr-FR" altLang="es-ES" sz="3600">
              <a:solidFill>
                <a:srgbClr val="99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blinds(horizontal)">
                                      <p:cBhvr>
                                        <p:cTn id="7" dur="500"/>
                                        <p:tgtEl>
                                          <p:spTgt spid="30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6">
                                            <p:txEl>
                                              <p:pRg st="1" end="1"/>
                                            </p:txEl>
                                          </p:spTgt>
                                        </p:tgtEl>
                                        <p:attrNameLst>
                                          <p:attrName>style.visibility</p:attrName>
                                        </p:attrNameLst>
                                      </p:cBhvr>
                                      <p:to>
                                        <p:strVal val="visible"/>
                                      </p:to>
                                    </p:set>
                                    <p:animEffect transition="in" filter="blinds(horizontal)">
                                      <p:cBhvr>
                                        <p:cTn id="12" dur="500"/>
                                        <p:tgtEl>
                                          <p:spTgt spid="307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6">
                                            <p:txEl>
                                              <p:pRg st="2" end="2"/>
                                            </p:txEl>
                                          </p:spTgt>
                                        </p:tgtEl>
                                        <p:attrNameLst>
                                          <p:attrName>style.visibility</p:attrName>
                                        </p:attrNameLst>
                                      </p:cBhvr>
                                      <p:to>
                                        <p:strVal val="visible"/>
                                      </p:to>
                                    </p:set>
                                    <p:animEffect transition="in" filter="blinds(horizontal)">
                                      <p:cBhvr>
                                        <p:cTn id="17" dur="500"/>
                                        <p:tgtEl>
                                          <p:spTgt spid="307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76">
                                            <p:txEl>
                                              <p:pRg st="3" end="3"/>
                                            </p:txEl>
                                          </p:spTgt>
                                        </p:tgtEl>
                                        <p:attrNameLst>
                                          <p:attrName>style.visibility</p:attrName>
                                        </p:attrNameLst>
                                      </p:cBhvr>
                                      <p:to>
                                        <p:strVal val="visible"/>
                                      </p:to>
                                    </p:set>
                                    <p:animEffect transition="in" filter="blinds(horizontal)">
                                      <p:cBhvr>
                                        <p:cTn id="22" dur="500"/>
                                        <p:tgtEl>
                                          <p:spTgt spid="307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6">
                                            <p:txEl>
                                              <p:pRg st="4" end="4"/>
                                            </p:txEl>
                                          </p:spTgt>
                                        </p:tgtEl>
                                        <p:attrNameLst>
                                          <p:attrName>style.visibility</p:attrName>
                                        </p:attrNameLst>
                                      </p:cBhvr>
                                      <p:to>
                                        <p:strVal val="visible"/>
                                      </p:to>
                                    </p:set>
                                    <p:animEffect transition="in" filter="blinds(horizontal)">
                                      <p:cBhvr>
                                        <p:cTn id="27" dur="500"/>
                                        <p:tgtEl>
                                          <p:spTgt spid="30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29699" name="Text Box 3"/>
          <p:cNvSpPr txBox="1">
            <a:spLocks noChangeArrowheads="1"/>
          </p:cNvSpPr>
          <p:nvPr/>
        </p:nvSpPr>
        <p:spPr bwMode="auto">
          <a:xfrm>
            <a:off x="1143000" y="1143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400">
                <a:solidFill>
                  <a:srgbClr val="990000"/>
                </a:solidFill>
              </a:rPr>
              <a:t>Organizaciones Comunes de los Mercados (OCM)</a:t>
            </a:r>
            <a:endParaRPr lang="fr-FR" altLang="es-ES" sz="2400">
              <a:solidFill>
                <a:srgbClr val="990000"/>
              </a:solidFill>
            </a:endParaRPr>
          </a:p>
        </p:txBody>
      </p:sp>
      <p:graphicFrame>
        <p:nvGraphicFramePr>
          <p:cNvPr id="4146" name="Group 50"/>
          <p:cNvGraphicFramePr>
            <a:graphicFrameLocks noGrp="1"/>
          </p:cNvGraphicFramePr>
          <p:nvPr/>
        </p:nvGraphicFramePr>
        <p:xfrm>
          <a:off x="228600" y="1981200"/>
          <a:ext cx="8686800" cy="4643438"/>
        </p:xfrm>
        <a:graphic>
          <a:graphicData uri="http://schemas.openxmlformats.org/drawingml/2006/table">
            <a:tbl>
              <a:tblPr/>
              <a:tblGrid>
                <a:gridCol w="3657600">
                  <a:extLst>
                    <a:ext uri="{9D8B030D-6E8A-4147-A177-3AD203B41FA5}">
                      <a16:colId xmlns:a16="http://schemas.microsoft.com/office/drawing/2014/main" val="3521778565"/>
                    </a:ext>
                  </a:extLst>
                </a:gridCol>
                <a:gridCol w="5029200">
                  <a:extLst>
                    <a:ext uri="{9D8B030D-6E8A-4147-A177-3AD203B41FA5}">
                      <a16:colId xmlns:a16="http://schemas.microsoft.com/office/drawing/2014/main" val="3503221818"/>
                    </a:ext>
                  </a:extLst>
                </a:gridCol>
              </a:tblGrid>
              <a:tr h="81285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fr-FR" altLang="es-ES" sz="2000" b="1" i="0" u="none" strike="noStrike" cap="none" normalizeH="0" baseline="0" smtClean="0">
                          <a:ln>
                            <a:noFill/>
                          </a:ln>
                          <a:solidFill>
                            <a:schemeClr val="tx1"/>
                          </a:solidFill>
                          <a:effectLst/>
                          <a:latin typeface="Times New Roman" panose="02020603050405020304" pitchFamily="18" charset="0"/>
                        </a:rPr>
                        <a:t>Tipos de organizaciones comunes de mercados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fr-FR" altLang="es-E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Productos afectados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8283057"/>
                  </a:ext>
                </a:extLst>
              </a:tr>
              <a:tr h="91446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fr-FR" altLang="es-ES" sz="2000" b="0" i="0" u="none" strike="noStrike" cap="none" normalizeH="0" baseline="0" smtClean="0">
                          <a:ln>
                            <a:noFill/>
                          </a:ln>
                          <a:solidFill>
                            <a:schemeClr val="tx1"/>
                          </a:solidFill>
                          <a:effectLst/>
                          <a:latin typeface="Times New Roman" panose="02020603050405020304" pitchFamily="18" charset="0"/>
                        </a:rPr>
                        <a:t>Intervención y ayudas a la producción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fr-FR" altLang="es-E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Leche y productos lácteos (a partir de 2005), carne de vacuno, arroz, aceite de oliva, cereales, ovinos, oleaginosas, pasas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1077568"/>
                  </a:ext>
                </a:extLst>
              </a:tr>
              <a:tr h="81285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fr-FR" altLang="es-ES" sz="2000" b="0" i="0" u="none" strike="noStrike" cap="none" normalizeH="0" baseline="0" smtClean="0">
                          <a:ln>
                            <a:noFill/>
                          </a:ln>
                          <a:solidFill>
                            <a:schemeClr val="tx1"/>
                          </a:solidFill>
                          <a:effectLst/>
                          <a:latin typeface="Times New Roman" panose="02020603050405020304" pitchFamily="18" charset="0"/>
                        </a:rPr>
                        <a:t>Intervención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fr-FR" altLang="es-E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Azúcar, leche y productos lácteos, vino, carne de porcino, frutas y hortalizas frescas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6279101"/>
                  </a:ext>
                </a:extLst>
              </a:tr>
              <a:tr h="91446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fr-FR" altLang="es-ES" sz="2000" b="0" i="0" u="none" strike="noStrike" cap="none" normalizeH="0" baseline="0" smtClean="0">
                          <a:ln>
                            <a:noFill/>
                          </a:ln>
                          <a:solidFill>
                            <a:schemeClr val="tx1"/>
                          </a:solidFill>
                          <a:effectLst/>
                          <a:latin typeface="Times New Roman" panose="02020603050405020304" pitchFamily="18" charset="0"/>
                        </a:rPr>
                        <a:t>Ayudas a la producción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fr-FR" altLang="es-E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Lino y cáñamo, forrajes desecados, productos transformados a base de frutas y hortalizas, tabaco, lúpulo, semillas, caprinos, plátanos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5978307"/>
                  </a:ext>
                </a:extLst>
              </a:tr>
              <a:tr h="1188801">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fr-FR" altLang="es-ES" sz="2000" b="0" i="0" u="none" strike="noStrike" cap="none" normalizeH="0" baseline="0" smtClean="0">
                          <a:ln>
                            <a:noFill/>
                          </a:ln>
                          <a:solidFill>
                            <a:schemeClr val="tx1"/>
                          </a:solidFill>
                          <a:effectLst/>
                          <a:latin typeface="Times New Roman" panose="02020603050405020304" pitchFamily="18" charset="0"/>
                        </a:rPr>
                        <a:t>Protección arancelaria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fr-FR" altLang="es-E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Aves de corral, huevos, otras materias grasas, plantas vivas y productos de la floricultura, productos no sujetos a ninguna organización común de mercados particular</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6382516"/>
                  </a:ext>
                </a:extLst>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30723" name="Text Box 3"/>
          <p:cNvSpPr txBox="1">
            <a:spLocks noChangeArrowheads="1"/>
          </p:cNvSpPr>
          <p:nvPr/>
        </p:nvSpPr>
        <p:spPr bwMode="auto">
          <a:xfrm>
            <a:off x="1143000" y="1143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400">
                <a:solidFill>
                  <a:srgbClr val="990000"/>
                </a:solidFill>
              </a:rPr>
              <a:t>Organizaciones Comunes de los Mercados (OCM)</a:t>
            </a:r>
            <a:endParaRPr lang="fr-FR" altLang="es-ES" sz="2400">
              <a:solidFill>
                <a:srgbClr val="990000"/>
              </a:solidFill>
            </a:endParaRPr>
          </a:p>
        </p:txBody>
      </p:sp>
      <p:sp>
        <p:nvSpPr>
          <p:cNvPr id="30724" name="Text Box 4"/>
          <p:cNvSpPr txBox="1">
            <a:spLocks noChangeArrowheads="1"/>
          </p:cNvSpPr>
          <p:nvPr/>
        </p:nvSpPr>
        <p:spPr bwMode="auto">
          <a:xfrm>
            <a:off x="1905000" y="1905000"/>
            <a:ext cx="525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800">
                <a:solidFill>
                  <a:srgbClr val="990000"/>
                </a:solidFill>
              </a:rPr>
              <a:t>Pagos único por explotación</a:t>
            </a:r>
            <a:r>
              <a:rPr lang="es-ES_tradnl" altLang="es-ES" sz="2400"/>
              <a:t> </a:t>
            </a:r>
            <a:endParaRPr lang="fr-FR" altLang="es-ES" sz="2400"/>
          </a:p>
        </p:txBody>
      </p:sp>
      <p:sp>
        <p:nvSpPr>
          <p:cNvPr id="6149" name="Text Box 5"/>
          <p:cNvSpPr txBox="1">
            <a:spLocks noChangeArrowheads="1"/>
          </p:cNvSpPr>
          <p:nvPr/>
        </p:nvSpPr>
        <p:spPr bwMode="auto">
          <a:xfrm>
            <a:off x="762000" y="2808288"/>
            <a:ext cx="79248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fr-FR" altLang="es-ES" sz="2400" b="1">
                <a:solidFill>
                  <a:srgbClr val="990000"/>
                </a:solidFill>
                <a:cs typeface="Times New Roman" panose="02020603050405020304" pitchFamily="18" charset="0"/>
              </a:rPr>
              <a:t>Productos considerados</a:t>
            </a:r>
            <a:r>
              <a:rPr lang="fr-FR" altLang="es-ES" sz="2400">
                <a:solidFill>
                  <a:srgbClr val="990000"/>
                </a:solidFill>
                <a:cs typeface="Times New Roman" panose="02020603050405020304" pitchFamily="18" charset="0"/>
              </a:rPr>
              <a:t>. </a:t>
            </a:r>
            <a:endParaRPr lang="es-ES_tradnl" altLang="es-ES" sz="2400">
              <a:solidFill>
                <a:srgbClr val="990000"/>
              </a:solidFill>
              <a:cs typeface="Times New Roman" panose="02020603050405020304" pitchFamily="18" charset="0"/>
            </a:endParaRPr>
          </a:p>
          <a:p>
            <a:pPr eaLnBrk="1" hangingPunct="1">
              <a:spcBef>
                <a:spcPct val="50000"/>
              </a:spcBef>
              <a:buFontTx/>
              <a:buNone/>
            </a:pPr>
            <a:r>
              <a:rPr lang="fr-FR" altLang="es-ES" sz="2400">
                <a:solidFill>
                  <a:srgbClr val="990000"/>
                </a:solidFill>
                <a:cs typeface="Times New Roman" panose="02020603050405020304" pitchFamily="18" charset="0"/>
              </a:rPr>
              <a:t>Todos los agricultores podrán optar a la obtención de pagos directos, independientemente de su producción y de forma complementaria a sus ingresos. </a:t>
            </a:r>
            <a:endParaRPr lang="es-ES_tradnl" altLang="es-ES" sz="2400">
              <a:solidFill>
                <a:srgbClr val="990000"/>
              </a:solidFill>
              <a:cs typeface="Times New Roman" panose="02020603050405020304" pitchFamily="18" charset="0"/>
            </a:endParaRPr>
          </a:p>
          <a:p>
            <a:pPr eaLnBrk="1" hangingPunct="1">
              <a:spcBef>
                <a:spcPct val="50000"/>
              </a:spcBef>
              <a:buFontTx/>
              <a:buNone/>
            </a:pPr>
            <a:r>
              <a:rPr lang="fr-FR" altLang="es-ES" sz="2400">
                <a:solidFill>
                  <a:srgbClr val="990000"/>
                </a:solidFill>
                <a:cs typeface="Times New Roman" panose="02020603050405020304" pitchFamily="18" charset="0"/>
              </a:rPr>
              <a:t>Sin embargo, están previstos </a:t>
            </a:r>
            <a:r>
              <a:rPr lang="fr-FR" altLang="es-ES" sz="2400" b="1">
                <a:solidFill>
                  <a:srgbClr val="990000"/>
                </a:solidFill>
                <a:cs typeface="Times New Roman" panose="02020603050405020304" pitchFamily="18" charset="0"/>
              </a:rPr>
              <a:t>regímenes de subvención específicos</a:t>
            </a:r>
            <a:r>
              <a:rPr lang="fr-FR" altLang="es-ES" sz="2400">
                <a:solidFill>
                  <a:srgbClr val="990000"/>
                </a:solidFill>
                <a:cs typeface="Times New Roman" panose="02020603050405020304" pitchFamily="18" charset="0"/>
              </a:rPr>
              <a:t> para el trigo duro, las proteaginosas, el arroz, los frutos de cáscara, los cultivos energéticos, la patata para fécula, los productos lácteos, las semillas, los cultivos herbáceos, la carne de ovino y caprino y las leguminosas de grano.</a:t>
            </a:r>
            <a:r>
              <a:rPr lang="fr-FR" altLang="es-ES" sz="2400">
                <a:solidFill>
                  <a:srgbClr val="990000"/>
                </a:solidFill>
              </a:rPr>
              <a:t> </a:t>
            </a:r>
            <a:endParaRPr lang="es-ES_tradnl" altLang="es-ES" sz="3600">
              <a:solidFill>
                <a:srgbClr val="99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box(in)">
                                      <p:cBhvr>
                                        <p:cTn id="7" dur="500"/>
                                        <p:tgtEl>
                                          <p:spTgt spid="61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49">
                                            <p:txEl>
                                              <p:pRg st="1" end="1"/>
                                            </p:txEl>
                                          </p:spTgt>
                                        </p:tgtEl>
                                        <p:attrNameLst>
                                          <p:attrName>style.visibility</p:attrName>
                                        </p:attrNameLst>
                                      </p:cBhvr>
                                      <p:to>
                                        <p:strVal val="visible"/>
                                      </p:to>
                                    </p:set>
                                    <p:animEffect transition="in" filter="box(in)">
                                      <p:cBhvr>
                                        <p:cTn id="12" dur="500"/>
                                        <p:tgtEl>
                                          <p:spTgt spid="614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49">
                                            <p:txEl>
                                              <p:pRg st="2" end="2"/>
                                            </p:txEl>
                                          </p:spTgt>
                                        </p:tgtEl>
                                        <p:attrNameLst>
                                          <p:attrName>style.visibility</p:attrName>
                                        </p:attrNameLst>
                                      </p:cBhvr>
                                      <p:to>
                                        <p:strVal val="visible"/>
                                      </p:to>
                                    </p:set>
                                    <p:animEffect transition="in" filter="box(in)">
                                      <p:cBhvr>
                                        <p:cTn id="17" dur="500"/>
                                        <p:tgtEl>
                                          <p:spTgt spid="61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31747" name="Text Box 3"/>
          <p:cNvSpPr txBox="1">
            <a:spLocks noChangeArrowheads="1"/>
          </p:cNvSpPr>
          <p:nvPr/>
        </p:nvSpPr>
        <p:spPr bwMode="auto">
          <a:xfrm>
            <a:off x="1143000" y="1143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400">
                <a:solidFill>
                  <a:srgbClr val="990000"/>
                </a:solidFill>
              </a:rPr>
              <a:t>Organizaciones Comunes de los Mercados (OCM)</a:t>
            </a:r>
            <a:endParaRPr lang="fr-FR" altLang="es-ES" sz="2400">
              <a:solidFill>
                <a:srgbClr val="990000"/>
              </a:solidFill>
            </a:endParaRPr>
          </a:p>
        </p:txBody>
      </p:sp>
      <p:sp>
        <p:nvSpPr>
          <p:cNvPr id="31748" name="Text Box 4"/>
          <p:cNvSpPr txBox="1">
            <a:spLocks noChangeArrowheads="1"/>
          </p:cNvSpPr>
          <p:nvPr/>
        </p:nvSpPr>
        <p:spPr bwMode="auto">
          <a:xfrm>
            <a:off x="1905000" y="1905000"/>
            <a:ext cx="525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800">
                <a:solidFill>
                  <a:srgbClr val="990000"/>
                </a:solidFill>
              </a:rPr>
              <a:t>Pagos único por explotación</a:t>
            </a:r>
            <a:r>
              <a:rPr lang="es-ES_tradnl" altLang="es-ES" sz="2400"/>
              <a:t> </a:t>
            </a:r>
            <a:endParaRPr lang="fr-FR" altLang="es-ES" sz="2400"/>
          </a:p>
        </p:txBody>
      </p:sp>
      <p:sp>
        <p:nvSpPr>
          <p:cNvPr id="7173" name="Text Box 5"/>
          <p:cNvSpPr txBox="1">
            <a:spLocks noChangeArrowheads="1"/>
          </p:cNvSpPr>
          <p:nvPr/>
        </p:nvSpPr>
        <p:spPr bwMode="auto">
          <a:xfrm>
            <a:off x="762000" y="2808288"/>
            <a:ext cx="79248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es-ES" sz="2400" b="1">
                <a:solidFill>
                  <a:srgbClr val="990000"/>
                </a:solidFill>
                <a:cs typeface="Times New Roman" panose="02020603050405020304" pitchFamily="18" charset="0"/>
              </a:rPr>
              <a:t>Estos pagos son:</a:t>
            </a:r>
          </a:p>
          <a:p>
            <a:pPr eaLnBrk="1" hangingPunct="1">
              <a:spcBef>
                <a:spcPct val="50000"/>
              </a:spcBef>
            </a:pPr>
            <a:r>
              <a:rPr lang="es-ES_tradnl" altLang="es-ES" sz="3600">
                <a:solidFill>
                  <a:srgbClr val="990000"/>
                </a:solidFill>
              </a:rPr>
              <a:t> Condicionados</a:t>
            </a:r>
          </a:p>
          <a:p>
            <a:pPr eaLnBrk="1" hangingPunct="1">
              <a:spcBef>
                <a:spcPct val="50000"/>
              </a:spcBef>
            </a:pPr>
            <a:r>
              <a:rPr lang="es-ES_tradnl" altLang="es-ES" sz="3600">
                <a:solidFill>
                  <a:srgbClr val="990000"/>
                </a:solidFill>
              </a:rPr>
              <a:t> Regresivos –3% en 2005, -4% en 2006 y después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Effect transition="in" filter="box(in)">
                                      <p:cBhvr>
                                        <p:cTn id="7" dur="500"/>
                                        <p:tgtEl>
                                          <p:spTgt spid="71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3">
                                            <p:txEl>
                                              <p:pRg st="1" end="1"/>
                                            </p:txEl>
                                          </p:spTgt>
                                        </p:tgtEl>
                                        <p:attrNameLst>
                                          <p:attrName>style.visibility</p:attrName>
                                        </p:attrNameLst>
                                      </p:cBhvr>
                                      <p:to>
                                        <p:strVal val="visible"/>
                                      </p:to>
                                    </p:set>
                                    <p:animEffect transition="in" filter="box(in)">
                                      <p:cBhvr>
                                        <p:cTn id="12" dur="500"/>
                                        <p:tgtEl>
                                          <p:spTgt spid="717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173">
                                            <p:txEl>
                                              <p:pRg st="2" end="2"/>
                                            </p:txEl>
                                          </p:spTgt>
                                        </p:tgtEl>
                                        <p:attrNameLst>
                                          <p:attrName>style.visibility</p:attrName>
                                        </p:attrNameLst>
                                      </p:cBhvr>
                                      <p:to>
                                        <p:strVal val="visible"/>
                                      </p:to>
                                    </p:set>
                                    <p:animEffect transition="in" filter="box(in)">
                                      <p:cBhvr>
                                        <p:cTn id="17" dur="500"/>
                                        <p:tgtEl>
                                          <p:spTgt spid="71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32771" name="Text Box 3"/>
          <p:cNvSpPr txBox="1">
            <a:spLocks noChangeArrowheads="1"/>
          </p:cNvSpPr>
          <p:nvPr/>
        </p:nvSpPr>
        <p:spPr bwMode="auto">
          <a:xfrm>
            <a:off x="1143000" y="1143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400">
                <a:solidFill>
                  <a:srgbClr val="990000"/>
                </a:solidFill>
              </a:rPr>
              <a:t>Organizaciones Comunes de los Mercados (OCM)</a:t>
            </a:r>
            <a:endParaRPr lang="fr-FR" altLang="es-ES" sz="2400">
              <a:solidFill>
                <a:srgbClr val="990000"/>
              </a:solidFill>
            </a:endParaRPr>
          </a:p>
        </p:txBody>
      </p:sp>
      <p:sp>
        <p:nvSpPr>
          <p:cNvPr id="32772" name="Text Box 4"/>
          <p:cNvSpPr txBox="1">
            <a:spLocks noChangeArrowheads="1"/>
          </p:cNvSpPr>
          <p:nvPr/>
        </p:nvSpPr>
        <p:spPr bwMode="auto">
          <a:xfrm>
            <a:off x="1905000" y="1905000"/>
            <a:ext cx="525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800">
                <a:solidFill>
                  <a:srgbClr val="990000"/>
                </a:solidFill>
              </a:rPr>
              <a:t>Pagos único por explotación</a:t>
            </a:r>
            <a:r>
              <a:rPr lang="es-ES_tradnl" altLang="es-ES" sz="2400"/>
              <a:t> </a:t>
            </a:r>
            <a:endParaRPr lang="fr-FR" altLang="es-ES" sz="2400"/>
          </a:p>
        </p:txBody>
      </p:sp>
      <p:sp>
        <p:nvSpPr>
          <p:cNvPr id="8197" name="Text Box 5"/>
          <p:cNvSpPr txBox="1">
            <a:spLocks noChangeArrowheads="1"/>
          </p:cNvSpPr>
          <p:nvPr/>
        </p:nvSpPr>
        <p:spPr bwMode="auto">
          <a:xfrm>
            <a:off x="762000" y="2590800"/>
            <a:ext cx="7924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fr-FR" altLang="es-ES" sz="2400" b="1">
                <a:solidFill>
                  <a:srgbClr val="990000"/>
                </a:solidFill>
                <a:cs typeface="Times New Roman" panose="02020603050405020304" pitchFamily="18" charset="0"/>
              </a:rPr>
              <a:t>Asignación y cálculo del pago único. </a:t>
            </a:r>
            <a:endParaRPr lang="es-ES_tradnl" altLang="es-ES" sz="2400" b="1">
              <a:solidFill>
                <a:srgbClr val="990000"/>
              </a:solidFill>
              <a:cs typeface="Times New Roman" panose="02020603050405020304" pitchFamily="18" charset="0"/>
            </a:endParaRPr>
          </a:p>
          <a:p>
            <a:pPr eaLnBrk="1" hangingPunct="1">
              <a:spcBef>
                <a:spcPct val="50000"/>
              </a:spcBef>
              <a:buFontTx/>
              <a:buNone/>
            </a:pPr>
            <a:r>
              <a:rPr lang="fr-FR" altLang="es-ES" sz="2400">
                <a:solidFill>
                  <a:srgbClr val="990000"/>
                </a:solidFill>
                <a:cs typeface="Times New Roman" panose="02020603050405020304" pitchFamily="18" charset="0"/>
              </a:rPr>
              <a:t>Para optar a un pago único, los agricultores tienen que haber percibido pagos directos. Si es así, obtendrán un derecho de pago que, en general, se calculará con arreglo a los importes recibidos en el periodo de referencia 2000-2002 y al número de hectáreas que hubieran dado derecho a los pagos. El volumen total de pagos directos tiene, en cada Estado miembro, un límite máximo. </a:t>
            </a:r>
            <a:endParaRPr lang="es-ES_tradnl" altLang="es-ES" sz="2400">
              <a:solidFill>
                <a:srgbClr val="990000"/>
              </a:solidFill>
              <a:cs typeface="Times New Roman" panose="02020603050405020304" pitchFamily="18" charset="0"/>
            </a:endParaRPr>
          </a:p>
          <a:p>
            <a:pPr eaLnBrk="1" hangingPunct="1">
              <a:spcBef>
                <a:spcPct val="50000"/>
              </a:spcBef>
              <a:buFontTx/>
              <a:buNone/>
            </a:pPr>
            <a:r>
              <a:rPr lang="fr-FR" altLang="es-ES" sz="2400">
                <a:solidFill>
                  <a:srgbClr val="990000"/>
                </a:solidFill>
                <a:cs typeface="Times New Roman" panose="02020603050405020304" pitchFamily="18" charset="0"/>
              </a:rPr>
              <a:t>A partir de 2007, los productores de productos lácteos percibirán una cantidad adicional al pago único. </a:t>
            </a:r>
            <a:endParaRPr lang="es-ES_tradnl" altLang="es-ES" sz="2400">
              <a:solidFill>
                <a:srgbClr val="99000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Effect transition="in" filter="box(in)">
                                      <p:cBhvr>
                                        <p:cTn id="7" dur="500"/>
                                        <p:tgtEl>
                                          <p:spTgt spid="819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7">
                                            <p:txEl>
                                              <p:pRg st="1" end="1"/>
                                            </p:txEl>
                                          </p:spTgt>
                                        </p:tgtEl>
                                        <p:attrNameLst>
                                          <p:attrName>style.visibility</p:attrName>
                                        </p:attrNameLst>
                                      </p:cBhvr>
                                      <p:to>
                                        <p:strVal val="visible"/>
                                      </p:to>
                                    </p:set>
                                    <p:animEffect transition="in" filter="box(in)">
                                      <p:cBhvr>
                                        <p:cTn id="12" dur="500"/>
                                        <p:tgtEl>
                                          <p:spTgt spid="819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197">
                                            <p:txEl>
                                              <p:pRg st="2" end="2"/>
                                            </p:txEl>
                                          </p:spTgt>
                                        </p:tgtEl>
                                        <p:attrNameLst>
                                          <p:attrName>style.visibility</p:attrName>
                                        </p:attrNameLst>
                                      </p:cBhvr>
                                      <p:to>
                                        <p:strVal val="visible"/>
                                      </p:to>
                                    </p:set>
                                    <p:animEffect transition="in" filter="box(in)">
                                      <p:cBhvr>
                                        <p:cTn id="17" dur="500"/>
                                        <p:tgtEl>
                                          <p:spTgt spid="81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33795" name="Text Box 3"/>
          <p:cNvSpPr txBox="1">
            <a:spLocks noChangeArrowheads="1"/>
          </p:cNvSpPr>
          <p:nvPr/>
        </p:nvSpPr>
        <p:spPr bwMode="auto">
          <a:xfrm>
            <a:off x="1143000" y="1143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400">
                <a:solidFill>
                  <a:srgbClr val="990000"/>
                </a:solidFill>
              </a:rPr>
              <a:t>Organizaciones Comunes de los Mercados (OCM)</a:t>
            </a:r>
            <a:endParaRPr lang="fr-FR" altLang="es-ES" sz="2400">
              <a:solidFill>
                <a:srgbClr val="990000"/>
              </a:solidFill>
            </a:endParaRPr>
          </a:p>
        </p:txBody>
      </p:sp>
      <p:sp>
        <p:nvSpPr>
          <p:cNvPr id="33796" name="Text Box 4"/>
          <p:cNvSpPr txBox="1">
            <a:spLocks noChangeArrowheads="1"/>
          </p:cNvSpPr>
          <p:nvPr/>
        </p:nvSpPr>
        <p:spPr bwMode="auto">
          <a:xfrm>
            <a:off x="1905000" y="1905000"/>
            <a:ext cx="525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800">
                <a:solidFill>
                  <a:srgbClr val="990000"/>
                </a:solidFill>
              </a:rPr>
              <a:t>Pagos único por explotación</a:t>
            </a:r>
            <a:r>
              <a:rPr lang="es-ES_tradnl" altLang="es-ES" sz="2400"/>
              <a:t> </a:t>
            </a:r>
            <a:endParaRPr lang="fr-FR" altLang="es-ES" sz="2400"/>
          </a:p>
        </p:txBody>
      </p:sp>
      <p:sp>
        <p:nvSpPr>
          <p:cNvPr id="9221" name="Text Box 5"/>
          <p:cNvSpPr txBox="1">
            <a:spLocks noChangeArrowheads="1"/>
          </p:cNvSpPr>
          <p:nvPr/>
        </p:nvSpPr>
        <p:spPr bwMode="auto">
          <a:xfrm>
            <a:off x="762000" y="2590800"/>
            <a:ext cx="7924800"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es-ES" sz="2400" b="1">
                <a:solidFill>
                  <a:srgbClr val="990000"/>
                </a:solidFill>
                <a:cs typeface="Times New Roman" panose="02020603050405020304" pitchFamily="18" charset="0"/>
              </a:rPr>
              <a:t>Otras condiciones</a:t>
            </a:r>
          </a:p>
          <a:p>
            <a:pPr eaLnBrk="1" hangingPunct="1">
              <a:lnSpc>
                <a:spcPct val="40000"/>
              </a:lnSpc>
              <a:spcBef>
                <a:spcPct val="50000"/>
              </a:spcBef>
              <a:buFontTx/>
              <a:buNone/>
            </a:pPr>
            <a:endParaRPr lang="es-ES_tradnl" altLang="es-ES" sz="2400" b="1">
              <a:solidFill>
                <a:srgbClr val="990000"/>
              </a:solidFill>
              <a:cs typeface="Times New Roman" panose="02020603050405020304" pitchFamily="18" charset="0"/>
            </a:endParaRPr>
          </a:p>
          <a:p>
            <a:pPr eaLnBrk="1" hangingPunct="1">
              <a:spcBef>
                <a:spcPct val="50000"/>
              </a:spcBef>
            </a:pPr>
            <a:r>
              <a:rPr lang="es-ES_tradnl" altLang="es-ES" sz="2800">
                <a:solidFill>
                  <a:srgbClr val="990000"/>
                </a:solidFill>
                <a:cs typeface="Times New Roman" panose="02020603050405020304" pitchFamily="18" charset="0"/>
              </a:rPr>
              <a:t> Uso de derechos</a:t>
            </a:r>
          </a:p>
          <a:p>
            <a:pPr eaLnBrk="1" hangingPunct="1">
              <a:spcBef>
                <a:spcPct val="50000"/>
              </a:spcBef>
            </a:pPr>
            <a:r>
              <a:rPr lang="es-ES_tradnl" altLang="es-ES" sz="2800">
                <a:solidFill>
                  <a:srgbClr val="990000"/>
                </a:solidFill>
                <a:cs typeface="Times New Roman" panose="02020603050405020304" pitchFamily="18" charset="0"/>
              </a:rPr>
              <a:t>Utilización de las tierras</a:t>
            </a:r>
          </a:p>
          <a:p>
            <a:pPr eaLnBrk="1" hangingPunct="1">
              <a:spcBef>
                <a:spcPct val="50000"/>
              </a:spcBef>
            </a:pPr>
            <a:r>
              <a:rPr lang="es-ES_tradnl" altLang="es-ES" sz="2800">
                <a:solidFill>
                  <a:srgbClr val="990000"/>
                </a:solidFill>
                <a:cs typeface="Times New Roman" panose="02020603050405020304" pitchFamily="18" charset="0"/>
              </a:rPr>
              <a:t> Retirada de tierras de la producción</a:t>
            </a:r>
          </a:p>
          <a:p>
            <a:pPr eaLnBrk="1" hangingPunct="1">
              <a:spcBef>
                <a:spcPct val="50000"/>
              </a:spcBef>
            </a:pPr>
            <a:r>
              <a:rPr lang="es-ES_tradnl" altLang="es-ES" sz="2800">
                <a:solidFill>
                  <a:srgbClr val="990000"/>
                </a:solidFill>
                <a:cs typeface="Times New Roman" panose="02020603050405020304" pitchFamily="18" charset="0"/>
              </a:rPr>
              <a:t>Aplicación regional</a:t>
            </a:r>
          </a:p>
          <a:p>
            <a:pPr eaLnBrk="1" hangingPunct="1">
              <a:spcBef>
                <a:spcPct val="50000"/>
              </a:spcBef>
            </a:pPr>
            <a:r>
              <a:rPr lang="es-ES_tradnl" altLang="es-ES" sz="2800">
                <a:solidFill>
                  <a:srgbClr val="990000"/>
                </a:solidFill>
                <a:cs typeface="Times New Roman" panose="02020603050405020304" pitchFamily="18" charset="0"/>
              </a:rPr>
              <a:t>Aplicación parcial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Effect transition="in" filter="box(in)">
                                      <p:cBhvr>
                                        <p:cTn id="7" dur="500"/>
                                        <p:tgtEl>
                                          <p:spTgt spid="92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1">
                                            <p:txEl>
                                              <p:pRg st="2" end="2"/>
                                            </p:txEl>
                                          </p:spTgt>
                                        </p:tgtEl>
                                        <p:attrNameLst>
                                          <p:attrName>style.visibility</p:attrName>
                                        </p:attrNameLst>
                                      </p:cBhvr>
                                      <p:to>
                                        <p:strVal val="visible"/>
                                      </p:to>
                                    </p:set>
                                    <p:animEffect transition="in" filter="box(in)">
                                      <p:cBhvr>
                                        <p:cTn id="12" dur="500"/>
                                        <p:tgtEl>
                                          <p:spTgt spid="922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221">
                                            <p:txEl>
                                              <p:pRg st="3" end="3"/>
                                            </p:txEl>
                                          </p:spTgt>
                                        </p:tgtEl>
                                        <p:attrNameLst>
                                          <p:attrName>style.visibility</p:attrName>
                                        </p:attrNameLst>
                                      </p:cBhvr>
                                      <p:to>
                                        <p:strVal val="visible"/>
                                      </p:to>
                                    </p:set>
                                    <p:animEffect transition="in" filter="box(in)">
                                      <p:cBhvr>
                                        <p:cTn id="17" dur="500"/>
                                        <p:tgtEl>
                                          <p:spTgt spid="922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221">
                                            <p:txEl>
                                              <p:pRg st="4" end="4"/>
                                            </p:txEl>
                                          </p:spTgt>
                                        </p:tgtEl>
                                        <p:attrNameLst>
                                          <p:attrName>style.visibility</p:attrName>
                                        </p:attrNameLst>
                                      </p:cBhvr>
                                      <p:to>
                                        <p:strVal val="visible"/>
                                      </p:to>
                                    </p:set>
                                    <p:animEffect transition="in" filter="box(in)">
                                      <p:cBhvr>
                                        <p:cTn id="22" dur="500"/>
                                        <p:tgtEl>
                                          <p:spTgt spid="922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221">
                                            <p:txEl>
                                              <p:pRg st="5" end="5"/>
                                            </p:txEl>
                                          </p:spTgt>
                                        </p:tgtEl>
                                        <p:attrNameLst>
                                          <p:attrName>style.visibility</p:attrName>
                                        </p:attrNameLst>
                                      </p:cBhvr>
                                      <p:to>
                                        <p:strVal val="visible"/>
                                      </p:to>
                                    </p:set>
                                    <p:animEffect transition="in" filter="box(in)">
                                      <p:cBhvr>
                                        <p:cTn id="27" dur="500"/>
                                        <p:tgtEl>
                                          <p:spTgt spid="922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221">
                                            <p:txEl>
                                              <p:pRg st="6" end="6"/>
                                            </p:txEl>
                                          </p:spTgt>
                                        </p:tgtEl>
                                        <p:attrNameLst>
                                          <p:attrName>style.visibility</p:attrName>
                                        </p:attrNameLst>
                                      </p:cBhvr>
                                      <p:to>
                                        <p:strVal val="visible"/>
                                      </p:to>
                                    </p:set>
                                    <p:animEffect transition="in" filter="box(in)">
                                      <p:cBhvr>
                                        <p:cTn id="32" dur="500"/>
                                        <p:tgtEl>
                                          <p:spTgt spid="92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34819" name="Text Box 3"/>
          <p:cNvSpPr txBox="1">
            <a:spLocks noChangeArrowheads="1"/>
          </p:cNvSpPr>
          <p:nvPr/>
        </p:nvSpPr>
        <p:spPr bwMode="auto">
          <a:xfrm>
            <a:off x="1143000" y="1143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400">
                <a:solidFill>
                  <a:srgbClr val="990000"/>
                </a:solidFill>
              </a:rPr>
              <a:t>Organizaciones Comunes de los Mercados (OCM)</a:t>
            </a:r>
            <a:endParaRPr lang="fr-FR" altLang="es-ES" sz="2400">
              <a:solidFill>
                <a:srgbClr val="990000"/>
              </a:solidFill>
            </a:endParaRPr>
          </a:p>
        </p:txBody>
      </p:sp>
      <p:sp>
        <p:nvSpPr>
          <p:cNvPr id="34820" name="Text Box 24"/>
          <p:cNvSpPr txBox="1">
            <a:spLocks noChangeArrowheads="1"/>
          </p:cNvSpPr>
          <p:nvPr/>
        </p:nvSpPr>
        <p:spPr bwMode="auto">
          <a:xfrm>
            <a:off x="1905000" y="1905000"/>
            <a:ext cx="525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800">
                <a:solidFill>
                  <a:srgbClr val="990000"/>
                </a:solidFill>
              </a:rPr>
              <a:t>Pagos directos a los productores</a:t>
            </a:r>
            <a:r>
              <a:rPr lang="es-ES_tradnl" altLang="es-ES" sz="2400"/>
              <a:t> </a:t>
            </a:r>
            <a:endParaRPr lang="fr-FR" altLang="es-ES" sz="2400"/>
          </a:p>
        </p:txBody>
      </p:sp>
      <p:sp>
        <p:nvSpPr>
          <p:cNvPr id="5145" name="Text Box 25"/>
          <p:cNvSpPr txBox="1">
            <a:spLocks noChangeArrowheads="1"/>
          </p:cNvSpPr>
          <p:nvPr/>
        </p:nvSpPr>
        <p:spPr bwMode="auto">
          <a:xfrm>
            <a:off x="762000" y="2808288"/>
            <a:ext cx="7924800" cy="338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fr-FR" altLang="es-ES" sz="2400">
                <a:solidFill>
                  <a:srgbClr val="990000"/>
                </a:solidFill>
                <a:cs typeface="Times New Roman" panose="02020603050405020304" pitchFamily="18" charset="0"/>
              </a:rPr>
              <a:t>Varias organizaciones comunes de mercados (OCM) establecen, como medida de apoyo, la concesión de pagos directos a los agricultores</a:t>
            </a:r>
            <a:r>
              <a:rPr lang="es-ES_tradnl" altLang="es-ES" sz="2400">
                <a:solidFill>
                  <a:srgbClr val="990000"/>
                </a:solidFill>
                <a:cs typeface="Times New Roman" panose="02020603050405020304" pitchFamily="18" charset="0"/>
              </a:rPr>
              <a:t>, supeditadas a</a:t>
            </a:r>
            <a:r>
              <a:rPr lang="es-ES_tradnl" altLang="es-ES" sz="2400">
                <a:solidFill>
                  <a:srgbClr val="990000"/>
                </a:solidFill>
              </a:rPr>
              <a:t>:</a:t>
            </a:r>
          </a:p>
          <a:p>
            <a:pPr eaLnBrk="1" hangingPunct="1">
              <a:spcBef>
                <a:spcPct val="50000"/>
              </a:spcBef>
              <a:buFontTx/>
              <a:buNone/>
            </a:pPr>
            <a:endParaRPr lang="es-ES_tradnl" altLang="es-ES" sz="2400">
              <a:solidFill>
                <a:srgbClr val="990000"/>
              </a:solidFill>
            </a:endParaRPr>
          </a:p>
          <a:p>
            <a:pPr eaLnBrk="1" hangingPunct="1">
              <a:spcBef>
                <a:spcPct val="50000"/>
              </a:spcBef>
            </a:pPr>
            <a:r>
              <a:rPr lang="es-ES_tradnl" altLang="es-ES" sz="3600">
                <a:solidFill>
                  <a:srgbClr val="990000"/>
                </a:solidFill>
              </a:rPr>
              <a:t>Compromisos ambientales</a:t>
            </a:r>
          </a:p>
          <a:p>
            <a:pPr eaLnBrk="1" hangingPunct="1">
              <a:spcBef>
                <a:spcPct val="50000"/>
              </a:spcBef>
            </a:pPr>
            <a:r>
              <a:rPr lang="es-ES_tradnl" altLang="es-ES" sz="3600">
                <a:solidFill>
                  <a:srgbClr val="990000"/>
                </a:solidFill>
              </a:rPr>
              <a:t>Compromisos de empleo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45">
                                            <p:txEl>
                                              <p:pRg st="0" end="0"/>
                                            </p:txEl>
                                          </p:spTgt>
                                        </p:tgtEl>
                                        <p:attrNameLst>
                                          <p:attrName>style.visibility</p:attrName>
                                        </p:attrNameLst>
                                      </p:cBhvr>
                                      <p:to>
                                        <p:strVal val="visible"/>
                                      </p:to>
                                    </p:set>
                                    <p:animEffect transition="in" filter="box(in)">
                                      <p:cBhvr>
                                        <p:cTn id="7" dur="500"/>
                                        <p:tgtEl>
                                          <p:spTgt spid="514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45">
                                            <p:txEl>
                                              <p:pRg st="2" end="2"/>
                                            </p:txEl>
                                          </p:spTgt>
                                        </p:tgtEl>
                                        <p:attrNameLst>
                                          <p:attrName>style.visibility</p:attrName>
                                        </p:attrNameLst>
                                      </p:cBhvr>
                                      <p:to>
                                        <p:strVal val="visible"/>
                                      </p:to>
                                    </p:set>
                                    <p:animEffect transition="in" filter="box(in)">
                                      <p:cBhvr>
                                        <p:cTn id="12" dur="500"/>
                                        <p:tgtEl>
                                          <p:spTgt spid="514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145">
                                            <p:txEl>
                                              <p:pRg st="3" end="3"/>
                                            </p:txEl>
                                          </p:spTgt>
                                        </p:tgtEl>
                                        <p:attrNameLst>
                                          <p:attrName>style.visibility</p:attrName>
                                        </p:attrNameLst>
                                      </p:cBhvr>
                                      <p:to>
                                        <p:strVal val="visible"/>
                                      </p:to>
                                    </p:set>
                                    <p:animEffect transition="in" filter="box(in)">
                                      <p:cBhvr>
                                        <p:cTn id="17" dur="500"/>
                                        <p:tgtEl>
                                          <p:spTgt spid="51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871525123"/>
              </p:ext>
            </p:extLst>
          </p:nvPr>
        </p:nvGraphicFramePr>
        <p:xfrm>
          <a:off x="107504" y="404664"/>
          <a:ext cx="9036496" cy="62646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5344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35843"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a:solidFill>
                  <a:srgbClr val="990000"/>
                </a:solidFill>
              </a:rPr>
              <a:t>El FEOGA</a:t>
            </a:r>
            <a:endParaRPr lang="fr-FR" altLang="es-ES">
              <a:solidFill>
                <a:srgbClr val="990000"/>
              </a:solidFill>
            </a:endParaRPr>
          </a:p>
        </p:txBody>
      </p:sp>
      <p:sp>
        <p:nvSpPr>
          <p:cNvPr id="12344" name="Rectangle 56"/>
          <p:cNvSpPr>
            <a:spLocks noChangeArrowheads="1"/>
          </p:cNvSpPr>
          <p:nvPr/>
        </p:nvSpPr>
        <p:spPr bwMode="auto">
          <a:xfrm>
            <a:off x="762000" y="1524000"/>
            <a:ext cx="75438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es-ES" sz="2800">
                <a:solidFill>
                  <a:srgbClr val="990000"/>
                </a:solidFill>
                <a:cs typeface="Times New Roman" panose="02020603050405020304" pitchFamily="18" charset="0"/>
              </a:rPr>
              <a:t>La </a:t>
            </a:r>
            <a:r>
              <a:rPr lang="fr-FR" altLang="es-ES" sz="2800" b="1">
                <a:solidFill>
                  <a:srgbClr val="990000"/>
                </a:solidFill>
                <a:cs typeface="Times New Roman" panose="02020603050405020304" pitchFamily="18" charset="0"/>
              </a:rPr>
              <a:t>sección de Garantía</a:t>
            </a:r>
            <a:r>
              <a:rPr lang="fr-FR" altLang="es-ES" sz="2800">
                <a:solidFill>
                  <a:srgbClr val="990000"/>
                </a:solidFill>
                <a:cs typeface="Times New Roman" panose="02020603050405020304" pitchFamily="18" charset="0"/>
              </a:rPr>
              <a:t> del Fondo financiará</a:t>
            </a:r>
            <a:r>
              <a:rPr lang="es-ES_tradnl" altLang="es-ES" sz="2800">
                <a:solidFill>
                  <a:srgbClr val="990000"/>
                </a:solidFill>
                <a:cs typeface="Times New Roman" panose="02020603050405020304" pitchFamily="18" charset="0"/>
              </a:rPr>
              <a:t>:</a:t>
            </a:r>
          </a:p>
          <a:p>
            <a:pPr eaLnBrk="1" hangingPunct="1">
              <a:spcBef>
                <a:spcPct val="0"/>
              </a:spcBef>
              <a:buFontTx/>
              <a:buNone/>
            </a:pPr>
            <a:endParaRPr lang="es-ES_tradnl" altLang="es-ES" sz="2800">
              <a:solidFill>
                <a:srgbClr val="990000"/>
              </a:solidFill>
              <a:cs typeface="Times New Roman" panose="02020603050405020304" pitchFamily="18" charset="0"/>
            </a:endParaRPr>
          </a:p>
          <a:p>
            <a:pPr eaLnBrk="1" hangingPunct="1">
              <a:spcBef>
                <a:spcPct val="0"/>
              </a:spcBef>
              <a:buFont typeface="Wingdings" panose="05000000000000000000" pitchFamily="2" charset="2"/>
              <a:buChar char="§"/>
            </a:pPr>
            <a:r>
              <a:rPr lang="es-ES_tradnl" altLang="es-ES" sz="2800">
                <a:solidFill>
                  <a:srgbClr val="990000"/>
                </a:solidFill>
                <a:cs typeface="Times New Roman" panose="02020603050405020304" pitchFamily="18" charset="0"/>
              </a:rPr>
              <a:t> </a:t>
            </a:r>
            <a:r>
              <a:rPr lang="fr-FR" altLang="es-ES" sz="2800">
                <a:solidFill>
                  <a:srgbClr val="990000"/>
                </a:solidFill>
                <a:cs typeface="Times New Roman" panose="02020603050405020304" pitchFamily="18" charset="0"/>
              </a:rPr>
              <a:t>los gastos de la organización común de mercados agrícolas, </a:t>
            </a:r>
            <a:endParaRPr lang="es-ES_tradnl" altLang="es-ES" sz="2800">
              <a:solidFill>
                <a:srgbClr val="990000"/>
              </a:solidFill>
              <a:cs typeface="Times New Roman" panose="02020603050405020304" pitchFamily="18" charset="0"/>
            </a:endParaRPr>
          </a:p>
          <a:p>
            <a:pPr eaLnBrk="1" hangingPunct="1">
              <a:spcBef>
                <a:spcPct val="0"/>
              </a:spcBef>
              <a:buFont typeface="Wingdings" panose="05000000000000000000" pitchFamily="2" charset="2"/>
              <a:buChar char="§"/>
            </a:pPr>
            <a:r>
              <a:rPr lang="es-ES_tradnl" altLang="es-ES" sz="2800">
                <a:solidFill>
                  <a:srgbClr val="990000"/>
                </a:solidFill>
                <a:cs typeface="Times New Roman" panose="02020603050405020304" pitchFamily="18" charset="0"/>
              </a:rPr>
              <a:t> </a:t>
            </a:r>
            <a:r>
              <a:rPr lang="fr-FR" altLang="es-ES" sz="2800">
                <a:solidFill>
                  <a:srgbClr val="990000"/>
                </a:solidFill>
                <a:cs typeface="Times New Roman" panose="02020603050405020304" pitchFamily="18" charset="0"/>
              </a:rPr>
              <a:t>las medidas de desarrollo rural que acompañan al apoyo a los mercados </a:t>
            </a:r>
            <a:r>
              <a:rPr lang="es-ES_tradnl" altLang="es-ES" sz="2800">
                <a:solidFill>
                  <a:srgbClr val="990000"/>
                </a:solidFill>
                <a:cs typeface="Times New Roman" panose="02020603050405020304" pitchFamily="18" charset="0"/>
              </a:rPr>
              <a:t>y </a:t>
            </a:r>
            <a:r>
              <a:rPr lang="fr-FR" altLang="es-ES" sz="2800">
                <a:solidFill>
                  <a:srgbClr val="990000"/>
                </a:solidFill>
                <a:cs typeface="Times New Roman" panose="02020603050405020304" pitchFamily="18" charset="0"/>
              </a:rPr>
              <a:t>las medidas rurales fuera de las regiones del objetivo nº 1, </a:t>
            </a:r>
            <a:endParaRPr lang="es-ES_tradnl" altLang="es-ES" sz="2800">
              <a:solidFill>
                <a:srgbClr val="990000"/>
              </a:solidFill>
              <a:cs typeface="Times New Roman" panose="02020603050405020304" pitchFamily="18" charset="0"/>
            </a:endParaRPr>
          </a:p>
          <a:p>
            <a:pPr eaLnBrk="1" hangingPunct="1">
              <a:spcBef>
                <a:spcPct val="0"/>
              </a:spcBef>
              <a:buFont typeface="Wingdings" panose="05000000000000000000" pitchFamily="2" charset="2"/>
              <a:buChar char="§"/>
            </a:pPr>
            <a:r>
              <a:rPr lang="es-ES_tradnl" altLang="es-ES" sz="2800">
                <a:solidFill>
                  <a:srgbClr val="990000"/>
                </a:solidFill>
                <a:cs typeface="Times New Roman" panose="02020603050405020304" pitchFamily="18" charset="0"/>
              </a:rPr>
              <a:t> </a:t>
            </a:r>
            <a:r>
              <a:rPr lang="fr-FR" altLang="es-ES" sz="2800">
                <a:solidFill>
                  <a:srgbClr val="990000"/>
                </a:solidFill>
                <a:cs typeface="Times New Roman" panose="02020603050405020304" pitchFamily="18" charset="0"/>
              </a:rPr>
              <a:t>los gastos relativos a determinadas medidas del sector veterinario, </a:t>
            </a:r>
            <a:endParaRPr lang="es-ES_tradnl" altLang="es-ES" sz="2800">
              <a:solidFill>
                <a:srgbClr val="990000"/>
              </a:solidFill>
              <a:cs typeface="Times New Roman" panose="02020603050405020304" pitchFamily="18" charset="0"/>
            </a:endParaRPr>
          </a:p>
          <a:p>
            <a:pPr eaLnBrk="1" hangingPunct="1">
              <a:spcBef>
                <a:spcPct val="0"/>
              </a:spcBef>
              <a:buFont typeface="Wingdings" panose="05000000000000000000" pitchFamily="2" charset="2"/>
              <a:buChar char="§"/>
            </a:pPr>
            <a:r>
              <a:rPr lang="es-ES_tradnl" altLang="es-ES" sz="2800">
                <a:solidFill>
                  <a:srgbClr val="990000"/>
                </a:solidFill>
                <a:cs typeface="Times New Roman" panose="02020603050405020304" pitchFamily="18" charset="0"/>
              </a:rPr>
              <a:t> </a:t>
            </a:r>
            <a:r>
              <a:rPr lang="fr-FR" altLang="es-ES" sz="2800">
                <a:solidFill>
                  <a:srgbClr val="990000"/>
                </a:solidFill>
                <a:cs typeface="Times New Roman" panose="02020603050405020304" pitchFamily="18" charset="0"/>
              </a:rPr>
              <a:t>campañas informativas sobre la política agrícola común.</a:t>
            </a:r>
            <a:r>
              <a:rPr lang="fr-FR" altLang="es-ES" sz="2100"/>
              <a:t> </a:t>
            </a:r>
            <a:endParaRPr lang="fr-FR" altLang="es-ES" sz="4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344">
                                            <p:txEl>
                                              <p:pRg st="0" end="0"/>
                                            </p:txEl>
                                          </p:spTgt>
                                        </p:tgtEl>
                                        <p:attrNameLst>
                                          <p:attrName>style.visibility</p:attrName>
                                        </p:attrNameLst>
                                      </p:cBhvr>
                                      <p:to>
                                        <p:strVal val="visible"/>
                                      </p:to>
                                    </p:set>
                                    <p:animEffect transition="in" filter="dissolve">
                                      <p:cBhvr>
                                        <p:cTn id="7" dur="500"/>
                                        <p:tgtEl>
                                          <p:spTgt spid="123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344">
                                            <p:txEl>
                                              <p:pRg st="2" end="2"/>
                                            </p:txEl>
                                          </p:spTgt>
                                        </p:tgtEl>
                                        <p:attrNameLst>
                                          <p:attrName>style.visibility</p:attrName>
                                        </p:attrNameLst>
                                      </p:cBhvr>
                                      <p:to>
                                        <p:strVal val="visible"/>
                                      </p:to>
                                    </p:set>
                                    <p:animEffect transition="in" filter="dissolve">
                                      <p:cBhvr>
                                        <p:cTn id="12" dur="500"/>
                                        <p:tgtEl>
                                          <p:spTgt spid="1234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344">
                                            <p:txEl>
                                              <p:pRg st="3" end="3"/>
                                            </p:txEl>
                                          </p:spTgt>
                                        </p:tgtEl>
                                        <p:attrNameLst>
                                          <p:attrName>style.visibility</p:attrName>
                                        </p:attrNameLst>
                                      </p:cBhvr>
                                      <p:to>
                                        <p:strVal val="visible"/>
                                      </p:to>
                                    </p:set>
                                    <p:animEffect transition="in" filter="dissolve">
                                      <p:cBhvr>
                                        <p:cTn id="17" dur="500"/>
                                        <p:tgtEl>
                                          <p:spTgt spid="1234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344">
                                            <p:txEl>
                                              <p:pRg st="4" end="4"/>
                                            </p:txEl>
                                          </p:spTgt>
                                        </p:tgtEl>
                                        <p:attrNameLst>
                                          <p:attrName>style.visibility</p:attrName>
                                        </p:attrNameLst>
                                      </p:cBhvr>
                                      <p:to>
                                        <p:strVal val="visible"/>
                                      </p:to>
                                    </p:set>
                                    <p:animEffect transition="in" filter="dissolve">
                                      <p:cBhvr>
                                        <p:cTn id="22" dur="500"/>
                                        <p:tgtEl>
                                          <p:spTgt spid="1234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344">
                                            <p:txEl>
                                              <p:pRg st="5" end="5"/>
                                            </p:txEl>
                                          </p:spTgt>
                                        </p:tgtEl>
                                        <p:attrNameLst>
                                          <p:attrName>style.visibility</p:attrName>
                                        </p:attrNameLst>
                                      </p:cBhvr>
                                      <p:to>
                                        <p:strVal val="visible"/>
                                      </p:to>
                                    </p:set>
                                    <p:animEffect transition="in" filter="dissolve">
                                      <p:cBhvr>
                                        <p:cTn id="27" dur="500"/>
                                        <p:tgtEl>
                                          <p:spTgt spid="1234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4"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36867"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a:solidFill>
                  <a:srgbClr val="990000"/>
                </a:solidFill>
              </a:rPr>
              <a:t>El FEOGA</a:t>
            </a:r>
            <a:endParaRPr lang="fr-FR" altLang="es-ES">
              <a:solidFill>
                <a:srgbClr val="990000"/>
              </a:solidFill>
            </a:endParaRPr>
          </a:p>
        </p:txBody>
      </p:sp>
      <p:sp>
        <p:nvSpPr>
          <p:cNvPr id="36868" name="Rectangle 4"/>
          <p:cNvSpPr>
            <a:spLocks noChangeArrowheads="1"/>
          </p:cNvSpPr>
          <p:nvPr/>
        </p:nvSpPr>
        <p:spPr bwMode="auto">
          <a:xfrm>
            <a:off x="762000" y="1600200"/>
            <a:ext cx="75438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es-ES" sz="2800">
                <a:solidFill>
                  <a:srgbClr val="990000"/>
                </a:solidFill>
                <a:cs typeface="Times New Roman" panose="02020603050405020304" pitchFamily="18" charset="0"/>
              </a:rPr>
              <a:t>La </a:t>
            </a:r>
            <a:r>
              <a:rPr lang="fr-FR" altLang="es-ES" sz="2800" b="1">
                <a:solidFill>
                  <a:srgbClr val="990000"/>
                </a:solidFill>
                <a:cs typeface="Times New Roman" panose="02020603050405020304" pitchFamily="18" charset="0"/>
              </a:rPr>
              <a:t>sección de Orientación</a:t>
            </a:r>
            <a:r>
              <a:rPr lang="fr-FR" altLang="es-ES" sz="2800">
                <a:solidFill>
                  <a:srgbClr val="990000"/>
                </a:solidFill>
                <a:cs typeface="Times New Roman" panose="02020603050405020304" pitchFamily="18" charset="0"/>
              </a:rPr>
              <a:t> financiará otros gastos en el ámbito del </a:t>
            </a:r>
            <a:r>
              <a:rPr lang="fr-FR" altLang="es-ES" sz="2800" b="1">
                <a:solidFill>
                  <a:srgbClr val="990000"/>
                </a:solidFill>
                <a:cs typeface="Times New Roman" panose="02020603050405020304" pitchFamily="18" charset="0"/>
              </a:rPr>
              <a:t>desarrollo rural</a:t>
            </a:r>
            <a:r>
              <a:rPr lang="fr-FR" altLang="es-ES" sz="2800">
                <a:solidFill>
                  <a:srgbClr val="990000"/>
                </a:solidFill>
                <a:cs typeface="Times New Roman" panose="02020603050405020304" pitchFamily="18" charset="0"/>
              </a:rPr>
              <a:t> </a:t>
            </a:r>
            <a:endParaRPr lang="es-ES_tradnl" altLang="es-ES" sz="2800">
              <a:solidFill>
                <a:srgbClr val="990000"/>
              </a:solidFill>
              <a:cs typeface="Times New Roman" panose="02020603050405020304" pitchFamily="18" charset="0"/>
            </a:endParaRPr>
          </a:p>
          <a:p>
            <a:pPr eaLnBrk="1" hangingPunct="1">
              <a:spcBef>
                <a:spcPct val="0"/>
              </a:spcBef>
              <a:buFontTx/>
              <a:buNone/>
            </a:pPr>
            <a:r>
              <a:rPr lang="fr-FR" altLang="es-ES" sz="2800">
                <a:solidFill>
                  <a:srgbClr val="990000"/>
                </a:solidFill>
                <a:cs typeface="Times New Roman" panose="02020603050405020304" pitchFamily="18" charset="0"/>
              </a:rPr>
              <a:t>(los que no son financiados por la sección de Garantía del FEOGA). </a:t>
            </a:r>
            <a:endParaRPr lang="es-ES_tradnl" altLang="es-ES" sz="2800">
              <a:solidFill>
                <a:srgbClr val="990000"/>
              </a:solidFill>
              <a:cs typeface="Times New Roman" panose="02020603050405020304" pitchFamily="18" charset="0"/>
            </a:endParaRPr>
          </a:p>
          <a:p>
            <a:pPr eaLnBrk="1" hangingPunct="1">
              <a:spcBef>
                <a:spcPct val="0"/>
              </a:spcBef>
              <a:buFontTx/>
              <a:buNone/>
            </a:pPr>
            <a:endParaRPr lang="es-ES_tradnl" altLang="es-ES" sz="2800">
              <a:solidFill>
                <a:srgbClr val="990000"/>
              </a:solidFill>
              <a:cs typeface="Times New Roman" panose="02020603050405020304" pitchFamily="18" charset="0"/>
            </a:endParaRPr>
          </a:p>
          <a:p>
            <a:pPr eaLnBrk="1" hangingPunct="1">
              <a:spcBef>
                <a:spcPct val="0"/>
              </a:spcBef>
              <a:buFontTx/>
              <a:buNone/>
            </a:pPr>
            <a:r>
              <a:rPr lang="fr-FR" altLang="es-ES" sz="2800">
                <a:solidFill>
                  <a:srgbClr val="990000"/>
                </a:solidFill>
                <a:cs typeface="Times New Roman" panose="02020603050405020304" pitchFamily="18" charset="0"/>
              </a:rPr>
              <a:t>El </a:t>
            </a:r>
            <a:r>
              <a:rPr lang="fr-FR" altLang="es-ES" sz="2800" b="1">
                <a:solidFill>
                  <a:srgbClr val="990000"/>
                </a:solidFill>
                <a:cs typeface="Times New Roman" panose="02020603050405020304" pitchFamily="18" charset="0"/>
              </a:rPr>
              <a:t>Comité del FEOGA</a:t>
            </a:r>
            <a:r>
              <a:rPr lang="fr-FR" altLang="es-ES" sz="2800">
                <a:solidFill>
                  <a:srgbClr val="990000"/>
                </a:solidFill>
                <a:cs typeface="Times New Roman" panose="02020603050405020304" pitchFamily="18" charset="0"/>
              </a:rPr>
              <a:t>, integrado por representantes de los Estados miembros y de la Comisión, se encargará de la </a:t>
            </a:r>
            <a:r>
              <a:rPr lang="fr-FR" altLang="es-ES" sz="2800" b="1">
                <a:solidFill>
                  <a:srgbClr val="990000"/>
                </a:solidFill>
                <a:cs typeface="Times New Roman" panose="02020603050405020304" pitchFamily="18" charset="0"/>
              </a:rPr>
              <a:t>gestión</a:t>
            </a:r>
            <a:r>
              <a:rPr lang="fr-FR" altLang="es-ES" sz="2800">
                <a:solidFill>
                  <a:srgbClr val="990000"/>
                </a:solidFill>
                <a:cs typeface="Times New Roman" panose="02020603050405020304" pitchFamily="18" charset="0"/>
              </a:rPr>
              <a:t> del Fondo en el marco de la cooperación entre la Comisión y los Estados miembros.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37891"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DESARROLLO RURAL</a:t>
            </a:r>
            <a:r>
              <a:rPr lang="fr-FR" altLang="es-ES">
                <a:solidFill>
                  <a:srgbClr val="990000"/>
                </a:solidFill>
              </a:rPr>
              <a:t> </a:t>
            </a:r>
          </a:p>
        </p:txBody>
      </p:sp>
      <p:sp>
        <p:nvSpPr>
          <p:cNvPr id="14340" name="Rectangle 4"/>
          <p:cNvSpPr>
            <a:spLocks noChangeArrowheads="1"/>
          </p:cNvSpPr>
          <p:nvPr/>
        </p:nvSpPr>
        <p:spPr bwMode="auto">
          <a:xfrm>
            <a:off x="457200" y="1676400"/>
            <a:ext cx="81534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es-ES" sz="2800">
                <a:solidFill>
                  <a:srgbClr val="990000"/>
                </a:solidFill>
                <a:cs typeface="Times New Roman" panose="02020603050405020304" pitchFamily="18" charset="0"/>
              </a:rPr>
              <a:t>Las medidas de desarrollo rural subvencionables </a:t>
            </a:r>
            <a:r>
              <a:rPr lang="es-ES_tradnl" altLang="es-ES" sz="2800">
                <a:solidFill>
                  <a:srgbClr val="990000"/>
                </a:solidFill>
                <a:cs typeface="Times New Roman" panose="02020603050405020304" pitchFamily="18" charset="0"/>
              </a:rPr>
              <a:t>(4.300 M€ al año hasta 2006) </a:t>
            </a:r>
            <a:r>
              <a:rPr lang="fr-FR" altLang="es-ES" sz="2800">
                <a:solidFill>
                  <a:srgbClr val="990000"/>
                </a:solidFill>
                <a:cs typeface="Times New Roman" panose="02020603050405020304" pitchFamily="18" charset="0"/>
              </a:rPr>
              <a:t>pertenecen a dos grupos:</a:t>
            </a:r>
            <a:endParaRPr lang="es-ES_tradnl" altLang="es-ES" sz="2800">
              <a:solidFill>
                <a:srgbClr val="990000"/>
              </a:solidFill>
              <a:cs typeface="Times New Roman" panose="02020603050405020304" pitchFamily="18" charset="0"/>
            </a:endParaRPr>
          </a:p>
          <a:p>
            <a:pPr eaLnBrk="1" hangingPunct="1">
              <a:spcBef>
                <a:spcPct val="0"/>
              </a:spcBef>
              <a:buFontTx/>
              <a:buNone/>
            </a:pPr>
            <a:endParaRPr lang="fr-FR" altLang="es-ES" sz="2800">
              <a:solidFill>
                <a:srgbClr val="990000"/>
              </a:solidFill>
              <a:cs typeface="Times New Roman" panose="02020603050405020304" pitchFamily="18" charset="0"/>
            </a:endParaRPr>
          </a:p>
          <a:p>
            <a:pPr eaLnBrk="1" hangingPunct="1">
              <a:spcBef>
                <a:spcPct val="0"/>
              </a:spcBef>
              <a:buFontTx/>
              <a:buNone/>
            </a:pPr>
            <a:r>
              <a:rPr lang="fr-FR" altLang="es-ES" sz="2800" b="1">
                <a:solidFill>
                  <a:srgbClr val="990000"/>
                </a:solidFill>
                <a:cs typeface="Times New Roman" panose="02020603050405020304" pitchFamily="18" charset="0"/>
              </a:rPr>
              <a:t>Medidas complementarias de la reforma de 1992</a:t>
            </a:r>
            <a:r>
              <a:rPr lang="fr-FR" altLang="es-ES" sz="2800">
                <a:solidFill>
                  <a:srgbClr val="990000"/>
                </a:solidFill>
                <a:cs typeface="Times New Roman" panose="02020603050405020304" pitchFamily="18" charset="0"/>
              </a:rPr>
              <a:t>: </a:t>
            </a:r>
            <a:endParaRPr lang="es-ES_tradnl" altLang="es-ES" sz="2800">
              <a:solidFill>
                <a:srgbClr val="990000"/>
              </a:solidFill>
              <a:cs typeface="Times New Roman" panose="02020603050405020304" pitchFamily="18" charset="0"/>
            </a:endParaRPr>
          </a:p>
          <a:p>
            <a:pPr eaLnBrk="1" hangingPunct="1">
              <a:spcBef>
                <a:spcPct val="0"/>
              </a:spcBef>
            </a:pPr>
            <a:endParaRPr lang="es-ES_tradnl" altLang="es-ES" sz="2800">
              <a:solidFill>
                <a:srgbClr val="990000"/>
              </a:solidFill>
              <a:cs typeface="Times New Roman" panose="02020603050405020304" pitchFamily="18" charset="0"/>
            </a:endParaRPr>
          </a:p>
          <a:p>
            <a:pPr eaLnBrk="1" hangingPunct="1">
              <a:spcBef>
                <a:spcPct val="0"/>
              </a:spcBef>
            </a:pPr>
            <a:r>
              <a:rPr lang="es-ES_tradnl" altLang="es-ES" sz="2800">
                <a:solidFill>
                  <a:srgbClr val="990000"/>
                </a:solidFill>
                <a:cs typeface="Times New Roman" panose="02020603050405020304" pitchFamily="18" charset="0"/>
              </a:rPr>
              <a:t>J</a:t>
            </a:r>
            <a:r>
              <a:rPr lang="fr-FR" altLang="es-ES" sz="2800">
                <a:solidFill>
                  <a:srgbClr val="990000"/>
                </a:solidFill>
                <a:cs typeface="Times New Roman" panose="02020603050405020304" pitchFamily="18" charset="0"/>
              </a:rPr>
              <a:t>ubilación anticipada, </a:t>
            </a:r>
            <a:endParaRPr lang="es-ES_tradnl" altLang="es-ES" sz="2800">
              <a:solidFill>
                <a:srgbClr val="990000"/>
              </a:solidFill>
              <a:cs typeface="Times New Roman" panose="02020603050405020304" pitchFamily="18" charset="0"/>
            </a:endParaRPr>
          </a:p>
          <a:p>
            <a:pPr eaLnBrk="1" hangingPunct="1">
              <a:spcBef>
                <a:spcPct val="0"/>
              </a:spcBef>
            </a:pPr>
            <a:r>
              <a:rPr lang="es-ES_tradnl" altLang="es-ES" sz="2800">
                <a:solidFill>
                  <a:srgbClr val="990000"/>
                </a:solidFill>
                <a:cs typeface="Times New Roman" panose="02020603050405020304" pitchFamily="18" charset="0"/>
              </a:rPr>
              <a:t>M</a:t>
            </a:r>
            <a:r>
              <a:rPr lang="fr-FR" altLang="es-ES" sz="2800">
                <a:solidFill>
                  <a:srgbClr val="990000"/>
                </a:solidFill>
                <a:cs typeface="Times New Roman" panose="02020603050405020304" pitchFamily="18" charset="0"/>
              </a:rPr>
              <a:t>edidas agroambientales y </a:t>
            </a:r>
            <a:r>
              <a:rPr lang="es-ES_tradnl" altLang="es-ES" sz="2800">
                <a:solidFill>
                  <a:srgbClr val="990000"/>
                </a:solidFill>
                <a:cs typeface="Times New Roman" panose="02020603050405020304" pitchFamily="18" charset="0"/>
              </a:rPr>
              <a:t>bienestar de los animales</a:t>
            </a:r>
          </a:p>
          <a:p>
            <a:pPr eaLnBrk="1" hangingPunct="1">
              <a:spcBef>
                <a:spcPct val="0"/>
              </a:spcBef>
            </a:pPr>
            <a:r>
              <a:rPr lang="es-ES_tradnl" altLang="es-ES" sz="2800">
                <a:solidFill>
                  <a:srgbClr val="990000"/>
                </a:solidFill>
                <a:cs typeface="Times New Roman" panose="02020603050405020304" pitchFamily="18" charset="0"/>
              </a:rPr>
              <a:t>R</a:t>
            </a:r>
            <a:r>
              <a:rPr lang="fr-FR" altLang="es-ES" sz="2800">
                <a:solidFill>
                  <a:srgbClr val="990000"/>
                </a:solidFill>
                <a:cs typeface="Times New Roman" panose="02020603050405020304" pitchFamily="18" charset="0"/>
              </a:rPr>
              <a:t>epoblación forestal, </a:t>
            </a:r>
            <a:endParaRPr lang="es-ES_tradnl" altLang="es-ES" sz="2800">
              <a:solidFill>
                <a:srgbClr val="990000"/>
              </a:solidFill>
              <a:cs typeface="Times New Roman" panose="02020603050405020304" pitchFamily="18" charset="0"/>
            </a:endParaRPr>
          </a:p>
          <a:p>
            <a:pPr eaLnBrk="1" hangingPunct="1">
              <a:spcBef>
                <a:spcPct val="0"/>
              </a:spcBef>
            </a:pPr>
            <a:r>
              <a:rPr lang="es-ES_tradnl" altLang="es-ES" sz="2800">
                <a:solidFill>
                  <a:srgbClr val="990000"/>
                </a:solidFill>
                <a:cs typeface="Times New Roman" panose="02020603050405020304" pitchFamily="18" charset="0"/>
              </a:rPr>
              <a:t>Calidad de los alimentos</a:t>
            </a:r>
          </a:p>
          <a:p>
            <a:pPr eaLnBrk="1" hangingPunct="1">
              <a:spcBef>
                <a:spcPct val="0"/>
              </a:spcBef>
            </a:pPr>
            <a:r>
              <a:rPr lang="es-ES_tradnl" altLang="es-ES" sz="2800">
                <a:solidFill>
                  <a:srgbClr val="990000"/>
                </a:solidFill>
                <a:cs typeface="Times New Roman" panose="02020603050405020304" pitchFamily="18" charset="0"/>
              </a:rPr>
              <a:t>Z</a:t>
            </a:r>
            <a:r>
              <a:rPr lang="fr-FR" altLang="es-ES" sz="2800">
                <a:solidFill>
                  <a:srgbClr val="990000"/>
                </a:solidFill>
                <a:cs typeface="Times New Roman" panose="02020603050405020304" pitchFamily="18" charset="0"/>
              </a:rPr>
              <a:t>onas desfavorecidas</a:t>
            </a:r>
            <a:r>
              <a:rPr lang="es-ES_tradnl" altLang="es-ES" sz="2800">
                <a:solidFill>
                  <a:srgbClr val="990000"/>
                </a:solidFill>
                <a:cs typeface="Times New Roman" panose="02020603050405020304" pitchFamily="18" charset="0"/>
              </a:rPr>
              <a:t> y </a:t>
            </a:r>
            <a:r>
              <a:rPr lang="fr-FR" altLang="es-ES" sz="2800">
                <a:solidFill>
                  <a:srgbClr val="990000"/>
                </a:solidFill>
                <a:cs typeface="Times New Roman" panose="02020603050405020304" pitchFamily="18" charset="0"/>
              </a:rPr>
              <a:t>zonas sometidas a limitaciones medioambientales</a:t>
            </a:r>
            <a:r>
              <a:rPr lang="fr-FR" altLang="es-ES" sz="2800" b="1">
                <a:solidFill>
                  <a:srgbClr val="990000"/>
                </a:solidFill>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additive="base">
                                        <p:cTn id="7" dur="500" fill="hold"/>
                                        <p:tgtEl>
                                          <p:spTgt spid="143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0">
                                            <p:txEl>
                                              <p:pRg st="2" end="2"/>
                                            </p:txEl>
                                          </p:spTgt>
                                        </p:tgtEl>
                                        <p:attrNameLst>
                                          <p:attrName>style.visibility</p:attrName>
                                        </p:attrNameLst>
                                      </p:cBhvr>
                                      <p:to>
                                        <p:strVal val="visible"/>
                                      </p:to>
                                    </p:set>
                                    <p:anim calcmode="lin" valueType="num">
                                      <p:cBhvr additive="base">
                                        <p:cTn id="13" dur="500" fill="hold"/>
                                        <p:tgtEl>
                                          <p:spTgt spid="1434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4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0">
                                            <p:txEl>
                                              <p:pRg st="4" end="4"/>
                                            </p:txEl>
                                          </p:spTgt>
                                        </p:tgtEl>
                                        <p:attrNameLst>
                                          <p:attrName>style.visibility</p:attrName>
                                        </p:attrNameLst>
                                      </p:cBhvr>
                                      <p:to>
                                        <p:strVal val="visible"/>
                                      </p:to>
                                    </p:set>
                                    <p:anim calcmode="lin" valueType="num">
                                      <p:cBhvr additive="base">
                                        <p:cTn id="19" dur="500" fill="hold"/>
                                        <p:tgtEl>
                                          <p:spTgt spid="14340">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4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40">
                                            <p:txEl>
                                              <p:pRg st="5" end="5"/>
                                            </p:txEl>
                                          </p:spTgt>
                                        </p:tgtEl>
                                        <p:attrNameLst>
                                          <p:attrName>style.visibility</p:attrName>
                                        </p:attrNameLst>
                                      </p:cBhvr>
                                      <p:to>
                                        <p:strVal val="visible"/>
                                      </p:to>
                                    </p:set>
                                    <p:anim calcmode="lin" valueType="num">
                                      <p:cBhvr additive="base">
                                        <p:cTn id="25" dur="500" fill="hold"/>
                                        <p:tgtEl>
                                          <p:spTgt spid="14340">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4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40">
                                            <p:txEl>
                                              <p:pRg st="6" end="6"/>
                                            </p:txEl>
                                          </p:spTgt>
                                        </p:tgtEl>
                                        <p:attrNameLst>
                                          <p:attrName>style.visibility</p:attrName>
                                        </p:attrNameLst>
                                      </p:cBhvr>
                                      <p:to>
                                        <p:strVal val="visible"/>
                                      </p:to>
                                    </p:set>
                                    <p:anim calcmode="lin" valueType="num">
                                      <p:cBhvr additive="base">
                                        <p:cTn id="31" dur="500" fill="hold"/>
                                        <p:tgtEl>
                                          <p:spTgt spid="14340">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34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340">
                                            <p:txEl>
                                              <p:pRg st="7" end="7"/>
                                            </p:txEl>
                                          </p:spTgt>
                                        </p:tgtEl>
                                        <p:attrNameLst>
                                          <p:attrName>style.visibility</p:attrName>
                                        </p:attrNameLst>
                                      </p:cBhvr>
                                      <p:to>
                                        <p:strVal val="visible"/>
                                      </p:to>
                                    </p:set>
                                    <p:anim calcmode="lin" valueType="num">
                                      <p:cBhvr additive="base">
                                        <p:cTn id="37" dur="500" fill="hold"/>
                                        <p:tgtEl>
                                          <p:spTgt spid="14340">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34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340">
                                            <p:txEl>
                                              <p:pRg st="8" end="8"/>
                                            </p:txEl>
                                          </p:spTgt>
                                        </p:tgtEl>
                                        <p:attrNameLst>
                                          <p:attrName>style.visibility</p:attrName>
                                        </p:attrNameLst>
                                      </p:cBhvr>
                                      <p:to>
                                        <p:strVal val="visible"/>
                                      </p:to>
                                    </p:set>
                                    <p:anim calcmode="lin" valueType="num">
                                      <p:cBhvr additive="base">
                                        <p:cTn id="43" dur="500" fill="hold"/>
                                        <p:tgtEl>
                                          <p:spTgt spid="14340">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340">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38915"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DESARROLLO RURAL</a:t>
            </a:r>
            <a:r>
              <a:rPr lang="fr-FR" altLang="es-ES">
                <a:solidFill>
                  <a:srgbClr val="990000"/>
                </a:solidFill>
              </a:rPr>
              <a:t> </a:t>
            </a:r>
          </a:p>
        </p:txBody>
      </p:sp>
      <p:sp>
        <p:nvSpPr>
          <p:cNvPr id="15364" name="Rectangle 4"/>
          <p:cNvSpPr>
            <a:spLocks noChangeArrowheads="1"/>
          </p:cNvSpPr>
          <p:nvPr/>
        </p:nvSpPr>
        <p:spPr bwMode="auto">
          <a:xfrm>
            <a:off x="762000" y="1600200"/>
            <a:ext cx="75438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es-ES" sz="2800" b="1">
                <a:solidFill>
                  <a:srgbClr val="990000"/>
                </a:solidFill>
                <a:cs typeface="Times New Roman" panose="02020603050405020304" pitchFamily="18" charset="0"/>
              </a:rPr>
              <a:t>Medidas de modernización y de diversificación de las explotaciones agrícolas</a:t>
            </a:r>
            <a:r>
              <a:rPr lang="fr-FR" altLang="es-ES" sz="2800">
                <a:solidFill>
                  <a:srgbClr val="990000"/>
                </a:solidFill>
                <a:cs typeface="Times New Roman" panose="02020603050405020304" pitchFamily="18" charset="0"/>
              </a:rPr>
              <a:t>: </a:t>
            </a:r>
            <a:endParaRPr lang="es-ES_tradnl" altLang="es-ES" sz="2800">
              <a:solidFill>
                <a:srgbClr val="990000"/>
              </a:solidFill>
              <a:cs typeface="Times New Roman" panose="02020603050405020304" pitchFamily="18" charset="0"/>
            </a:endParaRPr>
          </a:p>
          <a:p>
            <a:pPr eaLnBrk="1" hangingPunct="1">
              <a:spcBef>
                <a:spcPct val="0"/>
              </a:spcBef>
              <a:buFontTx/>
              <a:buNone/>
            </a:pPr>
            <a:endParaRPr lang="es-ES_tradnl" altLang="es-ES" sz="2800">
              <a:solidFill>
                <a:srgbClr val="990000"/>
              </a:solidFill>
              <a:cs typeface="Times New Roman" panose="02020603050405020304" pitchFamily="18" charset="0"/>
            </a:endParaRPr>
          </a:p>
          <a:p>
            <a:pPr eaLnBrk="1" hangingPunct="1">
              <a:spcBef>
                <a:spcPct val="0"/>
              </a:spcBef>
            </a:pPr>
            <a:r>
              <a:rPr lang="es-ES_tradnl" altLang="es-ES" sz="2800">
                <a:solidFill>
                  <a:srgbClr val="990000"/>
                </a:solidFill>
                <a:cs typeface="Times New Roman" panose="02020603050405020304" pitchFamily="18" charset="0"/>
              </a:rPr>
              <a:t>I</a:t>
            </a:r>
            <a:r>
              <a:rPr lang="fr-FR" altLang="es-ES" sz="2800">
                <a:solidFill>
                  <a:srgbClr val="990000"/>
                </a:solidFill>
                <a:cs typeface="Times New Roman" panose="02020603050405020304" pitchFamily="18" charset="0"/>
              </a:rPr>
              <a:t>nversiones en explotaciones agrícolas, </a:t>
            </a:r>
            <a:endParaRPr lang="es-ES_tradnl" altLang="es-ES" sz="2800">
              <a:solidFill>
                <a:srgbClr val="990000"/>
              </a:solidFill>
              <a:cs typeface="Times New Roman" panose="02020603050405020304" pitchFamily="18" charset="0"/>
            </a:endParaRPr>
          </a:p>
          <a:p>
            <a:pPr eaLnBrk="1" hangingPunct="1">
              <a:spcBef>
                <a:spcPct val="0"/>
              </a:spcBef>
            </a:pPr>
            <a:r>
              <a:rPr lang="es-ES_tradnl" altLang="es-ES" sz="2800">
                <a:solidFill>
                  <a:srgbClr val="990000"/>
                </a:solidFill>
                <a:cs typeface="Times New Roman" panose="02020603050405020304" pitchFamily="18" charset="0"/>
              </a:rPr>
              <a:t>I</a:t>
            </a:r>
            <a:r>
              <a:rPr lang="fr-FR" altLang="es-ES" sz="2800">
                <a:solidFill>
                  <a:srgbClr val="990000"/>
                </a:solidFill>
                <a:cs typeface="Times New Roman" panose="02020603050405020304" pitchFamily="18" charset="0"/>
              </a:rPr>
              <a:t>nstalación de jóvenes agricultores, </a:t>
            </a:r>
            <a:endParaRPr lang="es-ES_tradnl" altLang="es-ES" sz="2800">
              <a:solidFill>
                <a:srgbClr val="990000"/>
              </a:solidFill>
              <a:cs typeface="Times New Roman" panose="02020603050405020304" pitchFamily="18" charset="0"/>
            </a:endParaRPr>
          </a:p>
          <a:p>
            <a:pPr eaLnBrk="1" hangingPunct="1">
              <a:spcBef>
                <a:spcPct val="0"/>
              </a:spcBef>
            </a:pPr>
            <a:r>
              <a:rPr lang="fr-FR" altLang="es-ES" sz="2800">
                <a:solidFill>
                  <a:srgbClr val="990000"/>
                </a:solidFill>
                <a:cs typeface="Times New Roman" panose="02020603050405020304" pitchFamily="18" charset="0"/>
              </a:rPr>
              <a:t>Formación</a:t>
            </a:r>
            <a:r>
              <a:rPr lang="es-ES_tradnl" altLang="es-ES" sz="2800">
                <a:solidFill>
                  <a:srgbClr val="990000"/>
                </a:solidFill>
                <a:cs typeface="Times New Roman" panose="02020603050405020304" pitchFamily="18" charset="0"/>
              </a:rPr>
              <a:t> profesional</a:t>
            </a:r>
          </a:p>
          <a:p>
            <a:pPr eaLnBrk="1" hangingPunct="1">
              <a:spcBef>
                <a:spcPct val="0"/>
              </a:spcBef>
            </a:pPr>
            <a:r>
              <a:rPr lang="es-ES_tradnl" altLang="es-ES" sz="2800">
                <a:solidFill>
                  <a:srgbClr val="990000"/>
                </a:solidFill>
                <a:cs typeface="Times New Roman" panose="02020603050405020304" pitchFamily="18" charset="0"/>
              </a:rPr>
              <a:t>A</a:t>
            </a:r>
            <a:r>
              <a:rPr lang="fr-FR" altLang="es-ES" sz="2800">
                <a:solidFill>
                  <a:srgbClr val="990000"/>
                </a:solidFill>
                <a:cs typeface="Times New Roman" panose="02020603050405020304" pitchFamily="18" charset="0"/>
              </a:rPr>
              <a:t>poyo a las inversiones en instalaciones de transformación y comercialización, </a:t>
            </a:r>
            <a:endParaRPr lang="es-ES_tradnl" altLang="es-ES" sz="2800">
              <a:solidFill>
                <a:srgbClr val="990000"/>
              </a:solidFill>
              <a:cs typeface="Times New Roman" panose="02020603050405020304" pitchFamily="18" charset="0"/>
            </a:endParaRPr>
          </a:p>
          <a:p>
            <a:pPr eaLnBrk="1" hangingPunct="1">
              <a:spcBef>
                <a:spcPct val="0"/>
              </a:spcBef>
            </a:pPr>
            <a:r>
              <a:rPr lang="es-ES_tradnl" altLang="es-ES" sz="2800">
                <a:solidFill>
                  <a:srgbClr val="990000"/>
                </a:solidFill>
                <a:cs typeface="Times New Roman" panose="02020603050405020304" pitchFamily="18" charset="0"/>
              </a:rPr>
              <a:t>A</a:t>
            </a:r>
            <a:r>
              <a:rPr lang="fr-FR" altLang="es-ES" sz="2800">
                <a:solidFill>
                  <a:srgbClr val="990000"/>
                </a:solidFill>
                <a:cs typeface="Times New Roman" panose="02020603050405020304" pitchFamily="18" charset="0"/>
              </a:rPr>
              <a:t>yuda complementaria a la silvicultura </a:t>
            </a:r>
            <a:endParaRPr lang="es-ES_tradnl" altLang="es-ES" sz="2800">
              <a:solidFill>
                <a:srgbClr val="990000"/>
              </a:solidFill>
              <a:cs typeface="Times New Roman" panose="02020603050405020304" pitchFamily="18" charset="0"/>
            </a:endParaRPr>
          </a:p>
          <a:p>
            <a:pPr eaLnBrk="1" hangingPunct="1">
              <a:spcBef>
                <a:spcPct val="0"/>
              </a:spcBef>
            </a:pPr>
            <a:r>
              <a:rPr lang="es-ES_tradnl" altLang="es-ES" sz="2800">
                <a:solidFill>
                  <a:srgbClr val="990000"/>
                </a:solidFill>
                <a:cs typeface="Times New Roman" panose="02020603050405020304" pitchFamily="18" charset="0"/>
              </a:rPr>
              <a:t>P</a:t>
            </a:r>
            <a:r>
              <a:rPr lang="fr-FR" altLang="es-ES" sz="2800">
                <a:solidFill>
                  <a:srgbClr val="990000"/>
                </a:solidFill>
                <a:cs typeface="Times New Roman" panose="02020603050405020304" pitchFamily="18" charset="0"/>
              </a:rPr>
              <a:t>romoción y reconversión de la agricultura.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blinds(horizontal)">
                                      <p:cBhvr>
                                        <p:cTn id="7" dur="500"/>
                                        <p:tgtEl>
                                          <p:spTgt spid="153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4">
                                            <p:txEl>
                                              <p:pRg st="2" end="2"/>
                                            </p:txEl>
                                          </p:spTgt>
                                        </p:tgtEl>
                                        <p:attrNameLst>
                                          <p:attrName>style.visibility</p:attrName>
                                        </p:attrNameLst>
                                      </p:cBhvr>
                                      <p:to>
                                        <p:strVal val="visible"/>
                                      </p:to>
                                    </p:set>
                                    <p:animEffect transition="in" filter="blinds(horizontal)">
                                      <p:cBhvr>
                                        <p:cTn id="12" dur="500"/>
                                        <p:tgtEl>
                                          <p:spTgt spid="1536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4">
                                            <p:txEl>
                                              <p:pRg st="3" end="3"/>
                                            </p:txEl>
                                          </p:spTgt>
                                        </p:tgtEl>
                                        <p:attrNameLst>
                                          <p:attrName>style.visibility</p:attrName>
                                        </p:attrNameLst>
                                      </p:cBhvr>
                                      <p:to>
                                        <p:strVal val="visible"/>
                                      </p:to>
                                    </p:set>
                                    <p:animEffect transition="in" filter="blinds(horizontal)">
                                      <p:cBhvr>
                                        <p:cTn id="17" dur="500"/>
                                        <p:tgtEl>
                                          <p:spTgt spid="1536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364">
                                            <p:txEl>
                                              <p:pRg st="4" end="4"/>
                                            </p:txEl>
                                          </p:spTgt>
                                        </p:tgtEl>
                                        <p:attrNameLst>
                                          <p:attrName>style.visibility</p:attrName>
                                        </p:attrNameLst>
                                      </p:cBhvr>
                                      <p:to>
                                        <p:strVal val="visible"/>
                                      </p:to>
                                    </p:set>
                                    <p:animEffect transition="in" filter="blinds(horizontal)">
                                      <p:cBhvr>
                                        <p:cTn id="22" dur="500"/>
                                        <p:tgtEl>
                                          <p:spTgt spid="1536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364">
                                            <p:txEl>
                                              <p:pRg st="5" end="5"/>
                                            </p:txEl>
                                          </p:spTgt>
                                        </p:tgtEl>
                                        <p:attrNameLst>
                                          <p:attrName>style.visibility</p:attrName>
                                        </p:attrNameLst>
                                      </p:cBhvr>
                                      <p:to>
                                        <p:strVal val="visible"/>
                                      </p:to>
                                    </p:set>
                                    <p:animEffect transition="in" filter="blinds(horizontal)">
                                      <p:cBhvr>
                                        <p:cTn id="27" dur="500"/>
                                        <p:tgtEl>
                                          <p:spTgt spid="15364">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364">
                                            <p:txEl>
                                              <p:pRg st="6" end="6"/>
                                            </p:txEl>
                                          </p:spTgt>
                                        </p:tgtEl>
                                        <p:attrNameLst>
                                          <p:attrName>style.visibility</p:attrName>
                                        </p:attrNameLst>
                                      </p:cBhvr>
                                      <p:to>
                                        <p:strVal val="visible"/>
                                      </p:to>
                                    </p:set>
                                    <p:animEffect transition="in" filter="blinds(horizontal)">
                                      <p:cBhvr>
                                        <p:cTn id="32" dur="500"/>
                                        <p:tgtEl>
                                          <p:spTgt spid="15364">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364">
                                            <p:txEl>
                                              <p:pRg st="7" end="7"/>
                                            </p:txEl>
                                          </p:spTgt>
                                        </p:tgtEl>
                                        <p:attrNameLst>
                                          <p:attrName>style.visibility</p:attrName>
                                        </p:attrNameLst>
                                      </p:cBhvr>
                                      <p:to>
                                        <p:strVal val="visible"/>
                                      </p:to>
                                    </p:set>
                                    <p:animEffect transition="in" filter="blinds(horizontal)">
                                      <p:cBhvr>
                                        <p:cTn id="37" dur="500"/>
                                        <p:tgtEl>
                                          <p:spTgt spid="1536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16387"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DESARROLLO RURAL</a:t>
            </a:r>
            <a:r>
              <a:rPr lang="fr-FR" altLang="es-ES">
                <a:solidFill>
                  <a:srgbClr val="990000"/>
                </a:solidFill>
              </a:rPr>
              <a:t> </a:t>
            </a:r>
          </a:p>
        </p:txBody>
      </p:sp>
      <p:sp>
        <p:nvSpPr>
          <p:cNvPr id="16388" name="Rectangle 4"/>
          <p:cNvSpPr>
            <a:spLocks noChangeArrowheads="1"/>
          </p:cNvSpPr>
          <p:nvPr/>
        </p:nvSpPr>
        <p:spPr bwMode="auto">
          <a:xfrm>
            <a:off x="762000" y="1600200"/>
            <a:ext cx="7543800" cy="496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es-ES" sz="2800" b="1">
                <a:solidFill>
                  <a:srgbClr val="990000"/>
                </a:solidFill>
                <a:cs typeface="Times New Roman" panose="02020603050405020304" pitchFamily="18" charset="0"/>
              </a:rPr>
              <a:t>LEADER+ </a:t>
            </a:r>
          </a:p>
          <a:p>
            <a:pPr eaLnBrk="1" hangingPunct="1">
              <a:spcBef>
                <a:spcPct val="0"/>
              </a:spcBef>
              <a:buFontTx/>
              <a:buNone/>
            </a:pPr>
            <a:r>
              <a:rPr lang="es-ES_tradnl" altLang="es-ES" sz="2800">
                <a:solidFill>
                  <a:srgbClr val="990000"/>
                </a:solidFill>
                <a:cs typeface="Times New Roman" panose="02020603050405020304" pitchFamily="18" charset="0"/>
              </a:rPr>
              <a:t>(2.020M€ para 2000-2006. España: 467 M€)</a:t>
            </a:r>
          </a:p>
          <a:p>
            <a:pPr eaLnBrk="1" hangingPunct="1">
              <a:lnSpc>
                <a:spcPct val="40000"/>
              </a:lnSpc>
              <a:spcBef>
                <a:spcPct val="0"/>
              </a:spcBef>
              <a:buFontTx/>
              <a:buNone/>
            </a:pPr>
            <a:endParaRPr lang="es-ES_tradnl" altLang="es-ES" sz="2800">
              <a:solidFill>
                <a:srgbClr val="990000"/>
              </a:solidFill>
              <a:cs typeface="Times New Roman" panose="02020603050405020304" pitchFamily="18" charset="0"/>
            </a:endParaRPr>
          </a:p>
          <a:p>
            <a:pPr eaLnBrk="1" hangingPunct="1">
              <a:spcBef>
                <a:spcPct val="0"/>
              </a:spcBef>
              <a:buFontTx/>
              <a:buNone/>
            </a:pPr>
            <a:r>
              <a:rPr lang="es-ES_tradnl" altLang="es-ES" sz="2800">
                <a:solidFill>
                  <a:srgbClr val="990000"/>
                </a:solidFill>
                <a:cs typeface="Times New Roman" panose="02020603050405020304" pitchFamily="18" charset="0"/>
              </a:rPr>
              <a:t>Iniciativa orientada al </a:t>
            </a:r>
            <a:r>
              <a:rPr lang="fr-FR" altLang="es-ES" sz="2800">
                <a:solidFill>
                  <a:srgbClr val="990000"/>
                </a:solidFill>
                <a:cs typeface="Times New Roman" panose="02020603050405020304" pitchFamily="18" charset="0"/>
              </a:rPr>
              <a:t>aprovechamiento de los recursos específicos de un territorio rural en el marco de una estrategia de desarrollo pertinente y adaptada al contexto local</a:t>
            </a:r>
            <a:r>
              <a:rPr lang="es-ES_tradnl" altLang="es-ES" sz="2800">
                <a:solidFill>
                  <a:srgbClr val="990000"/>
                </a:solidFill>
                <a:cs typeface="Times New Roman" panose="02020603050405020304" pitchFamily="18" charset="0"/>
              </a:rPr>
              <a:t>. N</a:t>
            </a:r>
            <a:r>
              <a:rPr lang="fr-FR" altLang="es-ES" sz="2800">
                <a:solidFill>
                  <a:srgbClr val="990000"/>
                </a:solidFill>
                <a:cs typeface="Times New Roman" panose="02020603050405020304" pitchFamily="18" charset="0"/>
              </a:rPr>
              <a:t>uevas formas: </a:t>
            </a:r>
          </a:p>
          <a:p>
            <a:pPr eaLnBrk="1" hangingPunct="1">
              <a:spcBef>
                <a:spcPct val="0"/>
              </a:spcBef>
            </a:pPr>
            <a:r>
              <a:rPr lang="fr-FR" altLang="es-ES" sz="2800">
                <a:solidFill>
                  <a:srgbClr val="990000"/>
                </a:solidFill>
                <a:cs typeface="Times New Roman" panose="02020603050405020304" pitchFamily="18" charset="0"/>
              </a:rPr>
              <a:t>de valorización del patrimonio natural y cultural, </a:t>
            </a:r>
          </a:p>
          <a:p>
            <a:pPr eaLnBrk="1" hangingPunct="1">
              <a:spcBef>
                <a:spcPct val="0"/>
              </a:spcBef>
            </a:pPr>
            <a:r>
              <a:rPr lang="fr-FR" altLang="es-ES" sz="2800">
                <a:solidFill>
                  <a:srgbClr val="990000"/>
                </a:solidFill>
                <a:cs typeface="Times New Roman" panose="02020603050405020304" pitchFamily="18" charset="0"/>
              </a:rPr>
              <a:t>de mejora del entorno económico para la creación de empleo,</a:t>
            </a:r>
          </a:p>
          <a:p>
            <a:pPr eaLnBrk="1" hangingPunct="1">
              <a:spcBef>
                <a:spcPct val="0"/>
              </a:spcBef>
            </a:pPr>
            <a:r>
              <a:rPr lang="fr-FR" altLang="es-ES" sz="2800">
                <a:solidFill>
                  <a:srgbClr val="990000"/>
                </a:solidFill>
                <a:cs typeface="Times New Roman" panose="02020603050405020304" pitchFamily="18" charset="0"/>
              </a:rPr>
              <a:t>de mejora de la capacidad organizativa de la comunidad. </a:t>
            </a:r>
            <a:endParaRPr lang="es-ES_tradnl" altLang="es-ES" sz="2800">
              <a:solidFill>
                <a:srgbClr val="99000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ox(in)">
                                      <p:cBhvr>
                                        <p:cTn id="7" dur="500"/>
                                        <p:tgtEl>
                                          <p:spTgt spid="16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8">
                                            <p:txEl>
                                              <p:pRg st="0" end="0"/>
                                            </p:txEl>
                                          </p:spTgt>
                                        </p:tgtEl>
                                        <p:attrNameLst>
                                          <p:attrName>style.visibility</p:attrName>
                                        </p:attrNameLst>
                                      </p:cBhvr>
                                      <p:to>
                                        <p:strVal val="visible"/>
                                      </p:to>
                                    </p:set>
                                    <p:animEffect transition="in" filter="dissolve">
                                      <p:cBhvr>
                                        <p:cTn id="12" dur="500"/>
                                        <p:tgtEl>
                                          <p:spTgt spid="1638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88">
                                            <p:txEl>
                                              <p:pRg st="1" end="1"/>
                                            </p:txEl>
                                          </p:spTgt>
                                        </p:tgtEl>
                                        <p:attrNameLst>
                                          <p:attrName>style.visibility</p:attrName>
                                        </p:attrNameLst>
                                      </p:cBhvr>
                                      <p:to>
                                        <p:strVal val="visible"/>
                                      </p:to>
                                    </p:set>
                                    <p:animEffect transition="in" filter="dissolve">
                                      <p:cBhvr>
                                        <p:cTn id="17" dur="500"/>
                                        <p:tgtEl>
                                          <p:spTgt spid="1638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388">
                                            <p:txEl>
                                              <p:pRg st="3" end="3"/>
                                            </p:txEl>
                                          </p:spTgt>
                                        </p:tgtEl>
                                        <p:attrNameLst>
                                          <p:attrName>style.visibility</p:attrName>
                                        </p:attrNameLst>
                                      </p:cBhvr>
                                      <p:to>
                                        <p:strVal val="visible"/>
                                      </p:to>
                                    </p:set>
                                    <p:animEffect transition="in" filter="dissolve">
                                      <p:cBhvr>
                                        <p:cTn id="22" dur="500"/>
                                        <p:tgtEl>
                                          <p:spTgt spid="1638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388">
                                            <p:txEl>
                                              <p:pRg st="4" end="4"/>
                                            </p:txEl>
                                          </p:spTgt>
                                        </p:tgtEl>
                                        <p:attrNameLst>
                                          <p:attrName>style.visibility</p:attrName>
                                        </p:attrNameLst>
                                      </p:cBhvr>
                                      <p:to>
                                        <p:strVal val="visible"/>
                                      </p:to>
                                    </p:set>
                                    <p:animEffect transition="in" filter="dissolve">
                                      <p:cBhvr>
                                        <p:cTn id="27" dur="500"/>
                                        <p:tgtEl>
                                          <p:spTgt spid="1638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388">
                                            <p:txEl>
                                              <p:pRg st="5" end="5"/>
                                            </p:txEl>
                                          </p:spTgt>
                                        </p:tgtEl>
                                        <p:attrNameLst>
                                          <p:attrName>style.visibility</p:attrName>
                                        </p:attrNameLst>
                                      </p:cBhvr>
                                      <p:to>
                                        <p:strVal val="visible"/>
                                      </p:to>
                                    </p:set>
                                    <p:animEffect transition="in" filter="dissolve">
                                      <p:cBhvr>
                                        <p:cTn id="32" dur="500"/>
                                        <p:tgtEl>
                                          <p:spTgt spid="1638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388">
                                            <p:txEl>
                                              <p:pRg st="6" end="6"/>
                                            </p:txEl>
                                          </p:spTgt>
                                        </p:tgtEl>
                                        <p:attrNameLst>
                                          <p:attrName>style.visibility</p:attrName>
                                        </p:attrNameLst>
                                      </p:cBhvr>
                                      <p:to>
                                        <p:strVal val="visible"/>
                                      </p:to>
                                    </p:set>
                                    <p:animEffect transition="in" filter="dissolve">
                                      <p:cBhvr>
                                        <p:cTn id="37" dur="500"/>
                                        <p:tgtEl>
                                          <p:spTgt spid="1638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P spid="16388"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40963"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DESARROLLO RURAL</a:t>
            </a:r>
            <a:r>
              <a:rPr lang="fr-FR" altLang="es-ES">
                <a:solidFill>
                  <a:srgbClr val="990000"/>
                </a:solidFill>
              </a:rPr>
              <a:t> </a:t>
            </a:r>
          </a:p>
        </p:txBody>
      </p:sp>
      <p:sp>
        <p:nvSpPr>
          <p:cNvPr id="17412" name="Rectangle 4"/>
          <p:cNvSpPr>
            <a:spLocks noChangeArrowheads="1"/>
          </p:cNvSpPr>
          <p:nvPr/>
        </p:nvSpPr>
        <p:spPr bwMode="auto">
          <a:xfrm>
            <a:off x="762000" y="1600200"/>
            <a:ext cx="754380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es-ES" sz="2800">
                <a:solidFill>
                  <a:srgbClr val="990000"/>
                </a:solidFill>
                <a:cs typeface="Times New Roman" panose="02020603050405020304" pitchFamily="18" charset="0"/>
              </a:rPr>
              <a:t>Los </a:t>
            </a:r>
            <a:r>
              <a:rPr lang="fr-FR" altLang="es-ES" sz="2800" b="1">
                <a:solidFill>
                  <a:srgbClr val="990000"/>
                </a:solidFill>
                <a:cs typeface="Times New Roman" panose="02020603050405020304" pitchFamily="18" charset="0"/>
              </a:rPr>
              <a:t>Grupos de Acción Local</a:t>
            </a:r>
            <a:r>
              <a:rPr lang="fr-FR" altLang="es-ES" sz="2800">
                <a:solidFill>
                  <a:srgbClr val="990000"/>
                </a:solidFill>
                <a:cs typeface="Times New Roman" panose="02020603050405020304" pitchFamily="18" charset="0"/>
              </a:rPr>
              <a:t> (GAL) son los beneficiarios de la ayuda financiera de Leader +. Son los promotores de la estrategia de desarrollo de su territorio y responsables de su aplicación sobre la base de un </a:t>
            </a:r>
            <a:r>
              <a:rPr lang="fr-FR" altLang="es-ES" sz="2800" b="1">
                <a:solidFill>
                  <a:srgbClr val="990000"/>
                </a:solidFill>
                <a:cs typeface="Times New Roman" panose="02020603050405020304" pitchFamily="18" charset="0"/>
              </a:rPr>
              <a:t>plan de desarrollo</a:t>
            </a:r>
            <a:r>
              <a:rPr lang="fr-FR" altLang="es-ES" sz="2800">
                <a:solidFill>
                  <a:srgbClr val="990000"/>
                </a:solidFill>
                <a:cs typeface="Times New Roman" panose="02020603050405020304" pitchFamily="18" charset="0"/>
              </a:rPr>
              <a:t> específico.</a:t>
            </a:r>
            <a:endParaRPr lang="es-ES_tradnl" altLang="es-ES" sz="2800">
              <a:solidFill>
                <a:srgbClr val="990000"/>
              </a:solidFill>
              <a:cs typeface="Times New Roman" panose="02020603050405020304" pitchFamily="18" charset="0"/>
            </a:endParaRPr>
          </a:p>
          <a:p>
            <a:pPr eaLnBrk="1" hangingPunct="1">
              <a:lnSpc>
                <a:spcPct val="50000"/>
              </a:lnSpc>
              <a:spcBef>
                <a:spcPct val="0"/>
              </a:spcBef>
              <a:buFontTx/>
              <a:buNone/>
            </a:pPr>
            <a:endParaRPr lang="fr-FR" altLang="es-ES" sz="2800">
              <a:solidFill>
                <a:srgbClr val="990000"/>
              </a:solidFill>
              <a:cs typeface="Times New Roman" panose="02020603050405020304" pitchFamily="18" charset="0"/>
            </a:endParaRPr>
          </a:p>
          <a:p>
            <a:pPr eaLnBrk="1" hangingPunct="1">
              <a:spcBef>
                <a:spcPct val="0"/>
              </a:spcBef>
              <a:buFontTx/>
              <a:buNone/>
            </a:pPr>
            <a:r>
              <a:rPr lang="fr-FR" altLang="es-ES" sz="2800">
                <a:solidFill>
                  <a:srgbClr val="990000"/>
                </a:solidFill>
                <a:cs typeface="Times New Roman" panose="02020603050405020304" pitchFamily="18" charset="0"/>
              </a:rPr>
              <a:t>Los GAL están constituidos por un conjunto equilibrado y representativo de participantes de los distintos medios</a:t>
            </a:r>
            <a:r>
              <a:rPr lang="es-ES_tradnl" altLang="es-ES" sz="2800">
                <a:solidFill>
                  <a:srgbClr val="990000"/>
                </a:solidFill>
                <a:cs typeface="Times New Roman" panose="02020603050405020304" pitchFamily="18" charset="0"/>
              </a:rPr>
              <a:t>.</a:t>
            </a:r>
            <a:r>
              <a:rPr lang="fr-FR" altLang="es-ES" sz="2800">
                <a:solidFill>
                  <a:srgbClr val="990000"/>
                </a:solidFill>
                <a:cs typeface="Times New Roman" panose="02020603050405020304" pitchFamily="18" charset="0"/>
              </a:rPr>
              <a:t> </a:t>
            </a:r>
            <a:r>
              <a:rPr lang="es-ES_tradnl" altLang="es-ES" sz="2800">
                <a:solidFill>
                  <a:srgbClr val="990000"/>
                </a:solidFill>
                <a:cs typeface="Times New Roman" panose="02020603050405020304" pitchFamily="18" charset="0"/>
              </a:rPr>
              <a:t>L</a:t>
            </a:r>
            <a:r>
              <a:rPr lang="fr-FR" altLang="es-ES" sz="2800">
                <a:solidFill>
                  <a:srgbClr val="990000"/>
                </a:solidFill>
                <a:cs typeface="Times New Roman" panose="02020603050405020304" pitchFamily="18" charset="0"/>
              </a:rPr>
              <a:t>os interlocutores económicos y sociales y las </a:t>
            </a:r>
            <a:r>
              <a:rPr lang="fr-FR" altLang="es-ES" sz="2800" b="1">
                <a:solidFill>
                  <a:srgbClr val="990000"/>
                </a:solidFill>
                <a:cs typeface="Times New Roman" panose="02020603050405020304" pitchFamily="18" charset="0"/>
              </a:rPr>
              <a:t>asociaciones</a:t>
            </a:r>
            <a:r>
              <a:rPr lang="fr-FR" altLang="es-ES" sz="2800">
                <a:solidFill>
                  <a:srgbClr val="990000"/>
                </a:solidFill>
                <a:cs typeface="Times New Roman" panose="02020603050405020304" pitchFamily="18" charset="0"/>
              </a:rPr>
              <a:t> deben representar al menos un 50% de la cooperación local.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41987"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DESARROLLO RURAL</a:t>
            </a:r>
            <a:r>
              <a:rPr lang="fr-FR" altLang="es-ES">
                <a:solidFill>
                  <a:srgbClr val="990000"/>
                </a:solidFill>
              </a:rPr>
              <a:t> </a:t>
            </a:r>
          </a:p>
        </p:txBody>
      </p:sp>
      <p:sp>
        <p:nvSpPr>
          <p:cNvPr id="19460" name="Rectangle 4"/>
          <p:cNvSpPr>
            <a:spLocks noChangeArrowheads="1"/>
          </p:cNvSpPr>
          <p:nvPr/>
        </p:nvSpPr>
        <p:spPr bwMode="auto">
          <a:xfrm>
            <a:off x="381000" y="1524000"/>
            <a:ext cx="85344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es-ES" sz="2800">
                <a:solidFill>
                  <a:srgbClr val="990000"/>
                </a:solidFill>
                <a:cs typeface="Times New Roman" panose="02020603050405020304" pitchFamily="18" charset="0"/>
              </a:rPr>
              <a:t>La iniciativa comunitaria se articula en torno a tres capítulos</a:t>
            </a:r>
            <a:endParaRPr lang="es-ES_tradnl" altLang="es-ES" sz="2800">
              <a:solidFill>
                <a:srgbClr val="990000"/>
              </a:solidFill>
              <a:cs typeface="Times New Roman" panose="02020603050405020304" pitchFamily="18" charset="0"/>
            </a:endParaRPr>
          </a:p>
          <a:p>
            <a:pPr eaLnBrk="1" hangingPunct="1">
              <a:lnSpc>
                <a:spcPct val="40000"/>
              </a:lnSpc>
              <a:spcBef>
                <a:spcPct val="0"/>
              </a:spcBef>
              <a:buFontTx/>
              <a:buNone/>
            </a:pPr>
            <a:r>
              <a:rPr lang="fr-FR" altLang="es-ES" sz="2800">
                <a:solidFill>
                  <a:srgbClr val="990000"/>
                </a:solidFill>
                <a:cs typeface="Times New Roman" panose="02020603050405020304" pitchFamily="18" charset="0"/>
              </a:rPr>
              <a:t> </a:t>
            </a:r>
            <a:endParaRPr lang="es-ES_tradnl" altLang="es-ES" sz="2800">
              <a:solidFill>
                <a:srgbClr val="990000"/>
              </a:solidFill>
              <a:cs typeface="Times New Roman" panose="02020603050405020304" pitchFamily="18" charset="0"/>
            </a:endParaRPr>
          </a:p>
          <a:p>
            <a:pPr eaLnBrk="1" hangingPunct="1">
              <a:spcBef>
                <a:spcPct val="0"/>
              </a:spcBef>
            </a:pPr>
            <a:r>
              <a:rPr lang="fr-FR" altLang="es-ES" sz="2600" b="1">
                <a:solidFill>
                  <a:srgbClr val="990000"/>
                </a:solidFill>
                <a:cs typeface="Times New Roman" panose="02020603050405020304" pitchFamily="18" charset="0"/>
              </a:rPr>
              <a:t>Capítulo 1</a:t>
            </a:r>
            <a:r>
              <a:rPr lang="fr-FR" altLang="es-ES" sz="2600">
                <a:solidFill>
                  <a:srgbClr val="990000"/>
                </a:solidFill>
                <a:cs typeface="Times New Roman" panose="02020603050405020304" pitchFamily="18" charset="0"/>
              </a:rPr>
              <a:t> : apoyo a estrategias territoriales de desarrollo rural, integradas y de carácter piloto, basándose en el enfoque ascendente y la cooperación horizontal;</a:t>
            </a:r>
            <a:endParaRPr lang="es-ES_tradnl" altLang="es-ES" sz="2600">
              <a:solidFill>
                <a:srgbClr val="990000"/>
              </a:solidFill>
              <a:cs typeface="Times New Roman" panose="02020603050405020304" pitchFamily="18" charset="0"/>
            </a:endParaRPr>
          </a:p>
          <a:p>
            <a:pPr eaLnBrk="1" hangingPunct="1">
              <a:lnSpc>
                <a:spcPct val="60000"/>
              </a:lnSpc>
              <a:spcBef>
                <a:spcPct val="0"/>
              </a:spcBef>
            </a:pPr>
            <a:endParaRPr lang="fr-FR" altLang="es-ES" sz="2600">
              <a:solidFill>
                <a:srgbClr val="990000"/>
              </a:solidFill>
              <a:cs typeface="Times New Roman" panose="02020603050405020304" pitchFamily="18" charset="0"/>
            </a:endParaRPr>
          </a:p>
          <a:p>
            <a:pPr eaLnBrk="1" hangingPunct="1">
              <a:spcBef>
                <a:spcPct val="0"/>
              </a:spcBef>
            </a:pPr>
            <a:r>
              <a:rPr lang="fr-FR" altLang="es-ES" sz="2600" b="1">
                <a:solidFill>
                  <a:srgbClr val="990000"/>
                </a:solidFill>
                <a:cs typeface="Times New Roman" panose="02020603050405020304" pitchFamily="18" charset="0"/>
              </a:rPr>
              <a:t>Capítulo 2</a:t>
            </a:r>
            <a:r>
              <a:rPr lang="fr-FR" altLang="es-ES" sz="2600">
                <a:solidFill>
                  <a:srgbClr val="990000"/>
                </a:solidFill>
                <a:cs typeface="Times New Roman" panose="02020603050405020304" pitchFamily="18" charset="0"/>
              </a:rPr>
              <a:t> : apoyo a la cooperación interterritorial y transnacional;</a:t>
            </a:r>
            <a:endParaRPr lang="es-ES_tradnl" altLang="es-ES" sz="2600">
              <a:solidFill>
                <a:srgbClr val="990000"/>
              </a:solidFill>
              <a:cs typeface="Times New Roman" panose="02020603050405020304" pitchFamily="18" charset="0"/>
            </a:endParaRPr>
          </a:p>
          <a:p>
            <a:pPr eaLnBrk="1" hangingPunct="1">
              <a:lnSpc>
                <a:spcPct val="40000"/>
              </a:lnSpc>
              <a:spcBef>
                <a:spcPct val="0"/>
              </a:spcBef>
            </a:pPr>
            <a:endParaRPr lang="fr-FR" altLang="es-ES" sz="2600">
              <a:solidFill>
                <a:srgbClr val="990000"/>
              </a:solidFill>
              <a:cs typeface="Times New Roman" panose="02020603050405020304" pitchFamily="18" charset="0"/>
            </a:endParaRPr>
          </a:p>
          <a:p>
            <a:pPr eaLnBrk="1" hangingPunct="1">
              <a:spcBef>
                <a:spcPct val="0"/>
              </a:spcBef>
            </a:pPr>
            <a:r>
              <a:rPr lang="fr-FR" altLang="es-ES" sz="2600" b="1">
                <a:solidFill>
                  <a:srgbClr val="990000"/>
                </a:solidFill>
                <a:cs typeface="Times New Roman" panose="02020603050405020304" pitchFamily="18" charset="0"/>
              </a:rPr>
              <a:t>Capítulo 3</a:t>
            </a:r>
            <a:r>
              <a:rPr lang="fr-FR" altLang="es-ES" sz="2600">
                <a:solidFill>
                  <a:srgbClr val="990000"/>
                </a:solidFill>
                <a:cs typeface="Times New Roman" panose="02020603050405020304" pitchFamily="18" charset="0"/>
              </a:rPr>
              <a:t> : creación de una red del conjunto de los territorios rurales de la Comunidad, que sean beneficiarios o no de Leader +, y de todos los protagonistas de desarrollo rural.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Effect transition="in" filter="dissolve">
                                      <p:cBhvr>
                                        <p:cTn id="7" dur="500"/>
                                        <p:tgtEl>
                                          <p:spTgt spid="194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60">
                                            <p:txEl>
                                              <p:pRg st="1" end="1"/>
                                            </p:txEl>
                                          </p:spTgt>
                                        </p:tgtEl>
                                        <p:attrNameLst>
                                          <p:attrName>style.visibility</p:attrName>
                                        </p:attrNameLst>
                                      </p:cBhvr>
                                      <p:to>
                                        <p:strVal val="visible"/>
                                      </p:to>
                                    </p:set>
                                    <p:animEffect transition="in" filter="dissolve">
                                      <p:cBhvr>
                                        <p:cTn id="12" dur="500"/>
                                        <p:tgtEl>
                                          <p:spTgt spid="1946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60">
                                            <p:txEl>
                                              <p:pRg st="2" end="2"/>
                                            </p:txEl>
                                          </p:spTgt>
                                        </p:tgtEl>
                                        <p:attrNameLst>
                                          <p:attrName>style.visibility</p:attrName>
                                        </p:attrNameLst>
                                      </p:cBhvr>
                                      <p:to>
                                        <p:strVal val="visible"/>
                                      </p:to>
                                    </p:set>
                                    <p:animEffect transition="in" filter="dissolve">
                                      <p:cBhvr>
                                        <p:cTn id="17" dur="500"/>
                                        <p:tgtEl>
                                          <p:spTgt spid="1946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460">
                                            <p:txEl>
                                              <p:pRg st="4" end="4"/>
                                            </p:txEl>
                                          </p:spTgt>
                                        </p:tgtEl>
                                        <p:attrNameLst>
                                          <p:attrName>style.visibility</p:attrName>
                                        </p:attrNameLst>
                                      </p:cBhvr>
                                      <p:to>
                                        <p:strVal val="visible"/>
                                      </p:to>
                                    </p:set>
                                    <p:animEffect transition="in" filter="dissolve">
                                      <p:cBhvr>
                                        <p:cTn id="22" dur="500"/>
                                        <p:tgtEl>
                                          <p:spTgt spid="1946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460">
                                            <p:txEl>
                                              <p:pRg st="6" end="6"/>
                                            </p:txEl>
                                          </p:spTgt>
                                        </p:tgtEl>
                                        <p:attrNameLst>
                                          <p:attrName>style.visibility</p:attrName>
                                        </p:attrNameLst>
                                      </p:cBhvr>
                                      <p:to>
                                        <p:strVal val="visible"/>
                                      </p:to>
                                    </p:set>
                                    <p:animEffect transition="in" filter="dissolve">
                                      <p:cBhvr>
                                        <p:cTn id="27" dur="500"/>
                                        <p:tgtEl>
                                          <p:spTgt spid="1946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43011"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DESARROLLO RURAL</a:t>
            </a:r>
            <a:r>
              <a:rPr lang="fr-FR" altLang="es-ES">
                <a:solidFill>
                  <a:srgbClr val="990000"/>
                </a:solidFill>
              </a:rPr>
              <a:t> </a:t>
            </a:r>
          </a:p>
        </p:txBody>
      </p:sp>
      <p:graphicFrame>
        <p:nvGraphicFramePr>
          <p:cNvPr id="18531" name="Group 99"/>
          <p:cNvGraphicFramePr>
            <a:graphicFrameLocks noGrp="1"/>
          </p:cNvGraphicFramePr>
          <p:nvPr/>
        </p:nvGraphicFramePr>
        <p:xfrm>
          <a:off x="876300" y="2590800"/>
          <a:ext cx="7391400" cy="3200400"/>
        </p:xfrm>
        <a:graphic>
          <a:graphicData uri="http://schemas.openxmlformats.org/drawingml/2006/table">
            <a:tbl>
              <a:tblPr/>
              <a:tblGrid>
                <a:gridCol w="2217738">
                  <a:extLst>
                    <a:ext uri="{9D8B030D-6E8A-4147-A177-3AD203B41FA5}">
                      <a16:colId xmlns:a16="http://schemas.microsoft.com/office/drawing/2014/main" val="538885111"/>
                    </a:ext>
                  </a:extLst>
                </a:gridCol>
                <a:gridCol w="923925">
                  <a:extLst>
                    <a:ext uri="{9D8B030D-6E8A-4147-A177-3AD203B41FA5}">
                      <a16:colId xmlns:a16="http://schemas.microsoft.com/office/drawing/2014/main" val="2529590444"/>
                    </a:ext>
                  </a:extLst>
                </a:gridCol>
                <a:gridCol w="554037">
                  <a:extLst>
                    <a:ext uri="{9D8B030D-6E8A-4147-A177-3AD203B41FA5}">
                      <a16:colId xmlns:a16="http://schemas.microsoft.com/office/drawing/2014/main" val="2136938463"/>
                    </a:ext>
                  </a:extLst>
                </a:gridCol>
                <a:gridCol w="2679700">
                  <a:extLst>
                    <a:ext uri="{9D8B030D-6E8A-4147-A177-3AD203B41FA5}">
                      <a16:colId xmlns:a16="http://schemas.microsoft.com/office/drawing/2014/main" val="3508033297"/>
                    </a:ext>
                  </a:extLst>
                </a:gridCol>
                <a:gridCol w="1016000">
                  <a:extLst>
                    <a:ext uri="{9D8B030D-6E8A-4147-A177-3AD203B41FA5}">
                      <a16:colId xmlns:a16="http://schemas.microsoft.com/office/drawing/2014/main" val="672467047"/>
                    </a:ext>
                  </a:extLst>
                </a:gridCol>
              </a:tblGrid>
              <a:tr h="4349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Alemania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247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s-ES" sz="2400" b="0" i="0" u="none" strike="noStrike" cap="none" normalizeH="0" baseline="0" smtClean="0">
                        <a:ln>
                          <a:noFill/>
                        </a:ln>
                        <a:solidFill>
                          <a:srgbClr val="99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Países Bajos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8414049"/>
                  </a:ext>
                </a:extLst>
              </a:tr>
              <a:tr h="43656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Grecia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172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s-ES" sz="2400" b="0" i="0" u="none" strike="noStrike" cap="none" normalizeH="0" baseline="0" smtClean="0">
                        <a:ln>
                          <a:noFill/>
                        </a:ln>
                        <a:solidFill>
                          <a:srgbClr val="99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Austria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71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21028798"/>
                  </a:ext>
                </a:extLst>
              </a:tr>
              <a:tr h="4349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España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467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s-ES" sz="2400" b="0" i="0" u="none" strike="noStrike" cap="none" normalizeH="0" baseline="0" smtClean="0">
                        <a:ln>
                          <a:noFill/>
                        </a:ln>
                        <a:solidFill>
                          <a:srgbClr val="99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Portugal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152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4016710"/>
                  </a:ext>
                </a:extLst>
              </a:tr>
              <a:tr h="4349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Francia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252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s-ES" sz="2400" b="0" i="0" u="none" strike="noStrike" cap="none" normalizeH="0" baseline="0" smtClean="0">
                        <a:ln>
                          <a:noFill/>
                        </a:ln>
                        <a:solidFill>
                          <a:srgbClr val="99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Finlandia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39666904"/>
                  </a:ext>
                </a:extLst>
              </a:tr>
              <a:tr h="4349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Irlanda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s-ES" sz="2400" b="0" i="0" u="none" strike="noStrike" cap="none" normalizeH="0" baseline="0" smtClean="0">
                        <a:ln>
                          <a:noFill/>
                        </a:ln>
                        <a:solidFill>
                          <a:srgbClr val="99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Suecia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16691889"/>
                  </a:ext>
                </a:extLst>
              </a:tr>
              <a:tr h="43656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Italia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267</a:t>
                      </a:r>
                      <a:endPar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s-ES" sz="2400" b="0" i="0" u="none" strike="noStrike" cap="none" normalizeH="0" baseline="0" smtClean="0">
                        <a:ln>
                          <a:noFill/>
                        </a:ln>
                        <a:solidFill>
                          <a:srgbClr val="99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El Reino Unido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106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556798"/>
                  </a:ext>
                </a:extLst>
              </a:tr>
              <a:tr h="4349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Luxemburgo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s-ES" sz="2400" b="0" i="0" u="none" strike="noStrike" cap="none" normalizeH="0" baseline="0" smtClean="0">
                        <a:ln>
                          <a:noFill/>
                        </a:ln>
                        <a:solidFill>
                          <a:srgbClr val="99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Red europea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altLang="es-ES" sz="2400" b="0" i="0" u="none" strike="noStrike" cap="none" normalizeH="0" baseline="0" smtClean="0">
                          <a:ln>
                            <a:noFill/>
                          </a:ln>
                          <a:solidFill>
                            <a:srgbClr val="990000"/>
                          </a:solidFill>
                          <a:effectLst/>
                          <a:latin typeface="Times New Roman" panose="02020603050405020304" pitchFamily="18" charset="0"/>
                          <a:cs typeface="Times New Roman" panose="02020603050405020304" pitchFamily="18"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956317"/>
                  </a:ext>
                </a:extLst>
              </a:tr>
            </a:tbl>
          </a:graphicData>
        </a:graphic>
      </p:graphicFrame>
      <p:sp>
        <p:nvSpPr>
          <p:cNvPr id="43062" name="Text Box 100"/>
          <p:cNvSpPr txBox="1">
            <a:spLocks noChangeArrowheads="1"/>
          </p:cNvSpPr>
          <p:nvPr/>
        </p:nvSpPr>
        <p:spPr bwMode="auto">
          <a:xfrm>
            <a:off x="1524000" y="17526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es-ES" sz="2400">
                <a:solidFill>
                  <a:srgbClr val="990000"/>
                </a:solidFill>
              </a:rPr>
              <a:t>Presupuesto total Leader+ 2000-2006: 2.020 M€</a:t>
            </a:r>
            <a:endParaRPr lang="fr-FR" altLang="es-ES" sz="2400">
              <a:solidFill>
                <a:srgbClr val="99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44035"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Estrategia de Lisboa</a:t>
            </a:r>
            <a:endParaRPr lang="fr-FR" altLang="es-ES">
              <a:solidFill>
                <a:srgbClr val="990000"/>
              </a:solidFill>
            </a:endParaRPr>
          </a:p>
        </p:txBody>
      </p:sp>
      <p:sp>
        <p:nvSpPr>
          <p:cNvPr id="44036" name="Rectangle 4"/>
          <p:cNvSpPr>
            <a:spLocks noChangeArrowheads="1"/>
          </p:cNvSpPr>
          <p:nvPr/>
        </p:nvSpPr>
        <p:spPr bwMode="auto">
          <a:xfrm>
            <a:off x="0" y="2209800"/>
            <a:ext cx="914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s-ES" sz="1200"/>
          </a:p>
        </p:txBody>
      </p:sp>
      <p:sp>
        <p:nvSpPr>
          <p:cNvPr id="44037" name="Text Box 5"/>
          <p:cNvSpPr txBox="1">
            <a:spLocks noChangeArrowheads="1"/>
          </p:cNvSpPr>
          <p:nvPr/>
        </p:nvSpPr>
        <p:spPr bwMode="auto">
          <a:xfrm>
            <a:off x="1066800" y="1828800"/>
            <a:ext cx="708660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400"/>
              <a:t>El 2 de febrero de 2005 la Comisión relanzó la </a:t>
            </a:r>
            <a:r>
              <a:rPr lang="es-ES_tradnl" altLang="es-ES" sz="2400" b="1"/>
              <a:t>Estrategia de Lisboa:</a:t>
            </a:r>
          </a:p>
          <a:p>
            <a:pPr algn="ctr" eaLnBrk="1" hangingPunct="1">
              <a:spcBef>
                <a:spcPct val="50000"/>
              </a:spcBef>
              <a:buFontTx/>
              <a:buNone/>
            </a:pPr>
            <a:endParaRPr lang="es-ES_tradnl" altLang="es-ES" sz="2400" b="1"/>
          </a:p>
          <a:p>
            <a:pPr eaLnBrk="1" hangingPunct="1">
              <a:spcBef>
                <a:spcPct val="50000"/>
              </a:spcBef>
              <a:buFontTx/>
              <a:buNone/>
            </a:pPr>
            <a:r>
              <a:rPr lang="es-ES_tradnl" altLang="es-ES" sz="2400" b="1">
                <a:sym typeface="Wingdings" panose="05000000000000000000" pitchFamily="2" charset="2"/>
              </a:rPr>
              <a:t> </a:t>
            </a:r>
            <a:r>
              <a:rPr lang="es-ES_tradnl" altLang="es-ES" sz="2400" b="1"/>
              <a:t> Mayor crecimiento</a:t>
            </a:r>
          </a:p>
          <a:p>
            <a:pPr eaLnBrk="1" hangingPunct="1">
              <a:spcBef>
                <a:spcPct val="50000"/>
              </a:spcBef>
              <a:buFontTx/>
              <a:buNone/>
            </a:pPr>
            <a:r>
              <a:rPr lang="es-ES_tradnl" altLang="es-ES" sz="2400" b="1">
                <a:sym typeface="Wingdings" panose="05000000000000000000" pitchFamily="2" charset="2"/>
              </a:rPr>
              <a:t> Más </a:t>
            </a:r>
            <a:r>
              <a:rPr lang="es-ES_tradnl" altLang="es-ES" sz="2400" b="1"/>
              <a:t>creación de empleos</a:t>
            </a:r>
          </a:p>
          <a:p>
            <a:pPr eaLnBrk="1" hangingPunct="1">
              <a:spcBef>
                <a:spcPct val="50000"/>
              </a:spcBef>
              <a:buFontTx/>
              <a:buNone/>
            </a:pPr>
            <a:r>
              <a:rPr lang="es-ES_tradnl" altLang="es-ES" sz="2400" b="1">
                <a:sym typeface="Wingdings" panose="05000000000000000000" pitchFamily="2" charset="2"/>
              </a:rPr>
              <a:t> A</a:t>
            </a:r>
            <a:r>
              <a:rPr lang="es-ES_tradnl" altLang="es-ES" sz="2400" b="1"/>
              <a:t>umento de la competitividad</a:t>
            </a:r>
          </a:p>
          <a:p>
            <a:pPr eaLnBrk="1" hangingPunct="1">
              <a:spcBef>
                <a:spcPct val="50000"/>
              </a:spcBef>
              <a:buFontTx/>
              <a:buNone/>
            </a:pPr>
            <a:endParaRPr lang="en-GB" altLang="es-ES" sz="2400" b="1"/>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45059"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Estrategia de Lisboa</a:t>
            </a:r>
            <a:endParaRPr lang="fr-FR" altLang="es-ES">
              <a:solidFill>
                <a:srgbClr val="990000"/>
              </a:solidFill>
            </a:endParaRPr>
          </a:p>
        </p:txBody>
      </p:sp>
      <p:sp>
        <p:nvSpPr>
          <p:cNvPr id="45060" name="Rectangle 4"/>
          <p:cNvSpPr>
            <a:spLocks noChangeArrowheads="1"/>
          </p:cNvSpPr>
          <p:nvPr/>
        </p:nvSpPr>
        <p:spPr bwMode="auto">
          <a:xfrm>
            <a:off x="0" y="2209800"/>
            <a:ext cx="914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s-ES" sz="1200"/>
          </a:p>
        </p:txBody>
      </p:sp>
      <p:sp>
        <p:nvSpPr>
          <p:cNvPr id="45061" name="Text Box 5"/>
          <p:cNvSpPr txBox="1">
            <a:spLocks noChangeArrowheads="1"/>
          </p:cNvSpPr>
          <p:nvPr/>
        </p:nvSpPr>
        <p:spPr bwMode="auto">
          <a:xfrm>
            <a:off x="1066800" y="1828800"/>
            <a:ext cx="7086600" cy="42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400"/>
              <a:t>El 2 de febrero de 2005 la Comisión relanzó la </a:t>
            </a:r>
            <a:r>
              <a:rPr lang="es-ES_tradnl" altLang="es-ES" sz="2400" b="1"/>
              <a:t>Estrategia de Lisboa:</a:t>
            </a:r>
          </a:p>
          <a:p>
            <a:pPr algn="ctr" eaLnBrk="1" hangingPunct="1">
              <a:spcBef>
                <a:spcPct val="50000"/>
              </a:spcBef>
              <a:buFontTx/>
              <a:buNone/>
            </a:pPr>
            <a:endParaRPr lang="es-ES_tradnl" altLang="es-ES" sz="2400" b="1"/>
          </a:p>
          <a:p>
            <a:pPr eaLnBrk="1" hangingPunct="1">
              <a:spcBef>
                <a:spcPct val="50000"/>
              </a:spcBef>
              <a:buFont typeface="Wingdings" panose="05000000000000000000" pitchFamily="2" charset="2"/>
              <a:buChar char="à"/>
            </a:pPr>
            <a:r>
              <a:rPr lang="es-ES_tradnl" altLang="es-ES" sz="2400" b="1">
                <a:sym typeface="Wingdings" panose="05000000000000000000" pitchFamily="2" charset="2"/>
              </a:rPr>
              <a:t>Uso sostenible de los recursos naturales</a:t>
            </a:r>
          </a:p>
          <a:p>
            <a:pPr lvl="1" eaLnBrk="1" hangingPunct="1">
              <a:spcBef>
                <a:spcPct val="50000"/>
              </a:spcBef>
              <a:buFont typeface="Wingdings" panose="05000000000000000000" pitchFamily="2" charset="2"/>
              <a:buChar char="à"/>
            </a:pPr>
            <a:r>
              <a:rPr lang="es-ES_tradnl" altLang="es-ES" sz="2000" b="1"/>
              <a:t> Mejorar la salud y calidad de los productos</a:t>
            </a:r>
          </a:p>
          <a:p>
            <a:pPr lvl="1" eaLnBrk="1" hangingPunct="1">
              <a:spcBef>
                <a:spcPct val="50000"/>
              </a:spcBef>
              <a:buFont typeface="Wingdings" panose="05000000000000000000" pitchFamily="2" charset="2"/>
              <a:buChar char="à"/>
            </a:pPr>
            <a:r>
              <a:rPr lang="es-ES_tradnl" altLang="es-ES" sz="2000" b="1"/>
              <a:t> Métodos de producción ambientalmente sostenibles</a:t>
            </a:r>
          </a:p>
          <a:p>
            <a:pPr lvl="2" eaLnBrk="1" hangingPunct="1">
              <a:spcBef>
                <a:spcPct val="50000"/>
              </a:spcBef>
              <a:buFont typeface="Wingdings" panose="05000000000000000000" pitchFamily="2" charset="2"/>
              <a:buChar char="à"/>
            </a:pPr>
            <a:r>
              <a:rPr lang="es-ES_tradnl" altLang="es-ES" sz="2000" b="1"/>
              <a:t>Producción orgánica</a:t>
            </a:r>
          </a:p>
          <a:p>
            <a:pPr lvl="2" eaLnBrk="1" hangingPunct="1">
              <a:spcBef>
                <a:spcPct val="50000"/>
              </a:spcBef>
              <a:buFont typeface="Wingdings" panose="05000000000000000000" pitchFamily="2" charset="2"/>
              <a:buChar char="à"/>
            </a:pPr>
            <a:r>
              <a:rPr lang="es-ES_tradnl" altLang="es-ES" sz="2000" b="1"/>
              <a:t>Materiales renovables</a:t>
            </a:r>
          </a:p>
          <a:p>
            <a:pPr lvl="2" eaLnBrk="1" hangingPunct="1">
              <a:spcBef>
                <a:spcPct val="50000"/>
              </a:spcBef>
              <a:buFont typeface="Wingdings" panose="05000000000000000000" pitchFamily="2" charset="2"/>
              <a:buChar char="à"/>
            </a:pPr>
            <a:r>
              <a:rPr lang="es-ES_tradnl" altLang="es-ES" sz="2000" b="1"/>
              <a:t>Protección d e la biodiversidad</a:t>
            </a:r>
            <a:endParaRPr lang="en-GB" altLang="es-ES" sz="20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2330105793"/>
              </p:ext>
            </p:extLst>
          </p:nvPr>
        </p:nvGraphicFramePr>
        <p:xfrm>
          <a:off x="611560" y="629980"/>
          <a:ext cx="7704856" cy="6111388"/>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p:cNvSpPr txBox="1"/>
          <p:nvPr/>
        </p:nvSpPr>
        <p:spPr>
          <a:xfrm>
            <a:off x="2123728" y="260648"/>
            <a:ext cx="6408712" cy="369332"/>
          </a:xfrm>
          <a:prstGeom prst="rect">
            <a:avLst/>
          </a:prstGeom>
          <a:noFill/>
        </p:spPr>
        <p:txBody>
          <a:bodyPr wrap="square" rtlCol="0">
            <a:spAutoFit/>
          </a:bodyPr>
          <a:lstStyle/>
          <a:p>
            <a:r>
              <a:rPr lang="es-ES" dirty="0" smtClean="0"/>
              <a:t>Tamaño medio de las explotaciones agrarias (ha)</a:t>
            </a:r>
            <a:endParaRPr lang="es-ES" dirty="0"/>
          </a:p>
        </p:txBody>
      </p:sp>
    </p:spTree>
    <p:extLst>
      <p:ext uri="{BB962C8B-B14F-4D97-AF65-F5344CB8AC3E}">
        <p14:creationId xmlns:p14="http://schemas.microsoft.com/office/powerpoint/2010/main" val="10783874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46083"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Estrategia de Lisboa</a:t>
            </a:r>
            <a:endParaRPr lang="fr-FR" altLang="es-ES">
              <a:solidFill>
                <a:srgbClr val="990000"/>
              </a:solidFill>
            </a:endParaRPr>
          </a:p>
        </p:txBody>
      </p:sp>
      <p:sp>
        <p:nvSpPr>
          <p:cNvPr id="46084" name="Text Box 4"/>
          <p:cNvSpPr txBox="1">
            <a:spLocks noChangeArrowheads="1"/>
          </p:cNvSpPr>
          <p:nvPr/>
        </p:nvSpPr>
        <p:spPr bwMode="auto">
          <a:xfrm>
            <a:off x="457200" y="2344738"/>
            <a:ext cx="84582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à"/>
            </a:pPr>
            <a:r>
              <a:rPr lang="es-ES_tradnl" altLang="es-ES" sz="3600">
                <a:sym typeface="Wingdings" panose="05000000000000000000" pitchFamily="2" charset="2"/>
              </a:rPr>
              <a:t>Desvincular las ayudas de la producción</a:t>
            </a:r>
          </a:p>
          <a:p>
            <a:pPr eaLnBrk="1" hangingPunct="1">
              <a:spcBef>
                <a:spcPct val="50000"/>
              </a:spcBef>
              <a:buFont typeface="Wingdings" panose="05000000000000000000" pitchFamily="2" charset="2"/>
              <a:buChar char="à"/>
            </a:pPr>
            <a:r>
              <a:rPr lang="es-ES_tradnl" altLang="es-ES" sz="3600">
                <a:sym typeface="Wingdings" panose="05000000000000000000" pitchFamily="2" charset="2"/>
              </a:rPr>
              <a:t> Reforzar los recursos para desarrollo rural</a:t>
            </a:r>
            <a:endParaRPr lang="en-GB" altLang="es-ES" sz="36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47107"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47108" name="Rectangle 4"/>
          <p:cNvSpPr>
            <a:spLocks noChangeArrowheads="1"/>
          </p:cNvSpPr>
          <p:nvPr/>
        </p:nvSpPr>
        <p:spPr bwMode="auto">
          <a:xfrm>
            <a:off x="0" y="-5562600"/>
            <a:ext cx="91440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es-ES" sz="1800"/>
              <a:t>The Communication proposes to:</a:t>
            </a:r>
          </a:p>
          <a:p>
            <a:pPr lvl="1">
              <a:spcBef>
                <a:spcPct val="0"/>
              </a:spcBef>
              <a:buFontTx/>
              <a:buChar char="•"/>
            </a:pPr>
            <a:r>
              <a:rPr lang="fr-FR" altLang="es-ES" sz="1800"/>
              <a:t>identify and eliminate unnecessary or out of date provisions through a "legal audit" of existing rules, and to improve the structure and presentation of agricultural law; </a:t>
            </a:r>
          </a:p>
          <a:p>
            <a:pPr lvl="1">
              <a:spcBef>
                <a:spcPct val="0"/>
              </a:spcBef>
              <a:buFontTx/>
              <a:buChar char="•"/>
            </a:pPr>
            <a:r>
              <a:rPr lang="fr-FR" altLang="es-ES" sz="1800"/>
              <a:t>amalgamate the existing Common Market Organisations (CMOs) into a single CMO. The aim is to provide a single set of harmonised rules in the classic areas of market policy such as intervention, private storage, import tariff quotas, export refunds, safeguard measures, promotion of agricultural products, state aid rules, communications and reporting of data, without changing the substance of the existing instruments and mechanisms; </a:t>
            </a:r>
          </a:p>
          <a:p>
            <a:pPr lvl="1">
              <a:spcBef>
                <a:spcPct val="0"/>
              </a:spcBef>
              <a:buFontTx/>
              <a:buChar char="•"/>
            </a:pPr>
            <a:r>
              <a:rPr lang="fr-FR" altLang="es-ES" sz="1800"/>
              <a:t>assist national administrations to quantify and reduce burdens imposed on farmers; </a:t>
            </a:r>
          </a:p>
          <a:p>
            <a:pPr lvl="1">
              <a:spcBef>
                <a:spcPct val="0"/>
              </a:spcBef>
              <a:buFontTx/>
              <a:buChar char="•"/>
            </a:pPr>
            <a:r>
              <a:rPr lang="fr-FR" altLang="es-ES" sz="1800"/>
              <a:t>develop a CAP simplification action plan in 2006 with the concrete measures envisaged; </a:t>
            </a:r>
          </a:p>
          <a:p>
            <a:pPr lvl="1">
              <a:spcBef>
                <a:spcPct val="0"/>
              </a:spcBef>
              <a:buFontTx/>
              <a:buChar char="•"/>
            </a:pPr>
            <a:r>
              <a:rPr lang="fr-FR" altLang="es-ES" sz="1800"/>
              <a:t>take account of appropriate suggestions made by Member States and stakeholders; </a:t>
            </a:r>
          </a:p>
          <a:p>
            <a:pPr lvl="1">
              <a:spcBef>
                <a:spcPct val="0"/>
              </a:spcBef>
              <a:buFontTx/>
              <a:buChar char="•"/>
            </a:pPr>
            <a:r>
              <a:rPr lang="fr-FR" altLang="es-ES" sz="1800"/>
              <a:t>hold a simplification conference in 2006, focusing on the views and needs of stakeholders.</a:t>
            </a:r>
          </a:p>
          <a:p>
            <a:pPr>
              <a:spcBef>
                <a:spcPct val="0"/>
              </a:spcBef>
              <a:buFontTx/>
              <a:buNone/>
            </a:pPr>
            <a:r>
              <a:rPr lang="fr-FR" altLang="es-ES" sz="2400"/>
              <a:t> </a:t>
            </a:r>
          </a:p>
          <a:p>
            <a:pPr>
              <a:spcBef>
                <a:spcPct val="0"/>
              </a:spcBef>
              <a:buFontTx/>
              <a:buNone/>
            </a:pPr>
            <a:endParaRPr lang="fr-FR" altLang="es-ES" sz="2400"/>
          </a:p>
        </p:txBody>
      </p:sp>
      <p:sp>
        <p:nvSpPr>
          <p:cNvPr id="27653" name="Rectangle 5"/>
          <p:cNvSpPr>
            <a:spLocks noChangeArrowheads="1"/>
          </p:cNvSpPr>
          <p:nvPr/>
        </p:nvSpPr>
        <p:spPr bwMode="auto">
          <a:xfrm>
            <a:off x="419100" y="1752600"/>
            <a:ext cx="8305800"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s-ES" sz="2400">
                <a:latin typeface="Verdana" panose="020B0604030504040204" pitchFamily="34" charset="0"/>
              </a:rPr>
              <a:t>El 26 de junio de 2003, los ministros de Agricultura de la UE aprobaron una reforma en profundidad de la Política Agrícola Común (PAC). Esta reforma dará un giro absoluto al modo en que la UE apoya a su sector agrario. </a:t>
            </a:r>
            <a:endParaRPr lang="es-ES_tradnl" altLang="es-ES" sz="2400">
              <a:latin typeface="Verdana" panose="020B0604030504040204" pitchFamily="34" charset="0"/>
            </a:endParaRPr>
          </a:p>
          <a:p>
            <a:pPr>
              <a:spcBef>
                <a:spcPct val="50000"/>
              </a:spcBef>
              <a:buFontTx/>
              <a:buNone/>
            </a:pPr>
            <a:r>
              <a:rPr lang="en-GB" altLang="es-ES" sz="2400">
                <a:latin typeface="Verdana" panose="020B0604030504040204" pitchFamily="34" charset="0"/>
              </a:rPr>
              <a:t>La nueva PAC se centra en el consumidor y los contribuyentes, y da a los agricultores europeos </a:t>
            </a:r>
            <a:r>
              <a:rPr lang="en-GB" altLang="es-ES" sz="2400" b="1">
                <a:latin typeface="Verdana" panose="020B0604030504040204" pitchFamily="34" charset="0"/>
              </a:rPr>
              <a:t>libertad para producir lo que el mercado demande</a:t>
            </a:r>
            <a:r>
              <a:rPr lang="en-GB" altLang="es-ES" sz="2400">
                <a:latin typeface="Verdana" panose="020B0604030504040204" pitchFamily="34" charset="0"/>
              </a:rPr>
              <a:t>. La mayor parte de las </a:t>
            </a:r>
            <a:r>
              <a:rPr lang="en-GB" altLang="es-ES" sz="2400" b="1">
                <a:latin typeface="Verdana" panose="020B0604030504040204" pitchFamily="34" charset="0"/>
              </a:rPr>
              <a:t>subvenciones</a:t>
            </a:r>
            <a:r>
              <a:rPr lang="en-GB" altLang="es-ES" sz="2400">
                <a:latin typeface="Verdana" panose="020B0604030504040204" pitchFamily="34" charset="0"/>
              </a:rPr>
              <a:t> se abonarán </a:t>
            </a:r>
            <a:r>
              <a:rPr lang="en-GB" altLang="es-ES" sz="2400" b="1">
                <a:latin typeface="Verdana" panose="020B0604030504040204" pitchFamily="34" charset="0"/>
              </a:rPr>
              <a:t>con independencia de</a:t>
            </a:r>
            <a:r>
              <a:rPr lang="en-GB" altLang="es-ES" sz="2400">
                <a:latin typeface="Verdana" panose="020B0604030504040204" pitchFamily="34" charset="0"/>
              </a:rPr>
              <a:t> cuál sea </a:t>
            </a:r>
            <a:r>
              <a:rPr lang="en-GB" altLang="es-ES" sz="2400" b="1">
                <a:latin typeface="Verdana" panose="020B0604030504040204" pitchFamily="34" charset="0"/>
              </a:rPr>
              <a:t>el volumen de la producción</a:t>
            </a:r>
            <a:r>
              <a:rPr lang="en-GB" altLang="es-ES" sz="2400">
                <a:latin typeface="Verdana" panose="020B060403050404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Effect transition="in" filter="checkerboard(across)">
                                      <p:cBhvr>
                                        <p:cTn id="7" dur="500"/>
                                        <p:tgtEl>
                                          <p:spTgt spid="276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53">
                                            <p:txEl>
                                              <p:pRg st="1" end="1"/>
                                            </p:txEl>
                                          </p:spTgt>
                                        </p:tgtEl>
                                        <p:attrNameLst>
                                          <p:attrName>style.visibility</p:attrName>
                                        </p:attrNameLst>
                                      </p:cBhvr>
                                      <p:to>
                                        <p:strVal val="visible"/>
                                      </p:to>
                                    </p:set>
                                    <p:animEffect transition="in" filter="checkerboard(across)">
                                      <p:cBhvr>
                                        <p:cTn id="12" dur="500"/>
                                        <p:tgtEl>
                                          <p:spTgt spid="276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48131"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48132" name="Rectangle 4"/>
          <p:cNvSpPr>
            <a:spLocks noChangeArrowheads="1"/>
          </p:cNvSpPr>
          <p:nvPr/>
        </p:nvSpPr>
        <p:spPr bwMode="auto">
          <a:xfrm>
            <a:off x="0" y="-5562600"/>
            <a:ext cx="91440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es-ES" sz="1800"/>
              <a:t>The Communication proposes to:</a:t>
            </a:r>
          </a:p>
          <a:p>
            <a:pPr lvl="1">
              <a:spcBef>
                <a:spcPct val="0"/>
              </a:spcBef>
              <a:buFontTx/>
              <a:buChar char="•"/>
            </a:pPr>
            <a:r>
              <a:rPr lang="fr-FR" altLang="es-ES" sz="1800"/>
              <a:t>identify and eliminate unnecessary or out of date provisions through a "legal audit" of existing rules, and to improve the structure and presentation of agricultural law; </a:t>
            </a:r>
          </a:p>
          <a:p>
            <a:pPr lvl="1">
              <a:spcBef>
                <a:spcPct val="0"/>
              </a:spcBef>
              <a:buFontTx/>
              <a:buChar char="•"/>
            </a:pPr>
            <a:r>
              <a:rPr lang="fr-FR" altLang="es-ES" sz="1800"/>
              <a:t>amalgamate the existing Common Market Organisations (CMOs) into a single CMO. The aim is to provide a single set of harmonised rules in the classic areas of market policy such as intervention, private storage, import tariff quotas, export refunds, safeguard measures, promotion of agricultural products, state aid rules, communications and reporting of data, without changing the substance of the existing instruments and mechanisms; </a:t>
            </a:r>
          </a:p>
          <a:p>
            <a:pPr lvl="1">
              <a:spcBef>
                <a:spcPct val="0"/>
              </a:spcBef>
              <a:buFontTx/>
              <a:buChar char="•"/>
            </a:pPr>
            <a:r>
              <a:rPr lang="fr-FR" altLang="es-ES" sz="1800"/>
              <a:t>assist national administrations to quantify and reduce burdens imposed on farmers; </a:t>
            </a:r>
          </a:p>
          <a:p>
            <a:pPr lvl="1">
              <a:spcBef>
                <a:spcPct val="0"/>
              </a:spcBef>
              <a:buFontTx/>
              <a:buChar char="•"/>
            </a:pPr>
            <a:r>
              <a:rPr lang="fr-FR" altLang="es-ES" sz="1800"/>
              <a:t>develop a CAP simplification action plan in 2006 with the concrete measures envisaged; </a:t>
            </a:r>
          </a:p>
          <a:p>
            <a:pPr lvl="1">
              <a:spcBef>
                <a:spcPct val="0"/>
              </a:spcBef>
              <a:buFontTx/>
              <a:buChar char="•"/>
            </a:pPr>
            <a:r>
              <a:rPr lang="fr-FR" altLang="es-ES" sz="1800"/>
              <a:t>take account of appropriate suggestions made by Member States and stakeholders; </a:t>
            </a:r>
          </a:p>
          <a:p>
            <a:pPr lvl="1">
              <a:spcBef>
                <a:spcPct val="0"/>
              </a:spcBef>
              <a:buFontTx/>
              <a:buChar char="•"/>
            </a:pPr>
            <a:r>
              <a:rPr lang="fr-FR" altLang="es-ES" sz="1800"/>
              <a:t>hold a simplification conference in 2006, focusing on the views and needs of stakeholders.</a:t>
            </a:r>
          </a:p>
          <a:p>
            <a:pPr>
              <a:spcBef>
                <a:spcPct val="0"/>
              </a:spcBef>
              <a:buFontTx/>
              <a:buNone/>
            </a:pPr>
            <a:r>
              <a:rPr lang="fr-FR" altLang="es-ES" sz="2400"/>
              <a:t> </a:t>
            </a:r>
          </a:p>
          <a:p>
            <a:pPr>
              <a:spcBef>
                <a:spcPct val="0"/>
              </a:spcBef>
              <a:buFontTx/>
              <a:buNone/>
            </a:pPr>
            <a:endParaRPr lang="fr-FR" altLang="es-ES" sz="2400"/>
          </a:p>
        </p:txBody>
      </p:sp>
      <p:sp>
        <p:nvSpPr>
          <p:cNvPr id="28677" name="Rectangle 5"/>
          <p:cNvSpPr>
            <a:spLocks noChangeArrowheads="1"/>
          </p:cNvSpPr>
          <p:nvPr/>
        </p:nvSpPr>
        <p:spPr bwMode="auto">
          <a:xfrm>
            <a:off x="419100" y="1752600"/>
            <a:ext cx="8305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s-ES" sz="2400">
                <a:latin typeface="Verdana" panose="020B0604030504040204" pitchFamily="34" charset="0"/>
              </a:rPr>
              <a:t>A fin de impedir que se abandone la actividad de producción, los Estados miembros pueden optar por conservar una vinculación limitada entre las ayudas y la producción, bajo circunstancias bien definidas y dentro de unos límites claramente establecidos. </a:t>
            </a:r>
            <a:endParaRPr lang="es-ES_tradnl" altLang="es-ES" sz="2400">
              <a:latin typeface="Verdana" panose="020B0604030504040204" pitchFamily="34" charset="0"/>
            </a:endParaRPr>
          </a:p>
          <a:p>
            <a:pPr>
              <a:spcBef>
                <a:spcPct val="50000"/>
              </a:spcBef>
              <a:buFontTx/>
              <a:buNone/>
            </a:pPr>
            <a:r>
              <a:rPr lang="en-GB" altLang="es-ES" sz="2400">
                <a:latin typeface="Verdana" panose="020B0604030504040204" pitchFamily="34" charset="0"/>
              </a:rPr>
              <a:t>Estas nuevas "</a:t>
            </a:r>
            <a:r>
              <a:rPr lang="en-GB" altLang="es-ES" sz="2400" b="1">
                <a:latin typeface="Verdana" panose="020B0604030504040204" pitchFamily="34" charset="0"/>
              </a:rPr>
              <a:t>ayudas únicas por explotación</a:t>
            </a:r>
            <a:r>
              <a:rPr lang="en-GB" altLang="es-ES" sz="2400">
                <a:latin typeface="Verdana" panose="020B0604030504040204" pitchFamily="34" charset="0"/>
              </a:rPr>
              <a:t>" se vincularán al respeto del medio ambiente, la salubridad alimentaria y las normas sobre el bienestar animal. </a:t>
            </a:r>
          </a:p>
          <a:p>
            <a:pPr>
              <a:spcBef>
                <a:spcPct val="50000"/>
              </a:spcBef>
              <a:buFontTx/>
              <a:buNone/>
            </a:pPr>
            <a:endParaRPr lang="en-GB" altLang="es-ES" sz="240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checkerboard(across)">
                                      <p:cBhvr>
                                        <p:cTn id="7" dur="500"/>
                                        <p:tgtEl>
                                          <p:spTgt spid="286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677">
                                            <p:txEl>
                                              <p:pRg st="1" end="1"/>
                                            </p:txEl>
                                          </p:spTgt>
                                        </p:tgtEl>
                                        <p:attrNameLst>
                                          <p:attrName>style.visibility</p:attrName>
                                        </p:attrNameLst>
                                      </p:cBhvr>
                                      <p:to>
                                        <p:strVal val="visible"/>
                                      </p:to>
                                    </p:set>
                                    <p:animEffect transition="in" filter="checkerboard(across)">
                                      <p:cBhvr>
                                        <p:cTn id="12" dur="500"/>
                                        <p:tgtEl>
                                          <p:spTgt spid="286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49155"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49156" name="Rectangle 4"/>
          <p:cNvSpPr>
            <a:spLocks noChangeArrowheads="1"/>
          </p:cNvSpPr>
          <p:nvPr/>
        </p:nvSpPr>
        <p:spPr bwMode="auto">
          <a:xfrm>
            <a:off x="0" y="-5562600"/>
            <a:ext cx="91440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es-ES" sz="1800"/>
              <a:t>The Communication proposes to:</a:t>
            </a:r>
          </a:p>
          <a:p>
            <a:pPr lvl="1">
              <a:spcBef>
                <a:spcPct val="0"/>
              </a:spcBef>
              <a:buFontTx/>
              <a:buChar char="•"/>
            </a:pPr>
            <a:r>
              <a:rPr lang="fr-FR" altLang="es-ES" sz="1800"/>
              <a:t>identify and eliminate unnecessary or out of date provisions through a "legal audit" of existing rules, and to improve the structure and presentation of agricultural law; </a:t>
            </a:r>
          </a:p>
          <a:p>
            <a:pPr lvl="1">
              <a:spcBef>
                <a:spcPct val="0"/>
              </a:spcBef>
              <a:buFontTx/>
              <a:buChar char="•"/>
            </a:pPr>
            <a:r>
              <a:rPr lang="fr-FR" altLang="es-ES" sz="1800"/>
              <a:t>amalgamate the existing Common Market Organisations (CMOs) into a single CMO. The aim is to provide a single set of harmonised rules in the classic areas of market policy such as intervention, private storage, import tariff quotas, export refunds, safeguard measures, promotion of agricultural products, state aid rules, communications and reporting of data, without changing the substance of the existing instruments and mechanisms; </a:t>
            </a:r>
          </a:p>
          <a:p>
            <a:pPr lvl="1">
              <a:spcBef>
                <a:spcPct val="0"/>
              </a:spcBef>
              <a:buFontTx/>
              <a:buChar char="•"/>
            </a:pPr>
            <a:r>
              <a:rPr lang="fr-FR" altLang="es-ES" sz="1800"/>
              <a:t>assist national administrations to quantify and reduce burdens imposed on farmers; </a:t>
            </a:r>
          </a:p>
          <a:p>
            <a:pPr lvl="1">
              <a:spcBef>
                <a:spcPct val="0"/>
              </a:spcBef>
              <a:buFontTx/>
              <a:buChar char="•"/>
            </a:pPr>
            <a:r>
              <a:rPr lang="fr-FR" altLang="es-ES" sz="1800"/>
              <a:t>develop a CAP simplification action plan in 2006 with the concrete measures envisaged; </a:t>
            </a:r>
          </a:p>
          <a:p>
            <a:pPr lvl="1">
              <a:spcBef>
                <a:spcPct val="0"/>
              </a:spcBef>
              <a:buFontTx/>
              <a:buChar char="•"/>
            </a:pPr>
            <a:r>
              <a:rPr lang="fr-FR" altLang="es-ES" sz="1800"/>
              <a:t>take account of appropriate suggestions made by Member States and stakeholders; </a:t>
            </a:r>
          </a:p>
          <a:p>
            <a:pPr lvl="1">
              <a:spcBef>
                <a:spcPct val="0"/>
              </a:spcBef>
              <a:buFontTx/>
              <a:buChar char="•"/>
            </a:pPr>
            <a:r>
              <a:rPr lang="fr-FR" altLang="es-ES" sz="1800"/>
              <a:t>hold a simplification conference in 2006, focusing on the views and needs of stakeholders.</a:t>
            </a:r>
          </a:p>
          <a:p>
            <a:pPr>
              <a:spcBef>
                <a:spcPct val="0"/>
              </a:spcBef>
              <a:buFontTx/>
              <a:buNone/>
            </a:pPr>
            <a:r>
              <a:rPr lang="fr-FR" altLang="es-ES" sz="2400"/>
              <a:t> </a:t>
            </a:r>
          </a:p>
          <a:p>
            <a:pPr>
              <a:spcBef>
                <a:spcPct val="0"/>
              </a:spcBef>
              <a:buFontTx/>
              <a:buNone/>
            </a:pPr>
            <a:endParaRPr lang="fr-FR" altLang="es-ES" sz="2400"/>
          </a:p>
        </p:txBody>
      </p:sp>
      <p:sp>
        <p:nvSpPr>
          <p:cNvPr id="29701" name="Rectangle 5"/>
          <p:cNvSpPr>
            <a:spLocks noChangeArrowheads="1"/>
          </p:cNvSpPr>
          <p:nvPr/>
        </p:nvSpPr>
        <p:spPr bwMode="auto">
          <a:xfrm>
            <a:off x="419100" y="1752600"/>
            <a:ext cx="8305800"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s-ES" sz="2400">
                <a:latin typeface="Verdana" panose="020B0604030504040204" pitchFamily="34" charset="0"/>
              </a:rPr>
              <a:t>La aplicación de un planteamiento más exigente por lo que se refiere a la vinculación entre las ayudas y la producción, hará que los agricultores de la UE sean más competitivos y adopten </a:t>
            </a:r>
            <a:r>
              <a:rPr lang="en-GB" altLang="es-ES" sz="2400" b="1">
                <a:latin typeface="Verdana" panose="020B0604030504040204" pitchFamily="34" charset="0"/>
              </a:rPr>
              <a:t>una orientación más de mercado</a:t>
            </a:r>
            <a:r>
              <a:rPr lang="en-GB" altLang="es-ES" sz="2400">
                <a:latin typeface="Verdana" panose="020B0604030504040204" pitchFamily="34" charset="0"/>
              </a:rPr>
              <a:t>, sin por ello perder la necesaria estabilidad en los ingresos. Los agricultores dispondrán de más dinero para los programas de mejora del medio ambiente, de la calidad y del bienestar animal, gracias a la reducción de las ayudas directas a las explotaciones de mayor tamaño. </a:t>
            </a:r>
          </a:p>
          <a:p>
            <a:pPr>
              <a:spcBef>
                <a:spcPct val="50000"/>
              </a:spcBef>
              <a:buFontTx/>
              <a:buNone/>
            </a:pPr>
            <a:endParaRPr lang="en-GB" altLang="es-ES" sz="240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Effect transition="in" filter="checkerboard(across)">
                                      <p:cBhvr>
                                        <p:cTn id="7" dur="500"/>
                                        <p:tgtEl>
                                          <p:spTgt spid="297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50179"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50180" name="Rectangle 4"/>
          <p:cNvSpPr>
            <a:spLocks noChangeArrowheads="1"/>
          </p:cNvSpPr>
          <p:nvPr/>
        </p:nvSpPr>
        <p:spPr bwMode="auto">
          <a:xfrm>
            <a:off x="0" y="-5562600"/>
            <a:ext cx="91440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es-ES" sz="1800"/>
              <a:t>The Communication proposes to:</a:t>
            </a:r>
          </a:p>
          <a:p>
            <a:pPr lvl="1">
              <a:spcBef>
                <a:spcPct val="0"/>
              </a:spcBef>
              <a:buFontTx/>
              <a:buChar char="•"/>
            </a:pPr>
            <a:r>
              <a:rPr lang="fr-FR" altLang="es-ES" sz="1800"/>
              <a:t>identify and eliminate unnecessary or out of date provisions through a "legal audit" of existing rules, and to improve the structure and presentation of agricultural law; </a:t>
            </a:r>
          </a:p>
          <a:p>
            <a:pPr lvl="1">
              <a:spcBef>
                <a:spcPct val="0"/>
              </a:spcBef>
              <a:buFontTx/>
              <a:buChar char="•"/>
            </a:pPr>
            <a:r>
              <a:rPr lang="fr-FR" altLang="es-ES" sz="1800"/>
              <a:t>amalgamate the existing Common Market Organisations (CMOs) into a single CMO. The aim is to provide a single set of harmonised rules in the classic areas of market policy such as intervention, private storage, import tariff quotas, export refunds, safeguard measures, promotion of agricultural products, state aid rules, communications and reporting of data, without changing the substance of the existing instruments and mechanisms; </a:t>
            </a:r>
          </a:p>
          <a:p>
            <a:pPr lvl="1">
              <a:spcBef>
                <a:spcPct val="0"/>
              </a:spcBef>
              <a:buFontTx/>
              <a:buChar char="•"/>
            </a:pPr>
            <a:r>
              <a:rPr lang="fr-FR" altLang="es-ES" sz="1800"/>
              <a:t>assist national administrations to quantify and reduce burdens imposed on farmers; </a:t>
            </a:r>
          </a:p>
          <a:p>
            <a:pPr lvl="1">
              <a:spcBef>
                <a:spcPct val="0"/>
              </a:spcBef>
              <a:buFontTx/>
              <a:buChar char="•"/>
            </a:pPr>
            <a:r>
              <a:rPr lang="fr-FR" altLang="es-ES" sz="1800"/>
              <a:t>develop a CAP simplification action plan in 2006 with the concrete measures envisaged; </a:t>
            </a:r>
          </a:p>
          <a:p>
            <a:pPr lvl="1">
              <a:spcBef>
                <a:spcPct val="0"/>
              </a:spcBef>
              <a:buFontTx/>
              <a:buChar char="•"/>
            </a:pPr>
            <a:r>
              <a:rPr lang="fr-FR" altLang="es-ES" sz="1800"/>
              <a:t>take account of appropriate suggestions made by Member States and stakeholders; </a:t>
            </a:r>
          </a:p>
          <a:p>
            <a:pPr lvl="1">
              <a:spcBef>
                <a:spcPct val="0"/>
              </a:spcBef>
              <a:buFontTx/>
              <a:buChar char="•"/>
            </a:pPr>
            <a:r>
              <a:rPr lang="fr-FR" altLang="es-ES" sz="1800"/>
              <a:t>hold a simplification conference in 2006, focusing on the views and needs of stakeholders.</a:t>
            </a:r>
          </a:p>
          <a:p>
            <a:pPr>
              <a:spcBef>
                <a:spcPct val="0"/>
              </a:spcBef>
              <a:buFontTx/>
              <a:buNone/>
            </a:pPr>
            <a:r>
              <a:rPr lang="fr-FR" altLang="es-ES" sz="2400"/>
              <a:t> </a:t>
            </a:r>
          </a:p>
          <a:p>
            <a:pPr>
              <a:spcBef>
                <a:spcPct val="0"/>
              </a:spcBef>
              <a:buFontTx/>
              <a:buNone/>
            </a:pPr>
            <a:endParaRPr lang="fr-FR" altLang="es-ES" sz="2400"/>
          </a:p>
        </p:txBody>
      </p:sp>
      <p:sp>
        <p:nvSpPr>
          <p:cNvPr id="30725" name="Rectangle 5"/>
          <p:cNvSpPr>
            <a:spLocks noChangeArrowheads="1"/>
          </p:cNvSpPr>
          <p:nvPr/>
        </p:nvSpPr>
        <p:spPr bwMode="auto">
          <a:xfrm>
            <a:off x="419100" y="1752600"/>
            <a:ext cx="830580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s-ES" sz="2400">
                <a:latin typeface="Verdana" panose="020B0604030504040204" pitchFamily="34" charset="0"/>
              </a:rPr>
              <a:t>El Consejo ha decidido también revisar las organizaciones de mercado de los sectores de los </a:t>
            </a:r>
            <a:r>
              <a:rPr lang="en-GB" altLang="es-ES" sz="2400" b="1">
                <a:latin typeface="Verdana" panose="020B0604030504040204" pitchFamily="34" charset="0"/>
              </a:rPr>
              <a:t>productos lácteos, el arroz, los cereales, el trigo duro, los forrajes desecados y los frutos de cáscara</a:t>
            </a:r>
            <a:r>
              <a:rPr lang="en-GB" altLang="es-ES" sz="2400">
                <a:latin typeface="Verdana" panose="020B0604030504040204" pitchFamily="34" charset="0"/>
              </a:rPr>
              <a:t>. </a:t>
            </a:r>
            <a:endParaRPr lang="es-ES_tradnl" altLang="es-ES" sz="2400">
              <a:latin typeface="Verdana" panose="020B0604030504040204" pitchFamily="34" charset="0"/>
            </a:endParaRPr>
          </a:p>
          <a:p>
            <a:pPr>
              <a:spcBef>
                <a:spcPct val="50000"/>
              </a:spcBef>
              <a:buFontTx/>
              <a:buNone/>
            </a:pPr>
            <a:r>
              <a:rPr lang="en-GB" altLang="es-ES" sz="2400">
                <a:latin typeface="Verdana" panose="020B0604030504040204" pitchFamily="34" charset="0"/>
              </a:rPr>
              <a:t>A fin de atenerse al estricto límite presupuestario establecido para la UE-25 hasta 2013, los ministros han acordado introducir un mecanismo de </a:t>
            </a:r>
            <a:r>
              <a:rPr lang="en-GB" altLang="es-ES" sz="2400" b="1">
                <a:latin typeface="Verdana" panose="020B0604030504040204" pitchFamily="34" charset="0"/>
              </a:rPr>
              <a:t>disciplina financiera. </a:t>
            </a:r>
            <a:endParaRPr lang="es-ES_tradnl" altLang="es-ES" sz="2400" b="1">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Effect transition="in" filter="checkerboard(across)">
                                      <p:cBhvr>
                                        <p:cTn id="7" dur="500"/>
                                        <p:tgtEl>
                                          <p:spTgt spid="307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25">
                                            <p:txEl>
                                              <p:pRg st="1" end="1"/>
                                            </p:txEl>
                                          </p:spTgt>
                                        </p:tgtEl>
                                        <p:attrNameLst>
                                          <p:attrName>style.visibility</p:attrName>
                                        </p:attrNameLst>
                                      </p:cBhvr>
                                      <p:to>
                                        <p:strVal val="visible"/>
                                      </p:to>
                                    </p:set>
                                    <p:animEffect transition="in" filter="checkerboard(across)">
                                      <p:cBhvr>
                                        <p:cTn id="12" dur="500"/>
                                        <p:tgtEl>
                                          <p:spTgt spid="307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51203"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51204" name="Rectangle 4"/>
          <p:cNvSpPr>
            <a:spLocks noChangeArrowheads="1"/>
          </p:cNvSpPr>
          <p:nvPr/>
        </p:nvSpPr>
        <p:spPr bwMode="auto">
          <a:xfrm>
            <a:off x="0" y="-5562600"/>
            <a:ext cx="91440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es-ES" sz="1800"/>
              <a:t>The Communication proposes to:</a:t>
            </a:r>
          </a:p>
          <a:p>
            <a:pPr lvl="1">
              <a:spcBef>
                <a:spcPct val="0"/>
              </a:spcBef>
              <a:buFontTx/>
              <a:buChar char="•"/>
            </a:pPr>
            <a:r>
              <a:rPr lang="fr-FR" altLang="es-ES" sz="1800"/>
              <a:t>identify and eliminate unnecessary or out of date provisions through a "legal audit" of existing rules, and to improve the structure and presentation of agricultural law; </a:t>
            </a:r>
          </a:p>
          <a:p>
            <a:pPr lvl="1">
              <a:spcBef>
                <a:spcPct val="0"/>
              </a:spcBef>
              <a:buFontTx/>
              <a:buChar char="•"/>
            </a:pPr>
            <a:r>
              <a:rPr lang="fr-FR" altLang="es-ES" sz="1800"/>
              <a:t>amalgamate the existing Common Market Organisations (CMOs) into a single CMO. The aim is to provide a single set of harmonised rules in the classic areas of market policy such as intervention, private storage, import tariff quotas, export refunds, safeguard measures, promotion of agricultural products, state aid rules, communications and reporting of data, without changing the substance of the existing instruments and mechanisms; </a:t>
            </a:r>
          </a:p>
          <a:p>
            <a:pPr lvl="1">
              <a:spcBef>
                <a:spcPct val="0"/>
              </a:spcBef>
              <a:buFontTx/>
              <a:buChar char="•"/>
            </a:pPr>
            <a:r>
              <a:rPr lang="fr-FR" altLang="es-ES" sz="1800"/>
              <a:t>assist national administrations to quantify and reduce burdens imposed on farmers; </a:t>
            </a:r>
          </a:p>
          <a:p>
            <a:pPr lvl="1">
              <a:spcBef>
                <a:spcPct val="0"/>
              </a:spcBef>
              <a:buFontTx/>
              <a:buChar char="•"/>
            </a:pPr>
            <a:r>
              <a:rPr lang="fr-FR" altLang="es-ES" sz="1800"/>
              <a:t>develop a CAP simplification action plan in 2006 with the concrete measures envisaged; </a:t>
            </a:r>
          </a:p>
          <a:p>
            <a:pPr lvl="1">
              <a:spcBef>
                <a:spcPct val="0"/>
              </a:spcBef>
              <a:buFontTx/>
              <a:buChar char="•"/>
            </a:pPr>
            <a:r>
              <a:rPr lang="fr-FR" altLang="es-ES" sz="1800"/>
              <a:t>take account of appropriate suggestions made by Member States and stakeholders; </a:t>
            </a:r>
          </a:p>
          <a:p>
            <a:pPr lvl="1">
              <a:spcBef>
                <a:spcPct val="0"/>
              </a:spcBef>
              <a:buFontTx/>
              <a:buChar char="•"/>
            </a:pPr>
            <a:r>
              <a:rPr lang="fr-FR" altLang="es-ES" sz="1800"/>
              <a:t>hold a simplification conference in 2006, focusing on the views and needs of stakeholders.</a:t>
            </a:r>
          </a:p>
          <a:p>
            <a:pPr>
              <a:spcBef>
                <a:spcPct val="0"/>
              </a:spcBef>
              <a:buFontTx/>
              <a:buNone/>
            </a:pPr>
            <a:r>
              <a:rPr lang="fr-FR" altLang="es-ES" sz="2400"/>
              <a:t> </a:t>
            </a:r>
          </a:p>
          <a:p>
            <a:pPr>
              <a:spcBef>
                <a:spcPct val="0"/>
              </a:spcBef>
              <a:buFontTx/>
              <a:buNone/>
            </a:pPr>
            <a:endParaRPr lang="fr-FR" altLang="es-ES" sz="2400"/>
          </a:p>
        </p:txBody>
      </p:sp>
      <p:sp>
        <p:nvSpPr>
          <p:cNvPr id="31749" name="Rectangle 5"/>
          <p:cNvSpPr>
            <a:spLocks noChangeArrowheads="1"/>
          </p:cNvSpPr>
          <p:nvPr/>
        </p:nvSpPr>
        <p:spPr bwMode="auto">
          <a:xfrm>
            <a:off x="419100" y="1752600"/>
            <a:ext cx="8305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s-ES" sz="2400">
                <a:latin typeface="Verdana" panose="020B0604030504040204" pitchFamily="34" charset="0"/>
              </a:rPr>
              <a:t>Esta reforma fortalecerá también las bazas de la UE en las actuales negociaciones comerciales en la OMC. </a:t>
            </a:r>
            <a:endParaRPr lang="es-ES_tradnl" altLang="es-ES" sz="2400">
              <a:latin typeface="Verdana" panose="020B0604030504040204" pitchFamily="34" charset="0"/>
            </a:endParaRPr>
          </a:p>
          <a:p>
            <a:pPr>
              <a:spcBef>
                <a:spcPct val="50000"/>
              </a:spcBef>
              <a:buFontTx/>
              <a:buNone/>
            </a:pPr>
            <a:r>
              <a:rPr lang="en-GB" altLang="es-ES" sz="2400">
                <a:latin typeface="Verdana" panose="020B0604030504040204" pitchFamily="34" charset="0"/>
              </a:rPr>
              <a:t>Los diversos aspectos de la reforma entrar</a:t>
            </a:r>
            <a:r>
              <a:rPr lang="es-ES_tradnl" altLang="es-ES" sz="2400">
                <a:latin typeface="Verdana" panose="020B0604030504040204" pitchFamily="34" charset="0"/>
              </a:rPr>
              <a:t>o</a:t>
            </a:r>
            <a:r>
              <a:rPr lang="en-GB" altLang="es-ES" sz="2400">
                <a:latin typeface="Verdana" panose="020B0604030504040204" pitchFamily="34" charset="0"/>
              </a:rPr>
              <a:t>n en vigor en 2004 y 2005. La ayuda única por explotación entr</a:t>
            </a:r>
            <a:r>
              <a:rPr lang="es-ES_tradnl" altLang="es-ES" sz="2400">
                <a:latin typeface="Verdana" panose="020B0604030504040204" pitchFamily="34" charset="0"/>
              </a:rPr>
              <a:t>ó</a:t>
            </a:r>
            <a:r>
              <a:rPr lang="en-GB" altLang="es-ES" sz="2400">
                <a:latin typeface="Verdana" panose="020B0604030504040204" pitchFamily="34" charset="0"/>
              </a:rPr>
              <a:t> en vigor en 2005. </a:t>
            </a:r>
            <a:endParaRPr lang="es-ES_tradnl" altLang="es-ES" sz="2400">
              <a:latin typeface="Verdana" panose="020B0604030504040204" pitchFamily="34" charset="0"/>
            </a:endParaRPr>
          </a:p>
          <a:p>
            <a:pPr>
              <a:spcBef>
                <a:spcPct val="50000"/>
              </a:spcBef>
              <a:buFontTx/>
              <a:buNone/>
            </a:pPr>
            <a:r>
              <a:rPr lang="en-GB" altLang="es-ES" sz="2400">
                <a:latin typeface="Verdana" panose="020B0604030504040204" pitchFamily="34" charset="0"/>
              </a:rPr>
              <a:t>Si algún Estado miembro precisa de un período adicional por las condiciones específicas de su agricultura, la ayuda única por explotación podrá entrar en aplicación en 2007, a más tardar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checkerboard(across)">
                                      <p:cBhvr>
                                        <p:cTn id="7" dur="500"/>
                                        <p:tgtEl>
                                          <p:spTgt spid="317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749">
                                            <p:txEl>
                                              <p:pRg st="1" end="1"/>
                                            </p:txEl>
                                          </p:spTgt>
                                        </p:tgtEl>
                                        <p:attrNameLst>
                                          <p:attrName>style.visibility</p:attrName>
                                        </p:attrNameLst>
                                      </p:cBhvr>
                                      <p:to>
                                        <p:strVal val="visible"/>
                                      </p:to>
                                    </p:set>
                                    <p:animEffect transition="in" filter="checkerboard(across)">
                                      <p:cBhvr>
                                        <p:cTn id="12" dur="500"/>
                                        <p:tgtEl>
                                          <p:spTgt spid="3174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749">
                                            <p:txEl>
                                              <p:pRg st="2" end="2"/>
                                            </p:txEl>
                                          </p:spTgt>
                                        </p:tgtEl>
                                        <p:attrNameLst>
                                          <p:attrName>style.visibility</p:attrName>
                                        </p:attrNameLst>
                                      </p:cBhvr>
                                      <p:to>
                                        <p:strVal val="visible"/>
                                      </p:to>
                                    </p:set>
                                    <p:animEffect transition="in" filter="checkerboard(across)">
                                      <p:cBhvr>
                                        <p:cTn id="17" dur="500"/>
                                        <p:tgtEl>
                                          <p:spTgt spid="317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52227"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52228" name="Rectangle 4"/>
          <p:cNvSpPr>
            <a:spLocks noChangeArrowheads="1"/>
          </p:cNvSpPr>
          <p:nvPr/>
        </p:nvSpPr>
        <p:spPr bwMode="auto">
          <a:xfrm>
            <a:off x="0" y="-5562600"/>
            <a:ext cx="91440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es-ES" sz="1800"/>
              <a:t>The Communication proposes to:</a:t>
            </a:r>
          </a:p>
          <a:p>
            <a:pPr lvl="1">
              <a:spcBef>
                <a:spcPct val="0"/>
              </a:spcBef>
              <a:buFontTx/>
              <a:buChar char="•"/>
            </a:pPr>
            <a:r>
              <a:rPr lang="fr-FR" altLang="es-ES" sz="1800"/>
              <a:t>identify and eliminate unnecessary or out of date provisions through a "legal audit" of existing rules, and to improve the structure and presentation of agricultural law; </a:t>
            </a:r>
          </a:p>
          <a:p>
            <a:pPr lvl="1">
              <a:spcBef>
                <a:spcPct val="0"/>
              </a:spcBef>
              <a:buFontTx/>
              <a:buChar char="•"/>
            </a:pPr>
            <a:r>
              <a:rPr lang="fr-FR" altLang="es-ES" sz="1800"/>
              <a:t>amalgamate the existing Common Market Organisations (CMOs) into a single CMO. The aim is to provide a single set of harmonised rules in the classic areas of market policy such as intervention, private storage, import tariff quotas, export refunds, safeguard measures, promotion of agricultural products, state aid rules, communications and reporting of data, without changing the substance of the existing instruments and mechanisms; </a:t>
            </a:r>
          </a:p>
          <a:p>
            <a:pPr lvl="1">
              <a:spcBef>
                <a:spcPct val="0"/>
              </a:spcBef>
              <a:buFontTx/>
              <a:buChar char="•"/>
            </a:pPr>
            <a:r>
              <a:rPr lang="fr-FR" altLang="es-ES" sz="1800"/>
              <a:t>assist national administrations to quantify and reduce burdens imposed on farmers; </a:t>
            </a:r>
          </a:p>
          <a:p>
            <a:pPr lvl="1">
              <a:spcBef>
                <a:spcPct val="0"/>
              </a:spcBef>
              <a:buFontTx/>
              <a:buChar char="•"/>
            </a:pPr>
            <a:r>
              <a:rPr lang="fr-FR" altLang="es-ES" sz="1800"/>
              <a:t>develop a CAP simplification action plan in 2006 with the concrete measures envisaged; </a:t>
            </a:r>
          </a:p>
          <a:p>
            <a:pPr lvl="1">
              <a:spcBef>
                <a:spcPct val="0"/>
              </a:spcBef>
              <a:buFontTx/>
              <a:buChar char="•"/>
            </a:pPr>
            <a:r>
              <a:rPr lang="fr-FR" altLang="es-ES" sz="1800"/>
              <a:t>take account of appropriate suggestions made by Member States and stakeholders; </a:t>
            </a:r>
          </a:p>
          <a:p>
            <a:pPr lvl="1">
              <a:spcBef>
                <a:spcPct val="0"/>
              </a:spcBef>
              <a:buFontTx/>
              <a:buChar char="•"/>
            </a:pPr>
            <a:r>
              <a:rPr lang="fr-FR" altLang="es-ES" sz="1800"/>
              <a:t>hold a simplification conference in 2006, focusing on the views and needs of stakeholders.</a:t>
            </a:r>
          </a:p>
          <a:p>
            <a:pPr>
              <a:spcBef>
                <a:spcPct val="0"/>
              </a:spcBef>
              <a:buFontTx/>
              <a:buNone/>
            </a:pPr>
            <a:r>
              <a:rPr lang="fr-FR" altLang="es-ES" sz="2400"/>
              <a:t> </a:t>
            </a:r>
          </a:p>
          <a:p>
            <a:pPr>
              <a:spcBef>
                <a:spcPct val="0"/>
              </a:spcBef>
              <a:buFontTx/>
              <a:buNone/>
            </a:pPr>
            <a:endParaRPr lang="fr-FR" altLang="es-ES" sz="2400"/>
          </a:p>
        </p:txBody>
      </p:sp>
      <p:sp>
        <p:nvSpPr>
          <p:cNvPr id="32773" name="Rectangle 5"/>
          <p:cNvSpPr>
            <a:spLocks noChangeArrowheads="1"/>
          </p:cNvSpPr>
          <p:nvPr/>
        </p:nvSpPr>
        <p:spPr bwMode="auto">
          <a:xfrm>
            <a:off x="419100" y="17526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s-ES" sz="2400">
                <a:latin typeface="Verdana" panose="020B0604030504040204" pitchFamily="34" charset="0"/>
              </a:rPr>
              <a:t>Los </a:t>
            </a:r>
            <a:r>
              <a:rPr lang="en-GB" altLang="es-ES" sz="2400" b="1">
                <a:latin typeface="Verdana" panose="020B0604030504040204" pitchFamily="34" charset="0"/>
              </a:rPr>
              <a:t>elementos clave</a:t>
            </a:r>
            <a:r>
              <a:rPr lang="en-GB" altLang="es-ES" sz="2400">
                <a:latin typeface="Verdana" panose="020B0604030504040204" pitchFamily="34" charset="0"/>
              </a:rPr>
              <a:t> de la reforma pueden resumirse del siguiente modo:</a:t>
            </a:r>
          </a:p>
        </p:txBody>
      </p:sp>
      <p:sp>
        <p:nvSpPr>
          <p:cNvPr id="32774" name="Text Box 6"/>
          <p:cNvSpPr txBox="1">
            <a:spLocks noChangeArrowheads="1"/>
          </p:cNvSpPr>
          <p:nvPr/>
        </p:nvSpPr>
        <p:spPr bwMode="auto">
          <a:xfrm>
            <a:off x="990600" y="2895600"/>
            <a:ext cx="708660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7350" indent="-387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en-GB" altLang="es-ES" sz="2400">
                <a:latin typeface="Verdana" panose="020B0604030504040204" pitchFamily="34" charset="0"/>
              </a:rPr>
              <a:t>una </a:t>
            </a:r>
            <a:r>
              <a:rPr lang="en-GB" altLang="es-ES" sz="2400" b="1">
                <a:latin typeface="Verdana" panose="020B0604030504040204" pitchFamily="34" charset="0"/>
              </a:rPr>
              <a:t>ayuda única por explotación</a:t>
            </a:r>
            <a:r>
              <a:rPr lang="en-GB" altLang="es-ES" sz="2400">
                <a:latin typeface="Verdana" panose="020B0604030504040204" pitchFamily="34" charset="0"/>
              </a:rPr>
              <a:t> para los agricultores de la UE, independiente de la producción. Podrá mantenerse, de forma limitada, un elemento de vinculación a la producción, a fin de evitar el abandono de la misma; </a:t>
            </a:r>
          </a:p>
          <a:p>
            <a:pPr eaLnBrk="1" hangingPunct="1">
              <a:spcBef>
                <a:spcPct val="50000"/>
              </a:spcBef>
              <a:buFontTx/>
              <a:buNone/>
            </a:pPr>
            <a:endParaRPr lang="en-GB" altLang="es-ES" sz="1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checkerboard(across)">
                                      <p:cBhvr>
                                        <p:cTn id="7" dur="500"/>
                                        <p:tgtEl>
                                          <p:spTgt spid="327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2774"/>
                                        </p:tgtEl>
                                        <p:attrNameLst>
                                          <p:attrName>style.visibility</p:attrName>
                                        </p:attrNameLst>
                                      </p:cBhvr>
                                      <p:to>
                                        <p:strVal val="visible"/>
                                      </p:to>
                                    </p:set>
                                    <p:anim calcmode="lin" valueType="num">
                                      <p:cBhvr>
                                        <p:cTn id="12" dur="500" fill="hold"/>
                                        <p:tgtEl>
                                          <p:spTgt spid="32774"/>
                                        </p:tgtEl>
                                        <p:attrNameLst>
                                          <p:attrName>ppt_w</p:attrName>
                                        </p:attrNameLst>
                                      </p:cBhvr>
                                      <p:tavLst>
                                        <p:tav tm="0">
                                          <p:val>
                                            <p:fltVal val="0"/>
                                          </p:val>
                                        </p:tav>
                                        <p:tav tm="100000">
                                          <p:val>
                                            <p:strVal val="#ppt_w"/>
                                          </p:val>
                                        </p:tav>
                                      </p:tavLst>
                                    </p:anim>
                                    <p:anim calcmode="lin" valueType="num">
                                      <p:cBhvr>
                                        <p:cTn id="13" dur="500" fill="hold"/>
                                        <p:tgtEl>
                                          <p:spTgt spid="327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autoUpdateAnimBg="0"/>
      <p:bldP spid="32774"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53251"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53252" name="Rectangle 4"/>
          <p:cNvSpPr>
            <a:spLocks noChangeArrowheads="1"/>
          </p:cNvSpPr>
          <p:nvPr/>
        </p:nvSpPr>
        <p:spPr bwMode="auto">
          <a:xfrm>
            <a:off x="0" y="-5562600"/>
            <a:ext cx="91440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es-ES" sz="1800"/>
              <a:t>The Communication proposes to:</a:t>
            </a:r>
          </a:p>
          <a:p>
            <a:pPr lvl="1">
              <a:spcBef>
                <a:spcPct val="0"/>
              </a:spcBef>
              <a:buFontTx/>
              <a:buChar char="•"/>
            </a:pPr>
            <a:r>
              <a:rPr lang="fr-FR" altLang="es-ES" sz="1800"/>
              <a:t>identify and eliminate unnecessary or out of date provisions through a "legal audit" of existing rules, and to improve the structure and presentation of agricultural law; </a:t>
            </a:r>
          </a:p>
          <a:p>
            <a:pPr lvl="1">
              <a:spcBef>
                <a:spcPct val="0"/>
              </a:spcBef>
              <a:buFontTx/>
              <a:buChar char="•"/>
            </a:pPr>
            <a:r>
              <a:rPr lang="fr-FR" altLang="es-ES" sz="1800"/>
              <a:t>amalgamate the existing Common Market Organisations (CMOs) into a single CMO. The aim is to provide a single set of harmonised rules in the classic areas of market policy such as intervention, private storage, import tariff quotas, export refunds, safeguard measures, promotion of agricultural products, state aid rules, communications and reporting of data, without changing the substance of the existing instruments and mechanisms; </a:t>
            </a:r>
          </a:p>
          <a:p>
            <a:pPr lvl="1">
              <a:spcBef>
                <a:spcPct val="0"/>
              </a:spcBef>
              <a:buFontTx/>
              <a:buChar char="•"/>
            </a:pPr>
            <a:r>
              <a:rPr lang="fr-FR" altLang="es-ES" sz="1800"/>
              <a:t>assist national administrations to quantify and reduce burdens imposed on farmers; </a:t>
            </a:r>
          </a:p>
          <a:p>
            <a:pPr lvl="1">
              <a:spcBef>
                <a:spcPct val="0"/>
              </a:spcBef>
              <a:buFontTx/>
              <a:buChar char="•"/>
            </a:pPr>
            <a:r>
              <a:rPr lang="fr-FR" altLang="es-ES" sz="1800"/>
              <a:t>develop a CAP simplification action plan in 2006 with the concrete measures envisaged; </a:t>
            </a:r>
          </a:p>
          <a:p>
            <a:pPr lvl="1">
              <a:spcBef>
                <a:spcPct val="0"/>
              </a:spcBef>
              <a:buFontTx/>
              <a:buChar char="•"/>
            </a:pPr>
            <a:r>
              <a:rPr lang="fr-FR" altLang="es-ES" sz="1800"/>
              <a:t>take account of appropriate suggestions made by Member States and stakeholders; </a:t>
            </a:r>
          </a:p>
          <a:p>
            <a:pPr lvl="1">
              <a:spcBef>
                <a:spcPct val="0"/>
              </a:spcBef>
              <a:buFontTx/>
              <a:buChar char="•"/>
            </a:pPr>
            <a:r>
              <a:rPr lang="fr-FR" altLang="es-ES" sz="1800"/>
              <a:t>hold a simplification conference in 2006, focusing on the views and needs of stakeholders.</a:t>
            </a:r>
          </a:p>
          <a:p>
            <a:pPr>
              <a:spcBef>
                <a:spcPct val="0"/>
              </a:spcBef>
              <a:buFontTx/>
              <a:buNone/>
            </a:pPr>
            <a:r>
              <a:rPr lang="fr-FR" altLang="es-ES" sz="2400"/>
              <a:t> </a:t>
            </a:r>
          </a:p>
          <a:p>
            <a:pPr>
              <a:spcBef>
                <a:spcPct val="0"/>
              </a:spcBef>
              <a:buFontTx/>
              <a:buNone/>
            </a:pPr>
            <a:endParaRPr lang="fr-FR" altLang="es-ES" sz="2400"/>
          </a:p>
        </p:txBody>
      </p:sp>
      <p:sp>
        <p:nvSpPr>
          <p:cNvPr id="53253" name="Rectangle 5"/>
          <p:cNvSpPr>
            <a:spLocks noChangeArrowheads="1"/>
          </p:cNvSpPr>
          <p:nvPr/>
        </p:nvSpPr>
        <p:spPr bwMode="auto">
          <a:xfrm>
            <a:off x="419100" y="17526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s-ES" sz="2400">
                <a:latin typeface="Verdana" panose="020B0604030504040204" pitchFamily="34" charset="0"/>
              </a:rPr>
              <a:t>Los </a:t>
            </a:r>
            <a:r>
              <a:rPr lang="en-GB" altLang="es-ES" sz="2400" b="1">
                <a:latin typeface="Verdana" panose="020B0604030504040204" pitchFamily="34" charset="0"/>
              </a:rPr>
              <a:t>elementos clave</a:t>
            </a:r>
            <a:r>
              <a:rPr lang="en-GB" altLang="es-ES" sz="2400">
                <a:latin typeface="Verdana" panose="020B0604030504040204" pitchFamily="34" charset="0"/>
              </a:rPr>
              <a:t> de la reforma pueden resumirse del siguiente modo:</a:t>
            </a:r>
          </a:p>
        </p:txBody>
      </p:sp>
      <p:sp>
        <p:nvSpPr>
          <p:cNvPr id="33798" name="Text Box 6"/>
          <p:cNvSpPr txBox="1">
            <a:spLocks noChangeArrowheads="1"/>
          </p:cNvSpPr>
          <p:nvPr/>
        </p:nvSpPr>
        <p:spPr bwMode="auto">
          <a:xfrm>
            <a:off x="990600" y="2895600"/>
            <a:ext cx="70866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7350" indent="-387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en-GB" altLang="es-ES" sz="2400">
                <a:latin typeface="Verdana" panose="020B0604030504040204" pitchFamily="34" charset="0"/>
              </a:rPr>
              <a:t>vinculación de las ayudas al cumplimiento de las normas en materia de </a:t>
            </a:r>
            <a:r>
              <a:rPr lang="en-GB" altLang="es-ES" sz="2400" b="1">
                <a:latin typeface="Verdana" panose="020B0604030504040204" pitchFamily="34" charset="0"/>
              </a:rPr>
              <a:t>medio ambiente, salubridad de los alimentos, sanidad animal y vegetal y bienestar de los animales</a:t>
            </a:r>
            <a:r>
              <a:rPr lang="en-GB" altLang="es-ES" sz="2400">
                <a:latin typeface="Verdana" panose="020B0604030504040204" pitchFamily="34" charset="0"/>
              </a:rPr>
              <a:t>, así como a la condición de mantener las tierras agrarias en buenas condiciones agronómicas y ambientales («</a:t>
            </a:r>
            <a:r>
              <a:rPr lang="en-GB" altLang="es-ES" sz="2400" b="1">
                <a:latin typeface="Verdana" panose="020B0604030504040204" pitchFamily="34" charset="0"/>
              </a:rPr>
              <a:t>condicionalidad</a:t>
            </a:r>
            <a:r>
              <a:rPr lang="en-GB" altLang="es-ES" sz="2400">
                <a:latin typeface="Verdana" panose="020B0604030504040204" pitchFamily="34" charset="0"/>
              </a:rPr>
              <a:t>»); </a:t>
            </a:r>
            <a:endParaRPr lang="en-GB" altLang="es-ES" sz="1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anim calcmode="lin" valueType="num">
                                      <p:cBhvr>
                                        <p:cTn id="7" dur="500" fill="hold"/>
                                        <p:tgtEl>
                                          <p:spTgt spid="33798"/>
                                        </p:tgtEl>
                                        <p:attrNameLst>
                                          <p:attrName>ppt_w</p:attrName>
                                        </p:attrNameLst>
                                      </p:cBhvr>
                                      <p:tavLst>
                                        <p:tav tm="0">
                                          <p:val>
                                            <p:fltVal val="0"/>
                                          </p:val>
                                        </p:tav>
                                        <p:tav tm="100000">
                                          <p:val>
                                            <p:strVal val="#ppt_w"/>
                                          </p:val>
                                        </p:tav>
                                      </p:tavLst>
                                    </p:anim>
                                    <p:anim calcmode="lin" valueType="num">
                                      <p:cBhvr>
                                        <p:cTn id="8" dur="500" fill="hold"/>
                                        <p:tgtEl>
                                          <p:spTgt spid="337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54275"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54276" name="Rectangle 4"/>
          <p:cNvSpPr>
            <a:spLocks noChangeArrowheads="1"/>
          </p:cNvSpPr>
          <p:nvPr/>
        </p:nvSpPr>
        <p:spPr bwMode="auto">
          <a:xfrm>
            <a:off x="0" y="-5562600"/>
            <a:ext cx="91440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es-ES" sz="1800"/>
              <a:t>The Communication proposes to:</a:t>
            </a:r>
          </a:p>
          <a:p>
            <a:pPr lvl="1">
              <a:spcBef>
                <a:spcPct val="0"/>
              </a:spcBef>
              <a:buFontTx/>
              <a:buChar char="•"/>
            </a:pPr>
            <a:r>
              <a:rPr lang="fr-FR" altLang="es-ES" sz="1800"/>
              <a:t>identify and eliminate unnecessary or out of date provisions through a "legal audit" of existing rules, and to improve the structure and presentation of agricultural law; </a:t>
            </a:r>
          </a:p>
          <a:p>
            <a:pPr lvl="1">
              <a:spcBef>
                <a:spcPct val="0"/>
              </a:spcBef>
              <a:buFontTx/>
              <a:buChar char="•"/>
            </a:pPr>
            <a:r>
              <a:rPr lang="fr-FR" altLang="es-ES" sz="1800"/>
              <a:t>amalgamate the existing Common Market Organisations (CMOs) into a single CMO. The aim is to provide a single set of harmonised rules in the classic areas of market policy such as intervention, private storage, import tariff quotas, export refunds, safeguard measures, promotion of agricultural products, state aid rules, communications and reporting of data, without changing the substance of the existing instruments and mechanisms; </a:t>
            </a:r>
          </a:p>
          <a:p>
            <a:pPr lvl="1">
              <a:spcBef>
                <a:spcPct val="0"/>
              </a:spcBef>
              <a:buFontTx/>
              <a:buChar char="•"/>
            </a:pPr>
            <a:r>
              <a:rPr lang="fr-FR" altLang="es-ES" sz="1800"/>
              <a:t>assist national administrations to quantify and reduce burdens imposed on farmers; </a:t>
            </a:r>
          </a:p>
          <a:p>
            <a:pPr lvl="1">
              <a:spcBef>
                <a:spcPct val="0"/>
              </a:spcBef>
              <a:buFontTx/>
              <a:buChar char="•"/>
            </a:pPr>
            <a:r>
              <a:rPr lang="fr-FR" altLang="es-ES" sz="1800"/>
              <a:t>develop a CAP simplification action plan in 2006 with the concrete measures envisaged; </a:t>
            </a:r>
          </a:p>
          <a:p>
            <a:pPr lvl="1">
              <a:spcBef>
                <a:spcPct val="0"/>
              </a:spcBef>
              <a:buFontTx/>
              <a:buChar char="•"/>
            </a:pPr>
            <a:r>
              <a:rPr lang="fr-FR" altLang="es-ES" sz="1800"/>
              <a:t>take account of appropriate suggestions made by Member States and stakeholders; </a:t>
            </a:r>
          </a:p>
          <a:p>
            <a:pPr lvl="1">
              <a:spcBef>
                <a:spcPct val="0"/>
              </a:spcBef>
              <a:buFontTx/>
              <a:buChar char="•"/>
            </a:pPr>
            <a:r>
              <a:rPr lang="fr-FR" altLang="es-ES" sz="1800"/>
              <a:t>hold a simplification conference in 2006, focusing on the views and needs of stakeholders.</a:t>
            </a:r>
          </a:p>
          <a:p>
            <a:pPr>
              <a:spcBef>
                <a:spcPct val="0"/>
              </a:spcBef>
              <a:buFontTx/>
              <a:buNone/>
            </a:pPr>
            <a:r>
              <a:rPr lang="fr-FR" altLang="es-ES" sz="2400"/>
              <a:t> </a:t>
            </a:r>
          </a:p>
          <a:p>
            <a:pPr>
              <a:spcBef>
                <a:spcPct val="0"/>
              </a:spcBef>
              <a:buFontTx/>
              <a:buNone/>
            </a:pPr>
            <a:endParaRPr lang="fr-FR" altLang="es-ES" sz="2400"/>
          </a:p>
        </p:txBody>
      </p:sp>
      <p:sp>
        <p:nvSpPr>
          <p:cNvPr id="54277" name="Rectangle 5"/>
          <p:cNvSpPr>
            <a:spLocks noChangeArrowheads="1"/>
          </p:cNvSpPr>
          <p:nvPr/>
        </p:nvSpPr>
        <p:spPr bwMode="auto">
          <a:xfrm>
            <a:off x="419100" y="17526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s-ES" sz="2400">
                <a:latin typeface="Verdana" panose="020B0604030504040204" pitchFamily="34" charset="0"/>
              </a:rPr>
              <a:t>Los </a:t>
            </a:r>
            <a:r>
              <a:rPr lang="en-GB" altLang="es-ES" sz="2400" b="1">
                <a:latin typeface="Verdana" panose="020B0604030504040204" pitchFamily="34" charset="0"/>
              </a:rPr>
              <a:t>elementos clave</a:t>
            </a:r>
            <a:r>
              <a:rPr lang="en-GB" altLang="es-ES" sz="2400">
                <a:latin typeface="Verdana" panose="020B0604030504040204" pitchFamily="34" charset="0"/>
              </a:rPr>
              <a:t> de la reforma pueden resumirse del siguiente modo:</a:t>
            </a:r>
          </a:p>
        </p:txBody>
      </p:sp>
      <p:sp>
        <p:nvSpPr>
          <p:cNvPr id="34822" name="Text Box 6"/>
          <p:cNvSpPr txBox="1">
            <a:spLocks noChangeArrowheads="1"/>
          </p:cNvSpPr>
          <p:nvPr/>
        </p:nvSpPr>
        <p:spPr bwMode="auto">
          <a:xfrm>
            <a:off x="990600" y="2895600"/>
            <a:ext cx="7086600"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7350" indent="-387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en-GB" altLang="es-ES" sz="2400">
                <a:latin typeface="Verdana" panose="020B0604030504040204" pitchFamily="34" charset="0"/>
              </a:rPr>
              <a:t>una </a:t>
            </a:r>
            <a:r>
              <a:rPr lang="en-GB" altLang="es-ES" sz="2400" b="1">
                <a:latin typeface="Verdana" panose="020B0604030504040204" pitchFamily="34" charset="0"/>
              </a:rPr>
              <a:t>política de desarrollo rural reforzada</a:t>
            </a:r>
            <a:r>
              <a:rPr lang="en-GB" altLang="es-ES" sz="2400">
                <a:latin typeface="Verdana" panose="020B0604030504040204" pitchFamily="34" charset="0"/>
              </a:rPr>
              <a:t>, lo que supone más fondos de la UE y nuevas medidas para promover la protección del medio ambiente, la calidad y el bienestar animal, y ayudar a los agricultores a cumplir las normas de la UE en relación con la producción, a partir de 2005; </a:t>
            </a:r>
          </a:p>
          <a:p>
            <a:pPr>
              <a:spcBef>
                <a:spcPct val="50000"/>
              </a:spcBef>
            </a:pPr>
            <a:endParaRPr lang="en-GB" altLang="es-E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anim calcmode="lin" valueType="num">
                                      <p:cBhvr>
                                        <p:cTn id="7" dur="500" fill="hold"/>
                                        <p:tgtEl>
                                          <p:spTgt spid="34822"/>
                                        </p:tgtEl>
                                        <p:attrNameLst>
                                          <p:attrName>ppt_w</p:attrName>
                                        </p:attrNameLst>
                                      </p:cBhvr>
                                      <p:tavLst>
                                        <p:tav tm="0">
                                          <p:val>
                                            <p:fltVal val="0"/>
                                          </p:val>
                                        </p:tav>
                                        <p:tav tm="100000">
                                          <p:val>
                                            <p:strVal val="#ppt_w"/>
                                          </p:val>
                                        </p:tav>
                                      </p:tavLst>
                                    </p:anim>
                                    <p:anim calcmode="lin" valueType="num">
                                      <p:cBhvr>
                                        <p:cTn id="8" dur="500" fill="hold"/>
                                        <p:tgtEl>
                                          <p:spTgt spid="348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55299"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55300" name="Rectangle 4"/>
          <p:cNvSpPr>
            <a:spLocks noChangeArrowheads="1"/>
          </p:cNvSpPr>
          <p:nvPr/>
        </p:nvSpPr>
        <p:spPr bwMode="auto">
          <a:xfrm>
            <a:off x="0" y="-5562600"/>
            <a:ext cx="91440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es-ES" sz="1800"/>
              <a:t>The Communication proposes to:</a:t>
            </a:r>
          </a:p>
          <a:p>
            <a:pPr lvl="1">
              <a:spcBef>
                <a:spcPct val="0"/>
              </a:spcBef>
              <a:buFontTx/>
              <a:buChar char="•"/>
            </a:pPr>
            <a:r>
              <a:rPr lang="fr-FR" altLang="es-ES" sz="1800"/>
              <a:t>identify and eliminate unnecessary or out of date provisions through a "legal audit" of existing rules, and to improve the structure and presentation of agricultural law; </a:t>
            </a:r>
          </a:p>
          <a:p>
            <a:pPr lvl="1">
              <a:spcBef>
                <a:spcPct val="0"/>
              </a:spcBef>
              <a:buFontTx/>
              <a:buChar char="•"/>
            </a:pPr>
            <a:r>
              <a:rPr lang="fr-FR" altLang="es-ES" sz="1800"/>
              <a:t>amalgamate the existing Common Market Organisations (CMOs) into a single CMO. The aim is to provide a single set of harmonised rules in the classic areas of market policy such as intervention, private storage, import tariff quotas, export refunds, safeguard measures, promotion of agricultural products, state aid rules, communications and reporting of data, without changing the substance of the existing instruments and mechanisms; </a:t>
            </a:r>
          </a:p>
          <a:p>
            <a:pPr lvl="1">
              <a:spcBef>
                <a:spcPct val="0"/>
              </a:spcBef>
              <a:buFontTx/>
              <a:buChar char="•"/>
            </a:pPr>
            <a:r>
              <a:rPr lang="fr-FR" altLang="es-ES" sz="1800"/>
              <a:t>assist national administrations to quantify and reduce burdens imposed on farmers; </a:t>
            </a:r>
          </a:p>
          <a:p>
            <a:pPr lvl="1">
              <a:spcBef>
                <a:spcPct val="0"/>
              </a:spcBef>
              <a:buFontTx/>
              <a:buChar char="•"/>
            </a:pPr>
            <a:r>
              <a:rPr lang="fr-FR" altLang="es-ES" sz="1800"/>
              <a:t>develop a CAP simplification action plan in 2006 with the concrete measures envisaged; </a:t>
            </a:r>
          </a:p>
          <a:p>
            <a:pPr lvl="1">
              <a:spcBef>
                <a:spcPct val="0"/>
              </a:spcBef>
              <a:buFontTx/>
              <a:buChar char="•"/>
            </a:pPr>
            <a:r>
              <a:rPr lang="fr-FR" altLang="es-ES" sz="1800"/>
              <a:t>take account of appropriate suggestions made by Member States and stakeholders; </a:t>
            </a:r>
          </a:p>
          <a:p>
            <a:pPr lvl="1">
              <a:spcBef>
                <a:spcPct val="0"/>
              </a:spcBef>
              <a:buFontTx/>
              <a:buChar char="•"/>
            </a:pPr>
            <a:r>
              <a:rPr lang="fr-FR" altLang="es-ES" sz="1800"/>
              <a:t>hold a simplification conference in 2006, focusing on the views and needs of stakeholders.</a:t>
            </a:r>
          </a:p>
          <a:p>
            <a:pPr>
              <a:spcBef>
                <a:spcPct val="0"/>
              </a:spcBef>
              <a:buFontTx/>
              <a:buNone/>
            </a:pPr>
            <a:r>
              <a:rPr lang="fr-FR" altLang="es-ES" sz="2400"/>
              <a:t> </a:t>
            </a:r>
          </a:p>
          <a:p>
            <a:pPr>
              <a:spcBef>
                <a:spcPct val="0"/>
              </a:spcBef>
              <a:buFontTx/>
              <a:buNone/>
            </a:pPr>
            <a:endParaRPr lang="fr-FR" altLang="es-ES" sz="2400"/>
          </a:p>
        </p:txBody>
      </p:sp>
      <p:sp>
        <p:nvSpPr>
          <p:cNvPr id="55301" name="Rectangle 5"/>
          <p:cNvSpPr>
            <a:spLocks noChangeArrowheads="1"/>
          </p:cNvSpPr>
          <p:nvPr/>
        </p:nvSpPr>
        <p:spPr bwMode="auto">
          <a:xfrm>
            <a:off x="419100" y="17526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s-ES" sz="2400">
                <a:latin typeface="Verdana" panose="020B0604030504040204" pitchFamily="34" charset="0"/>
              </a:rPr>
              <a:t>Los </a:t>
            </a:r>
            <a:r>
              <a:rPr lang="en-GB" altLang="es-ES" sz="2400" b="1">
                <a:latin typeface="Verdana" panose="020B0604030504040204" pitchFamily="34" charset="0"/>
              </a:rPr>
              <a:t>elementos clave</a:t>
            </a:r>
            <a:r>
              <a:rPr lang="en-GB" altLang="es-ES" sz="2400">
                <a:latin typeface="Verdana" panose="020B0604030504040204" pitchFamily="34" charset="0"/>
              </a:rPr>
              <a:t> de la reforma pueden resumirse del siguiente modo:</a:t>
            </a:r>
          </a:p>
        </p:txBody>
      </p:sp>
      <p:sp>
        <p:nvSpPr>
          <p:cNvPr id="35846" name="Text Box 6"/>
          <p:cNvSpPr txBox="1">
            <a:spLocks noChangeArrowheads="1"/>
          </p:cNvSpPr>
          <p:nvPr/>
        </p:nvSpPr>
        <p:spPr bwMode="auto">
          <a:xfrm>
            <a:off x="990600" y="2895600"/>
            <a:ext cx="7086600"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7350" indent="-387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en-GB" altLang="es-ES" sz="2400">
                <a:latin typeface="Verdana" panose="020B0604030504040204" pitchFamily="34" charset="0"/>
              </a:rPr>
              <a:t>una reducción de las ayudas directas ("</a:t>
            </a:r>
            <a:r>
              <a:rPr lang="en-GB" altLang="es-ES" sz="2400" b="1">
                <a:latin typeface="Verdana" panose="020B0604030504040204" pitchFamily="34" charset="0"/>
              </a:rPr>
              <a:t>modulación</a:t>
            </a:r>
            <a:r>
              <a:rPr lang="en-GB" altLang="es-ES" sz="2400">
                <a:latin typeface="Verdana" panose="020B0604030504040204" pitchFamily="34" charset="0"/>
              </a:rPr>
              <a:t>") a las explotaciones de mayor tamaño, a fin de financiar las nuevas medidas de desarrollo rural; </a:t>
            </a:r>
          </a:p>
          <a:p>
            <a:pPr>
              <a:spcBef>
                <a:spcPct val="50000"/>
              </a:spcBef>
            </a:pPr>
            <a:r>
              <a:rPr lang="en-GB" altLang="es-ES" sz="2400">
                <a:latin typeface="Verdana" panose="020B0604030504040204" pitchFamily="34" charset="0"/>
              </a:rPr>
              <a:t>un mecanismo de </a:t>
            </a:r>
            <a:r>
              <a:rPr lang="en-GB" altLang="es-ES" sz="2400" b="1">
                <a:latin typeface="Verdana" panose="020B0604030504040204" pitchFamily="34" charset="0"/>
              </a:rPr>
              <a:t>disciplina financiera</a:t>
            </a:r>
            <a:r>
              <a:rPr lang="en-GB" altLang="es-ES" sz="2400">
                <a:latin typeface="Verdana" panose="020B0604030504040204" pitchFamily="34" charset="0"/>
              </a:rPr>
              <a:t> que garantice que el presupuesto agrario fijado hasta 2013 no sea sobrepasado; </a:t>
            </a:r>
          </a:p>
          <a:p>
            <a:pPr>
              <a:spcBef>
                <a:spcPct val="50000"/>
              </a:spcBef>
            </a:pPr>
            <a:endParaRPr lang="en-GB" altLang="es-E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anim calcmode="lin" valueType="num">
                                      <p:cBhvr>
                                        <p:cTn id="7" dur="500" fill="hold"/>
                                        <p:tgtEl>
                                          <p:spTgt spid="35846"/>
                                        </p:tgtEl>
                                        <p:attrNameLst>
                                          <p:attrName>ppt_w</p:attrName>
                                        </p:attrNameLst>
                                      </p:cBhvr>
                                      <p:tavLst>
                                        <p:tav tm="0">
                                          <p:val>
                                            <p:fltVal val="0"/>
                                          </p:val>
                                        </p:tav>
                                        <p:tav tm="100000">
                                          <p:val>
                                            <p:strVal val="#ppt_w"/>
                                          </p:val>
                                        </p:tav>
                                      </p:tavLst>
                                    </p:anim>
                                    <p:anim calcmode="lin" valueType="num">
                                      <p:cBhvr>
                                        <p:cTn id="8" dur="500" fill="hold"/>
                                        <p:tgtEl>
                                          <p:spTgt spid="358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123728" y="260648"/>
            <a:ext cx="6408712" cy="369332"/>
          </a:xfrm>
          <a:prstGeom prst="rect">
            <a:avLst/>
          </a:prstGeom>
          <a:noFill/>
        </p:spPr>
        <p:txBody>
          <a:bodyPr wrap="square" rtlCol="0">
            <a:spAutoFit/>
          </a:bodyPr>
          <a:lstStyle/>
          <a:p>
            <a:r>
              <a:rPr lang="es-ES" dirty="0" smtClean="0"/>
              <a:t>Tamaño medio de las explotaciones agrarias (ha)</a:t>
            </a:r>
            <a:endParaRPr lang="es-ES" dirty="0"/>
          </a:p>
        </p:txBody>
      </p:sp>
      <p:graphicFrame>
        <p:nvGraphicFramePr>
          <p:cNvPr id="4" name="Gráfico 3"/>
          <p:cNvGraphicFramePr>
            <a:graphicFrameLocks/>
          </p:cNvGraphicFramePr>
          <p:nvPr>
            <p:extLst>
              <p:ext uri="{D42A27DB-BD31-4B8C-83A1-F6EECF244321}">
                <p14:modId xmlns:p14="http://schemas.microsoft.com/office/powerpoint/2010/main" val="3835725155"/>
              </p:ext>
            </p:extLst>
          </p:nvPr>
        </p:nvGraphicFramePr>
        <p:xfrm>
          <a:off x="539552" y="692696"/>
          <a:ext cx="7992888" cy="6165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87026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56323"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56324" name="Rectangle 4"/>
          <p:cNvSpPr>
            <a:spLocks noChangeArrowheads="1"/>
          </p:cNvSpPr>
          <p:nvPr/>
        </p:nvSpPr>
        <p:spPr bwMode="auto">
          <a:xfrm>
            <a:off x="0" y="-5562600"/>
            <a:ext cx="91440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es-ES" sz="1800"/>
              <a:t>The Communication proposes to:</a:t>
            </a:r>
          </a:p>
          <a:p>
            <a:pPr lvl="1">
              <a:spcBef>
                <a:spcPct val="0"/>
              </a:spcBef>
              <a:buFontTx/>
              <a:buChar char="•"/>
            </a:pPr>
            <a:r>
              <a:rPr lang="fr-FR" altLang="es-ES" sz="1800"/>
              <a:t>identify and eliminate unnecessary or out of date provisions through a "legal audit" of existing rules, and to improve the structure and presentation of agricultural law; </a:t>
            </a:r>
          </a:p>
          <a:p>
            <a:pPr lvl="1">
              <a:spcBef>
                <a:spcPct val="0"/>
              </a:spcBef>
              <a:buFontTx/>
              <a:buChar char="•"/>
            </a:pPr>
            <a:r>
              <a:rPr lang="fr-FR" altLang="es-ES" sz="1800"/>
              <a:t>amalgamate the existing Common Market Organisations (CMOs) into a single CMO. The aim is to provide a single set of harmonised rules in the classic areas of market policy such as intervention, private storage, import tariff quotas, export refunds, safeguard measures, promotion of agricultural products, state aid rules, communications and reporting of data, without changing the substance of the existing instruments and mechanisms; </a:t>
            </a:r>
          </a:p>
          <a:p>
            <a:pPr lvl="1">
              <a:spcBef>
                <a:spcPct val="0"/>
              </a:spcBef>
              <a:buFontTx/>
              <a:buChar char="•"/>
            </a:pPr>
            <a:r>
              <a:rPr lang="fr-FR" altLang="es-ES" sz="1800"/>
              <a:t>assist national administrations to quantify and reduce burdens imposed on farmers; </a:t>
            </a:r>
          </a:p>
          <a:p>
            <a:pPr lvl="1">
              <a:spcBef>
                <a:spcPct val="0"/>
              </a:spcBef>
              <a:buFontTx/>
              <a:buChar char="•"/>
            </a:pPr>
            <a:r>
              <a:rPr lang="fr-FR" altLang="es-ES" sz="1800"/>
              <a:t>develop a CAP simplification action plan in 2006 with the concrete measures envisaged; </a:t>
            </a:r>
          </a:p>
          <a:p>
            <a:pPr lvl="1">
              <a:spcBef>
                <a:spcPct val="0"/>
              </a:spcBef>
              <a:buFontTx/>
              <a:buChar char="•"/>
            </a:pPr>
            <a:r>
              <a:rPr lang="fr-FR" altLang="es-ES" sz="1800"/>
              <a:t>take account of appropriate suggestions made by Member States and stakeholders; </a:t>
            </a:r>
          </a:p>
          <a:p>
            <a:pPr lvl="1">
              <a:spcBef>
                <a:spcPct val="0"/>
              </a:spcBef>
              <a:buFontTx/>
              <a:buChar char="•"/>
            </a:pPr>
            <a:r>
              <a:rPr lang="fr-FR" altLang="es-ES" sz="1800"/>
              <a:t>hold a simplification conference in 2006, focusing on the views and needs of stakeholders.</a:t>
            </a:r>
          </a:p>
          <a:p>
            <a:pPr>
              <a:spcBef>
                <a:spcPct val="0"/>
              </a:spcBef>
              <a:buFontTx/>
              <a:buNone/>
            </a:pPr>
            <a:r>
              <a:rPr lang="fr-FR" altLang="es-ES" sz="2400"/>
              <a:t> </a:t>
            </a:r>
          </a:p>
          <a:p>
            <a:pPr>
              <a:spcBef>
                <a:spcPct val="0"/>
              </a:spcBef>
              <a:buFontTx/>
              <a:buNone/>
            </a:pPr>
            <a:endParaRPr lang="fr-FR" altLang="es-ES" sz="2400"/>
          </a:p>
        </p:txBody>
      </p:sp>
      <p:sp>
        <p:nvSpPr>
          <p:cNvPr id="56325" name="Rectangle 5"/>
          <p:cNvSpPr>
            <a:spLocks noChangeArrowheads="1"/>
          </p:cNvSpPr>
          <p:nvPr/>
        </p:nvSpPr>
        <p:spPr bwMode="auto">
          <a:xfrm>
            <a:off x="419100" y="17526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s-ES" sz="2400">
                <a:latin typeface="Verdana" panose="020B0604030504040204" pitchFamily="34" charset="0"/>
              </a:rPr>
              <a:t>Los </a:t>
            </a:r>
            <a:r>
              <a:rPr lang="en-GB" altLang="es-ES" sz="2400" b="1">
                <a:latin typeface="Verdana" panose="020B0604030504040204" pitchFamily="34" charset="0"/>
              </a:rPr>
              <a:t>elementos clave</a:t>
            </a:r>
            <a:r>
              <a:rPr lang="en-GB" altLang="es-ES" sz="2400">
                <a:latin typeface="Verdana" panose="020B0604030504040204" pitchFamily="34" charset="0"/>
              </a:rPr>
              <a:t> de la reforma pueden resumirse del siguiente modo:</a:t>
            </a:r>
          </a:p>
        </p:txBody>
      </p:sp>
      <p:sp>
        <p:nvSpPr>
          <p:cNvPr id="36870" name="Text Box 6"/>
          <p:cNvSpPr txBox="1">
            <a:spLocks noChangeArrowheads="1"/>
          </p:cNvSpPr>
          <p:nvPr/>
        </p:nvSpPr>
        <p:spPr bwMode="auto">
          <a:xfrm>
            <a:off x="990600" y="2895600"/>
            <a:ext cx="7086600" cy="404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7350" indent="-387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en-GB" altLang="es-ES" sz="2400">
                <a:latin typeface="Verdana" panose="020B0604030504040204" pitchFamily="34" charset="0"/>
              </a:rPr>
              <a:t>revisión de la política de mercado de la PAC: </a:t>
            </a:r>
          </a:p>
          <a:p>
            <a:pPr>
              <a:spcBef>
                <a:spcPct val="50000"/>
              </a:spcBef>
            </a:pPr>
            <a:r>
              <a:rPr lang="en-GB" altLang="es-ES" sz="1800" u="sng">
                <a:latin typeface="Verdana" panose="020B0604030504040204" pitchFamily="34" charset="0"/>
              </a:rPr>
              <a:t>recortes asimétricos</a:t>
            </a:r>
            <a:r>
              <a:rPr lang="en-GB" altLang="es-ES" sz="1800">
                <a:latin typeface="Verdana" panose="020B0604030504040204" pitchFamily="34" charset="0"/>
              </a:rPr>
              <a:t> en el sector lácteo: </a:t>
            </a:r>
            <a:r>
              <a:rPr lang="es-ES_tradnl" altLang="es-ES" sz="1800">
                <a:latin typeface="Verdana" panose="020B0604030504040204" pitchFamily="34" charset="0"/>
              </a:rPr>
              <a:t>reducción d</a:t>
            </a:r>
            <a:r>
              <a:rPr lang="en-GB" altLang="es-ES" sz="1800">
                <a:latin typeface="Verdana" panose="020B0604030504040204" pitchFamily="34" charset="0"/>
              </a:rPr>
              <a:t>el precio de intervención de la mantequilla en un 25% en cuatro años, </a:t>
            </a:r>
            <a:r>
              <a:rPr lang="es-ES_tradnl" altLang="es-ES" sz="1800">
                <a:latin typeface="Verdana" panose="020B0604030504040204" pitchFamily="34" charset="0"/>
              </a:rPr>
              <a:t>reducción d</a:t>
            </a:r>
            <a:r>
              <a:rPr lang="en-GB" altLang="es-ES" sz="1800">
                <a:latin typeface="Verdana" panose="020B0604030504040204" pitchFamily="34" charset="0"/>
              </a:rPr>
              <a:t>el precio de intervención de la leche en polvo desnatada, del 15% en tres años</a:t>
            </a:r>
            <a:endParaRPr lang="es-ES_tradnl" altLang="es-ES" sz="1800">
              <a:latin typeface="Verdana" panose="020B0604030504040204" pitchFamily="34" charset="0"/>
            </a:endParaRPr>
          </a:p>
          <a:p>
            <a:pPr>
              <a:spcBef>
                <a:spcPct val="50000"/>
              </a:spcBef>
            </a:pPr>
            <a:r>
              <a:rPr lang="en-GB" altLang="es-ES" sz="1800" u="sng">
                <a:latin typeface="Verdana" panose="020B0604030504040204" pitchFamily="34" charset="0"/>
              </a:rPr>
              <a:t>reducción de los incrementos mensuales</a:t>
            </a:r>
            <a:r>
              <a:rPr lang="en-GB" altLang="es-ES" sz="1800">
                <a:latin typeface="Verdana" panose="020B0604030504040204" pitchFamily="34" charset="0"/>
              </a:rPr>
              <a:t> en el sector de los cereales en un 50% y mantenimiento del actual precio de intervención;</a:t>
            </a:r>
            <a:r>
              <a:rPr lang="en-GB" altLang="es-ES" sz="2000">
                <a:latin typeface="Verdana" panose="020B0604030504040204" pitchFamily="34" charset="0"/>
              </a:rPr>
              <a:t> </a:t>
            </a:r>
          </a:p>
          <a:p>
            <a:pPr>
              <a:spcBef>
                <a:spcPct val="50000"/>
              </a:spcBef>
            </a:pPr>
            <a:r>
              <a:rPr lang="en-GB" altLang="es-ES" sz="1800" u="sng">
                <a:latin typeface="Verdana" panose="020B0604030504040204" pitchFamily="34" charset="0"/>
              </a:rPr>
              <a:t>reformas en los sectores</a:t>
            </a:r>
            <a:r>
              <a:rPr lang="en-GB" altLang="es-ES" sz="1800">
                <a:latin typeface="Verdana" panose="020B0604030504040204" pitchFamily="34" charset="0"/>
              </a:rPr>
              <a:t> del arroz, el trigo duro, los frutos de cáscara, las patatas de fécula y los forrajes desecados.</a:t>
            </a:r>
            <a:r>
              <a:rPr lang="en-GB" altLang="es-ES" sz="2000">
                <a:latin typeface="Verdana" panose="020B060403050404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anim calcmode="lin" valueType="num">
                                      <p:cBhvr>
                                        <p:cTn id="7" dur="500" fill="hold"/>
                                        <p:tgtEl>
                                          <p:spTgt spid="36870"/>
                                        </p:tgtEl>
                                        <p:attrNameLst>
                                          <p:attrName>ppt_w</p:attrName>
                                        </p:attrNameLst>
                                      </p:cBhvr>
                                      <p:tavLst>
                                        <p:tav tm="0">
                                          <p:val>
                                            <p:fltVal val="0"/>
                                          </p:val>
                                        </p:tav>
                                        <p:tav tm="100000">
                                          <p:val>
                                            <p:strVal val="#ppt_w"/>
                                          </p:val>
                                        </p:tav>
                                      </p:tavLst>
                                    </p:anim>
                                    <p:anim calcmode="lin" valueType="num">
                                      <p:cBhvr>
                                        <p:cTn id="8" dur="500" fill="hold"/>
                                        <p:tgtEl>
                                          <p:spTgt spid="368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57347"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25604" name="Text Box 4"/>
          <p:cNvSpPr txBox="1">
            <a:spLocks noChangeArrowheads="1"/>
          </p:cNvSpPr>
          <p:nvPr/>
        </p:nvSpPr>
        <p:spPr bwMode="auto">
          <a:xfrm>
            <a:off x="914400" y="1676400"/>
            <a:ext cx="7391400" cy="496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es-ES" sz="2400" i="1"/>
              <a:t>Prioridades de la UE para el desarrollo rural:</a:t>
            </a:r>
          </a:p>
          <a:p>
            <a:pPr eaLnBrk="1" hangingPunct="1">
              <a:spcBef>
                <a:spcPct val="50000"/>
              </a:spcBef>
            </a:pPr>
            <a:r>
              <a:rPr lang="es-ES_tradnl" altLang="es-ES" sz="2400"/>
              <a:t> </a:t>
            </a:r>
            <a:r>
              <a:rPr lang="es-ES_tradnl" altLang="es-ES" sz="2000"/>
              <a:t>Ayudar a la adaptación a la competencia</a:t>
            </a:r>
          </a:p>
          <a:p>
            <a:pPr eaLnBrk="1" hangingPunct="1">
              <a:spcBef>
                <a:spcPct val="50000"/>
              </a:spcBef>
            </a:pPr>
            <a:r>
              <a:rPr lang="es-ES_tradnl" altLang="es-ES" sz="2000"/>
              <a:t> Promover nuevas formas de vender en mercados competitivos</a:t>
            </a:r>
          </a:p>
          <a:p>
            <a:pPr eaLnBrk="1" hangingPunct="1">
              <a:spcBef>
                <a:spcPct val="50000"/>
              </a:spcBef>
            </a:pPr>
            <a:r>
              <a:rPr lang="es-ES_tradnl" altLang="es-ES" sz="2000"/>
              <a:t> Elevar las tasas de empleo y actividad económica</a:t>
            </a:r>
          </a:p>
          <a:p>
            <a:pPr eaLnBrk="1" hangingPunct="1">
              <a:spcBef>
                <a:spcPct val="50000"/>
              </a:spcBef>
            </a:pPr>
            <a:r>
              <a:rPr lang="es-ES_tradnl" altLang="es-ES" sz="2000"/>
              <a:t> Promover el desarrollo de microempresas</a:t>
            </a:r>
          </a:p>
          <a:p>
            <a:pPr eaLnBrk="1" hangingPunct="1">
              <a:spcBef>
                <a:spcPct val="50000"/>
              </a:spcBef>
            </a:pPr>
            <a:r>
              <a:rPr lang="es-ES_tradnl" altLang="es-ES" sz="2000"/>
              <a:t> Facilitar la innovación y la puesta en marcha de la I+D</a:t>
            </a:r>
          </a:p>
          <a:p>
            <a:pPr eaLnBrk="1" hangingPunct="1">
              <a:spcBef>
                <a:spcPct val="50000"/>
              </a:spcBef>
            </a:pPr>
            <a:r>
              <a:rPr lang="es-ES_tradnl" altLang="es-ES" sz="2000"/>
              <a:t> Fomentar el dinamismo empresarial</a:t>
            </a:r>
          </a:p>
          <a:p>
            <a:pPr eaLnBrk="1" hangingPunct="1">
              <a:spcBef>
                <a:spcPct val="50000"/>
              </a:spcBef>
            </a:pPr>
            <a:r>
              <a:rPr lang="es-ES_tradnl" altLang="es-ES" sz="2000"/>
              <a:t> Mejorar la gestión de procesos en la cadena agroalimentaria</a:t>
            </a:r>
          </a:p>
          <a:p>
            <a:pPr eaLnBrk="1" hangingPunct="1">
              <a:spcBef>
                <a:spcPct val="50000"/>
              </a:spcBef>
            </a:pPr>
            <a:r>
              <a:rPr lang="es-ES_tradnl" altLang="es-ES" sz="2000"/>
              <a:t> Estimular el uso de las TIC</a:t>
            </a:r>
          </a:p>
          <a:p>
            <a:pPr eaLnBrk="1" hangingPunct="1">
              <a:spcBef>
                <a:spcPct val="50000"/>
              </a:spcBef>
            </a:pPr>
            <a:r>
              <a:rPr lang="es-ES_tradnl" altLang="es-ES" sz="2000"/>
              <a:t> Generar oportunidades de empleo a través de la mejora de las infraestructuras locales y la gestión medioambiental del suelo</a:t>
            </a:r>
            <a:endParaRPr lang="en-GB" altLang="es-E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60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60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60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60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604">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5604">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5604">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560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58371"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40964" name="Text Box 4"/>
          <p:cNvSpPr txBox="1">
            <a:spLocks noChangeArrowheads="1"/>
          </p:cNvSpPr>
          <p:nvPr/>
        </p:nvSpPr>
        <p:spPr bwMode="auto">
          <a:xfrm>
            <a:off x="914400" y="1676400"/>
            <a:ext cx="73914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400" i="1"/>
              <a:t>Como puede el desarrollo rural contribuir a lograr los objetivos de la Agenda de Lisboa:</a:t>
            </a:r>
          </a:p>
          <a:p>
            <a:pPr eaLnBrk="1" hangingPunct="1">
              <a:spcBef>
                <a:spcPct val="50000"/>
              </a:spcBef>
            </a:pPr>
            <a:r>
              <a:rPr lang="es-ES_tradnl" altLang="es-ES" sz="2400"/>
              <a:t> Invirtiendo  en la Sociedad de la Información y desarrollo de las TIC</a:t>
            </a:r>
          </a:p>
          <a:p>
            <a:pPr eaLnBrk="1" hangingPunct="1">
              <a:spcBef>
                <a:spcPct val="50000"/>
              </a:spcBef>
            </a:pPr>
            <a:r>
              <a:rPr lang="es-ES_tradnl" altLang="es-ES" sz="2400"/>
              <a:t> Facilitando la innovación en la cadena de producción</a:t>
            </a:r>
          </a:p>
          <a:p>
            <a:pPr eaLnBrk="1" hangingPunct="1">
              <a:spcBef>
                <a:spcPct val="50000"/>
              </a:spcBef>
            </a:pPr>
            <a:r>
              <a:rPr lang="es-ES_tradnl" altLang="es-ES" sz="2400"/>
              <a:t> Mediante la Cooperación en I+D</a:t>
            </a:r>
          </a:p>
          <a:p>
            <a:pPr eaLnBrk="1" hangingPunct="1">
              <a:spcBef>
                <a:spcPct val="50000"/>
              </a:spcBef>
            </a:pPr>
            <a:r>
              <a:rPr lang="es-ES_tradnl" altLang="es-ES" sz="2400"/>
              <a:t> Cooperación público/privado</a:t>
            </a:r>
          </a:p>
          <a:p>
            <a:pPr eaLnBrk="1" hangingPunct="1">
              <a:spcBef>
                <a:spcPct val="50000"/>
              </a:spcBef>
            </a:pPr>
            <a:r>
              <a:rPr lang="es-ES_tradnl" altLang="es-ES" sz="2400"/>
              <a:t>Incrementando la competitividad</a:t>
            </a:r>
          </a:p>
          <a:p>
            <a:pPr eaLnBrk="1" hangingPunct="1">
              <a:spcBef>
                <a:spcPct val="50000"/>
              </a:spcBef>
            </a:pPr>
            <a:r>
              <a:rPr lang="es-ES_tradnl" altLang="es-ES" sz="2400"/>
              <a:t>Creando empleo y diversificación de actividades rurales</a:t>
            </a:r>
            <a:endParaRPr lang="en-GB" altLang="es-E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6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096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09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59395"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2" name="Rectángulo 1"/>
          <p:cNvSpPr/>
          <p:nvPr/>
        </p:nvSpPr>
        <p:spPr>
          <a:xfrm>
            <a:off x="395288" y="1916113"/>
            <a:ext cx="8443912" cy="4524375"/>
          </a:xfrm>
          <a:prstGeom prst="rect">
            <a:avLst/>
          </a:prstGeom>
        </p:spPr>
        <p:txBody>
          <a:bodyPr>
            <a:spAutoFit/>
          </a:bodyPr>
          <a:lstStyle/>
          <a:p>
            <a:pPr>
              <a:defRPr/>
            </a:pPr>
            <a:r>
              <a:rPr lang="es-ES" sz="2400" dirty="0"/>
              <a:t>La política agrícola de la UE ha evolucionado considerablemente en las últimas décadas para ayudar a los agricultores a hacer frente a nuevos retos y adaptarse a la evolución de las actitudes ciudadanas. Las sucesivas reformas han llevado a los agricultores a basar su producción en la </a:t>
            </a:r>
            <a:r>
              <a:rPr lang="es-ES" sz="2400" b="1" dirty="0"/>
              <a:t>demanda del mercado</a:t>
            </a:r>
            <a:r>
              <a:rPr lang="es-ES" sz="2400" dirty="0"/>
              <a:t> y no en las decisiones venidas de Bruselas.</a:t>
            </a:r>
          </a:p>
          <a:p>
            <a:pPr>
              <a:defRPr/>
            </a:pPr>
            <a:r>
              <a:rPr lang="es-ES" sz="2400" dirty="0"/>
              <a:t>Las reformas más recientes (2013) inclinaron las prioridades hacia:</a:t>
            </a:r>
          </a:p>
          <a:p>
            <a:pPr marL="342900" indent="-342900">
              <a:buFont typeface="Arial" panose="020B0604020202020204" pitchFamily="34" charset="0"/>
              <a:buChar char="•"/>
              <a:defRPr/>
            </a:pPr>
            <a:r>
              <a:rPr lang="es-ES" sz="2400" dirty="0"/>
              <a:t>las prácticas agrarias más sostenibles</a:t>
            </a:r>
          </a:p>
          <a:p>
            <a:pPr marL="342900" indent="-342900">
              <a:buFont typeface="Arial" panose="020B0604020202020204" pitchFamily="34" charset="0"/>
              <a:buChar char="•"/>
              <a:defRPr/>
            </a:pPr>
            <a:r>
              <a:rPr lang="es-ES" sz="2400" dirty="0"/>
              <a:t>la investigación y la divulgación de los conocimientos</a:t>
            </a:r>
          </a:p>
          <a:p>
            <a:pPr marL="342900" indent="-342900">
              <a:buFont typeface="Arial" panose="020B0604020202020204" pitchFamily="34" charset="0"/>
              <a:buChar char="•"/>
              <a:defRPr/>
            </a:pPr>
            <a:r>
              <a:rPr lang="es-ES" sz="2400" dirty="0"/>
              <a:t>un sistema más justo de ayudas a los agricultores</a:t>
            </a:r>
          </a:p>
          <a:p>
            <a:pPr marL="342900" indent="-342900">
              <a:buFont typeface="Arial" panose="020B0604020202020204" pitchFamily="34" charset="0"/>
              <a:buChar char="•"/>
              <a:defRPr/>
            </a:pPr>
            <a:r>
              <a:rPr lang="es-ES" sz="2400" dirty="0"/>
              <a:t>una posición más fuerte de los agricultores en la cadena alimentaria.</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60419"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2" name="Rectángulo 1"/>
          <p:cNvSpPr/>
          <p:nvPr/>
        </p:nvSpPr>
        <p:spPr>
          <a:xfrm>
            <a:off x="395288" y="1916113"/>
            <a:ext cx="8443912" cy="4710112"/>
          </a:xfrm>
          <a:prstGeom prst="rect">
            <a:avLst/>
          </a:prstGeom>
        </p:spPr>
        <p:txBody>
          <a:bodyPr>
            <a:spAutoFit/>
          </a:bodyPr>
          <a:lstStyle/>
          <a:p>
            <a:pPr>
              <a:defRPr/>
            </a:pPr>
            <a:r>
              <a:rPr lang="es-ES" sz="2000" dirty="0"/>
              <a:t>Otras metas importantes son:</a:t>
            </a:r>
          </a:p>
          <a:p>
            <a:pPr marL="342900" indent="-342900">
              <a:buFont typeface="Arial" panose="020B0604020202020204" pitchFamily="34" charset="0"/>
              <a:buChar char="•"/>
              <a:defRPr/>
            </a:pPr>
            <a:r>
              <a:rPr lang="es-ES" sz="2000" dirty="0"/>
              <a:t>Ayudar a los consumidores a elegir sus alimentos con conocimiento de causa gracias a </a:t>
            </a:r>
            <a:r>
              <a:rPr lang="es-ES" sz="2000" b="1" dirty="0"/>
              <a:t>sistemas de etiquetado de calidad de la UE</a:t>
            </a:r>
            <a:r>
              <a:rPr lang="es-ES" sz="2000" dirty="0"/>
              <a:t> que, al indicar el origen geográfico y el uso de ingredientes o métodos tradicionales (incluida la producción ecológica) también hacen que los productos agrícolas europeos sean </a:t>
            </a:r>
            <a:r>
              <a:rPr lang="es-ES" sz="2000" b="1" dirty="0"/>
              <a:t>competitivos en los mercados mundiales</a:t>
            </a:r>
            <a:r>
              <a:rPr lang="es-ES" sz="2000" dirty="0"/>
              <a:t>.</a:t>
            </a:r>
          </a:p>
          <a:p>
            <a:pPr marL="342900" indent="-342900">
              <a:buFont typeface="Arial" panose="020B0604020202020204" pitchFamily="34" charset="0"/>
              <a:buChar char="•"/>
              <a:defRPr/>
            </a:pPr>
            <a:r>
              <a:rPr lang="es-ES" sz="2000" dirty="0"/>
              <a:t>Fomentar la </a:t>
            </a:r>
            <a:r>
              <a:rPr lang="es-ES" sz="2000" b="1" dirty="0"/>
              <a:t>innovación en la agricultura y la transformación de alimentos</a:t>
            </a:r>
            <a:r>
              <a:rPr lang="es-ES" sz="2000" dirty="0"/>
              <a:t>, con la ayuda de proyectos de investigación europeos, para incrementar la productividad y reducir el impacto medioambiental (aprovechando, por ejemplo, los subproductos y los residuos de las cosechas para producir energía).</a:t>
            </a:r>
          </a:p>
          <a:p>
            <a:pPr marL="342900" indent="-342900">
              <a:buFont typeface="Arial" panose="020B0604020202020204" pitchFamily="34" charset="0"/>
              <a:buChar char="•"/>
              <a:defRPr/>
            </a:pPr>
            <a:r>
              <a:rPr lang="es-ES" sz="2000" dirty="0"/>
              <a:t>Impulsar las </a:t>
            </a:r>
            <a:r>
              <a:rPr lang="es-ES" sz="2000" b="1" dirty="0"/>
              <a:t>relaciones comerciales justas con los países en desarrollo</a:t>
            </a:r>
            <a:r>
              <a:rPr lang="es-ES" sz="2000" dirty="0"/>
              <a:t>, suspendiendo las subvenciones a las exportaciones de productos agrícolas europeos y facilitando las exportaciones con destino a la UE desde esos países.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61443" name="Text Box 3"/>
          <p:cNvSpPr txBox="1">
            <a:spLocks noChangeArrowheads="1"/>
          </p:cNvSpPr>
          <p:nvPr/>
        </p:nvSpPr>
        <p:spPr bwMode="auto">
          <a:xfrm>
            <a:off x="304800" y="8382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es-ES">
                <a:solidFill>
                  <a:srgbClr val="990000"/>
                </a:solidFill>
                <a:cs typeface="Times New Roman" panose="02020603050405020304" pitchFamily="18" charset="0"/>
              </a:rPr>
              <a:t>Evolución de la PAC. Reforma</a:t>
            </a:r>
            <a:endParaRPr lang="fr-FR" altLang="es-ES">
              <a:solidFill>
                <a:srgbClr val="990000"/>
              </a:solidFill>
            </a:endParaRPr>
          </a:p>
        </p:txBody>
      </p:sp>
      <p:sp>
        <p:nvSpPr>
          <p:cNvPr id="61444" name="Rectángulo 1"/>
          <p:cNvSpPr>
            <a:spLocks noChangeArrowheads="1"/>
          </p:cNvSpPr>
          <p:nvPr/>
        </p:nvSpPr>
        <p:spPr bwMode="auto">
          <a:xfrm>
            <a:off x="395288" y="1916113"/>
            <a:ext cx="8443912"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s-ES" altLang="es-ES" sz="2400" b="1"/>
              <a:t>Retos futuros</a:t>
            </a:r>
          </a:p>
          <a:p>
            <a:r>
              <a:rPr lang="es-ES" altLang="es-ES" sz="2400"/>
              <a:t>La </a:t>
            </a:r>
            <a:r>
              <a:rPr lang="es-ES" altLang="es-ES" sz="2400" b="1"/>
              <a:t>producción mundial de alimentos deberá duplicarse</a:t>
            </a:r>
            <a:r>
              <a:rPr lang="es-ES" altLang="es-ES" sz="2400"/>
              <a:t> de aquí a 2050 para hacer frente al crecimiento de la población y al aumento del consumo de productos animales entre las personas que cuentan con más medios. </a:t>
            </a:r>
          </a:p>
          <a:p>
            <a:r>
              <a:rPr lang="es-ES" altLang="es-ES" sz="2400"/>
              <a:t>Además, habrá que abordar las repercusiones del </a:t>
            </a:r>
            <a:r>
              <a:rPr lang="es-ES" altLang="es-ES" sz="2400" b="1"/>
              <a:t>cambio climático</a:t>
            </a:r>
            <a:r>
              <a:rPr lang="es-ES" altLang="es-ES" sz="2400"/>
              <a:t> (pérdida de biodiversidad, deterioro de la calidad del suelo y del agua, etc.)</a:t>
            </a:r>
          </a:p>
          <a:p>
            <a:r>
              <a:rPr lang="es-ES" altLang="es-ES" sz="2400"/>
              <a:t>La política perseguida por al UE tiende a  </a:t>
            </a:r>
            <a:r>
              <a:rPr lang="es-ES" altLang="es-ES" sz="2400" b="1"/>
              <a:t>asesorar a los agricultores sobre la inversión y la innovación</a:t>
            </a:r>
            <a:r>
              <a:rPr lang="es-ES" altLang="es-ES" sz="2400"/>
              <a:t> necesarias para realizar esas tareas.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5123" name="Text Box 1027"/>
          <p:cNvSpPr txBox="1">
            <a:spLocks noChangeArrowheads="1"/>
          </p:cNvSpPr>
          <p:nvPr/>
        </p:nvSpPr>
        <p:spPr bwMode="auto">
          <a:xfrm>
            <a:off x="1143000" y="1143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400">
                <a:solidFill>
                  <a:srgbClr val="990000"/>
                </a:solidFill>
              </a:rPr>
              <a:t>La agricultura en la UE</a:t>
            </a:r>
            <a:endParaRPr lang="fr-FR" altLang="es-ES" sz="2400">
              <a:solidFill>
                <a:srgbClr val="990000"/>
              </a:solidFill>
            </a:endParaRPr>
          </a:p>
        </p:txBody>
      </p:sp>
      <p:sp>
        <p:nvSpPr>
          <p:cNvPr id="38916" name="Text Box 1028"/>
          <p:cNvSpPr txBox="1">
            <a:spLocks noChangeArrowheads="1"/>
          </p:cNvSpPr>
          <p:nvPr/>
        </p:nvSpPr>
        <p:spPr bwMode="auto">
          <a:xfrm>
            <a:off x="1143000" y="2209800"/>
            <a:ext cx="685800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7350" indent="-387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es-ES" sz="3600" b="1">
                <a:solidFill>
                  <a:srgbClr val="990000"/>
                </a:solidFill>
              </a:rPr>
              <a:t>Áreas rurales</a:t>
            </a:r>
          </a:p>
          <a:p>
            <a:pPr eaLnBrk="1" hangingPunct="1">
              <a:spcBef>
                <a:spcPct val="50000"/>
              </a:spcBef>
              <a:buFontTx/>
              <a:buNone/>
            </a:pPr>
            <a:r>
              <a:rPr lang="es-ES_tradnl" altLang="es-ES" sz="3600" b="1">
                <a:solidFill>
                  <a:srgbClr val="990000"/>
                </a:solidFill>
              </a:rPr>
              <a:t>90% del territorio</a:t>
            </a:r>
          </a:p>
          <a:p>
            <a:pPr eaLnBrk="1" hangingPunct="1">
              <a:spcBef>
                <a:spcPct val="50000"/>
              </a:spcBef>
              <a:buFontTx/>
              <a:buNone/>
            </a:pPr>
            <a:r>
              <a:rPr lang="es-ES_tradnl" altLang="es-ES" sz="3600" b="1">
                <a:solidFill>
                  <a:srgbClr val="990000"/>
                </a:solidFill>
              </a:rPr>
              <a:t>50% de la población</a:t>
            </a:r>
          </a:p>
          <a:p>
            <a:pPr eaLnBrk="1" hangingPunct="1">
              <a:spcBef>
                <a:spcPct val="50000"/>
              </a:spcBef>
              <a:buFontTx/>
              <a:buNone/>
            </a:pPr>
            <a:r>
              <a:rPr lang="es-ES_tradnl" altLang="es-ES" sz="3600" b="1">
                <a:solidFill>
                  <a:srgbClr val="990000"/>
                </a:solidFill>
              </a:rPr>
              <a:t>60.000.000.000 € de exportaciones agrícolas</a:t>
            </a:r>
            <a:endParaRPr lang="fr-FR" altLang="es-ES" sz="3600">
              <a:solidFill>
                <a:srgbClr val="99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animEffect transition="in" filter="blinds(horizontal)">
                                      <p:cBhvr>
                                        <p:cTn id="7" dur="500"/>
                                        <p:tgtEl>
                                          <p:spTgt spid="389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916">
                                            <p:txEl>
                                              <p:pRg st="1" end="1"/>
                                            </p:txEl>
                                          </p:spTgt>
                                        </p:tgtEl>
                                        <p:attrNameLst>
                                          <p:attrName>style.visibility</p:attrName>
                                        </p:attrNameLst>
                                      </p:cBhvr>
                                      <p:to>
                                        <p:strVal val="visible"/>
                                      </p:to>
                                    </p:set>
                                    <p:animEffect transition="in" filter="blinds(horizontal)">
                                      <p:cBhvr>
                                        <p:cTn id="12" dur="500"/>
                                        <p:tgtEl>
                                          <p:spTgt spid="3891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8916">
                                            <p:txEl>
                                              <p:pRg st="2" end="2"/>
                                            </p:txEl>
                                          </p:spTgt>
                                        </p:tgtEl>
                                        <p:attrNameLst>
                                          <p:attrName>style.visibility</p:attrName>
                                        </p:attrNameLst>
                                      </p:cBhvr>
                                      <p:to>
                                        <p:strVal val="visible"/>
                                      </p:to>
                                    </p:set>
                                    <p:animEffect transition="in" filter="blinds(horizontal)">
                                      <p:cBhvr>
                                        <p:cTn id="17" dur="500"/>
                                        <p:tgtEl>
                                          <p:spTgt spid="3891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8916">
                                            <p:txEl>
                                              <p:pRg st="3" end="3"/>
                                            </p:txEl>
                                          </p:spTgt>
                                        </p:tgtEl>
                                        <p:attrNameLst>
                                          <p:attrName>style.visibility</p:attrName>
                                        </p:attrNameLst>
                                      </p:cBhvr>
                                      <p:to>
                                        <p:strVal val="visible"/>
                                      </p:to>
                                    </p:set>
                                    <p:animEffect transition="in" filter="blinds(horizontal)">
                                      <p:cBhvr>
                                        <p:cTn id="22" dur="500"/>
                                        <p:tgtEl>
                                          <p:spTgt spid="389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52400"/>
            <a:ext cx="7772400" cy="609600"/>
          </a:xfrm>
        </p:spPr>
        <p:txBody>
          <a:bodyPr/>
          <a:lstStyle/>
          <a:p>
            <a:pPr eaLnBrk="1" hangingPunct="1"/>
            <a:r>
              <a:rPr lang="es-ES_tradnl" altLang="es-ES" sz="3200" smtClean="0">
                <a:solidFill>
                  <a:srgbClr val="990000"/>
                </a:solidFill>
              </a:rPr>
              <a:t>Política Agrícola Común</a:t>
            </a:r>
            <a:endParaRPr lang="fr-FR" altLang="es-ES" sz="3200" smtClean="0">
              <a:solidFill>
                <a:srgbClr val="990000"/>
              </a:solidFill>
            </a:endParaRPr>
          </a:p>
        </p:txBody>
      </p:sp>
      <p:sp>
        <p:nvSpPr>
          <p:cNvPr id="6147" name="Text Box 3"/>
          <p:cNvSpPr txBox="1">
            <a:spLocks noChangeArrowheads="1"/>
          </p:cNvSpPr>
          <p:nvPr/>
        </p:nvSpPr>
        <p:spPr bwMode="auto">
          <a:xfrm>
            <a:off x="1143000" y="1143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_tradnl" altLang="es-ES" sz="2400">
                <a:solidFill>
                  <a:srgbClr val="990000"/>
                </a:solidFill>
              </a:rPr>
              <a:t>La agricultura en la UE</a:t>
            </a:r>
            <a:endParaRPr lang="fr-FR" altLang="es-ES" sz="2400">
              <a:solidFill>
                <a:srgbClr val="990000"/>
              </a:solidFill>
            </a:endParaRPr>
          </a:p>
        </p:txBody>
      </p:sp>
      <p:sp>
        <p:nvSpPr>
          <p:cNvPr id="39940" name="Text Box 4"/>
          <p:cNvSpPr txBox="1">
            <a:spLocks noChangeArrowheads="1"/>
          </p:cNvSpPr>
          <p:nvPr/>
        </p:nvSpPr>
        <p:spPr bwMode="auto">
          <a:xfrm>
            <a:off x="1143000" y="2209800"/>
            <a:ext cx="685800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es-ES" sz="3600" b="1">
                <a:solidFill>
                  <a:srgbClr val="990000"/>
                </a:solidFill>
              </a:rPr>
              <a:t>Agroindustria</a:t>
            </a:r>
          </a:p>
          <a:p>
            <a:pPr eaLnBrk="1" hangingPunct="1">
              <a:spcBef>
                <a:spcPct val="50000"/>
              </a:spcBef>
              <a:buFontTx/>
              <a:buNone/>
            </a:pPr>
            <a:r>
              <a:rPr lang="es-ES_tradnl" altLang="es-ES" sz="3600" b="1">
                <a:solidFill>
                  <a:srgbClr val="990000"/>
                </a:solidFill>
              </a:rPr>
              <a:t>15% del valor de la producción industrial</a:t>
            </a:r>
          </a:p>
          <a:p>
            <a:pPr eaLnBrk="1" hangingPunct="1">
              <a:spcBef>
                <a:spcPct val="50000"/>
              </a:spcBef>
              <a:buFontTx/>
              <a:buNone/>
            </a:pPr>
            <a:r>
              <a:rPr lang="es-ES_tradnl" altLang="es-ES" sz="3600" b="1">
                <a:solidFill>
                  <a:srgbClr val="990000"/>
                </a:solidFill>
              </a:rPr>
              <a:t>1.000.000.000.000 € al año</a:t>
            </a:r>
          </a:p>
          <a:p>
            <a:pPr eaLnBrk="1" hangingPunct="1">
              <a:spcBef>
                <a:spcPct val="50000"/>
              </a:spcBef>
              <a:buFontTx/>
              <a:buNone/>
            </a:pPr>
            <a:r>
              <a:rPr lang="es-ES_tradnl" altLang="es-ES" sz="3600" b="1">
                <a:solidFill>
                  <a:srgbClr val="990000"/>
                </a:solidFill>
              </a:rPr>
              <a:t>16.000.000 de empleos</a:t>
            </a:r>
            <a:endParaRPr lang="fr-FR" altLang="es-ES" sz="3600">
              <a:solidFill>
                <a:srgbClr val="99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Effect transition="in" filter="blinds(horizontal)">
                                      <p:cBhvr>
                                        <p:cTn id="7" dur="500"/>
                                        <p:tgtEl>
                                          <p:spTgt spid="399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940">
                                            <p:txEl>
                                              <p:pRg st="1" end="1"/>
                                            </p:txEl>
                                          </p:spTgt>
                                        </p:tgtEl>
                                        <p:attrNameLst>
                                          <p:attrName>style.visibility</p:attrName>
                                        </p:attrNameLst>
                                      </p:cBhvr>
                                      <p:to>
                                        <p:strVal val="visible"/>
                                      </p:to>
                                    </p:set>
                                    <p:animEffect transition="in" filter="blinds(horizontal)">
                                      <p:cBhvr>
                                        <p:cTn id="12" dur="500"/>
                                        <p:tgtEl>
                                          <p:spTgt spid="3994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940">
                                            <p:txEl>
                                              <p:pRg st="2" end="2"/>
                                            </p:txEl>
                                          </p:spTgt>
                                        </p:tgtEl>
                                        <p:attrNameLst>
                                          <p:attrName>style.visibility</p:attrName>
                                        </p:attrNameLst>
                                      </p:cBhvr>
                                      <p:to>
                                        <p:strVal val="visible"/>
                                      </p:to>
                                    </p:set>
                                    <p:animEffect transition="in" filter="blinds(horizontal)">
                                      <p:cBhvr>
                                        <p:cTn id="17" dur="500"/>
                                        <p:tgtEl>
                                          <p:spTgt spid="3994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940">
                                            <p:txEl>
                                              <p:pRg st="3" end="3"/>
                                            </p:txEl>
                                          </p:spTgt>
                                        </p:tgtEl>
                                        <p:attrNameLst>
                                          <p:attrName>style.visibility</p:attrName>
                                        </p:attrNameLst>
                                      </p:cBhvr>
                                      <p:to>
                                        <p:strVal val="visible"/>
                                      </p:to>
                                    </p:set>
                                    <p:animEffect transition="in" filter="blinds(horizontal)">
                                      <p:cBhvr>
                                        <p:cTn id="22" dur="500"/>
                                        <p:tgtEl>
                                          <p:spTgt spid="399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8588" y="400050"/>
            <a:ext cx="6346825"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4892</Words>
  <Application>Microsoft Office PowerPoint</Application>
  <PresentationFormat>Presentación en pantalla (4:3)</PresentationFormat>
  <Paragraphs>395</Paragraphs>
  <Slides>65</Slides>
  <Notes>1</Notes>
  <HiddenSlides>1</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65</vt:i4>
      </vt:variant>
    </vt:vector>
  </HeadingPairs>
  <TitlesOfParts>
    <vt:vector size="73" baseType="lpstr">
      <vt:lpstr>Arial</vt:lpstr>
      <vt:lpstr>Calibri</vt:lpstr>
      <vt:lpstr>EC Square Sans Pro</vt:lpstr>
      <vt:lpstr>NYTAL S+ EC Square Sans Pro</vt:lpstr>
      <vt:lpstr>Times New Roman</vt:lpstr>
      <vt:lpstr>Verdana</vt:lpstr>
      <vt:lpstr>Wingdings</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Política Agrícola Común</vt:lpstr>
      <vt:lpstr>Política Agrícola Común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PAC a precios de 2010 (M euros)</vt:lpstr>
      <vt:lpstr>La PAC en los presupuestos de la UE (%)</vt:lpstr>
      <vt:lpstr>  La política agrícola común de la UE cumple muchos objetivos: ayuda a los agricultores a producir suficientes alimentos para Europa garantiza que los alimentos sean seguros (por ejemplo, a través de la trazabilidad) protege a los agricultores de la excesiva volatilidad de precios y de las crisis de mercado les ayuda a invertir en la modernización de sus explotaciones mantiene comunidades rurales viables, con economías diversificadas crea y mantiene puestos de trabajo en la industria alimentaria protege el medio ambiente y el bienestar de los animales. </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lpstr>Política Agrícola Común</vt:lpstr>
    </vt:vector>
  </TitlesOfParts>
  <Company>UPV/EHU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Política Agrícola Común</dc:title>
  <dc:creator>JAP</dc:creator>
  <cp:lastModifiedBy>JOAQUIN ARRIOLA</cp:lastModifiedBy>
  <cp:revision>37</cp:revision>
  <dcterms:created xsi:type="dcterms:W3CDTF">2005-01-14T08:51:28Z</dcterms:created>
  <dcterms:modified xsi:type="dcterms:W3CDTF">2018-11-06T16:41:51Z</dcterms:modified>
</cp:coreProperties>
</file>