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chart4.xml" ContentType="application/vnd.openxmlformats-officedocument.drawingml.chart+xml"/>
  <Override PartName="/ppt/notesSlides/notesSlide1.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5"/>
  </p:notesMasterIdLst>
  <p:sldIdLst>
    <p:sldId id="256" r:id="rId2"/>
    <p:sldId id="258" r:id="rId3"/>
    <p:sldId id="264" r:id="rId4"/>
    <p:sldId id="291" r:id="rId5"/>
    <p:sldId id="260" r:id="rId6"/>
    <p:sldId id="262" r:id="rId7"/>
    <p:sldId id="263" r:id="rId8"/>
    <p:sldId id="265" r:id="rId9"/>
    <p:sldId id="266" r:id="rId10"/>
    <p:sldId id="267" r:id="rId11"/>
    <p:sldId id="268" r:id="rId12"/>
    <p:sldId id="269" r:id="rId13"/>
    <p:sldId id="270" r:id="rId14"/>
    <p:sldId id="271" r:id="rId15"/>
    <p:sldId id="272" r:id="rId16"/>
    <p:sldId id="273" r:id="rId17"/>
    <p:sldId id="274" r:id="rId18"/>
    <p:sldId id="277" r:id="rId19"/>
    <p:sldId id="294" r:id="rId20"/>
    <p:sldId id="293" r:id="rId21"/>
    <p:sldId id="278" r:id="rId22"/>
    <p:sldId id="279" r:id="rId23"/>
    <p:sldId id="280" r:id="rId24"/>
    <p:sldId id="281" r:id="rId25"/>
    <p:sldId id="282" r:id="rId26"/>
    <p:sldId id="283" r:id="rId27"/>
    <p:sldId id="284" r:id="rId28"/>
    <p:sldId id="285" r:id="rId29"/>
    <p:sldId id="286" r:id="rId30"/>
    <p:sldId id="289" r:id="rId31"/>
    <p:sldId id="287" r:id="rId32"/>
    <p:sldId id="290" r:id="rId33"/>
    <p:sldId id="288" r:id="rId34"/>
    <p:sldId id="296" r:id="rId35"/>
    <p:sldId id="303" r:id="rId36"/>
    <p:sldId id="295" r:id="rId37"/>
    <p:sldId id="301" r:id="rId38"/>
    <p:sldId id="297" r:id="rId39"/>
    <p:sldId id="298" r:id="rId40"/>
    <p:sldId id="299" r:id="rId41"/>
    <p:sldId id="300" r:id="rId42"/>
    <p:sldId id="302" r:id="rId43"/>
    <p:sldId id="292" r:id="rId44"/>
  </p:sldIdLst>
  <p:sldSz cx="9144000" cy="6858000" type="screen4x3"/>
  <p:notesSz cx="6858000" cy="9144000"/>
  <p:defaultTextStyle>
    <a:defPPr>
      <a:defRPr lang="es-P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75" autoAdjust="0"/>
    <p:restoredTop sz="87590" autoAdjust="0"/>
  </p:normalViewPr>
  <p:slideViewPr>
    <p:cSldViewPr>
      <p:cViewPr>
        <p:scale>
          <a:sx n="220" d="100"/>
          <a:sy n="220" d="100"/>
        </p:scale>
        <p:origin x="-4380" y="-34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D:\UE%202018\Presupuesto%20UE\budge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UE%202018\Presupuesto%20UE\budge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oleObject" Target="file:///F:\UE\Finanzas%20UE\budge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F:\UE\Finanzas%20UE\budget.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euparpaj\Nextcloud\DOCENCIA\UE%202019\Presupuesto%20UE\budget.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r>
              <a:rPr lang="es-ES" sz="2400"/>
              <a:t>Presupuesto: € de 2010</a:t>
            </a:r>
            <a:r>
              <a:rPr lang="es-ES" sz="2400" baseline="0"/>
              <a:t> </a:t>
            </a:r>
            <a:endParaRPr lang="es-ES" sz="2400"/>
          </a:p>
        </c:rich>
      </c:tx>
      <c:layout/>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s-ES"/>
        </a:p>
      </c:txPr>
    </c:title>
    <c:autoTitleDeleted val="0"/>
    <c:plotArea>
      <c:layout>
        <c:manualLayout>
          <c:layoutTarget val="inner"/>
          <c:xMode val="edge"/>
          <c:yMode val="edge"/>
          <c:x val="5.4724831421795746E-2"/>
          <c:y val="4.0669085046352284E-2"/>
          <c:w val="0.91526445046459226"/>
          <c:h val="0.83658513362975939"/>
        </c:manualLayout>
      </c:layout>
      <c:barChart>
        <c:barDir val="col"/>
        <c:grouping val="clustered"/>
        <c:varyColors val="0"/>
        <c:ser>
          <c:idx val="0"/>
          <c:order val="0"/>
          <c:spPr>
            <a:solidFill>
              <a:schemeClr val="accent1"/>
            </a:solidFill>
            <a:ln>
              <a:noFill/>
            </a:ln>
            <a:effectLst/>
          </c:spPr>
          <c:invertIfNegative val="0"/>
          <c:cat>
            <c:numRef>
              <c:f>'1958-2006'!$B$3:$BK$3</c:f>
              <c:numCache>
                <c:formatCode>General</c:formatCode>
                <c:ptCount val="62"/>
                <c:pt idx="0">
                  <c:v>1958</c:v>
                </c:pt>
                <c:pt idx="1">
                  <c:v>1959</c:v>
                </c:pt>
                <c:pt idx="2">
                  <c:v>1960</c:v>
                </c:pt>
                <c:pt idx="3">
                  <c:v>1961</c:v>
                </c:pt>
                <c:pt idx="4">
                  <c:v>1962</c:v>
                </c:pt>
                <c:pt idx="5">
                  <c:v>1963</c:v>
                </c:pt>
                <c:pt idx="6">
                  <c:v>1964</c:v>
                </c:pt>
                <c:pt idx="7">
                  <c:v>1965</c:v>
                </c:pt>
                <c:pt idx="8">
                  <c:v>1966</c:v>
                </c:pt>
                <c:pt idx="9">
                  <c:v>1967</c:v>
                </c:pt>
                <c:pt idx="10">
                  <c:v>1968</c:v>
                </c:pt>
                <c:pt idx="11">
                  <c:v>1969</c:v>
                </c:pt>
                <c:pt idx="12">
                  <c:v>1970</c:v>
                </c:pt>
                <c:pt idx="13">
                  <c:v>1971</c:v>
                </c:pt>
                <c:pt idx="14">
                  <c:v>1972</c:v>
                </c:pt>
                <c:pt idx="15">
                  <c:v>1973</c:v>
                </c:pt>
                <c:pt idx="16">
                  <c:v>1974</c:v>
                </c:pt>
                <c:pt idx="17">
                  <c:v>1975</c:v>
                </c:pt>
                <c:pt idx="18">
                  <c:v>1976</c:v>
                </c:pt>
                <c:pt idx="19">
                  <c:v>1977</c:v>
                </c:pt>
                <c:pt idx="20">
                  <c:v>1978</c:v>
                </c:pt>
                <c:pt idx="21">
                  <c:v>1979</c:v>
                </c:pt>
                <c:pt idx="22">
                  <c:v>1980</c:v>
                </c:pt>
                <c:pt idx="23">
                  <c:v>1981</c:v>
                </c:pt>
                <c:pt idx="24">
                  <c:v>1982</c:v>
                </c:pt>
                <c:pt idx="25">
                  <c:v>1983</c:v>
                </c:pt>
                <c:pt idx="26">
                  <c:v>1984</c:v>
                </c:pt>
                <c:pt idx="27">
                  <c:v>1985</c:v>
                </c:pt>
                <c:pt idx="28">
                  <c:v>1986</c:v>
                </c:pt>
                <c:pt idx="29">
                  <c:v>1987</c:v>
                </c:pt>
                <c:pt idx="30">
                  <c:v>1988</c:v>
                </c:pt>
                <c:pt idx="31">
                  <c:v>1989</c:v>
                </c:pt>
                <c:pt idx="32">
                  <c:v>1990</c:v>
                </c:pt>
                <c:pt idx="33">
                  <c:v>1991</c:v>
                </c:pt>
                <c:pt idx="34">
                  <c:v>1992</c:v>
                </c:pt>
                <c:pt idx="35">
                  <c:v>1993</c:v>
                </c:pt>
                <c:pt idx="36">
                  <c:v>1994</c:v>
                </c:pt>
                <c:pt idx="37">
                  <c:v>1995</c:v>
                </c:pt>
                <c:pt idx="38">
                  <c:v>1996</c:v>
                </c:pt>
                <c:pt idx="39">
                  <c:v>1997</c:v>
                </c:pt>
                <c:pt idx="40">
                  <c:v>1998</c:v>
                </c:pt>
                <c:pt idx="41">
                  <c:v>1999</c:v>
                </c:pt>
                <c:pt idx="42">
                  <c:v>2000</c:v>
                </c:pt>
                <c:pt idx="43">
                  <c:v>2001</c:v>
                </c:pt>
                <c:pt idx="44">
                  <c:v>2002</c:v>
                </c:pt>
                <c:pt idx="45">
                  <c:v>2003</c:v>
                </c:pt>
                <c:pt idx="46">
                  <c:v>2004</c:v>
                </c:pt>
                <c:pt idx="47">
                  <c:v>2005</c:v>
                </c:pt>
                <c:pt idx="48">
                  <c:v>2006</c:v>
                </c:pt>
                <c:pt idx="49">
                  <c:v>2007</c:v>
                </c:pt>
                <c:pt idx="50">
                  <c:v>2008</c:v>
                </c:pt>
                <c:pt idx="51">
                  <c:v>2009</c:v>
                </c:pt>
                <c:pt idx="52">
                  <c:v>2010</c:v>
                </c:pt>
                <c:pt idx="53">
                  <c:v>2011</c:v>
                </c:pt>
                <c:pt idx="54">
                  <c:v>2012</c:v>
                </c:pt>
                <c:pt idx="55">
                  <c:v>2013</c:v>
                </c:pt>
                <c:pt idx="56">
                  <c:v>2014</c:v>
                </c:pt>
                <c:pt idx="57">
                  <c:v>2015</c:v>
                </c:pt>
                <c:pt idx="58">
                  <c:v>2016</c:v>
                </c:pt>
                <c:pt idx="59">
                  <c:v>2017</c:v>
                </c:pt>
                <c:pt idx="60">
                  <c:v>2018</c:v>
                </c:pt>
                <c:pt idx="61">
                  <c:v>2019</c:v>
                </c:pt>
              </c:numCache>
            </c:numRef>
          </c:cat>
          <c:val>
            <c:numRef>
              <c:f>'1958-2006'!$B$34:$BK$34</c:f>
              <c:numCache>
                <c:formatCode>General</c:formatCode>
                <c:ptCount val="62"/>
                <c:pt idx="2" formatCode="0.0">
                  <c:v>245.17970385620396</c:v>
                </c:pt>
                <c:pt idx="3" formatCode="0.0">
                  <c:v>380.21849644915062</c:v>
                </c:pt>
                <c:pt idx="4" formatCode="0.0">
                  <c:v>445.0148817867489</c:v>
                </c:pt>
                <c:pt idx="5" formatCode="0.0">
                  <c:v>409.53416793986429</c:v>
                </c:pt>
                <c:pt idx="6" formatCode="0.0">
                  <c:v>461.23472508296931</c:v>
                </c:pt>
                <c:pt idx="7" formatCode="0.0">
                  <c:v>720.75202311700332</c:v>
                </c:pt>
                <c:pt idx="8" formatCode="0.0">
                  <c:v>1131.3608625846646</c:v>
                </c:pt>
                <c:pt idx="9" formatCode="0.0">
                  <c:v>4166.7485540584958</c:v>
                </c:pt>
                <c:pt idx="10" formatCode="0.0">
                  <c:v>12580.324689269739</c:v>
                </c:pt>
                <c:pt idx="11" formatCode="0.0">
                  <c:v>15287.541797245622</c:v>
                </c:pt>
                <c:pt idx="12" formatCode="0.0">
                  <c:v>25427.310662320644</c:v>
                </c:pt>
                <c:pt idx="13" formatCode="0.0">
                  <c:v>15470.970302991007</c:v>
                </c:pt>
                <c:pt idx="14" formatCode="0.0">
                  <c:v>20560.424633415529</c:v>
                </c:pt>
                <c:pt idx="15" formatCode="0.0">
                  <c:v>27232.817661446712</c:v>
                </c:pt>
                <c:pt idx="16" formatCode="0.0">
                  <c:v>25847.267911750394</c:v>
                </c:pt>
                <c:pt idx="17" formatCode="0.0">
                  <c:v>27441.5270564481</c:v>
                </c:pt>
                <c:pt idx="18" formatCode="0.0">
                  <c:v>32205.01607931222</c:v>
                </c:pt>
                <c:pt idx="19" formatCode="0.0">
                  <c:v>33782.249108045624</c:v>
                </c:pt>
                <c:pt idx="20" formatCode="0.0">
                  <c:v>42707.312898902266</c:v>
                </c:pt>
                <c:pt idx="21" formatCode="0.0">
                  <c:v>45950.938700421721</c:v>
                </c:pt>
                <c:pt idx="22" formatCode="0.0">
                  <c:v>45760.458619202211</c:v>
                </c:pt>
                <c:pt idx="23" formatCode="0.0">
                  <c:v>46274.069661231777</c:v>
                </c:pt>
                <c:pt idx="24" formatCode="0.0">
                  <c:v>48605.040499044386</c:v>
                </c:pt>
                <c:pt idx="25" formatCode="0.0">
                  <c:v>53934.982907554615</c:v>
                </c:pt>
                <c:pt idx="26" formatCode="0.0">
                  <c:v>56015.486115536682</c:v>
                </c:pt>
                <c:pt idx="27" formatCode="0.0">
                  <c:v>54613.036719250202</c:v>
                </c:pt>
                <c:pt idx="28" formatCode="0.0">
                  <c:v>64596.550762736086</c:v>
                </c:pt>
                <c:pt idx="29" formatCode="0.0">
                  <c:v>63065.258960954889</c:v>
                </c:pt>
                <c:pt idx="30" formatCode="0.0">
                  <c:v>70680.951230995372</c:v>
                </c:pt>
                <c:pt idx="31" formatCode="0.0">
                  <c:v>66822.144966445034</c:v>
                </c:pt>
                <c:pt idx="32" formatCode="0.0">
                  <c:v>68450.562108605096</c:v>
                </c:pt>
                <c:pt idx="33" formatCode="0.0">
                  <c:v>79142.093437687028</c:v>
                </c:pt>
                <c:pt idx="34" formatCode="0.0">
                  <c:v>82896.388132526263</c:v>
                </c:pt>
                <c:pt idx="35" formatCode="0.0">
                  <c:v>88845.982716297309</c:v>
                </c:pt>
                <c:pt idx="36" formatCode="0.0">
                  <c:v>79464.871249099888</c:v>
                </c:pt>
                <c:pt idx="37" formatCode="0.0">
                  <c:v>86865.515550355063</c:v>
                </c:pt>
                <c:pt idx="38" formatCode="0.0">
                  <c:v>98432.886682293203</c:v>
                </c:pt>
                <c:pt idx="39" formatCode="0.0">
                  <c:v>100608.6106586836</c:v>
                </c:pt>
                <c:pt idx="40" formatCode="0.0">
                  <c:v>100458.77891202433</c:v>
                </c:pt>
                <c:pt idx="41" formatCode="0.0">
                  <c:v>102686.35973812861</c:v>
                </c:pt>
                <c:pt idx="42" formatCode="0.0">
                  <c:v>97416.111664672004</c:v>
                </c:pt>
                <c:pt idx="43" formatCode="0.0">
                  <c:v>95501.132889724744</c:v>
                </c:pt>
                <c:pt idx="44" formatCode="0.0">
                  <c:v>99319.546811823748</c:v>
                </c:pt>
                <c:pt idx="45" formatCode="0.0">
                  <c:v>101260.02059567531</c:v>
                </c:pt>
                <c:pt idx="46" formatCode="0.0">
                  <c:v>111041.37697750346</c:v>
                </c:pt>
                <c:pt idx="47" formatCode="0.0">
                  <c:v>113292.07078376079</c:v>
                </c:pt>
                <c:pt idx="48" formatCode="0.0">
                  <c:v>112889.9280036837</c:v>
                </c:pt>
                <c:pt idx="49" formatCode="0.0">
                  <c:v>127315.73782640354</c:v>
                </c:pt>
                <c:pt idx="50" formatCode="0.0">
                  <c:v>132258.49114231963</c:v>
                </c:pt>
                <c:pt idx="51" formatCode="0.0">
                  <c:v>121478.84508022382</c:v>
                </c:pt>
                <c:pt idx="52" formatCode="0.0">
                  <c:v>134289</c:v>
                </c:pt>
                <c:pt idx="53" formatCode="0.0">
                  <c:v>132191.68071000944</c:v>
                </c:pt>
                <c:pt idx="54" formatCode="0.0">
                  <c:v>137932.26453698668</c:v>
                </c:pt>
                <c:pt idx="55" formatCode="0.0">
                  <c:v>138928.40291004992</c:v>
                </c:pt>
                <c:pt idx="56" formatCode="0.0">
                  <c:v>129334.99421636482</c:v>
                </c:pt>
                <c:pt idx="57" formatCode="0.0">
                  <c:v>132358.10086744244</c:v>
                </c:pt>
                <c:pt idx="58" formatCode="0.0">
                  <c:v>121670.84886847065</c:v>
                </c:pt>
                <c:pt idx="59" formatCode="0.0">
                  <c:v>116265.91283845958</c:v>
                </c:pt>
                <c:pt idx="60" formatCode="0.0">
                  <c:v>139890.04178567688</c:v>
                </c:pt>
                <c:pt idx="61" formatCode="0.0">
                  <c:v>148435.88865663469</c:v>
                </c:pt>
              </c:numCache>
            </c:numRef>
          </c:val>
          <c:extLst>
            <c:ext xmlns:c16="http://schemas.microsoft.com/office/drawing/2014/chart" uri="{C3380CC4-5D6E-409C-BE32-E72D297353CC}">
              <c16:uniqueId val="{00000000-4874-4EC9-8044-8C10AEC09C61}"/>
            </c:ext>
          </c:extLst>
        </c:ser>
        <c:dLbls>
          <c:showLegendKey val="0"/>
          <c:showVal val="0"/>
          <c:showCatName val="0"/>
          <c:showSerName val="0"/>
          <c:showPercent val="0"/>
          <c:showBubbleSize val="0"/>
        </c:dLbls>
        <c:gapWidth val="219"/>
        <c:overlap val="-27"/>
        <c:axId val="183302680"/>
        <c:axId val="329379552"/>
      </c:barChart>
      <c:catAx>
        <c:axId val="183302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329379552"/>
        <c:crosses val="autoZero"/>
        <c:auto val="1"/>
        <c:lblAlgn val="ctr"/>
        <c:lblOffset val="100"/>
        <c:noMultiLvlLbl val="0"/>
      </c:catAx>
      <c:valAx>
        <c:axId val="32937955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83302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r>
              <a:rPr lang="es-ES" sz="2800" dirty="0"/>
              <a:t>Presupuesto: €</a:t>
            </a:r>
            <a:r>
              <a:rPr lang="es-ES" sz="2800" baseline="0" dirty="0"/>
              <a:t> de 2010 por habitante </a:t>
            </a:r>
            <a:endParaRPr lang="es-ES" sz="2800" dirty="0"/>
          </a:p>
        </c:rich>
      </c:tx>
      <c:layout/>
      <c:overlay val="0"/>
      <c:spPr>
        <a:noFill/>
        <a:ln>
          <a:noFill/>
        </a:ln>
        <a:effectLst/>
      </c:spPr>
      <c:txPr>
        <a:bodyPr rot="0" spcFirstLastPara="1" vertOverflow="ellipsis" vert="horz" wrap="square" anchor="ctr" anchorCtr="1"/>
        <a:lstStyle/>
        <a:p>
          <a:pPr>
            <a:defRPr sz="2800" b="0" i="0" u="none" strike="noStrike" kern="1200" spc="0" baseline="0">
              <a:solidFill>
                <a:schemeClr val="tx1">
                  <a:lumMod val="65000"/>
                  <a:lumOff val="35000"/>
                </a:schemeClr>
              </a:solidFill>
              <a:latin typeface="+mn-lt"/>
              <a:ea typeface="+mn-ea"/>
              <a:cs typeface="+mn-cs"/>
            </a:defRPr>
          </a:pPr>
          <a:endParaRPr lang="es-ES"/>
        </a:p>
      </c:txPr>
    </c:title>
    <c:autoTitleDeleted val="0"/>
    <c:plotArea>
      <c:layout>
        <c:manualLayout>
          <c:layoutTarget val="inner"/>
          <c:xMode val="edge"/>
          <c:yMode val="edge"/>
          <c:x val="5.4724831421795746E-2"/>
          <c:y val="0.14949617089883113"/>
          <c:w val="0.91526445046459226"/>
          <c:h val="0.72775804777728059"/>
        </c:manualLayout>
      </c:layout>
      <c:barChart>
        <c:barDir val="col"/>
        <c:grouping val="clustered"/>
        <c:varyColors val="0"/>
        <c:ser>
          <c:idx val="0"/>
          <c:order val="0"/>
          <c:spPr>
            <a:solidFill>
              <a:schemeClr val="accent1"/>
            </a:solidFill>
            <a:ln>
              <a:noFill/>
            </a:ln>
            <a:effectLst/>
          </c:spPr>
          <c:invertIfNegative val="0"/>
          <c:cat>
            <c:numRef>
              <c:f>'1958-2006'!$B$3:$BK$3</c:f>
              <c:numCache>
                <c:formatCode>General</c:formatCode>
                <c:ptCount val="62"/>
                <c:pt idx="0">
                  <c:v>1958</c:v>
                </c:pt>
                <c:pt idx="1">
                  <c:v>1959</c:v>
                </c:pt>
                <c:pt idx="2">
                  <c:v>1960</c:v>
                </c:pt>
                <c:pt idx="3">
                  <c:v>1961</c:v>
                </c:pt>
                <c:pt idx="4">
                  <c:v>1962</c:v>
                </c:pt>
                <c:pt idx="5">
                  <c:v>1963</c:v>
                </c:pt>
                <c:pt idx="6">
                  <c:v>1964</c:v>
                </c:pt>
                <c:pt idx="7">
                  <c:v>1965</c:v>
                </c:pt>
                <c:pt idx="8">
                  <c:v>1966</c:v>
                </c:pt>
                <c:pt idx="9">
                  <c:v>1967</c:v>
                </c:pt>
                <c:pt idx="10">
                  <c:v>1968</c:v>
                </c:pt>
                <c:pt idx="11">
                  <c:v>1969</c:v>
                </c:pt>
                <c:pt idx="12">
                  <c:v>1970</c:v>
                </c:pt>
                <c:pt idx="13">
                  <c:v>1971</c:v>
                </c:pt>
                <c:pt idx="14">
                  <c:v>1972</c:v>
                </c:pt>
                <c:pt idx="15">
                  <c:v>1973</c:v>
                </c:pt>
                <c:pt idx="16">
                  <c:v>1974</c:v>
                </c:pt>
                <c:pt idx="17">
                  <c:v>1975</c:v>
                </c:pt>
                <c:pt idx="18">
                  <c:v>1976</c:v>
                </c:pt>
                <c:pt idx="19">
                  <c:v>1977</c:v>
                </c:pt>
                <c:pt idx="20">
                  <c:v>1978</c:v>
                </c:pt>
                <c:pt idx="21">
                  <c:v>1979</c:v>
                </c:pt>
                <c:pt idx="22">
                  <c:v>1980</c:v>
                </c:pt>
                <c:pt idx="23">
                  <c:v>1981</c:v>
                </c:pt>
                <c:pt idx="24">
                  <c:v>1982</c:v>
                </c:pt>
                <c:pt idx="25">
                  <c:v>1983</c:v>
                </c:pt>
                <c:pt idx="26">
                  <c:v>1984</c:v>
                </c:pt>
                <c:pt idx="27">
                  <c:v>1985</c:v>
                </c:pt>
                <c:pt idx="28">
                  <c:v>1986</c:v>
                </c:pt>
                <c:pt idx="29">
                  <c:v>1987</c:v>
                </c:pt>
                <c:pt idx="30">
                  <c:v>1988</c:v>
                </c:pt>
                <c:pt idx="31">
                  <c:v>1989</c:v>
                </c:pt>
                <c:pt idx="32">
                  <c:v>1990</c:v>
                </c:pt>
                <c:pt idx="33">
                  <c:v>1991</c:v>
                </c:pt>
                <c:pt idx="34">
                  <c:v>1992</c:v>
                </c:pt>
                <c:pt idx="35">
                  <c:v>1993</c:v>
                </c:pt>
                <c:pt idx="36">
                  <c:v>1994</c:v>
                </c:pt>
                <c:pt idx="37">
                  <c:v>1995</c:v>
                </c:pt>
                <c:pt idx="38">
                  <c:v>1996</c:v>
                </c:pt>
                <c:pt idx="39">
                  <c:v>1997</c:v>
                </c:pt>
                <c:pt idx="40">
                  <c:v>1998</c:v>
                </c:pt>
                <c:pt idx="41">
                  <c:v>1999</c:v>
                </c:pt>
                <c:pt idx="42">
                  <c:v>2000</c:v>
                </c:pt>
                <c:pt idx="43">
                  <c:v>2001</c:v>
                </c:pt>
                <c:pt idx="44">
                  <c:v>2002</c:v>
                </c:pt>
                <c:pt idx="45">
                  <c:v>2003</c:v>
                </c:pt>
                <c:pt idx="46">
                  <c:v>2004</c:v>
                </c:pt>
                <c:pt idx="47">
                  <c:v>2005</c:v>
                </c:pt>
                <c:pt idx="48">
                  <c:v>2006</c:v>
                </c:pt>
                <c:pt idx="49">
                  <c:v>2007</c:v>
                </c:pt>
                <c:pt idx="50">
                  <c:v>2008</c:v>
                </c:pt>
                <c:pt idx="51">
                  <c:v>2009</c:v>
                </c:pt>
                <c:pt idx="52">
                  <c:v>2010</c:v>
                </c:pt>
                <c:pt idx="53">
                  <c:v>2011</c:v>
                </c:pt>
                <c:pt idx="54">
                  <c:v>2012</c:v>
                </c:pt>
                <c:pt idx="55">
                  <c:v>2013</c:v>
                </c:pt>
                <c:pt idx="56">
                  <c:v>2014</c:v>
                </c:pt>
                <c:pt idx="57">
                  <c:v>2015</c:v>
                </c:pt>
                <c:pt idx="58">
                  <c:v>2016</c:v>
                </c:pt>
                <c:pt idx="59">
                  <c:v>2017</c:v>
                </c:pt>
                <c:pt idx="60">
                  <c:v>2018</c:v>
                </c:pt>
                <c:pt idx="61">
                  <c:v>2019</c:v>
                </c:pt>
              </c:numCache>
            </c:numRef>
          </c:cat>
          <c:val>
            <c:numRef>
              <c:f>'1958-2006'!$B$37:$BK$37</c:f>
              <c:numCache>
                <c:formatCode>#,##0.0</c:formatCode>
                <c:ptCount val="62"/>
                <c:pt idx="0" formatCode="General">
                  <c:v>1</c:v>
                </c:pt>
                <c:pt idx="1">
                  <c:v>1</c:v>
                </c:pt>
                <c:pt idx="2">
                  <c:v>1.4152507639794911</c:v>
                </c:pt>
                <c:pt idx="3">
                  <c:v>2.1728631817367368</c:v>
                </c:pt>
                <c:pt idx="4">
                  <c:v>2.5140775686238381</c:v>
                </c:pt>
                <c:pt idx="5">
                  <c:v>2.2886864730330321</c:v>
                </c:pt>
                <c:pt idx="6">
                  <c:v>2.5535355316373476</c:v>
                </c:pt>
                <c:pt idx="7">
                  <c:v>3.9524784993149096</c:v>
                </c:pt>
                <c:pt idx="8">
                  <c:v>6.1525742215540991</c:v>
                </c:pt>
                <c:pt idx="9">
                  <c:v>22.528352721295089</c:v>
                </c:pt>
                <c:pt idx="10">
                  <c:v>67.628344987505898</c:v>
                </c:pt>
                <c:pt idx="11">
                  <c:v>81.552848393792672</c:v>
                </c:pt>
                <c:pt idx="12">
                  <c:v>134.56785520813625</c:v>
                </c:pt>
                <c:pt idx="13">
                  <c:v>81.212280963446318</c:v>
                </c:pt>
                <c:pt idx="14">
                  <c:v>107.19674260340039</c:v>
                </c:pt>
                <c:pt idx="15">
                  <c:v>105.83868378005155</c:v>
                </c:pt>
                <c:pt idx="16">
                  <c:v>100.06402921087702</c:v>
                </c:pt>
                <c:pt idx="17">
                  <c:v>106.01559208039022</c:v>
                </c:pt>
                <c:pt idx="18">
                  <c:v>124.24592954763648</c:v>
                </c:pt>
                <c:pt idx="19">
                  <c:v>130.09135192921093</c:v>
                </c:pt>
                <c:pt idx="20">
                  <c:v>164.13949816881768</c:v>
                </c:pt>
                <c:pt idx="21">
                  <c:v>176.16758953309292</c:v>
                </c:pt>
                <c:pt idx="22">
                  <c:v>174.88411117912895</c:v>
                </c:pt>
                <c:pt idx="23">
                  <c:v>170.09625219505509</c:v>
                </c:pt>
                <c:pt idx="24">
                  <c:v>178.35577439757589</c:v>
                </c:pt>
                <c:pt idx="25">
                  <c:v>197.72649798419403</c:v>
                </c:pt>
                <c:pt idx="26">
                  <c:v>205.16377866601596</c:v>
                </c:pt>
                <c:pt idx="27">
                  <c:v>199.74161696375489</c:v>
                </c:pt>
                <c:pt idx="28">
                  <c:v>200.22387825118275</c:v>
                </c:pt>
                <c:pt idx="29">
                  <c:v>195.06469257994058</c:v>
                </c:pt>
                <c:pt idx="30">
                  <c:v>217.91158710585336</c:v>
                </c:pt>
                <c:pt idx="31">
                  <c:v>205.18346928372949</c:v>
                </c:pt>
                <c:pt idx="32">
                  <c:v>208.92754094231984</c:v>
                </c:pt>
                <c:pt idx="33">
                  <c:v>229.25307308943002</c:v>
                </c:pt>
                <c:pt idx="34">
                  <c:v>239.13456003012877</c:v>
                </c:pt>
                <c:pt idx="35">
                  <c:v>255.34232475829742</c:v>
                </c:pt>
                <c:pt idx="36">
                  <c:v>227.74743722700518</c:v>
                </c:pt>
                <c:pt idx="37">
                  <c:v>238.78941888939258</c:v>
                </c:pt>
                <c:pt idx="38">
                  <c:v>269.89511758392393</c:v>
                </c:pt>
                <c:pt idx="39">
                  <c:v>275.20481427668938</c:v>
                </c:pt>
                <c:pt idx="40">
                  <c:v>274.19817127910522</c:v>
                </c:pt>
                <c:pt idx="41">
                  <c:v>279.55448074741696</c:v>
                </c:pt>
                <c:pt idx="42">
                  <c:v>264.35118834027202</c:v>
                </c:pt>
                <c:pt idx="43">
                  <c:v>258.20827093716542</c:v>
                </c:pt>
                <c:pt idx="44">
                  <c:v>267.17964499056563</c:v>
                </c:pt>
                <c:pt idx="45">
                  <c:v>270.91485344445891</c:v>
                </c:pt>
                <c:pt idx="46">
                  <c:v>241.79576811155221</c:v>
                </c:pt>
                <c:pt idx="47">
                  <c:v>245.4860307778705</c:v>
                </c:pt>
                <c:pt idx="48">
                  <c:v>243.58421027772332</c:v>
                </c:pt>
                <c:pt idx="49">
                  <c:v>257.53049645136002</c:v>
                </c:pt>
                <c:pt idx="50">
                  <c:v>266.4679218450695</c:v>
                </c:pt>
                <c:pt idx="51">
                  <c:v>243.85970281519076</c:v>
                </c:pt>
                <c:pt idx="52">
                  <c:v>268.90370692597702</c:v>
                </c:pt>
                <c:pt idx="53">
                  <c:v>264.10994424134248</c:v>
                </c:pt>
                <c:pt idx="54">
                  <c:v>274.91493440245648</c:v>
                </c:pt>
                <c:pt idx="55">
                  <c:v>274.00036575228995</c:v>
                </c:pt>
                <c:pt idx="56">
                  <c:v>254.47887907132986</c:v>
                </c:pt>
                <c:pt idx="57">
                  <c:v>259.68151215805528</c:v>
                </c:pt>
                <c:pt idx="58">
                  <c:v>237.97370581693232</c:v>
                </c:pt>
                <c:pt idx="59">
                  <c:v>226.80739748267044</c:v>
                </c:pt>
                <c:pt idx="60">
                  <c:v>272.21072484537154</c:v>
                </c:pt>
                <c:pt idx="61">
                  <c:v>288.25693068288081</c:v>
                </c:pt>
              </c:numCache>
            </c:numRef>
          </c:val>
          <c:extLst>
            <c:ext xmlns:c16="http://schemas.microsoft.com/office/drawing/2014/chart" uri="{C3380CC4-5D6E-409C-BE32-E72D297353CC}">
              <c16:uniqueId val="{00000000-3034-44E6-81B5-DD7F534959D2}"/>
            </c:ext>
          </c:extLst>
        </c:ser>
        <c:dLbls>
          <c:showLegendKey val="0"/>
          <c:showVal val="0"/>
          <c:showCatName val="0"/>
          <c:showSerName val="0"/>
          <c:showPercent val="0"/>
          <c:showBubbleSize val="0"/>
        </c:dLbls>
        <c:gapWidth val="219"/>
        <c:overlap val="-27"/>
        <c:axId val="183302680"/>
        <c:axId val="329379552"/>
      </c:barChart>
      <c:catAx>
        <c:axId val="1833026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329379552"/>
        <c:crosses val="autoZero"/>
        <c:auto val="1"/>
        <c:lblAlgn val="ctr"/>
        <c:lblOffset val="100"/>
        <c:noMultiLvlLbl val="0"/>
      </c:catAx>
      <c:valAx>
        <c:axId val="329379552"/>
        <c:scaling>
          <c:orientation val="minMax"/>
          <c:max val="3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ES"/>
          </a:p>
        </c:txPr>
        <c:crossAx val="183302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872261067475446"/>
          <c:y val="5.0851591250759894E-2"/>
          <c:w val="0.55511626265364422"/>
          <c:h val="0.83333782273652179"/>
        </c:manualLayout>
      </c:layout>
      <c:barChart>
        <c:barDir val="bar"/>
        <c:grouping val="clustered"/>
        <c:varyColors val="0"/>
        <c:ser>
          <c:idx val="0"/>
          <c:order val="0"/>
          <c:tx>
            <c:strRef>
              <c:f>'2014_2020'!$B$84</c:f>
              <c:strCache>
                <c:ptCount val="1"/>
                <c:pt idx="0">
                  <c:v>Comisión</c:v>
                </c:pt>
              </c:strCache>
            </c:strRef>
          </c:tx>
          <c:invertIfNegative val="0"/>
          <c:cat>
            <c:strRef>
              <c:f>'2014_2020'!$A$85:$A$94</c:f>
              <c:strCache>
                <c:ptCount val="10"/>
                <c:pt idx="0">
                  <c:v>1. Smart and Inclusive Growth </c:v>
                </c:pt>
                <c:pt idx="1">
                  <c:v>1a: Competitiveness for growth and jobs </c:v>
                </c:pt>
                <c:pt idx="2">
                  <c:v>1b: Economic, social and territorial cohesion </c:v>
                </c:pt>
                <c:pt idx="3">
                  <c:v>2. Sustainable Growth: Natural Resources </c:v>
                </c:pt>
                <c:pt idx="4">
                  <c:v>of which: Market related expenditure and direct payments 41.585 40.989 40.421 39.837 39.079 38.335 37.605 277.851</c:v>
                </c:pt>
                <c:pt idx="5">
                  <c:v>3. Security and citizenship </c:v>
                </c:pt>
                <c:pt idx="6">
                  <c:v>4. Global Europe </c:v>
                </c:pt>
                <c:pt idx="7">
                  <c:v>5. Administration </c:v>
                </c:pt>
                <c:pt idx="8">
                  <c:v>of which: Administrative expenditure of the institutions </c:v>
                </c:pt>
                <c:pt idx="9">
                  <c:v>6. Compensations </c:v>
                </c:pt>
              </c:strCache>
            </c:strRef>
          </c:cat>
          <c:val>
            <c:numRef>
              <c:f>'2014_2020'!$B$85:$B$94</c:f>
              <c:numCache>
                <c:formatCode>#,##0</c:formatCode>
                <c:ptCount val="10"/>
                <c:pt idx="0">
                  <c:v>490908</c:v>
                </c:pt>
                <c:pt idx="1">
                  <c:v>114888</c:v>
                </c:pt>
                <c:pt idx="2">
                  <c:v>376020</c:v>
                </c:pt>
                <c:pt idx="3">
                  <c:v>382927</c:v>
                </c:pt>
                <c:pt idx="4">
                  <c:v>281825</c:v>
                </c:pt>
                <c:pt idx="5">
                  <c:v>18535</c:v>
                </c:pt>
                <c:pt idx="6">
                  <c:v>70000</c:v>
                </c:pt>
                <c:pt idx="7">
                  <c:v>62629</c:v>
                </c:pt>
                <c:pt idx="8">
                  <c:v>50464</c:v>
                </c:pt>
                <c:pt idx="9">
                  <c:v>0</c:v>
                </c:pt>
              </c:numCache>
            </c:numRef>
          </c:val>
          <c:extLst>
            <c:ext xmlns:c16="http://schemas.microsoft.com/office/drawing/2014/chart" uri="{C3380CC4-5D6E-409C-BE32-E72D297353CC}">
              <c16:uniqueId val="{00000000-E214-4055-9795-B38185115AB4}"/>
            </c:ext>
          </c:extLst>
        </c:ser>
        <c:ser>
          <c:idx val="1"/>
          <c:order val="1"/>
          <c:tx>
            <c:strRef>
              <c:f>'2014_2020'!$C$84</c:f>
              <c:strCache>
                <c:ptCount val="1"/>
                <c:pt idx="0">
                  <c:v>Consejo</c:v>
                </c:pt>
              </c:strCache>
            </c:strRef>
          </c:tx>
          <c:invertIfNegative val="0"/>
          <c:cat>
            <c:strRef>
              <c:f>'2014_2020'!$A$85:$A$94</c:f>
              <c:strCache>
                <c:ptCount val="10"/>
                <c:pt idx="0">
                  <c:v>1. Smart and Inclusive Growth </c:v>
                </c:pt>
                <c:pt idx="1">
                  <c:v>1a: Competitiveness for growth and jobs </c:v>
                </c:pt>
                <c:pt idx="2">
                  <c:v>1b: Economic, social and territorial cohesion </c:v>
                </c:pt>
                <c:pt idx="3">
                  <c:v>2. Sustainable Growth: Natural Resources </c:v>
                </c:pt>
                <c:pt idx="4">
                  <c:v>of which: Market related expenditure and direct payments 41.585 40.989 40.421 39.837 39.079 38.335 37.605 277.851</c:v>
                </c:pt>
                <c:pt idx="5">
                  <c:v>3. Security and citizenship </c:v>
                </c:pt>
                <c:pt idx="6">
                  <c:v>4. Global Europe </c:v>
                </c:pt>
                <c:pt idx="7">
                  <c:v>5. Administration </c:v>
                </c:pt>
                <c:pt idx="8">
                  <c:v>of which: Administrative expenditure of the institutions </c:v>
                </c:pt>
                <c:pt idx="9">
                  <c:v>6. Compensations </c:v>
                </c:pt>
              </c:strCache>
            </c:strRef>
          </c:cat>
          <c:val>
            <c:numRef>
              <c:f>'2014_2020'!$C$85:$C$94</c:f>
              <c:numCache>
                <c:formatCode>#,##0</c:formatCode>
                <c:ptCount val="10"/>
                <c:pt idx="0">
                  <c:v>450763</c:v>
                </c:pt>
                <c:pt idx="1">
                  <c:v>125614</c:v>
                </c:pt>
                <c:pt idx="2">
                  <c:v>325149</c:v>
                </c:pt>
                <c:pt idx="3">
                  <c:v>373179</c:v>
                </c:pt>
                <c:pt idx="4">
                  <c:v>277851</c:v>
                </c:pt>
                <c:pt idx="5">
                  <c:v>15686</c:v>
                </c:pt>
                <c:pt idx="6">
                  <c:v>58704</c:v>
                </c:pt>
                <c:pt idx="7">
                  <c:v>61629</c:v>
                </c:pt>
                <c:pt idx="8">
                  <c:v>49798</c:v>
                </c:pt>
                <c:pt idx="9">
                  <c:v>27</c:v>
                </c:pt>
              </c:numCache>
            </c:numRef>
          </c:val>
          <c:extLst>
            <c:ext xmlns:c16="http://schemas.microsoft.com/office/drawing/2014/chart" uri="{C3380CC4-5D6E-409C-BE32-E72D297353CC}">
              <c16:uniqueId val="{00000001-E214-4055-9795-B38185115AB4}"/>
            </c:ext>
          </c:extLst>
        </c:ser>
        <c:dLbls>
          <c:showLegendKey val="0"/>
          <c:showVal val="0"/>
          <c:showCatName val="0"/>
          <c:showSerName val="0"/>
          <c:showPercent val="0"/>
          <c:showBubbleSize val="0"/>
        </c:dLbls>
        <c:gapWidth val="150"/>
        <c:axId val="49618944"/>
        <c:axId val="49620480"/>
      </c:barChart>
      <c:catAx>
        <c:axId val="49618944"/>
        <c:scaling>
          <c:orientation val="minMax"/>
        </c:scaling>
        <c:delete val="0"/>
        <c:axPos val="l"/>
        <c:numFmt formatCode="General" sourceLinked="0"/>
        <c:majorTickMark val="out"/>
        <c:minorTickMark val="none"/>
        <c:tickLblPos val="nextTo"/>
        <c:crossAx val="49620480"/>
        <c:crosses val="autoZero"/>
        <c:auto val="1"/>
        <c:lblAlgn val="ctr"/>
        <c:lblOffset val="100"/>
        <c:noMultiLvlLbl val="0"/>
      </c:catAx>
      <c:valAx>
        <c:axId val="49620480"/>
        <c:scaling>
          <c:orientation val="minMax"/>
        </c:scaling>
        <c:delete val="0"/>
        <c:axPos val="b"/>
        <c:majorGridlines/>
        <c:numFmt formatCode="#,##0" sourceLinked="1"/>
        <c:majorTickMark val="out"/>
        <c:minorTickMark val="none"/>
        <c:tickLblPos val="nextTo"/>
        <c:crossAx val="49618944"/>
        <c:crosses val="autoZero"/>
        <c:crossBetween val="between"/>
      </c:valAx>
    </c:plotArea>
    <c:legend>
      <c:legendPos val="r"/>
      <c:layout>
        <c:manualLayout>
          <c:xMode val="edge"/>
          <c:yMode val="edge"/>
          <c:x val="0.7770853864845999"/>
          <c:y val="0.14927220336802643"/>
          <c:w val="7.987535344338012E-2"/>
          <c:h val="8.7927129213861727E-2"/>
        </c:manualLayout>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0872261067475457"/>
          <c:y val="5.0851591250759873E-2"/>
          <c:w val="0.55511626265364422"/>
          <c:h val="0.83333782273652179"/>
        </c:manualLayout>
      </c:layout>
      <c:barChart>
        <c:barDir val="bar"/>
        <c:grouping val="clustered"/>
        <c:varyColors val="0"/>
        <c:ser>
          <c:idx val="0"/>
          <c:order val="0"/>
          <c:tx>
            <c:strRef>
              <c:f>'2014_2020'!$B$84</c:f>
              <c:strCache>
                <c:ptCount val="1"/>
                <c:pt idx="0">
                  <c:v>Comisión</c:v>
                </c:pt>
              </c:strCache>
            </c:strRef>
          </c:tx>
          <c:invertIfNegative val="0"/>
          <c:cat>
            <c:strRef>
              <c:f>'2014_2020'!$A$96:$A$103</c:f>
              <c:strCache>
                <c:ptCount val="8"/>
                <c:pt idx="0">
                  <c:v>Emergency Aid Reserve </c:v>
                </c:pt>
                <c:pt idx="1">
                  <c:v>European Globalisation Fund </c:v>
                </c:pt>
                <c:pt idx="2">
                  <c:v>Solidarity Fund </c:v>
                </c:pt>
                <c:pt idx="3">
                  <c:v>Flexibility instrument </c:v>
                </c:pt>
                <c:pt idx="4">
                  <c:v>Reserve for crises in the agricultural sector       </c:v>
                </c:pt>
                <c:pt idx="5">
                  <c:v>EDF </c:v>
                </c:pt>
                <c:pt idx="6">
                  <c:v>GMES</c:v>
                </c:pt>
                <c:pt idx="7">
                  <c:v>Global Climate and Biodiversity Fund </c:v>
                </c:pt>
              </c:strCache>
            </c:strRef>
          </c:cat>
          <c:val>
            <c:numRef>
              <c:f>'2014_2020'!$B$96:$B$103</c:f>
              <c:numCache>
                <c:formatCode>#,##0</c:formatCode>
                <c:ptCount val="8"/>
                <c:pt idx="0">
                  <c:v>2450</c:v>
                </c:pt>
                <c:pt idx="1">
                  <c:v>3000</c:v>
                </c:pt>
                <c:pt idx="2">
                  <c:v>7000</c:v>
                </c:pt>
                <c:pt idx="3">
                  <c:v>3500</c:v>
                </c:pt>
                <c:pt idx="4">
                  <c:v>3500</c:v>
                </c:pt>
                <c:pt idx="5">
                  <c:v>33026</c:v>
                </c:pt>
                <c:pt idx="6">
                  <c:v>5841</c:v>
                </c:pt>
              </c:numCache>
            </c:numRef>
          </c:val>
          <c:extLst>
            <c:ext xmlns:c16="http://schemas.microsoft.com/office/drawing/2014/chart" uri="{C3380CC4-5D6E-409C-BE32-E72D297353CC}">
              <c16:uniqueId val="{00000000-F3CF-4BCD-9FAD-4A393027D9A9}"/>
            </c:ext>
          </c:extLst>
        </c:ser>
        <c:ser>
          <c:idx val="1"/>
          <c:order val="1"/>
          <c:tx>
            <c:strRef>
              <c:f>'2014_2020'!$C$84</c:f>
              <c:strCache>
                <c:ptCount val="1"/>
                <c:pt idx="0">
                  <c:v>Consejo</c:v>
                </c:pt>
              </c:strCache>
            </c:strRef>
          </c:tx>
          <c:invertIfNegative val="0"/>
          <c:cat>
            <c:strRef>
              <c:f>'2014_2020'!$A$96:$A$103</c:f>
              <c:strCache>
                <c:ptCount val="8"/>
                <c:pt idx="0">
                  <c:v>Emergency Aid Reserve </c:v>
                </c:pt>
                <c:pt idx="1">
                  <c:v>European Globalisation Fund </c:v>
                </c:pt>
                <c:pt idx="2">
                  <c:v>Solidarity Fund </c:v>
                </c:pt>
                <c:pt idx="3">
                  <c:v>Flexibility instrument </c:v>
                </c:pt>
                <c:pt idx="4">
                  <c:v>Reserve for crises in the agricultural sector       </c:v>
                </c:pt>
                <c:pt idx="5">
                  <c:v>EDF </c:v>
                </c:pt>
                <c:pt idx="6">
                  <c:v>GMES</c:v>
                </c:pt>
                <c:pt idx="7">
                  <c:v>Global Climate and Biodiversity Fund </c:v>
                </c:pt>
              </c:strCache>
            </c:strRef>
          </c:cat>
          <c:val>
            <c:numRef>
              <c:f>'2014_2020'!$C$96:$C$103</c:f>
              <c:numCache>
                <c:formatCode>#,##0</c:formatCode>
                <c:ptCount val="8"/>
                <c:pt idx="0">
                  <c:v>1960</c:v>
                </c:pt>
                <c:pt idx="1">
                  <c:v>1050</c:v>
                </c:pt>
                <c:pt idx="2">
                  <c:v>3500</c:v>
                </c:pt>
                <c:pt idx="3">
                  <c:v>3300</c:v>
                </c:pt>
                <c:pt idx="5">
                  <c:v>26984</c:v>
                </c:pt>
              </c:numCache>
            </c:numRef>
          </c:val>
          <c:extLst>
            <c:ext xmlns:c16="http://schemas.microsoft.com/office/drawing/2014/chart" uri="{C3380CC4-5D6E-409C-BE32-E72D297353CC}">
              <c16:uniqueId val="{00000001-F3CF-4BCD-9FAD-4A393027D9A9}"/>
            </c:ext>
          </c:extLst>
        </c:ser>
        <c:dLbls>
          <c:showLegendKey val="0"/>
          <c:showVal val="0"/>
          <c:showCatName val="0"/>
          <c:showSerName val="0"/>
          <c:showPercent val="0"/>
          <c:showBubbleSize val="0"/>
        </c:dLbls>
        <c:gapWidth val="150"/>
        <c:axId val="49649536"/>
        <c:axId val="49651072"/>
      </c:barChart>
      <c:catAx>
        <c:axId val="49649536"/>
        <c:scaling>
          <c:orientation val="minMax"/>
        </c:scaling>
        <c:delete val="0"/>
        <c:axPos val="l"/>
        <c:numFmt formatCode="General" sourceLinked="0"/>
        <c:majorTickMark val="out"/>
        <c:minorTickMark val="none"/>
        <c:tickLblPos val="nextTo"/>
        <c:crossAx val="49651072"/>
        <c:crosses val="autoZero"/>
        <c:auto val="1"/>
        <c:lblAlgn val="ctr"/>
        <c:lblOffset val="100"/>
        <c:noMultiLvlLbl val="0"/>
      </c:catAx>
      <c:valAx>
        <c:axId val="49651072"/>
        <c:scaling>
          <c:orientation val="minMax"/>
        </c:scaling>
        <c:delete val="0"/>
        <c:axPos val="b"/>
        <c:majorGridlines/>
        <c:numFmt formatCode="#,##0" sourceLinked="1"/>
        <c:majorTickMark val="out"/>
        <c:minorTickMark val="none"/>
        <c:tickLblPos val="nextTo"/>
        <c:crossAx val="49649536"/>
        <c:crosses val="autoZero"/>
        <c:crossBetween val="between"/>
      </c:valAx>
    </c:plotArea>
    <c:legend>
      <c:legendPos val="r"/>
      <c:layout>
        <c:manualLayout>
          <c:xMode val="edge"/>
          <c:yMode val="edge"/>
          <c:x val="0.75953342652149591"/>
          <c:y val="0.1273912114603562"/>
          <c:w val="7.987535344338012E-2"/>
          <c:h val="8.7927129213861713E-2"/>
        </c:manualLayout>
      </c:layout>
      <c:overlay val="0"/>
    </c:legend>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s-ES" sz="2800" b="1" dirty="0">
                <a:solidFill>
                  <a:schemeClr val="accent1">
                    <a:lumMod val="20000"/>
                    <a:lumOff val="80000"/>
                  </a:schemeClr>
                </a:solidFill>
              </a:rPr>
              <a:t>Distribución del presupuesto</a:t>
            </a:r>
            <a:r>
              <a:rPr lang="es-ES" sz="2800" b="1" baseline="0" dirty="0">
                <a:solidFill>
                  <a:schemeClr val="accent1">
                    <a:lumMod val="20000"/>
                    <a:lumOff val="80000"/>
                  </a:schemeClr>
                </a:solidFill>
              </a:rPr>
              <a:t> de la UE</a:t>
            </a:r>
            <a:endParaRPr lang="es-ES" sz="2800" b="1" dirty="0">
              <a:solidFill>
                <a:schemeClr val="accent1">
                  <a:lumMod val="20000"/>
                  <a:lumOff val="80000"/>
                </a:schemeClr>
              </a:solidFill>
            </a:endParaRP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s-E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48858704043068785"/>
          <c:y val="0.12585793963254596"/>
          <c:w val="0.48204919078209851"/>
          <c:h val="0.77332325646794142"/>
        </c:manualLayout>
      </c:layout>
      <c:bar3DChart>
        <c:barDir val="bar"/>
        <c:grouping val="clustered"/>
        <c:varyColors val="0"/>
        <c:ser>
          <c:idx val="0"/>
          <c:order val="0"/>
          <c:tx>
            <c:strRef>
              <c:f>'MMF 21 27'!$O$7</c:f>
              <c:strCache>
                <c:ptCount val="1"/>
                <c:pt idx="0">
                  <c:v>2007-2013</c:v>
                </c:pt>
              </c:strCache>
            </c:strRef>
          </c:tx>
          <c:spPr>
            <a:solidFill>
              <a:schemeClr val="accent1">
                <a:lumMod val="20000"/>
                <a:lumOff val="80000"/>
              </a:schemeClr>
            </a:solidFill>
            <a:ln>
              <a:noFill/>
            </a:ln>
            <a:effectLst/>
            <a:sp3d/>
          </c:spPr>
          <c:invertIfNegative val="0"/>
          <c:cat>
            <c:strRef>
              <c:f>'MMF 21 27'!$N$8:$N$16</c:f>
              <c:strCache>
                <c:ptCount val="9"/>
                <c:pt idx="0">
                  <c:v>1. Smart and Inclusive Growth</c:v>
                </c:pt>
                <c:pt idx="1">
                  <c:v>1a: Competitiveness for growth and jobs</c:v>
                </c:pt>
                <c:pt idx="2">
                  <c:v>1b: Economic, social and territorial cohesion</c:v>
                </c:pt>
                <c:pt idx="3">
                  <c:v>2. Sustainable Growth: Natural Resources</c:v>
                </c:pt>
                <c:pt idx="4">
                  <c:v>of which: Market related expenditure and direct payments</c:v>
                </c:pt>
                <c:pt idx="5">
                  <c:v>3. Security and citizenship</c:v>
                </c:pt>
                <c:pt idx="6">
                  <c:v>4. Global Europe</c:v>
                </c:pt>
                <c:pt idx="7">
                  <c:v>5. Administration</c:v>
                </c:pt>
                <c:pt idx="8">
                  <c:v>of which: Administrative expenditure of the institutions</c:v>
                </c:pt>
              </c:strCache>
            </c:strRef>
          </c:cat>
          <c:val>
            <c:numRef>
              <c:f>'MMF 21 27'!$O$8:$O$16</c:f>
              <c:numCache>
                <c:formatCode>0%</c:formatCode>
                <c:ptCount val="9"/>
                <c:pt idx="0">
                  <c:v>0.47237345209745796</c:v>
                </c:pt>
                <c:pt idx="1">
                  <c:v>0.13073067714498846</c:v>
                </c:pt>
                <c:pt idx="2">
                  <c:v>0.34164277495246953</c:v>
                </c:pt>
                <c:pt idx="3">
                  <c:v>0.38634580485413406</c:v>
                </c:pt>
                <c:pt idx="4">
                  <c:v>0.2832954837071846</c:v>
                </c:pt>
                <c:pt idx="5">
                  <c:v>1.6303393037324421E-2</c:v>
                </c:pt>
                <c:pt idx="6">
                  <c:v>6.0947555962718808E-2</c:v>
                </c:pt>
                <c:pt idx="7">
                  <c:v>6.4003119949742324E-2</c:v>
                </c:pt>
                <c:pt idx="8">
                  <c:v>5.1714638653344337E-2</c:v>
                </c:pt>
              </c:numCache>
            </c:numRef>
          </c:val>
          <c:extLst>
            <c:ext xmlns:c16="http://schemas.microsoft.com/office/drawing/2014/chart" uri="{C3380CC4-5D6E-409C-BE32-E72D297353CC}">
              <c16:uniqueId val="{00000000-59E1-4649-BD46-6297BCD218C6}"/>
            </c:ext>
          </c:extLst>
        </c:ser>
        <c:ser>
          <c:idx val="1"/>
          <c:order val="1"/>
          <c:tx>
            <c:strRef>
              <c:f>'MMF 21 27'!$P$7</c:f>
              <c:strCache>
                <c:ptCount val="1"/>
                <c:pt idx="0">
                  <c:v>2014-2020</c:v>
                </c:pt>
              </c:strCache>
            </c:strRef>
          </c:tx>
          <c:spPr>
            <a:solidFill>
              <a:schemeClr val="accent1">
                <a:lumMod val="60000"/>
                <a:lumOff val="40000"/>
              </a:schemeClr>
            </a:solidFill>
            <a:ln>
              <a:solidFill>
                <a:schemeClr val="tx1"/>
              </a:solidFill>
            </a:ln>
            <a:effectLst/>
            <a:sp3d>
              <a:contourClr>
                <a:schemeClr val="tx1"/>
              </a:contourClr>
            </a:sp3d>
          </c:spPr>
          <c:invertIfNegative val="0"/>
          <c:cat>
            <c:strRef>
              <c:f>'MMF 21 27'!$N$8:$N$16</c:f>
              <c:strCache>
                <c:ptCount val="9"/>
                <c:pt idx="0">
                  <c:v>1. Smart and Inclusive Growth</c:v>
                </c:pt>
                <c:pt idx="1">
                  <c:v>1a: Competitiveness for growth and jobs</c:v>
                </c:pt>
                <c:pt idx="2">
                  <c:v>1b: Economic, social and territorial cohesion</c:v>
                </c:pt>
                <c:pt idx="3">
                  <c:v>2. Sustainable Growth: Natural Resources</c:v>
                </c:pt>
                <c:pt idx="4">
                  <c:v>of which: Market related expenditure and direct payments</c:v>
                </c:pt>
                <c:pt idx="5">
                  <c:v>3. Security and citizenship</c:v>
                </c:pt>
                <c:pt idx="6">
                  <c:v>4. Global Europe</c:v>
                </c:pt>
                <c:pt idx="7">
                  <c:v>5. Administration</c:v>
                </c:pt>
                <c:pt idx="8">
                  <c:v>of which: Administrative expenditure of the institutions</c:v>
                </c:pt>
              </c:strCache>
            </c:strRef>
          </c:cat>
          <c:val>
            <c:numRef>
              <c:f>'MMF 21 27'!$P$8:$P$16</c:f>
              <c:numCache>
                <c:formatCode>0%</c:formatCode>
                <c:ptCount val="9"/>
                <c:pt idx="0">
                  <c:v>0.47237345209745796</c:v>
                </c:pt>
                <c:pt idx="1">
                  <c:v>0.13073067714498846</c:v>
                </c:pt>
                <c:pt idx="2">
                  <c:v>0.34164277495246953</c:v>
                </c:pt>
                <c:pt idx="3">
                  <c:v>0.38634580485413406</c:v>
                </c:pt>
                <c:pt idx="4">
                  <c:v>0.2832954837071846</c:v>
                </c:pt>
                <c:pt idx="5">
                  <c:v>1.6303393037324421E-2</c:v>
                </c:pt>
                <c:pt idx="6">
                  <c:v>6.0947555962718808E-2</c:v>
                </c:pt>
                <c:pt idx="7">
                  <c:v>6.4003119949742324E-2</c:v>
                </c:pt>
                <c:pt idx="8">
                  <c:v>5.1714638653344337E-2</c:v>
                </c:pt>
              </c:numCache>
            </c:numRef>
          </c:val>
          <c:extLst>
            <c:ext xmlns:c16="http://schemas.microsoft.com/office/drawing/2014/chart" uri="{C3380CC4-5D6E-409C-BE32-E72D297353CC}">
              <c16:uniqueId val="{00000001-59E1-4649-BD46-6297BCD218C6}"/>
            </c:ext>
          </c:extLst>
        </c:ser>
        <c:ser>
          <c:idx val="2"/>
          <c:order val="2"/>
          <c:tx>
            <c:strRef>
              <c:f>'MMF 21 27'!$Q$7</c:f>
              <c:strCache>
                <c:ptCount val="1"/>
                <c:pt idx="0">
                  <c:v>2021-2027</c:v>
                </c:pt>
              </c:strCache>
            </c:strRef>
          </c:tx>
          <c:spPr>
            <a:solidFill>
              <a:schemeClr val="accent1">
                <a:lumMod val="75000"/>
              </a:schemeClr>
            </a:solidFill>
            <a:ln>
              <a:noFill/>
            </a:ln>
            <a:effectLst/>
            <a:sp3d/>
          </c:spPr>
          <c:invertIfNegative val="0"/>
          <c:cat>
            <c:strRef>
              <c:f>'MMF 21 27'!$N$8:$N$16</c:f>
              <c:strCache>
                <c:ptCount val="9"/>
                <c:pt idx="0">
                  <c:v>1. Smart and Inclusive Growth</c:v>
                </c:pt>
                <c:pt idx="1">
                  <c:v>1a: Competitiveness for growth and jobs</c:v>
                </c:pt>
                <c:pt idx="2">
                  <c:v>1b: Economic, social and territorial cohesion</c:v>
                </c:pt>
                <c:pt idx="3">
                  <c:v>2. Sustainable Growth: Natural Resources</c:v>
                </c:pt>
                <c:pt idx="4">
                  <c:v>of which: Market related expenditure and direct payments</c:v>
                </c:pt>
                <c:pt idx="5">
                  <c:v>3. Security and citizenship</c:v>
                </c:pt>
                <c:pt idx="6">
                  <c:v>4. Global Europe</c:v>
                </c:pt>
                <c:pt idx="7">
                  <c:v>5. Administration</c:v>
                </c:pt>
                <c:pt idx="8">
                  <c:v>of which: Administrative expenditure of the institutions</c:v>
                </c:pt>
              </c:strCache>
            </c:strRef>
          </c:cat>
          <c:val>
            <c:numRef>
              <c:f>'MMF 21 27'!$Q$8:$Q$16</c:f>
              <c:numCache>
                <c:formatCode>0%</c:formatCode>
                <c:ptCount val="9"/>
                <c:pt idx="0">
                  <c:v>0.49224485074346891</c:v>
                </c:pt>
                <c:pt idx="1">
                  <c:v>0.14645054587746834</c:v>
                </c:pt>
                <c:pt idx="2">
                  <c:v>0.29154108775308579</c:v>
                </c:pt>
                <c:pt idx="3">
                  <c:v>0.29616822780535995</c:v>
                </c:pt>
                <c:pt idx="4">
                  <c:v>0.22369330190212974</c:v>
                </c:pt>
                <c:pt idx="5">
                  <c:v>4.8785844703175221E-2</c:v>
                </c:pt>
                <c:pt idx="6">
                  <c:v>9.613977714693045E-2</c:v>
                </c:pt>
                <c:pt idx="7">
                  <c:v>6.6661299601065496E-2</c:v>
                </c:pt>
                <c:pt idx="8">
                  <c:v>5.1608243812763403E-2</c:v>
                </c:pt>
              </c:numCache>
            </c:numRef>
          </c:val>
          <c:extLst>
            <c:ext xmlns:c16="http://schemas.microsoft.com/office/drawing/2014/chart" uri="{C3380CC4-5D6E-409C-BE32-E72D297353CC}">
              <c16:uniqueId val="{00000002-59E1-4649-BD46-6297BCD218C6}"/>
            </c:ext>
          </c:extLst>
        </c:ser>
        <c:dLbls>
          <c:showLegendKey val="0"/>
          <c:showVal val="0"/>
          <c:showCatName val="0"/>
          <c:showSerName val="0"/>
          <c:showPercent val="0"/>
          <c:showBubbleSize val="0"/>
        </c:dLbls>
        <c:gapWidth val="150"/>
        <c:shape val="box"/>
        <c:axId val="397494080"/>
        <c:axId val="397493752"/>
        <c:axId val="0"/>
      </c:bar3DChart>
      <c:catAx>
        <c:axId val="397494080"/>
        <c:scaling>
          <c:orientation val="maxMin"/>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accent1">
                    <a:lumMod val="20000"/>
                    <a:lumOff val="80000"/>
                  </a:schemeClr>
                </a:solidFill>
                <a:latin typeface="+mn-lt"/>
                <a:ea typeface="+mn-ea"/>
                <a:cs typeface="+mn-cs"/>
              </a:defRPr>
            </a:pPr>
            <a:endParaRPr lang="es-ES"/>
          </a:p>
        </c:txPr>
        <c:crossAx val="397493752"/>
        <c:crosses val="autoZero"/>
        <c:auto val="1"/>
        <c:lblAlgn val="ctr"/>
        <c:lblOffset val="100"/>
        <c:noMultiLvlLbl val="0"/>
      </c:catAx>
      <c:valAx>
        <c:axId val="39749375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accent1">
                    <a:lumMod val="20000"/>
                    <a:lumOff val="80000"/>
                  </a:schemeClr>
                </a:solidFill>
                <a:latin typeface="+mn-lt"/>
                <a:ea typeface="+mn-ea"/>
                <a:cs typeface="+mn-cs"/>
              </a:defRPr>
            </a:pPr>
            <a:endParaRPr lang="es-ES"/>
          </a:p>
        </c:txPr>
        <c:crossAx val="39749408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1" i="0" u="none" strike="noStrike" kern="1200" baseline="0">
              <a:solidFill>
                <a:schemeClr val="accent1">
                  <a:lumMod val="20000"/>
                  <a:lumOff val="80000"/>
                </a:schemeClr>
              </a:solidFill>
              <a:latin typeface="+mn-lt"/>
              <a:ea typeface="+mn-ea"/>
              <a:cs typeface="+mn-cs"/>
            </a:defRPr>
          </a:pPr>
          <a:endParaRPr lang="es-ES"/>
        </a:p>
      </c:txPr>
    </c:legend>
    <c:plotVisOnly val="1"/>
    <c:dispBlanksAs val="gap"/>
    <c:showDLblsOverMax val="0"/>
  </c:chart>
  <c:spPr>
    <a:noFill/>
    <a:ln>
      <a:noFill/>
    </a:ln>
    <a:effectLst/>
  </c:spPr>
  <c:txPr>
    <a:bodyPr/>
    <a:lstStyle/>
    <a:p>
      <a:pPr>
        <a:defRPr/>
      </a:pPr>
      <a:endParaRPr lang="es-E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5F5B91-0E61-489F-9708-FCB262E9AF36}" type="datetimeFigureOut">
              <a:rPr lang="es-ES" smtClean="0"/>
              <a:t>22/11/2021</a:t>
            </a:fld>
            <a:endParaRPr lang="es-E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9B1019-8BD1-4F86-BFD1-E27F7FB17358}" type="slidenum">
              <a:rPr lang="es-ES" smtClean="0"/>
              <a:t>‹Nº›</a:t>
            </a:fld>
            <a:endParaRPr lang="es-ES"/>
          </a:p>
        </p:txBody>
      </p:sp>
    </p:spTree>
    <p:extLst>
      <p:ext uri="{BB962C8B-B14F-4D97-AF65-F5344CB8AC3E}">
        <p14:creationId xmlns:p14="http://schemas.microsoft.com/office/powerpoint/2010/main" val="2443056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data.consilium.europa.eu/doc/document/ST-14518-2019-REV-1/en/pdf"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algn="ctr" fontAlgn="ctr"/>
            <a:r>
              <a:rPr lang="es-ES" sz="1200" u="sng" strike="noStrike" dirty="0" smtClean="0">
                <a:effectLst/>
                <a:hlinkClick r:id="rId3"/>
              </a:rPr>
              <a:t>https://data.consilium.europa.eu/doc/document/ST-14518-2019-REV-1/en/pdf</a:t>
            </a:r>
            <a:endParaRPr lang="es-ES" sz="1200" b="0" i="0" u="sng" strike="noStrike" dirty="0">
              <a:solidFill>
                <a:srgbClr val="0563C1"/>
              </a:solidFill>
              <a:effectLst/>
              <a:latin typeface="Calibri" panose="020F0502020204030204" pitchFamily="34" charset="0"/>
            </a:endParaRPr>
          </a:p>
        </p:txBody>
      </p:sp>
      <p:sp>
        <p:nvSpPr>
          <p:cNvPr id="4" name="Marcador de número de diapositiva 3"/>
          <p:cNvSpPr>
            <a:spLocks noGrp="1"/>
          </p:cNvSpPr>
          <p:nvPr>
            <p:ph type="sldNum" sz="quarter" idx="10"/>
          </p:nvPr>
        </p:nvSpPr>
        <p:spPr/>
        <p:txBody>
          <a:bodyPr/>
          <a:lstStyle/>
          <a:p>
            <a:fld id="{5A9B1019-8BD1-4F86-BFD1-E27F7FB17358}" type="slidenum">
              <a:rPr lang="es-ES" smtClean="0"/>
              <a:t>34</a:t>
            </a:fld>
            <a:endParaRPr lang="es-ES"/>
          </a:p>
        </p:txBody>
      </p:sp>
    </p:spTree>
    <p:extLst>
      <p:ext uri="{BB962C8B-B14F-4D97-AF65-F5344CB8AC3E}">
        <p14:creationId xmlns:p14="http://schemas.microsoft.com/office/powerpoint/2010/main" val="4047435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pPr>
              <a:defRPr/>
            </a:pPr>
            <a:endParaRPr lang="es-PE"/>
          </a:p>
        </p:txBody>
      </p:sp>
      <p:sp>
        <p:nvSpPr>
          <p:cNvPr id="2" name="1 Marcador de pie de página"/>
          <p:cNvSpPr>
            <a:spLocks noGrp="1"/>
          </p:cNvSpPr>
          <p:nvPr>
            <p:ph type="ftr" sz="quarter" idx="11"/>
          </p:nvPr>
        </p:nvSpPr>
        <p:spPr/>
        <p:txBody>
          <a:bodyPr/>
          <a:lstStyle/>
          <a:p>
            <a:pPr>
              <a:defRPr/>
            </a:pPr>
            <a:endParaRPr lang="es-PE"/>
          </a:p>
        </p:txBody>
      </p:sp>
      <p:sp>
        <p:nvSpPr>
          <p:cNvPr id="15" name="14 Marcador de número de diapositiva"/>
          <p:cNvSpPr>
            <a:spLocks noGrp="1"/>
          </p:cNvSpPr>
          <p:nvPr>
            <p:ph type="sldNum" sz="quarter" idx="12"/>
          </p:nvPr>
        </p:nvSpPr>
        <p:spPr>
          <a:xfrm>
            <a:off x="8229600" y="6473952"/>
            <a:ext cx="758952" cy="246888"/>
          </a:xfrm>
        </p:spPr>
        <p:txBody>
          <a:bodyPr/>
          <a:lstStyle/>
          <a:p>
            <a:pPr>
              <a:defRPr/>
            </a:pPr>
            <a:fld id="{2BFF8C25-9ACA-42B0-B18A-5C16248A4549}" type="slidenum">
              <a:rPr lang="es-PE" smtClean="0"/>
              <a:pPr>
                <a:defRPr/>
              </a:pPr>
              <a:t>‹Nº›</a:t>
            </a:fld>
            <a:endParaRPr lang="es-P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PE"/>
          </a:p>
        </p:txBody>
      </p:sp>
      <p:sp>
        <p:nvSpPr>
          <p:cNvPr id="5" name="4 Marcador de pie de página"/>
          <p:cNvSpPr>
            <a:spLocks noGrp="1"/>
          </p:cNvSpPr>
          <p:nvPr>
            <p:ph type="ftr" sz="quarter" idx="11"/>
          </p:nvPr>
        </p:nvSpPr>
        <p:spPr/>
        <p:txBody>
          <a:bodyPr/>
          <a:lstStyle/>
          <a:p>
            <a:pPr>
              <a:defRPr/>
            </a:pPr>
            <a:endParaRPr lang="es-PE"/>
          </a:p>
        </p:txBody>
      </p:sp>
      <p:sp>
        <p:nvSpPr>
          <p:cNvPr id="6" name="5 Marcador de número de diapositiva"/>
          <p:cNvSpPr>
            <a:spLocks noGrp="1"/>
          </p:cNvSpPr>
          <p:nvPr>
            <p:ph type="sldNum" sz="quarter" idx="12"/>
          </p:nvPr>
        </p:nvSpPr>
        <p:spPr/>
        <p:txBody>
          <a:bodyPr/>
          <a:lstStyle/>
          <a:p>
            <a:pPr>
              <a:defRPr/>
            </a:pPr>
            <a:fld id="{03C63830-129B-4A7C-9A22-C105938FE1F7}" type="slidenum">
              <a:rPr lang="es-PE" smtClean="0"/>
              <a:pPr>
                <a:defRPr/>
              </a:pPr>
              <a:t>‹Nº›</a:t>
            </a:fld>
            <a:endParaRPr lang="es-P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pPr>
              <a:defRPr/>
            </a:pPr>
            <a:endParaRPr lang="es-PE"/>
          </a:p>
        </p:txBody>
      </p:sp>
      <p:sp>
        <p:nvSpPr>
          <p:cNvPr id="5" name="4 Marcador de pie de página"/>
          <p:cNvSpPr>
            <a:spLocks noGrp="1"/>
          </p:cNvSpPr>
          <p:nvPr>
            <p:ph type="ftr" sz="quarter" idx="11"/>
          </p:nvPr>
        </p:nvSpPr>
        <p:spPr/>
        <p:txBody>
          <a:bodyPr/>
          <a:lstStyle/>
          <a:p>
            <a:pPr>
              <a:defRPr/>
            </a:pPr>
            <a:endParaRPr lang="es-PE"/>
          </a:p>
        </p:txBody>
      </p:sp>
      <p:sp>
        <p:nvSpPr>
          <p:cNvPr id="6" name="5 Marcador de número de diapositiva"/>
          <p:cNvSpPr>
            <a:spLocks noGrp="1"/>
          </p:cNvSpPr>
          <p:nvPr>
            <p:ph type="sldNum" sz="quarter" idx="12"/>
          </p:nvPr>
        </p:nvSpPr>
        <p:spPr/>
        <p:txBody>
          <a:bodyPr/>
          <a:lstStyle/>
          <a:p>
            <a:pPr>
              <a:defRPr/>
            </a:pPr>
            <a:fld id="{4412D0AB-CD38-47D6-AB6F-A736412BECDC}" type="slidenum">
              <a:rPr lang="es-PE" smtClean="0"/>
              <a:pPr>
                <a:defRPr/>
              </a:pPr>
              <a:t>‹Nº›</a:t>
            </a:fld>
            <a:endParaRPr lang="es-P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pPr>
              <a:defRPr/>
            </a:pPr>
            <a:endParaRPr lang="es-PE"/>
          </a:p>
        </p:txBody>
      </p:sp>
      <p:sp>
        <p:nvSpPr>
          <p:cNvPr id="19" name="18 Marcador de pie de página"/>
          <p:cNvSpPr>
            <a:spLocks noGrp="1"/>
          </p:cNvSpPr>
          <p:nvPr>
            <p:ph type="ftr" sz="quarter" idx="11"/>
          </p:nvPr>
        </p:nvSpPr>
        <p:spPr>
          <a:xfrm>
            <a:off x="3581400" y="76200"/>
            <a:ext cx="2895600" cy="288925"/>
          </a:xfrm>
        </p:spPr>
        <p:txBody>
          <a:bodyPr/>
          <a:lstStyle/>
          <a:p>
            <a:pPr>
              <a:defRPr/>
            </a:pPr>
            <a:endParaRPr lang="es-PE"/>
          </a:p>
        </p:txBody>
      </p:sp>
      <p:sp>
        <p:nvSpPr>
          <p:cNvPr id="16" name="15 Marcador de número de diapositiva"/>
          <p:cNvSpPr>
            <a:spLocks noGrp="1"/>
          </p:cNvSpPr>
          <p:nvPr>
            <p:ph type="sldNum" sz="quarter" idx="12"/>
          </p:nvPr>
        </p:nvSpPr>
        <p:spPr>
          <a:xfrm>
            <a:off x="8229600" y="6473952"/>
            <a:ext cx="758952" cy="246888"/>
          </a:xfrm>
        </p:spPr>
        <p:txBody>
          <a:bodyPr/>
          <a:lstStyle/>
          <a:p>
            <a:pPr>
              <a:defRPr/>
            </a:pPr>
            <a:fld id="{613E9C79-B733-4E6B-96D9-60AF0711F17B}" type="slidenum">
              <a:rPr lang="es-PE" smtClean="0"/>
              <a:pPr>
                <a:defRPr/>
              </a:pPr>
              <a:t>‹Nº›</a:t>
            </a:fld>
            <a:endParaRPr lang="es-P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pPr>
              <a:defRPr/>
            </a:pPr>
            <a:endParaRPr lang="es-PE"/>
          </a:p>
        </p:txBody>
      </p:sp>
      <p:sp>
        <p:nvSpPr>
          <p:cNvPr id="11" name="10 Marcador de pie de página"/>
          <p:cNvSpPr>
            <a:spLocks noGrp="1"/>
          </p:cNvSpPr>
          <p:nvPr>
            <p:ph type="ftr" sz="quarter" idx="11"/>
          </p:nvPr>
        </p:nvSpPr>
        <p:spPr/>
        <p:txBody>
          <a:bodyPr/>
          <a:lstStyle/>
          <a:p>
            <a:pPr>
              <a:defRPr/>
            </a:pPr>
            <a:endParaRPr lang="es-PE"/>
          </a:p>
        </p:txBody>
      </p:sp>
      <p:sp>
        <p:nvSpPr>
          <p:cNvPr id="16" name="15 Marcador de número de diapositiva"/>
          <p:cNvSpPr>
            <a:spLocks noGrp="1"/>
          </p:cNvSpPr>
          <p:nvPr>
            <p:ph type="sldNum" sz="quarter" idx="12"/>
          </p:nvPr>
        </p:nvSpPr>
        <p:spPr/>
        <p:txBody>
          <a:bodyPr/>
          <a:lstStyle/>
          <a:p>
            <a:pPr>
              <a:defRPr/>
            </a:pPr>
            <a:fld id="{F6765E0F-CC27-405C-A91B-56A999129465}" type="slidenum">
              <a:rPr lang="es-PE" smtClean="0"/>
              <a:pPr>
                <a:defRPr/>
              </a:pPr>
              <a:t>‹Nº›</a:t>
            </a:fld>
            <a:endParaRPr lang="es-PE"/>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pPr>
              <a:defRPr/>
            </a:pPr>
            <a:endParaRPr lang="es-PE"/>
          </a:p>
        </p:txBody>
      </p:sp>
      <p:sp>
        <p:nvSpPr>
          <p:cNvPr id="10" name="9 Marcador de pie de página"/>
          <p:cNvSpPr>
            <a:spLocks noGrp="1"/>
          </p:cNvSpPr>
          <p:nvPr>
            <p:ph type="ftr" sz="quarter" idx="11"/>
          </p:nvPr>
        </p:nvSpPr>
        <p:spPr/>
        <p:txBody>
          <a:bodyPr/>
          <a:lstStyle/>
          <a:p>
            <a:pPr>
              <a:defRPr/>
            </a:pPr>
            <a:endParaRPr lang="es-PE"/>
          </a:p>
        </p:txBody>
      </p:sp>
      <p:sp>
        <p:nvSpPr>
          <p:cNvPr id="31" name="30 Marcador de número de diapositiva"/>
          <p:cNvSpPr>
            <a:spLocks noGrp="1"/>
          </p:cNvSpPr>
          <p:nvPr>
            <p:ph type="sldNum" sz="quarter" idx="12"/>
          </p:nvPr>
        </p:nvSpPr>
        <p:spPr/>
        <p:txBody>
          <a:bodyPr/>
          <a:lstStyle/>
          <a:p>
            <a:pPr>
              <a:defRPr/>
            </a:pPr>
            <a:fld id="{560660FD-A5D8-4B79-9E25-F408F26256E6}" type="slidenum">
              <a:rPr lang="es-PE" smtClean="0"/>
              <a:pPr>
                <a:defRPr/>
              </a:pPr>
              <a:t>‹Nº›</a:t>
            </a:fld>
            <a:endParaRPr lang="es-P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pPr>
              <a:defRPr/>
            </a:pPr>
            <a:endParaRPr lang="es-PE"/>
          </a:p>
        </p:txBody>
      </p:sp>
      <p:sp>
        <p:nvSpPr>
          <p:cNvPr id="6" name="5 Marcador de pie de página"/>
          <p:cNvSpPr>
            <a:spLocks noGrp="1"/>
          </p:cNvSpPr>
          <p:nvPr>
            <p:ph type="ftr" sz="quarter" idx="11"/>
          </p:nvPr>
        </p:nvSpPr>
        <p:spPr/>
        <p:txBody>
          <a:bodyPr/>
          <a:lstStyle/>
          <a:p>
            <a:pPr>
              <a:defRPr/>
            </a:pPr>
            <a:endParaRPr lang="es-PE"/>
          </a:p>
        </p:txBody>
      </p:sp>
      <p:sp>
        <p:nvSpPr>
          <p:cNvPr id="7" name="6 Marcador de número de diapositiva"/>
          <p:cNvSpPr>
            <a:spLocks noGrp="1"/>
          </p:cNvSpPr>
          <p:nvPr>
            <p:ph type="sldNum" sz="quarter" idx="12"/>
          </p:nvPr>
        </p:nvSpPr>
        <p:spPr>
          <a:xfrm>
            <a:off x="8229600" y="6477000"/>
            <a:ext cx="762000" cy="246888"/>
          </a:xfrm>
        </p:spPr>
        <p:txBody>
          <a:bodyPr/>
          <a:lstStyle/>
          <a:p>
            <a:pPr>
              <a:defRPr/>
            </a:pPr>
            <a:fld id="{EFA6D12B-2C3A-48A1-9408-2F4538594269}" type="slidenum">
              <a:rPr lang="es-PE" smtClean="0"/>
              <a:pPr>
                <a:defRPr/>
              </a:pPr>
              <a:t>‹Nº›</a:t>
            </a:fld>
            <a:endParaRPr lang="es-PE"/>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pPr>
              <a:defRPr/>
            </a:pPr>
            <a:endParaRPr lang="es-PE"/>
          </a:p>
        </p:txBody>
      </p:sp>
      <p:sp>
        <p:nvSpPr>
          <p:cNvPr id="21" name="20 Marcador de pie de página"/>
          <p:cNvSpPr>
            <a:spLocks noGrp="1"/>
          </p:cNvSpPr>
          <p:nvPr>
            <p:ph type="ftr" sz="quarter" idx="11"/>
          </p:nvPr>
        </p:nvSpPr>
        <p:spPr/>
        <p:txBody>
          <a:bodyPr/>
          <a:lstStyle/>
          <a:p>
            <a:pPr>
              <a:defRPr/>
            </a:pPr>
            <a:endParaRPr lang="es-PE"/>
          </a:p>
        </p:txBody>
      </p:sp>
      <p:sp>
        <p:nvSpPr>
          <p:cNvPr id="6" name="5 Marcador de número de diapositiva"/>
          <p:cNvSpPr>
            <a:spLocks noGrp="1"/>
          </p:cNvSpPr>
          <p:nvPr>
            <p:ph type="sldNum" sz="quarter" idx="12"/>
          </p:nvPr>
        </p:nvSpPr>
        <p:spPr/>
        <p:txBody>
          <a:bodyPr/>
          <a:lstStyle/>
          <a:p>
            <a:pPr>
              <a:defRPr/>
            </a:pPr>
            <a:fld id="{1D032ED5-243D-4E78-AFD4-EB4826DF4F4C}" type="slidenum">
              <a:rPr lang="es-PE" smtClean="0"/>
              <a:pPr>
                <a:defRPr/>
              </a:pPr>
              <a:t>‹Nº›</a:t>
            </a:fld>
            <a:endParaRPr lang="es-P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pPr>
              <a:defRPr/>
            </a:pPr>
            <a:endParaRPr lang="es-PE"/>
          </a:p>
        </p:txBody>
      </p:sp>
      <p:sp>
        <p:nvSpPr>
          <p:cNvPr id="24" name="23 Marcador de pie de página"/>
          <p:cNvSpPr>
            <a:spLocks noGrp="1"/>
          </p:cNvSpPr>
          <p:nvPr>
            <p:ph type="ftr" sz="quarter" idx="11"/>
          </p:nvPr>
        </p:nvSpPr>
        <p:spPr/>
        <p:txBody>
          <a:bodyPr/>
          <a:lstStyle/>
          <a:p>
            <a:pPr>
              <a:defRPr/>
            </a:pPr>
            <a:endParaRPr lang="es-PE"/>
          </a:p>
        </p:txBody>
      </p:sp>
      <p:sp>
        <p:nvSpPr>
          <p:cNvPr id="7" name="6 Marcador de número de diapositiva"/>
          <p:cNvSpPr>
            <a:spLocks noGrp="1"/>
          </p:cNvSpPr>
          <p:nvPr>
            <p:ph type="sldNum" sz="quarter" idx="12"/>
          </p:nvPr>
        </p:nvSpPr>
        <p:spPr/>
        <p:txBody>
          <a:bodyPr/>
          <a:lstStyle/>
          <a:p>
            <a:pPr>
              <a:defRPr/>
            </a:pPr>
            <a:fld id="{08466017-E8EF-418F-81FF-F950BA664FDC}" type="slidenum">
              <a:rPr lang="es-PE" smtClean="0"/>
              <a:pPr>
                <a:defRPr/>
              </a:pPr>
              <a:t>‹Nº›</a:t>
            </a:fld>
            <a:endParaRPr lang="es-P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pPr>
              <a:defRPr/>
            </a:pPr>
            <a:endParaRPr lang="es-PE"/>
          </a:p>
        </p:txBody>
      </p:sp>
      <p:sp>
        <p:nvSpPr>
          <p:cNvPr id="29" name="28 Marcador de pie de página"/>
          <p:cNvSpPr>
            <a:spLocks noGrp="1"/>
          </p:cNvSpPr>
          <p:nvPr>
            <p:ph type="ftr" sz="quarter" idx="11"/>
          </p:nvPr>
        </p:nvSpPr>
        <p:spPr/>
        <p:txBody>
          <a:bodyPr/>
          <a:lstStyle/>
          <a:p>
            <a:pPr>
              <a:defRPr/>
            </a:pPr>
            <a:endParaRPr lang="es-PE"/>
          </a:p>
        </p:txBody>
      </p:sp>
      <p:sp>
        <p:nvSpPr>
          <p:cNvPr id="7" name="6 Marcador de número de diapositiva"/>
          <p:cNvSpPr>
            <a:spLocks noGrp="1"/>
          </p:cNvSpPr>
          <p:nvPr>
            <p:ph type="sldNum" sz="quarter" idx="12"/>
          </p:nvPr>
        </p:nvSpPr>
        <p:spPr/>
        <p:txBody>
          <a:bodyPr/>
          <a:lstStyle/>
          <a:p>
            <a:pPr>
              <a:defRPr/>
            </a:pPr>
            <a:fld id="{40BF2619-4A9A-41FF-A25B-B976AB3AF567}" type="slidenum">
              <a:rPr lang="es-PE" smtClean="0"/>
              <a:pPr>
                <a:defRPr/>
              </a:pPr>
              <a:t>‹Nº›</a:t>
            </a:fld>
            <a:endParaRPr lang="es-P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pPr>
              <a:defRPr/>
            </a:pPr>
            <a:endParaRPr lang="es-PE"/>
          </a:p>
        </p:txBody>
      </p:sp>
      <p:sp>
        <p:nvSpPr>
          <p:cNvPr id="5" name="4 Marcador de pie de página"/>
          <p:cNvSpPr>
            <a:spLocks noGrp="1"/>
          </p:cNvSpPr>
          <p:nvPr>
            <p:ph type="ftr" sz="quarter" idx="11"/>
          </p:nvPr>
        </p:nvSpPr>
        <p:spPr/>
        <p:txBody>
          <a:bodyPr/>
          <a:lstStyle/>
          <a:p>
            <a:pPr>
              <a:defRPr/>
            </a:pPr>
            <a:endParaRPr lang="es-PE"/>
          </a:p>
        </p:txBody>
      </p:sp>
      <p:sp>
        <p:nvSpPr>
          <p:cNvPr id="31" name="30 Marcador de número de diapositiva"/>
          <p:cNvSpPr>
            <a:spLocks noGrp="1"/>
          </p:cNvSpPr>
          <p:nvPr>
            <p:ph type="sldNum" sz="quarter" idx="12"/>
          </p:nvPr>
        </p:nvSpPr>
        <p:spPr/>
        <p:txBody>
          <a:bodyPr/>
          <a:lstStyle/>
          <a:p>
            <a:pPr>
              <a:defRPr/>
            </a:pPr>
            <a:fld id="{10A1D037-3FF1-481D-9004-A8971CFE670A}" type="slidenum">
              <a:rPr lang="es-PE" smtClean="0"/>
              <a:pPr>
                <a:defRPr/>
              </a:pPr>
              <a:t>‹Nº›</a:t>
            </a:fld>
            <a:endParaRPr lang="es-PE"/>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s-PE"/>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s-PE"/>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FFCF9E3A-1CB7-4BD9-8845-03F5DDFA1CE7}" type="slidenum">
              <a:rPr lang="es-PE" smtClean="0"/>
              <a:pPr>
                <a:defRPr/>
              </a:pPr>
              <a:t>‹Nº›</a:t>
            </a:fld>
            <a:endParaRPr lang="es-PE"/>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hyperlink" Target="http://ec.europa.eu/budget/mff/preallocations/index_en.cfm" TargetMode="Externa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6.wmf"/><Relationship Id="rId7" Type="http://schemas.openxmlformats.org/officeDocument/2006/relationships/image" Target="../media/image9.png"/><Relationship Id="rId2" Type="http://schemas.openxmlformats.org/officeDocument/2006/relationships/image" Target="../media/image5.wmf"/><Relationship Id="rId1" Type="http://schemas.openxmlformats.org/officeDocument/2006/relationships/slideLayout" Target="../slideLayouts/slideLayout6.xml"/><Relationship Id="rId6" Type="http://schemas.openxmlformats.org/officeDocument/2006/relationships/hyperlink" Target="l_16320070623es00170021.pdf" TargetMode="External"/><Relationship Id="rId5" Type="http://schemas.openxmlformats.org/officeDocument/2006/relationships/image" Target="../media/image8.wmf"/><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png"/><Relationship Id="rId1" Type="http://schemas.openxmlformats.org/officeDocument/2006/relationships/slideLayout" Target="../slideLayouts/slideLayout6.xml"/><Relationship Id="rId4" Type="http://schemas.openxmlformats.org/officeDocument/2006/relationships/image" Target="../media/image12.wmf"/></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685800" y="152400"/>
            <a:ext cx="7772400" cy="609600"/>
          </a:xfrm>
        </p:spPr>
        <p:txBody>
          <a:bodyPr>
            <a:normAutofit fontScale="90000"/>
          </a:bodyPr>
          <a:lstStyle/>
          <a:p>
            <a:pPr eaLnBrk="1" hangingPunct="1"/>
            <a:r>
              <a:rPr lang="es-ES_tradnl" smtClean="0">
                <a:solidFill>
                  <a:srgbClr val="FFFF00"/>
                </a:solidFill>
              </a:rPr>
              <a:t>El presupuesto</a:t>
            </a:r>
            <a:endParaRPr lang="es-PE" smtClean="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85800" y="76200"/>
            <a:ext cx="7772400" cy="1143000"/>
          </a:xfrm>
        </p:spPr>
        <p:txBody>
          <a:bodyPr/>
          <a:lstStyle/>
          <a:p>
            <a:pPr eaLnBrk="1" hangingPunct="1"/>
            <a:r>
              <a:rPr lang="es-ES_tradnl" smtClean="0"/>
              <a:t>Prioridades de política</a:t>
            </a:r>
            <a:endParaRPr lang="en-GB" smtClean="0"/>
          </a:p>
        </p:txBody>
      </p:sp>
      <p:graphicFrame>
        <p:nvGraphicFramePr>
          <p:cNvPr id="13315" name="Group 3"/>
          <p:cNvGraphicFramePr>
            <a:graphicFrameLocks noGrp="1"/>
          </p:cNvGraphicFramePr>
          <p:nvPr/>
        </p:nvGraphicFramePr>
        <p:xfrm>
          <a:off x="304800" y="1066800"/>
          <a:ext cx="8458200" cy="5577840"/>
        </p:xfrm>
        <a:graphic>
          <a:graphicData uri="http://schemas.openxmlformats.org/drawingml/2006/table">
            <a:tbl>
              <a:tblPr/>
              <a:tblGrid>
                <a:gridCol w="4114800">
                  <a:extLst>
                    <a:ext uri="{9D8B030D-6E8A-4147-A177-3AD203B41FA5}">
                      <a16:colId xmlns:a16="http://schemas.microsoft.com/office/drawing/2014/main" val="20000"/>
                    </a:ext>
                  </a:extLst>
                </a:gridCol>
                <a:gridCol w="838200">
                  <a:extLst>
                    <a:ext uri="{9D8B030D-6E8A-4147-A177-3AD203B41FA5}">
                      <a16:colId xmlns:a16="http://schemas.microsoft.com/office/drawing/2014/main" val="20001"/>
                    </a:ext>
                  </a:extLst>
                </a:gridCol>
                <a:gridCol w="762000">
                  <a:extLst>
                    <a:ext uri="{9D8B030D-6E8A-4147-A177-3AD203B41FA5}">
                      <a16:colId xmlns:a16="http://schemas.microsoft.com/office/drawing/2014/main" val="20002"/>
                    </a:ext>
                  </a:extLst>
                </a:gridCol>
                <a:gridCol w="762000">
                  <a:extLst>
                    <a:ext uri="{9D8B030D-6E8A-4147-A177-3AD203B41FA5}">
                      <a16:colId xmlns:a16="http://schemas.microsoft.com/office/drawing/2014/main" val="20003"/>
                    </a:ext>
                  </a:extLst>
                </a:gridCol>
                <a:gridCol w="806450">
                  <a:extLst>
                    <a:ext uri="{9D8B030D-6E8A-4147-A177-3AD203B41FA5}">
                      <a16:colId xmlns:a16="http://schemas.microsoft.com/office/drawing/2014/main" val="20004"/>
                    </a:ext>
                  </a:extLst>
                </a:gridCol>
                <a:gridCol w="1174750">
                  <a:extLst>
                    <a:ext uri="{9D8B030D-6E8A-4147-A177-3AD203B41FA5}">
                      <a16:colId xmlns:a16="http://schemas.microsoft.com/office/drawing/2014/main" val="20005"/>
                    </a:ext>
                  </a:extLst>
                </a:gridCol>
              </a:tblGrid>
              <a:tr h="3698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1800" b="1" i="0" u="none" strike="noStrike" cap="none" normalizeH="0" baseline="0" smtClean="0">
                          <a:ln>
                            <a:noFill/>
                          </a:ln>
                          <a:solidFill>
                            <a:schemeClr val="tx1"/>
                          </a:solidFill>
                          <a:effectLst/>
                          <a:latin typeface="Times New Roman" pitchFamily="18" charset="0"/>
                        </a:rPr>
                        <a:t>Capítulos in %</a:t>
                      </a:r>
                      <a:endParaRPr kumimoji="0" lang="en-GB" sz="1800" b="1"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1" u="none" strike="noStrike" cap="none" normalizeH="0" baseline="0" smtClean="0">
                          <a:ln>
                            <a:noFill/>
                          </a:ln>
                          <a:solidFill>
                            <a:schemeClr val="tx1"/>
                          </a:solidFill>
                          <a:effectLst/>
                          <a:latin typeface="Times New Roman" pitchFamily="18" charset="0"/>
                        </a:rPr>
                        <a:t>2006</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2007</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2013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2007 - 2013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2013/2007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68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 </a:t>
                      </a:r>
                      <a:r>
                        <a:rPr kumimoji="0" lang="es-ES_tradnl" sz="2000" b="0" i="0" u="none" strike="noStrike" cap="none" normalizeH="0" baseline="0" smtClean="0">
                          <a:ln>
                            <a:noFill/>
                          </a:ln>
                          <a:solidFill>
                            <a:schemeClr val="tx1"/>
                          </a:solidFill>
                          <a:effectLst/>
                          <a:latin typeface="Times New Roman" pitchFamily="18" charset="0"/>
                        </a:rPr>
                        <a:t>Desarrollo sostenible</a:t>
                      </a:r>
                      <a:r>
                        <a:rPr kumimoji="0" lang="en-GB" sz="2000" b="0" i="0" u="none" strike="noStrike" cap="none" normalizeH="0" baseline="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40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45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48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46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129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9888">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1a) </a:t>
                      </a:r>
                      <a:r>
                        <a:rPr kumimoji="0" lang="es-ES_tradnl" sz="2000" b="0" i="0" u="none" strike="noStrike" cap="none" normalizeH="0" baseline="0" smtClean="0">
                          <a:ln>
                            <a:noFill/>
                          </a:ln>
                          <a:solidFill>
                            <a:schemeClr val="tx1"/>
                          </a:solidFill>
                          <a:effectLst/>
                          <a:latin typeface="Times New Roman" pitchFamily="18" charset="0"/>
                        </a:rPr>
                        <a:t>Competitividad</a:t>
                      </a:r>
                      <a:r>
                        <a:rPr kumimoji="0" lang="en-GB" sz="2000" b="0" i="0" u="none" strike="noStrike" cap="none" normalizeH="0" baseline="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9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213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9888">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1b) Cohesi</a:t>
                      </a:r>
                      <a:r>
                        <a:rPr kumimoji="0" lang="es-ES_tradnl" sz="2000" b="0" i="0" u="none" strike="noStrike" cap="none" normalizeH="0" baseline="0" smtClean="0">
                          <a:ln>
                            <a:noFill/>
                          </a:ln>
                          <a:solidFill>
                            <a:schemeClr val="tx1"/>
                          </a:solidFill>
                          <a:effectLst/>
                          <a:latin typeface="Times New Roman" pitchFamily="18" charset="0"/>
                        </a:rPr>
                        <a:t>ón</a:t>
                      </a:r>
                      <a:endParaRPr kumimoji="0" lang="en-GB" sz="20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32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107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988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ES_tradnl" sz="2000" b="0" i="0" u="none" strike="noStrike" cap="none" normalizeH="0" baseline="0" smtClean="0">
                          <a:ln>
                            <a:noFill/>
                          </a:ln>
                          <a:solidFill>
                            <a:schemeClr val="tx1"/>
                          </a:solidFill>
                          <a:effectLst/>
                          <a:latin typeface="Times New Roman" pitchFamily="18" charset="0"/>
                          <a:cs typeface="Arial" charset="0"/>
                        </a:rPr>
                        <a:t>2) </a:t>
                      </a:r>
                      <a:r>
                        <a:rPr kumimoji="0" lang="en-GB" sz="2000" b="0" i="0" u="none" strike="noStrike" cap="none" normalizeH="0" baseline="0" smtClean="0">
                          <a:ln>
                            <a:noFill/>
                          </a:ln>
                          <a:solidFill>
                            <a:schemeClr val="tx1"/>
                          </a:solidFill>
                          <a:effectLst/>
                          <a:latin typeface="Times New Roman" pitchFamily="18" charset="0"/>
                          <a:cs typeface="Arial" charset="0"/>
                        </a:rPr>
                        <a:t>Preserva</a:t>
                      </a:r>
                      <a:r>
                        <a:rPr kumimoji="0" lang="es-ES_tradnl" sz="2000" b="0" i="0" u="none" strike="noStrike" cap="none" normalizeH="0" baseline="0" smtClean="0">
                          <a:ln>
                            <a:noFill/>
                          </a:ln>
                          <a:solidFill>
                            <a:schemeClr val="tx1"/>
                          </a:solidFill>
                          <a:effectLst/>
                          <a:latin typeface="Times New Roman" pitchFamily="18" charset="0"/>
                          <a:cs typeface="Arial" charset="0"/>
                        </a:rPr>
                        <a:t>c</a:t>
                      </a:r>
                      <a:r>
                        <a:rPr kumimoji="0" lang="en-GB" sz="2000" b="0" i="0" u="none" strike="noStrike" cap="none" normalizeH="0" baseline="0" smtClean="0">
                          <a:ln>
                            <a:noFill/>
                          </a:ln>
                          <a:solidFill>
                            <a:schemeClr val="tx1"/>
                          </a:solidFill>
                          <a:effectLst/>
                          <a:latin typeface="Times New Roman" pitchFamily="18" charset="0"/>
                          <a:cs typeface="Arial" charset="0"/>
                        </a:rPr>
                        <a:t>i</a:t>
                      </a:r>
                      <a:r>
                        <a:rPr kumimoji="0" lang="es-ES_tradnl" sz="2000" b="0" i="0" u="none" strike="noStrike" cap="none" normalizeH="0" baseline="0" smtClean="0">
                          <a:ln>
                            <a:noFill/>
                          </a:ln>
                          <a:solidFill>
                            <a:schemeClr val="tx1"/>
                          </a:solidFill>
                          <a:effectLst/>
                          <a:latin typeface="Times New Roman" pitchFamily="18" charset="0"/>
                          <a:cs typeface="Arial" charset="0"/>
                        </a:rPr>
                        <a:t>ó</a:t>
                      </a:r>
                      <a:r>
                        <a:rPr kumimoji="0" lang="en-GB" sz="2000" b="0" i="0" u="none" strike="noStrike" cap="none" normalizeH="0" baseline="0" smtClean="0">
                          <a:ln>
                            <a:noFill/>
                          </a:ln>
                          <a:solidFill>
                            <a:schemeClr val="tx1"/>
                          </a:solidFill>
                          <a:effectLst/>
                          <a:latin typeface="Times New Roman" pitchFamily="18" charset="0"/>
                          <a:cs typeface="Arial" charset="0"/>
                        </a:rPr>
                        <a:t>n </a:t>
                      </a:r>
                      <a:r>
                        <a:rPr kumimoji="0" lang="es-ES_tradnl" sz="2000" b="0" i="0" u="none" strike="noStrike" cap="none" normalizeH="0" baseline="0" smtClean="0">
                          <a:ln>
                            <a:noFill/>
                          </a:ln>
                          <a:solidFill>
                            <a:schemeClr val="tx1"/>
                          </a:solidFill>
                          <a:effectLst/>
                          <a:latin typeface="Times New Roman" pitchFamily="18" charset="0"/>
                          <a:cs typeface="Arial" charset="0"/>
                        </a:rPr>
                        <a:t>y gestión de los recursos naturales</a:t>
                      </a:r>
                      <a:endParaRPr kumimoji="0" lang="es-PE" sz="2000" b="0" i="0" u="none" strike="noStrike" cap="none" normalizeH="0" baseline="0" smtClean="0">
                        <a:ln>
                          <a:noFill/>
                        </a:ln>
                        <a:solidFill>
                          <a:schemeClr val="tx1"/>
                        </a:solidFill>
                        <a:effectLst/>
                        <a:latin typeface="Times New Roman"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47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44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40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101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8300">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s-ES_tradnl" sz="2000" b="0" i="1" u="none" strike="noStrike" cap="none" normalizeH="0" baseline="0" smtClean="0">
                          <a:ln>
                            <a:noFill/>
                          </a:ln>
                          <a:solidFill>
                            <a:schemeClr val="tx1"/>
                          </a:solidFill>
                          <a:effectLst/>
                          <a:latin typeface="Times New Roman" pitchFamily="18" charset="0"/>
                        </a:rPr>
                        <a:t>PAC</a:t>
                      </a:r>
                      <a:endParaRPr kumimoji="0" lang="en-GB" sz="2000" b="0" i="1"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37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33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27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29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97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988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ES_tradnl" sz="2000" b="0" i="0" u="none" strike="noStrike" cap="none" normalizeH="0" baseline="0" smtClean="0">
                          <a:ln>
                            <a:noFill/>
                          </a:ln>
                          <a:solidFill>
                            <a:schemeClr val="tx1"/>
                          </a:solidFill>
                          <a:effectLst/>
                          <a:latin typeface="Times New Roman" pitchFamily="18" charset="0"/>
                          <a:cs typeface="Arial" charset="0"/>
                        </a:rPr>
                        <a:t>2) </a:t>
                      </a:r>
                      <a:r>
                        <a:rPr kumimoji="0" lang="en-GB" sz="2000" b="0" i="0" u="none" strike="noStrike" cap="none" normalizeH="0" baseline="0" smtClean="0">
                          <a:ln>
                            <a:noFill/>
                          </a:ln>
                          <a:solidFill>
                            <a:schemeClr val="tx1"/>
                          </a:solidFill>
                          <a:effectLst/>
                          <a:latin typeface="Times New Roman" pitchFamily="18" charset="0"/>
                          <a:cs typeface="Arial" charset="0"/>
                        </a:rPr>
                        <a:t>Preserva</a:t>
                      </a:r>
                      <a:r>
                        <a:rPr kumimoji="0" lang="es-ES_tradnl" sz="2000" b="0" i="0" u="none" strike="noStrike" cap="none" normalizeH="0" baseline="0" smtClean="0">
                          <a:ln>
                            <a:noFill/>
                          </a:ln>
                          <a:solidFill>
                            <a:schemeClr val="tx1"/>
                          </a:solidFill>
                          <a:effectLst/>
                          <a:latin typeface="Times New Roman" pitchFamily="18" charset="0"/>
                          <a:cs typeface="Arial" charset="0"/>
                        </a:rPr>
                        <a:t>c</a:t>
                      </a:r>
                      <a:r>
                        <a:rPr kumimoji="0" lang="en-GB" sz="2000" b="0" i="0" u="none" strike="noStrike" cap="none" normalizeH="0" baseline="0" smtClean="0">
                          <a:ln>
                            <a:noFill/>
                          </a:ln>
                          <a:solidFill>
                            <a:schemeClr val="tx1"/>
                          </a:solidFill>
                          <a:effectLst/>
                          <a:latin typeface="Times New Roman" pitchFamily="18" charset="0"/>
                          <a:cs typeface="Arial" charset="0"/>
                        </a:rPr>
                        <a:t>i</a:t>
                      </a:r>
                      <a:r>
                        <a:rPr kumimoji="0" lang="es-ES_tradnl" sz="2000" b="0" i="0" u="none" strike="noStrike" cap="none" normalizeH="0" baseline="0" smtClean="0">
                          <a:ln>
                            <a:noFill/>
                          </a:ln>
                          <a:solidFill>
                            <a:schemeClr val="tx1"/>
                          </a:solidFill>
                          <a:effectLst/>
                          <a:latin typeface="Times New Roman" pitchFamily="18" charset="0"/>
                          <a:cs typeface="Arial" charset="0"/>
                        </a:rPr>
                        <a:t>ó</a:t>
                      </a:r>
                      <a:r>
                        <a:rPr kumimoji="0" lang="en-GB" sz="2000" b="0" i="0" u="none" strike="noStrike" cap="none" normalizeH="0" baseline="0" smtClean="0">
                          <a:ln>
                            <a:noFill/>
                          </a:ln>
                          <a:solidFill>
                            <a:schemeClr val="tx1"/>
                          </a:solidFill>
                          <a:effectLst/>
                          <a:latin typeface="Times New Roman" pitchFamily="18" charset="0"/>
                          <a:cs typeface="Arial" charset="0"/>
                        </a:rPr>
                        <a:t>n </a:t>
                      </a:r>
                      <a:r>
                        <a:rPr kumimoji="0" lang="es-ES_tradnl" sz="2000" b="0" i="0" u="none" strike="noStrike" cap="none" normalizeH="0" baseline="0" smtClean="0">
                          <a:ln>
                            <a:noFill/>
                          </a:ln>
                          <a:solidFill>
                            <a:schemeClr val="tx1"/>
                          </a:solidFill>
                          <a:effectLst/>
                          <a:latin typeface="Times New Roman" pitchFamily="18" charset="0"/>
                          <a:cs typeface="Arial" charset="0"/>
                        </a:rPr>
                        <a:t>y gestión de los recursos naturales</a:t>
                      </a:r>
                      <a:endParaRPr kumimoji="0" lang="es-PE" sz="2000" b="0" i="0" u="none" strike="noStrike" cap="none" normalizeH="0" baseline="0" smtClean="0">
                        <a:ln>
                          <a:noFill/>
                        </a:ln>
                        <a:solidFill>
                          <a:schemeClr val="tx1"/>
                        </a:solidFill>
                        <a:effectLst/>
                        <a:latin typeface="Times New Roman"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173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6988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ES_tradnl" sz="2000" b="0" i="0" u="none" strike="noStrike" cap="none" normalizeH="0" baseline="0" smtClean="0">
                          <a:ln>
                            <a:noFill/>
                          </a:ln>
                          <a:solidFill>
                            <a:schemeClr val="tx1"/>
                          </a:solidFill>
                          <a:effectLst/>
                          <a:latin typeface="Times New Roman" pitchFamily="18" charset="0"/>
                          <a:cs typeface="Arial" charset="0"/>
                        </a:rPr>
                        <a:t>3) Ciudadanía</a:t>
                      </a:r>
                      <a:r>
                        <a:rPr kumimoji="0" lang="en-GB" sz="2000" b="0" i="0" u="none" strike="noStrike" cap="none" normalizeH="0" baseline="0" smtClean="0">
                          <a:ln>
                            <a:noFill/>
                          </a:ln>
                          <a:solidFill>
                            <a:schemeClr val="tx1"/>
                          </a:solidFill>
                          <a:effectLst/>
                          <a:latin typeface="Times New Roman" pitchFamily="18" charset="0"/>
                          <a:cs typeface="Arial" charset="0"/>
                        </a:rPr>
                        <a:t>, </a:t>
                      </a:r>
                      <a:r>
                        <a:rPr kumimoji="0" lang="es-ES_tradnl" sz="2000" b="0" i="0" u="none" strike="noStrike" cap="none" normalizeH="0" baseline="0" smtClean="0">
                          <a:ln>
                            <a:noFill/>
                          </a:ln>
                          <a:solidFill>
                            <a:schemeClr val="tx1"/>
                          </a:solidFill>
                          <a:effectLst/>
                          <a:latin typeface="Times New Roman" pitchFamily="18" charset="0"/>
                          <a:cs typeface="Arial" charset="0"/>
                        </a:rPr>
                        <a:t>libertad</a:t>
                      </a:r>
                      <a:r>
                        <a:rPr kumimoji="0" lang="en-GB" sz="2000" b="0" i="0" u="none" strike="noStrike" cap="none" normalizeH="0" baseline="0" smtClean="0">
                          <a:ln>
                            <a:noFill/>
                          </a:ln>
                          <a:solidFill>
                            <a:schemeClr val="tx1"/>
                          </a:solidFill>
                          <a:effectLst/>
                          <a:latin typeface="Times New Roman" pitchFamily="18" charset="0"/>
                          <a:cs typeface="Arial" charset="0"/>
                        </a:rPr>
                        <a:t>, </a:t>
                      </a:r>
                      <a:r>
                        <a:rPr kumimoji="0" lang="es-ES_tradnl" sz="2000" b="0" i="0" u="none" strike="noStrike" cap="none" normalizeH="0" baseline="0" smtClean="0">
                          <a:ln>
                            <a:noFill/>
                          </a:ln>
                          <a:solidFill>
                            <a:schemeClr val="tx1"/>
                          </a:solidFill>
                          <a:effectLst/>
                          <a:latin typeface="Times New Roman" pitchFamily="18" charset="0"/>
                          <a:cs typeface="Arial" charset="0"/>
                        </a:rPr>
                        <a:t>seguridad y justicia</a:t>
                      </a:r>
                      <a:endParaRPr kumimoji="0" lang="es-PE" sz="2000" b="0" i="0" u="none" strike="noStrike" cap="none" normalizeH="0" baseline="0" smtClean="0">
                        <a:ln>
                          <a:noFill/>
                        </a:ln>
                        <a:solidFill>
                          <a:schemeClr val="tx1"/>
                        </a:solidFill>
                        <a:effectLst/>
                        <a:latin typeface="Times New Roman"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9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190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988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ES_tradnl" sz="2000" b="0" i="0" u="none" strike="noStrike" cap="none" normalizeH="0" baseline="0" smtClean="0">
                          <a:ln>
                            <a:noFill/>
                          </a:ln>
                          <a:solidFill>
                            <a:schemeClr val="tx1"/>
                          </a:solidFill>
                          <a:effectLst/>
                          <a:latin typeface="Times New Roman" pitchFamily="18" charset="0"/>
                          <a:cs typeface="Arial" charset="0"/>
                        </a:rPr>
                        <a:t>4) La Unión Europea como un socio global</a:t>
                      </a:r>
                      <a:endParaRPr kumimoji="0" lang="es-PE" sz="2000" b="0" i="0" u="none" strike="noStrike" cap="none" normalizeH="0" baseline="0" smtClean="0">
                        <a:ln>
                          <a:noFill/>
                        </a:ln>
                        <a:solidFill>
                          <a:schemeClr val="tx1"/>
                        </a:solidFill>
                        <a:effectLst/>
                        <a:latin typeface="Times New Roman" pitchFamily="18"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122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683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6) Compensa</a:t>
                      </a:r>
                      <a:r>
                        <a:rPr kumimoji="0" lang="es-ES_tradnl" sz="2000" b="0" i="0" u="none" strike="noStrike" cap="none" normalizeH="0" baseline="0" smtClean="0">
                          <a:ln>
                            <a:noFill/>
                          </a:ln>
                          <a:solidFill>
                            <a:schemeClr val="tx1"/>
                          </a:solidFill>
                          <a:effectLst/>
                          <a:latin typeface="Times New Roman" pitchFamily="18" charset="0"/>
                        </a:rPr>
                        <a:t>ciones</a:t>
                      </a:r>
                      <a:endParaRPr kumimoji="0" lang="en-GB" sz="20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0 </a:t>
                      </a:r>
                      <a:r>
                        <a:rPr kumimoji="0" lang="es-ES_tradnl" sz="2000" b="0" i="0" u="none" strike="noStrike" cap="none" normalizeH="0" baseline="0" smtClean="0">
                          <a:ln>
                            <a:noFill/>
                          </a:ln>
                          <a:solidFill>
                            <a:schemeClr val="tx1"/>
                          </a:solidFill>
                          <a:effectLst/>
                          <a:latin typeface="Times New Roman" pitchFamily="18" charset="0"/>
                        </a:rPr>
                        <a:t>.3</a:t>
                      </a:r>
                      <a:r>
                        <a:rPr kumimoji="0" lang="en-GB" sz="2000" b="0" i="0" u="none" strike="noStrike" cap="none" normalizeH="0" baseline="0" smtClean="0">
                          <a:ln>
                            <a:noFill/>
                          </a:ln>
                          <a:solidFill>
                            <a:schemeClr val="tx1"/>
                          </a:solidFill>
                          <a:effectLst/>
                          <a:latin typeface="Times New Roman" pitchFamily="18" charset="0"/>
                        </a:rPr>
                        <a:t>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0 </a:t>
                      </a:r>
                      <a:r>
                        <a:rPr kumimoji="0" lang="es-ES_tradnl" sz="2000" b="0" i="0" u="none" strike="noStrike" cap="none" normalizeH="0" baseline="0" smtClean="0">
                          <a:ln>
                            <a:noFill/>
                          </a:ln>
                          <a:solidFill>
                            <a:schemeClr val="tx1"/>
                          </a:solidFill>
                          <a:effectLst/>
                          <a:latin typeface="Times New Roman" pitchFamily="18" charset="0"/>
                        </a:rPr>
                        <a:t>.1</a:t>
                      </a:r>
                      <a:r>
                        <a:rPr kumimoji="0" lang="en-GB" sz="2000" b="0" i="0" u="none" strike="noStrike" cap="none" normalizeH="0" baseline="0" smtClean="0">
                          <a:ln>
                            <a:noFill/>
                          </a:ln>
                          <a:solidFill>
                            <a:schemeClr val="tx1"/>
                          </a:solidFill>
                          <a:effectLst/>
                          <a:latin typeface="Times New Roman" pitchFamily="18" charset="0"/>
                        </a:rPr>
                        <a:t>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190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Total </a:t>
                      </a:r>
                      <a:r>
                        <a:rPr kumimoji="0" lang="es-ES_tradnl" sz="2000" b="0" i="0" u="none" strike="noStrike" cap="none" normalizeH="0" baseline="0" smtClean="0">
                          <a:ln>
                            <a:noFill/>
                          </a:ln>
                          <a:solidFill>
                            <a:schemeClr val="tx1"/>
                          </a:solidFill>
                          <a:effectLst/>
                          <a:latin typeface="Times New Roman" pitchFamily="18" charset="0"/>
                        </a:rPr>
                        <a:t>compromisos</a:t>
                      </a:r>
                      <a:endParaRPr kumimoji="0" lang="en-GB" sz="20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1" u="none" strike="noStrike" cap="none" normalizeH="0" baseline="0" smtClean="0">
                          <a:ln>
                            <a:noFill/>
                          </a:ln>
                          <a:solidFill>
                            <a:schemeClr val="tx1"/>
                          </a:solidFill>
                          <a:effectLst/>
                          <a:latin typeface="Times New Roman" pitchFamily="18" charset="0"/>
                        </a:rPr>
                        <a:t> 100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100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100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100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 121   </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85800" y="457200"/>
            <a:ext cx="7772400" cy="609600"/>
          </a:xfrm>
        </p:spPr>
        <p:txBody>
          <a:bodyPr>
            <a:normAutofit fontScale="90000"/>
          </a:bodyPr>
          <a:lstStyle/>
          <a:p>
            <a:pPr eaLnBrk="1" hangingPunct="1"/>
            <a:r>
              <a:rPr lang="es-ES_tradnl" smtClean="0"/>
              <a:t>Nuevas prioridades</a:t>
            </a:r>
            <a:endParaRPr lang="en-GB" smtClean="0"/>
          </a:p>
        </p:txBody>
      </p:sp>
      <p:sp>
        <p:nvSpPr>
          <p:cNvPr id="14339" name="Rectangle 3"/>
          <p:cNvSpPr>
            <a:spLocks noChangeArrowheads="1"/>
          </p:cNvSpPr>
          <p:nvPr/>
        </p:nvSpPr>
        <p:spPr bwMode="auto">
          <a:xfrm>
            <a:off x="3200400" y="1066800"/>
            <a:ext cx="2667000" cy="641350"/>
          </a:xfrm>
          <a:prstGeom prst="rect">
            <a:avLst/>
          </a:prstGeom>
          <a:noFill/>
          <a:ln w="9525">
            <a:noFill/>
            <a:miter lim="800000"/>
            <a:headEnd/>
            <a:tailEnd/>
          </a:ln>
        </p:spPr>
        <p:txBody>
          <a:bodyPr>
            <a:spAutoFit/>
          </a:bodyPr>
          <a:lstStyle/>
          <a:p>
            <a:pPr algn="ctr"/>
            <a:r>
              <a:rPr lang="es-PE" sz="3600" i="1"/>
              <a:t>2007-2013</a:t>
            </a:r>
            <a:endParaRPr lang="es-PE" sz="2800" i="1"/>
          </a:p>
        </p:txBody>
      </p:sp>
      <p:sp>
        <p:nvSpPr>
          <p:cNvPr id="14340" name="Rectangle 4"/>
          <p:cNvSpPr>
            <a:spLocks noChangeArrowheads="1"/>
          </p:cNvSpPr>
          <p:nvPr/>
        </p:nvSpPr>
        <p:spPr bwMode="auto">
          <a:xfrm>
            <a:off x="1471613" y="2881313"/>
            <a:ext cx="9144000" cy="0"/>
          </a:xfrm>
          <a:prstGeom prst="rect">
            <a:avLst/>
          </a:prstGeom>
          <a:noFill/>
          <a:ln w="9525">
            <a:noFill/>
            <a:miter lim="800000"/>
            <a:headEnd/>
            <a:tailEnd/>
          </a:ln>
        </p:spPr>
        <p:txBody>
          <a:bodyPr>
            <a:spAutoFit/>
          </a:bodyPr>
          <a:lstStyle/>
          <a:p>
            <a:endParaRPr lang="es-ES"/>
          </a:p>
        </p:txBody>
      </p:sp>
      <p:pic>
        <p:nvPicPr>
          <p:cNvPr id="14341" name="Picture 5"/>
          <p:cNvPicPr>
            <a:picLocks noChangeAspect="1" noChangeArrowheads="1"/>
          </p:cNvPicPr>
          <p:nvPr/>
        </p:nvPicPr>
        <p:blipFill>
          <a:blip r:embed="rId2" cstate="print"/>
          <a:srcRect/>
          <a:stretch>
            <a:fillRect/>
          </a:stretch>
        </p:blipFill>
        <p:spPr bwMode="auto">
          <a:xfrm>
            <a:off x="1009650" y="1600200"/>
            <a:ext cx="7124700" cy="5000625"/>
          </a:xfrm>
          <a:prstGeom prst="rect">
            <a:avLst/>
          </a:prstGeom>
          <a:noFill/>
          <a:ln w="9525">
            <a:noFill/>
            <a:miter lim="800000"/>
            <a:headEnd/>
            <a:tailEnd/>
          </a:ln>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457200"/>
            <a:ext cx="7772400" cy="609600"/>
          </a:xfrm>
        </p:spPr>
        <p:txBody>
          <a:bodyPr>
            <a:normAutofit fontScale="90000"/>
          </a:bodyPr>
          <a:lstStyle/>
          <a:p>
            <a:pPr eaLnBrk="1" hangingPunct="1"/>
            <a:r>
              <a:rPr lang="es-ES_tradnl" dirty="0" smtClean="0"/>
              <a:t>políticas</a:t>
            </a:r>
            <a:endParaRPr lang="en-GB" dirty="0" smtClean="0"/>
          </a:p>
        </p:txBody>
      </p:sp>
      <p:sp>
        <p:nvSpPr>
          <p:cNvPr id="15363" name="Rectangle 3"/>
          <p:cNvSpPr>
            <a:spLocks noChangeArrowheads="1"/>
          </p:cNvSpPr>
          <p:nvPr/>
        </p:nvSpPr>
        <p:spPr bwMode="auto">
          <a:xfrm>
            <a:off x="3200400" y="1066800"/>
            <a:ext cx="2667000" cy="641350"/>
          </a:xfrm>
          <a:prstGeom prst="rect">
            <a:avLst/>
          </a:prstGeom>
          <a:noFill/>
          <a:ln w="9525">
            <a:noFill/>
            <a:miter lim="800000"/>
            <a:headEnd/>
            <a:tailEnd/>
          </a:ln>
        </p:spPr>
        <p:txBody>
          <a:bodyPr>
            <a:spAutoFit/>
          </a:bodyPr>
          <a:lstStyle/>
          <a:p>
            <a:pPr algn="ctr"/>
            <a:r>
              <a:rPr lang="es-PE" sz="3600" i="1"/>
              <a:t>2007-2013</a:t>
            </a:r>
            <a:endParaRPr lang="es-PE" sz="2800" i="1"/>
          </a:p>
        </p:txBody>
      </p:sp>
      <p:sp>
        <p:nvSpPr>
          <p:cNvPr id="15364" name="Rectangle 4"/>
          <p:cNvSpPr>
            <a:spLocks noChangeArrowheads="1"/>
          </p:cNvSpPr>
          <p:nvPr/>
        </p:nvSpPr>
        <p:spPr bwMode="auto">
          <a:xfrm>
            <a:off x="1471613" y="2881313"/>
            <a:ext cx="9144000" cy="0"/>
          </a:xfrm>
          <a:prstGeom prst="rect">
            <a:avLst/>
          </a:prstGeom>
          <a:noFill/>
          <a:ln w="9525">
            <a:noFill/>
            <a:miter lim="800000"/>
            <a:headEnd/>
            <a:tailEnd/>
          </a:ln>
        </p:spPr>
        <p:txBody>
          <a:bodyPr>
            <a:spAutoFit/>
          </a:bodyPr>
          <a:lstStyle/>
          <a:p>
            <a:endParaRPr lang="es-ES"/>
          </a:p>
        </p:txBody>
      </p:sp>
      <p:graphicFrame>
        <p:nvGraphicFramePr>
          <p:cNvPr id="15403" name="Group 43"/>
          <p:cNvGraphicFramePr>
            <a:graphicFrameLocks noGrp="1"/>
          </p:cNvGraphicFramePr>
          <p:nvPr/>
        </p:nvGraphicFramePr>
        <p:xfrm>
          <a:off x="457200" y="2413000"/>
          <a:ext cx="8229600" cy="3810000"/>
        </p:xfrm>
        <a:graphic>
          <a:graphicData uri="http://schemas.openxmlformats.org/drawingml/2006/table">
            <a:tbl>
              <a:tblPr/>
              <a:tblGrid>
                <a:gridCol w="4114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450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600" b="1" i="0" u="none" strike="noStrike" cap="none" normalizeH="0" baseline="0" smtClean="0">
                          <a:ln>
                            <a:noFill/>
                          </a:ln>
                          <a:solidFill>
                            <a:schemeClr val="tx1"/>
                          </a:solidFill>
                          <a:effectLst/>
                          <a:latin typeface="Times New Roman" pitchFamily="18" charset="0"/>
                        </a:rPr>
                        <a:t>Actividades</a:t>
                      </a:r>
                      <a:r>
                        <a:rPr kumimoji="0" lang="en-GB" sz="3600" b="1" i="0" u="none" strike="noStrike" cap="none" normalizeH="0" baseline="0" smtClean="0">
                          <a:ln>
                            <a:noFill/>
                          </a:ln>
                          <a:solidFill>
                            <a:schemeClr val="tx1"/>
                          </a:solidFill>
                          <a:effectLst/>
                          <a:latin typeface="Times New Roman"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Total en miles de M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 sobre el total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Cambio en % 2006/2013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0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200" b="0" i="0" u="none" strike="noStrike" cap="none" normalizeH="0" baseline="0" smtClean="0">
                          <a:ln>
                            <a:noFill/>
                          </a:ln>
                          <a:solidFill>
                            <a:schemeClr val="tx1"/>
                          </a:solidFill>
                          <a:effectLst/>
                          <a:latin typeface="Times New Roman" pitchFamily="18" charset="0"/>
                        </a:rPr>
                        <a:t>Cohesion</a:t>
                      </a:r>
                      <a:endParaRPr kumimoji="0" lang="en-GB"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338.7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33.1%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67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200" b="0" i="0" u="none" strike="noStrike" cap="none" normalizeH="0" baseline="0" smtClean="0">
                          <a:ln>
                            <a:noFill/>
                          </a:ln>
                          <a:solidFill>
                            <a:schemeClr val="tx1"/>
                          </a:solidFill>
                          <a:effectLst/>
                          <a:latin typeface="Times New Roman" pitchFamily="18" charset="0"/>
                        </a:rPr>
                        <a:t>Competitiveness</a:t>
                      </a:r>
                      <a:endParaRPr kumimoji="0" lang="en-GB"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132.7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13%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194%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17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200" b="0" i="0" u="none" strike="noStrike" cap="none" normalizeH="0" baseline="0" smtClean="0">
                          <a:ln>
                            <a:noFill/>
                          </a:ln>
                          <a:solidFill>
                            <a:schemeClr val="tx1"/>
                          </a:solidFill>
                          <a:effectLst/>
                          <a:latin typeface="Times New Roman" pitchFamily="18" charset="0"/>
                        </a:rPr>
                        <a:t>Natural resources</a:t>
                      </a:r>
                      <a:endParaRPr kumimoji="0" lang="en-GB"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404.7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39.5%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76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200" b="0" i="0" u="none" strike="noStrike" cap="none" normalizeH="0" baseline="0" smtClean="0">
                          <a:ln>
                            <a:noFill/>
                          </a:ln>
                          <a:solidFill>
                            <a:schemeClr val="tx1"/>
                          </a:solidFill>
                          <a:effectLst/>
                          <a:latin typeface="Times New Roman" pitchFamily="18" charset="0"/>
                        </a:rPr>
                        <a:t>Justice &amp; Other</a:t>
                      </a:r>
                      <a:endParaRPr kumimoji="0" lang="en-GB"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24.7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2.4%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90%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65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200" b="0" i="0" u="none" strike="noStrike" cap="none" normalizeH="0" baseline="0" smtClean="0">
                          <a:ln>
                            <a:noFill/>
                          </a:ln>
                          <a:solidFill>
                            <a:schemeClr val="tx1"/>
                          </a:solidFill>
                          <a:effectLst/>
                          <a:latin typeface="Times New Roman" pitchFamily="18" charset="0"/>
                        </a:rPr>
                        <a:t>The World</a:t>
                      </a:r>
                      <a:endParaRPr kumimoji="0" lang="en-GB" sz="3200" b="0" i="0" u="none" strike="noStrike" cap="none" normalizeH="0" baseline="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95.4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9.0%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5402" name="Text Box 42"/>
          <p:cNvSpPr txBox="1">
            <a:spLocks noChangeArrowheads="1"/>
          </p:cNvSpPr>
          <p:nvPr/>
        </p:nvSpPr>
        <p:spPr bwMode="auto">
          <a:xfrm>
            <a:off x="762000" y="1828800"/>
            <a:ext cx="7848600" cy="457200"/>
          </a:xfrm>
          <a:prstGeom prst="rect">
            <a:avLst/>
          </a:prstGeom>
          <a:noFill/>
          <a:ln w="9525">
            <a:noFill/>
            <a:miter lim="800000"/>
            <a:headEnd/>
            <a:tailEnd/>
          </a:ln>
        </p:spPr>
        <p:txBody>
          <a:bodyPr>
            <a:spAutoFit/>
          </a:bodyPr>
          <a:lstStyle/>
          <a:p>
            <a:pPr algn="ctr">
              <a:spcBef>
                <a:spcPct val="50000"/>
              </a:spcBef>
            </a:pPr>
            <a:r>
              <a:rPr lang="es-ES_tradnl"/>
              <a:t>Committments (proposal) 2007-2013 (precios de 2004)</a:t>
            </a:r>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85800" y="457200"/>
            <a:ext cx="7772400" cy="609600"/>
          </a:xfrm>
        </p:spPr>
        <p:txBody>
          <a:bodyPr>
            <a:normAutofit fontScale="90000"/>
          </a:bodyPr>
          <a:lstStyle/>
          <a:p>
            <a:pPr eaLnBrk="1" hangingPunct="1"/>
            <a:r>
              <a:rPr lang="es-ES_tradnl" dirty="0" smtClean="0"/>
              <a:t>políticas</a:t>
            </a:r>
            <a:endParaRPr lang="en-GB" dirty="0" smtClean="0"/>
          </a:p>
        </p:txBody>
      </p:sp>
      <p:sp>
        <p:nvSpPr>
          <p:cNvPr id="16387" name="Rectangle 3"/>
          <p:cNvSpPr>
            <a:spLocks noChangeArrowheads="1"/>
          </p:cNvSpPr>
          <p:nvPr/>
        </p:nvSpPr>
        <p:spPr bwMode="auto">
          <a:xfrm>
            <a:off x="3200400" y="1066800"/>
            <a:ext cx="2667000" cy="641350"/>
          </a:xfrm>
          <a:prstGeom prst="rect">
            <a:avLst/>
          </a:prstGeom>
          <a:noFill/>
          <a:ln w="9525">
            <a:noFill/>
            <a:miter lim="800000"/>
            <a:headEnd/>
            <a:tailEnd/>
          </a:ln>
        </p:spPr>
        <p:txBody>
          <a:bodyPr>
            <a:spAutoFit/>
          </a:bodyPr>
          <a:lstStyle/>
          <a:p>
            <a:pPr algn="ctr"/>
            <a:r>
              <a:rPr lang="es-PE" sz="3600" i="1"/>
              <a:t>2007-2013</a:t>
            </a:r>
            <a:endParaRPr lang="es-PE" sz="2800" i="1"/>
          </a:p>
        </p:txBody>
      </p:sp>
      <p:sp>
        <p:nvSpPr>
          <p:cNvPr id="16388" name="Rectangle 4"/>
          <p:cNvSpPr>
            <a:spLocks noChangeArrowheads="1"/>
          </p:cNvSpPr>
          <p:nvPr/>
        </p:nvSpPr>
        <p:spPr bwMode="auto">
          <a:xfrm>
            <a:off x="1471613" y="2881313"/>
            <a:ext cx="9144000" cy="0"/>
          </a:xfrm>
          <a:prstGeom prst="rect">
            <a:avLst/>
          </a:prstGeom>
          <a:noFill/>
          <a:ln w="9525">
            <a:noFill/>
            <a:miter lim="800000"/>
            <a:headEnd/>
            <a:tailEnd/>
          </a:ln>
        </p:spPr>
        <p:txBody>
          <a:bodyPr>
            <a:spAutoFit/>
          </a:bodyPr>
          <a:lstStyle/>
          <a:p>
            <a:endParaRPr lang="es-ES"/>
          </a:p>
        </p:txBody>
      </p:sp>
      <p:graphicFrame>
        <p:nvGraphicFramePr>
          <p:cNvPr id="16427" name="Group 43"/>
          <p:cNvGraphicFramePr>
            <a:graphicFrameLocks noGrp="1"/>
          </p:cNvGraphicFramePr>
          <p:nvPr/>
        </p:nvGraphicFramePr>
        <p:xfrm>
          <a:off x="457200" y="2413000"/>
          <a:ext cx="8229600" cy="3200400"/>
        </p:xfrm>
        <a:graphic>
          <a:graphicData uri="http://schemas.openxmlformats.org/drawingml/2006/table">
            <a:tbl>
              <a:tblPr/>
              <a:tblGrid>
                <a:gridCol w="41148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4508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600" b="1" i="0" u="none" strike="noStrike" cap="none" normalizeH="0" baseline="0" smtClean="0">
                          <a:ln>
                            <a:noFill/>
                          </a:ln>
                          <a:solidFill>
                            <a:schemeClr val="tx1"/>
                          </a:solidFill>
                          <a:effectLst/>
                          <a:latin typeface="Times New Roman" pitchFamily="18" charset="0"/>
                        </a:rPr>
                        <a:t>Cohesión</a:t>
                      </a:r>
                      <a:r>
                        <a:rPr kumimoji="0" lang="en-GB" sz="3600" b="1" i="0" u="none" strike="noStrike" cap="none" normalizeH="0" baseline="0" smtClean="0">
                          <a:ln>
                            <a:noFill/>
                          </a:ln>
                          <a:solidFill>
                            <a:schemeClr val="tx1"/>
                          </a:solidFill>
                          <a:effectLst/>
                          <a:latin typeface="Times New Roman" pitchFamily="18" charset="0"/>
                        </a:rPr>
                        <a: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Total en miles de M €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 sobre el total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Cambio en % 2006/2013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083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Convergence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264.0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25.8%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40%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67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Regional competitiveness &amp; employment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57.9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5.7%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17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European territorial co-operation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14.3%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1.4%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766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Other (incl. admin)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2.5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0.2%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63%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65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Total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338.7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33.1%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16426" name="Text Box 42"/>
          <p:cNvSpPr txBox="1">
            <a:spLocks noChangeArrowheads="1"/>
          </p:cNvSpPr>
          <p:nvPr/>
        </p:nvSpPr>
        <p:spPr bwMode="auto">
          <a:xfrm>
            <a:off x="762000" y="1828800"/>
            <a:ext cx="7848600" cy="457200"/>
          </a:xfrm>
          <a:prstGeom prst="rect">
            <a:avLst/>
          </a:prstGeom>
          <a:noFill/>
          <a:ln w="9525">
            <a:noFill/>
            <a:miter lim="800000"/>
            <a:headEnd/>
            <a:tailEnd/>
          </a:ln>
        </p:spPr>
        <p:txBody>
          <a:bodyPr>
            <a:spAutoFit/>
          </a:bodyPr>
          <a:lstStyle/>
          <a:p>
            <a:pPr algn="ctr">
              <a:spcBef>
                <a:spcPct val="50000"/>
              </a:spcBef>
            </a:pPr>
            <a:r>
              <a:rPr lang="es-ES_tradnl"/>
              <a:t>Committments (proposal) 2007-2013 (2004 prices)</a:t>
            </a:r>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85800" y="457200"/>
            <a:ext cx="7772400" cy="609600"/>
          </a:xfrm>
        </p:spPr>
        <p:txBody>
          <a:bodyPr>
            <a:normAutofit fontScale="90000"/>
          </a:bodyPr>
          <a:lstStyle/>
          <a:p>
            <a:pPr eaLnBrk="1" hangingPunct="1"/>
            <a:r>
              <a:rPr lang="es-ES_tradnl" smtClean="0"/>
              <a:t>Nuevas políticas</a:t>
            </a:r>
            <a:endParaRPr lang="en-GB" smtClean="0"/>
          </a:p>
        </p:txBody>
      </p:sp>
      <p:sp>
        <p:nvSpPr>
          <p:cNvPr id="17411" name="Rectangle 3"/>
          <p:cNvSpPr>
            <a:spLocks noChangeArrowheads="1"/>
          </p:cNvSpPr>
          <p:nvPr/>
        </p:nvSpPr>
        <p:spPr bwMode="auto">
          <a:xfrm>
            <a:off x="3200400" y="1066800"/>
            <a:ext cx="2667000" cy="641350"/>
          </a:xfrm>
          <a:prstGeom prst="rect">
            <a:avLst/>
          </a:prstGeom>
          <a:noFill/>
          <a:ln w="9525">
            <a:noFill/>
            <a:miter lim="800000"/>
            <a:headEnd/>
            <a:tailEnd/>
          </a:ln>
        </p:spPr>
        <p:txBody>
          <a:bodyPr>
            <a:spAutoFit/>
          </a:bodyPr>
          <a:lstStyle/>
          <a:p>
            <a:pPr algn="ctr"/>
            <a:r>
              <a:rPr lang="es-PE" sz="3600" i="1"/>
              <a:t>2007-2013</a:t>
            </a:r>
            <a:endParaRPr lang="es-PE" sz="2800" i="1"/>
          </a:p>
        </p:txBody>
      </p:sp>
      <p:sp>
        <p:nvSpPr>
          <p:cNvPr id="17412" name="Rectangle 4"/>
          <p:cNvSpPr>
            <a:spLocks noChangeArrowheads="1"/>
          </p:cNvSpPr>
          <p:nvPr/>
        </p:nvSpPr>
        <p:spPr bwMode="auto">
          <a:xfrm>
            <a:off x="1471613" y="2881313"/>
            <a:ext cx="9144000" cy="0"/>
          </a:xfrm>
          <a:prstGeom prst="rect">
            <a:avLst/>
          </a:prstGeom>
          <a:noFill/>
          <a:ln w="9525">
            <a:noFill/>
            <a:miter lim="800000"/>
            <a:headEnd/>
            <a:tailEnd/>
          </a:ln>
        </p:spPr>
        <p:txBody>
          <a:bodyPr>
            <a:spAutoFit/>
          </a:bodyPr>
          <a:lstStyle/>
          <a:p>
            <a:endParaRPr lang="es-ES"/>
          </a:p>
        </p:txBody>
      </p:sp>
      <p:graphicFrame>
        <p:nvGraphicFramePr>
          <p:cNvPr id="17456" name="Group 48"/>
          <p:cNvGraphicFramePr>
            <a:graphicFrameLocks noGrp="1"/>
          </p:cNvGraphicFramePr>
          <p:nvPr/>
        </p:nvGraphicFramePr>
        <p:xfrm>
          <a:off x="381000" y="2362200"/>
          <a:ext cx="8305800" cy="3352800"/>
        </p:xfrm>
        <a:graphic>
          <a:graphicData uri="http://schemas.openxmlformats.org/drawingml/2006/table">
            <a:tbl>
              <a:tblPr/>
              <a:tblGrid>
                <a:gridCol w="4191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600" b="1" i="0" u="none" strike="noStrike" cap="none" normalizeH="0" baseline="0" smtClean="0">
                          <a:ln>
                            <a:noFill/>
                          </a:ln>
                          <a:solidFill>
                            <a:schemeClr val="tx1"/>
                          </a:solidFill>
                          <a:effectLst/>
                          <a:latin typeface="Times New Roman" pitchFamily="18" charset="0"/>
                        </a:rPr>
                        <a:t>Recursos naturales</a:t>
                      </a:r>
                      <a:endParaRPr kumimoji="0" lang="en-GB" sz="3600" b="1"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Total en miles de M €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 sobre el total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Cambio en % 2006/2013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Agriculture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301.1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29.4%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Rural development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88.8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8.7%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Protection of Environment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Fisheries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7.6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24%</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Other (incl. admin)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5.1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0.5%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46%</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Total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404.7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39.5%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7455" name="Text Box 47"/>
          <p:cNvSpPr txBox="1">
            <a:spLocks noChangeArrowheads="1"/>
          </p:cNvSpPr>
          <p:nvPr/>
        </p:nvSpPr>
        <p:spPr bwMode="auto">
          <a:xfrm>
            <a:off x="762000" y="1828800"/>
            <a:ext cx="7848600" cy="457200"/>
          </a:xfrm>
          <a:prstGeom prst="rect">
            <a:avLst/>
          </a:prstGeom>
          <a:noFill/>
          <a:ln w="9525">
            <a:noFill/>
            <a:miter lim="800000"/>
            <a:headEnd/>
            <a:tailEnd/>
          </a:ln>
        </p:spPr>
        <p:txBody>
          <a:bodyPr>
            <a:spAutoFit/>
          </a:bodyPr>
          <a:lstStyle/>
          <a:p>
            <a:pPr algn="ctr">
              <a:spcBef>
                <a:spcPct val="50000"/>
              </a:spcBef>
            </a:pPr>
            <a:r>
              <a:rPr lang="es-ES_tradnl"/>
              <a:t>Committments (proposal) 2007-2013 (2004 prices)</a:t>
            </a:r>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457200"/>
            <a:ext cx="7772400" cy="609600"/>
          </a:xfrm>
        </p:spPr>
        <p:txBody>
          <a:bodyPr>
            <a:normAutofit fontScale="90000"/>
          </a:bodyPr>
          <a:lstStyle/>
          <a:p>
            <a:pPr eaLnBrk="1" hangingPunct="1"/>
            <a:r>
              <a:rPr lang="es-ES_tradnl" smtClean="0"/>
              <a:t>Nuevas políticas</a:t>
            </a:r>
            <a:endParaRPr lang="en-GB" smtClean="0"/>
          </a:p>
        </p:txBody>
      </p:sp>
      <p:sp>
        <p:nvSpPr>
          <p:cNvPr id="18435" name="Rectangle 3"/>
          <p:cNvSpPr>
            <a:spLocks noChangeArrowheads="1"/>
          </p:cNvSpPr>
          <p:nvPr/>
        </p:nvSpPr>
        <p:spPr bwMode="auto">
          <a:xfrm>
            <a:off x="3200400" y="1066800"/>
            <a:ext cx="2667000" cy="641350"/>
          </a:xfrm>
          <a:prstGeom prst="rect">
            <a:avLst/>
          </a:prstGeom>
          <a:noFill/>
          <a:ln w="9525">
            <a:noFill/>
            <a:miter lim="800000"/>
            <a:headEnd/>
            <a:tailEnd/>
          </a:ln>
        </p:spPr>
        <p:txBody>
          <a:bodyPr>
            <a:spAutoFit/>
          </a:bodyPr>
          <a:lstStyle/>
          <a:p>
            <a:pPr algn="ctr"/>
            <a:r>
              <a:rPr lang="es-PE" sz="3600" i="1"/>
              <a:t>2007-2013</a:t>
            </a:r>
            <a:endParaRPr lang="es-PE" sz="2800" i="1"/>
          </a:p>
        </p:txBody>
      </p:sp>
      <p:sp>
        <p:nvSpPr>
          <p:cNvPr id="18436" name="Rectangle 4"/>
          <p:cNvSpPr>
            <a:spLocks noChangeArrowheads="1"/>
          </p:cNvSpPr>
          <p:nvPr/>
        </p:nvSpPr>
        <p:spPr bwMode="auto">
          <a:xfrm>
            <a:off x="1471613" y="2881313"/>
            <a:ext cx="9144000" cy="0"/>
          </a:xfrm>
          <a:prstGeom prst="rect">
            <a:avLst/>
          </a:prstGeom>
          <a:noFill/>
          <a:ln w="9525">
            <a:noFill/>
            <a:miter lim="800000"/>
            <a:headEnd/>
            <a:tailEnd/>
          </a:ln>
        </p:spPr>
        <p:txBody>
          <a:bodyPr>
            <a:spAutoFit/>
          </a:bodyPr>
          <a:lstStyle/>
          <a:p>
            <a:endParaRPr lang="es-ES"/>
          </a:p>
        </p:txBody>
      </p:sp>
      <p:graphicFrame>
        <p:nvGraphicFramePr>
          <p:cNvPr id="18485" name="Group 53"/>
          <p:cNvGraphicFramePr>
            <a:graphicFrameLocks noGrp="1"/>
          </p:cNvGraphicFramePr>
          <p:nvPr/>
        </p:nvGraphicFramePr>
        <p:xfrm>
          <a:off x="381000" y="2382838"/>
          <a:ext cx="8305800" cy="3759200"/>
        </p:xfrm>
        <a:graphic>
          <a:graphicData uri="http://schemas.openxmlformats.org/drawingml/2006/table">
            <a:tbl>
              <a:tblPr/>
              <a:tblGrid>
                <a:gridCol w="4191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600" b="1" i="0" u="none" strike="noStrike" cap="none" normalizeH="0" baseline="0" smtClean="0">
                          <a:ln>
                            <a:noFill/>
                          </a:ln>
                          <a:solidFill>
                            <a:schemeClr val="tx1"/>
                          </a:solidFill>
                          <a:effectLst/>
                          <a:latin typeface="Times New Roman" pitchFamily="18" charset="0"/>
                        </a:rPr>
                        <a:t>Justicia &amp; Otros</a:t>
                      </a:r>
                      <a:endParaRPr kumimoji="0" lang="en-GB" sz="3600" b="1"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Total en miles de M €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 sobre el total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Cambio en % 2006/2013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Freedom, security and Justice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8.3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228%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Health and consumer protection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187%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Culture, youth, media, citizenship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2.5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267%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Rapid Response Instrument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123%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0.01%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Solidarity Fund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6.2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Other (incl. admin)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5.8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0.6%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127%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Total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24.7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2.4%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90%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8484" name="Text Box 52"/>
          <p:cNvSpPr txBox="1">
            <a:spLocks noChangeArrowheads="1"/>
          </p:cNvSpPr>
          <p:nvPr/>
        </p:nvSpPr>
        <p:spPr bwMode="auto">
          <a:xfrm>
            <a:off x="762000" y="1828800"/>
            <a:ext cx="7848600" cy="457200"/>
          </a:xfrm>
          <a:prstGeom prst="rect">
            <a:avLst/>
          </a:prstGeom>
          <a:noFill/>
          <a:ln w="9525">
            <a:noFill/>
            <a:miter lim="800000"/>
            <a:headEnd/>
            <a:tailEnd/>
          </a:ln>
        </p:spPr>
        <p:txBody>
          <a:bodyPr>
            <a:spAutoFit/>
          </a:bodyPr>
          <a:lstStyle/>
          <a:p>
            <a:pPr algn="ctr">
              <a:spcBef>
                <a:spcPct val="50000"/>
              </a:spcBef>
            </a:pPr>
            <a:r>
              <a:rPr lang="es-ES_tradnl"/>
              <a:t>Committments (proposal) 2007-2013 (2004 prices)</a:t>
            </a:r>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457200"/>
            <a:ext cx="7772400" cy="609600"/>
          </a:xfrm>
        </p:spPr>
        <p:txBody>
          <a:bodyPr>
            <a:normAutofit fontScale="90000"/>
          </a:bodyPr>
          <a:lstStyle/>
          <a:p>
            <a:pPr eaLnBrk="1" hangingPunct="1"/>
            <a:r>
              <a:rPr lang="es-ES_tradnl" smtClean="0"/>
              <a:t>Nuevas políticas</a:t>
            </a:r>
            <a:endParaRPr lang="en-GB" smtClean="0"/>
          </a:p>
        </p:txBody>
      </p:sp>
      <p:sp>
        <p:nvSpPr>
          <p:cNvPr id="19459" name="Rectangle 3"/>
          <p:cNvSpPr>
            <a:spLocks noChangeArrowheads="1"/>
          </p:cNvSpPr>
          <p:nvPr/>
        </p:nvSpPr>
        <p:spPr bwMode="auto">
          <a:xfrm>
            <a:off x="3200400" y="1066800"/>
            <a:ext cx="2667000" cy="641350"/>
          </a:xfrm>
          <a:prstGeom prst="rect">
            <a:avLst/>
          </a:prstGeom>
          <a:noFill/>
          <a:ln w="9525">
            <a:noFill/>
            <a:miter lim="800000"/>
            <a:headEnd/>
            <a:tailEnd/>
          </a:ln>
        </p:spPr>
        <p:txBody>
          <a:bodyPr>
            <a:spAutoFit/>
          </a:bodyPr>
          <a:lstStyle/>
          <a:p>
            <a:pPr algn="ctr"/>
            <a:r>
              <a:rPr lang="es-PE" sz="3600" i="1"/>
              <a:t>2007-2013</a:t>
            </a:r>
            <a:endParaRPr lang="es-PE" sz="2800" i="1"/>
          </a:p>
        </p:txBody>
      </p:sp>
      <p:sp>
        <p:nvSpPr>
          <p:cNvPr id="19460" name="Rectangle 4"/>
          <p:cNvSpPr>
            <a:spLocks noChangeArrowheads="1"/>
          </p:cNvSpPr>
          <p:nvPr/>
        </p:nvSpPr>
        <p:spPr bwMode="auto">
          <a:xfrm>
            <a:off x="1471613" y="2881313"/>
            <a:ext cx="9144000" cy="0"/>
          </a:xfrm>
          <a:prstGeom prst="rect">
            <a:avLst/>
          </a:prstGeom>
          <a:noFill/>
          <a:ln w="9525">
            <a:noFill/>
            <a:miter lim="800000"/>
            <a:headEnd/>
            <a:tailEnd/>
          </a:ln>
        </p:spPr>
        <p:txBody>
          <a:bodyPr>
            <a:spAutoFit/>
          </a:bodyPr>
          <a:lstStyle/>
          <a:p>
            <a:endParaRPr lang="es-ES"/>
          </a:p>
        </p:txBody>
      </p:sp>
      <p:graphicFrame>
        <p:nvGraphicFramePr>
          <p:cNvPr id="19509" name="Group 53"/>
          <p:cNvGraphicFramePr>
            <a:graphicFrameLocks noGrp="1"/>
          </p:cNvGraphicFramePr>
          <p:nvPr/>
        </p:nvGraphicFramePr>
        <p:xfrm>
          <a:off x="381000" y="2382838"/>
          <a:ext cx="8305800" cy="3759200"/>
        </p:xfrm>
        <a:graphic>
          <a:graphicData uri="http://schemas.openxmlformats.org/drawingml/2006/table">
            <a:tbl>
              <a:tblPr/>
              <a:tblGrid>
                <a:gridCol w="4191000">
                  <a:extLst>
                    <a:ext uri="{9D8B030D-6E8A-4147-A177-3AD203B41FA5}">
                      <a16:colId xmlns:a16="http://schemas.microsoft.com/office/drawing/2014/main" val="20000"/>
                    </a:ext>
                  </a:extLst>
                </a:gridCol>
                <a:gridCol w="12954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tblGrid>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s-ES_tradnl" sz="3600" b="1" i="0" u="none" strike="noStrike" cap="none" normalizeH="0" baseline="0" smtClean="0">
                          <a:ln>
                            <a:noFill/>
                          </a:ln>
                          <a:solidFill>
                            <a:schemeClr val="tx1"/>
                          </a:solidFill>
                          <a:effectLst/>
                          <a:latin typeface="Times New Roman" pitchFamily="18" charset="0"/>
                        </a:rPr>
                        <a:t>El Mundo</a:t>
                      </a:r>
                      <a:endParaRPr kumimoji="0" lang="en-GB" sz="3600" b="1" i="0" u="none" strike="noStrike" cap="none" normalizeH="0" baseline="0" smtClean="0">
                        <a:ln>
                          <a:noFill/>
                        </a:ln>
                        <a:solidFill>
                          <a:schemeClr val="tx1"/>
                        </a:solidFill>
                        <a:effectLst/>
                        <a:latin typeface="Times New Roman" pitchFamily="18" charset="0"/>
                      </a:endParaRP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Total en miles de M €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 sobre el total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Times New Roman" pitchFamily="18" charset="0"/>
                        </a:rPr>
                        <a:t>Cambio en % 2006/2013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Pre-accession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12.9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-18%</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Neighbourhood policy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13.1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95%</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Development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39.0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3.8%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261%</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Stability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3.9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0.4%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257%</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Loan guarantee fund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1.2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0.1%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-13%</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Other (incl. admin)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25.3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2.1%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70%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064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Total </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95.4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9.0% </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Times New Roman" pitchFamily="18" charset="0"/>
                        </a:rPr>
                        <a:t>40%</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19508" name="Text Box 52"/>
          <p:cNvSpPr txBox="1">
            <a:spLocks noChangeArrowheads="1"/>
          </p:cNvSpPr>
          <p:nvPr/>
        </p:nvSpPr>
        <p:spPr bwMode="auto">
          <a:xfrm>
            <a:off x="762000" y="1828800"/>
            <a:ext cx="7848600" cy="457200"/>
          </a:xfrm>
          <a:prstGeom prst="rect">
            <a:avLst/>
          </a:prstGeom>
          <a:noFill/>
          <a:ln w="9525">
            <a:noFill/>
            <a:miter lim="800000"/>
            <a:headEnd/>
            <a:tailEnd/>
          </a:ln>
        </p:spPr>
        <p:txBody>
          <a:bodyPr>
            <a:spAutoFit/>
          </a:bodyPr>
          <a:lstStyle/>
          <a:p>
            <a:pPr algn="ctr">
              <a:spcBef>
                <a:spcPct val="50000"/>
              </a:spcBef>
            </a:pPr>
            <a:r>
              <a:rPr lang="es-ES_tradnl"/>
              <a:t>Committments (proposal) 2007-2013 (2004 prices)</a:t>
            </a:r>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457200"/>
            <a:ext cx="7772400" cy="609600"/>
          </a:xfrm>
        </p:spPr>
        <p:txBody>
          <a:bodyPr>
            <a:normAutofit fontScale="90000"/>
          </a:bodyPr>
          <a:lstStyle/>
          <a:p>
            <a:pPr eaLnBrk="1" hangingPunct="1"/>
            <a:r>
              <a:rPr lang="es-ES_tradnl" smtClean="0"/>
              <a:t>Otras políticas</a:t>
            </a:r>
            <a:endParaRPr lang="en-GB" smtClean="0"/>
          </a:p>
        </p:txBody>
      </p:sp>
      <p:sp>
        <p:nvSpPr>
          <p:cNvPr id="20483" name="Rectangle 3"/>
          <p:cNvSpPr>
            <a:spLocks noChangeArrowheads="1"/>
          </p:cNvSpPr>
          <p:nvPr/>
        </p:nvSpPr>
        <p:spPr bwMode="auto">
          <a:xfrm>
            <a:off x="3200400" y="1066800"/>
            <a:ext cx="2667000" cy="641350"/>
          </a:xfrm>
          <a:prstGeom prst="rect">
            <a:avLst/>
          </a:prstGeom>
          <a:noFill/>
          <a:ln w="9525">
            <a:noFill/>
            <a:miter lim="800000"/>
            <a:headEnd/>
            <a:tailEnd/>
          </a:ln>
        </p:spPr>
        <p:txBody>
          <a:bodyPr>
            <a:spAutoFit/>
          </a:bodyPr>
          <a:lstStyle/>
          <a:p>
            <a:pPr algn="ctr"/>
            <a:r>
              <a:rPr lang="es-PE" sz="3600" i="1"/>
              <a:t>2007-2013</a:t>
            </a:r>
            <a:endParaRPr lang="es-PE" sz="2800" i="1"/>
          </a:p>
        </p:txBody>
      </p:sp>
      <p:sp>
        <p:nvSpPr>
          <p:cNvPr id="20484" name="Rectangle 4"/>
          <p:cNvSpPr>
            <a:spLocks noChangeArrowheads="1"/>
          </p:cNvSpPr>
          <p:nvPr/>
        </p:nvSpPr>
        <p:spPr bwMode="auto">
          <a:xfrm>
            <a:off x="762000" y="2133600"/>
            <a:ext cx="7696200" cy="3990975"/>
          </a:xfrm>
          <a:prstGeom prst="rect">
            <a:avLst/>
          </a:prstGeom>
          <a:noFill/>
          <a:ln w="9525">
            <a:noFill/>
            <a:miter lim="800000"/>
            <a:headEnd/>
            <a:tailEnd/>
          </a:ln>
        </p:spPr>
        <p:txBody>
          <a:bodyPr>
            <a:spAutoFit/>
          </a:bodyPr>
          <a:lstStyle/>
          <a:p>
            <a:r>
              <a:rPr lang="es-PE" sz="3200"/>
              <a:t>El 7º Programa Marco de Investigación y Desarrollo Tecnológico</a:t>
            </a:r>
          </a:p>
          <a:p>
            <a:endParaRPr lang="es-PE" sz="3200"/>
          </a:p>
          <a:p>
            <a:r>
              <a:rPr lang="es-PE" sz="3200"/>
              <a:t>Un nuevo Programa Marco de Competitividad e Innovación </a:t>
            </a:r>
            <a:r>
              <a:rPr lang="en-GB" sz="3200"/>
              <a:t>(CIP, </a:t>
            </a:r>
            <a:r>
              <a:rPr lang="en-GB" sz="1800"/>
              <a:t>Competitiveness and Innovation Framework Programme</a:t>
            </a:r>
            <a:r>
              <a:rPr lang="en-GB" sz="3200"/>
              <a:t> ) </a:t>
            </a:r>
            <a:endParaRPr lang="es-ES_tradnl" sz="3200"/>
          </a:p>
          <a:p>
            <a:endParaRPr lang="es-ES_tradnl" sz="3200"/>
          </a:p>
          <a:p>
            <a:r>
              <a:rPr lang="es-ES_tradnl" sz="3200"/>
              <a:t>La estrategia de educación y formación 2010</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04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349896"/>
            <a:ext cx="8686800" cy="841248"/>
          </a:xfrm>
        </p:spPr>
        <p:txBody>
          <a:bodyPr>
            <a:normAutofit fontScale="90000"/>
          </a:bodyPr>
          <a:lstStyle/>
          <a:p>
            <a:r>
              <a:rPr lang="es-ES" dirty="0" smtClean="0"/>
              <a:t>Marco financiero plurianual  p. </a:t>
            </a:r>
            <a:r>
              <a:rPr lang="es-ES" dirty="0" err="1" smtClean="0"/>
              <a:t>corr</a:t>
            </a:r>
            <a:r>
              <a:rPr lang="es-ES" dirty="0" smtClean="0"/>
              <a:t>.</a:t>
            </a:r>
            <a:endParaRPr lang="es-ES" dirty="0"/>
          </a:p>
        </p:txBody>
      </p:sp>
      <p:graphicFrame>
        <p:nvGraphicFramePr>
          <p:cNvPr id="7" name="Tabla 6"/>
          <p:cNvGraphicFramePr>
            <a:graphicFrameLocks noGrp="1"/>
          </p:cNvGraphicFramePr>
          <p:nvPr>
            <p:extLst>
              <p:ext uri="{D42A27DB-BD31-4B8C-83A1-F6EECF244321}">
                <p14:modId xmlns:p14="http://schemas.microsoft.com/office/powerpoint/2010/main" val="1599068593"/>
              </p:ext>
            </p:extLst>
          </p:nvPr>
        </p:nvGraphicFramePr>
        <p:xfrm>
          <a:off x="432684" y="1154379"/>
          <a:ext cx="8424936" cy="5666856"/>
        </p:xfrm>
        <a:graphic>
          <a:graphicData uri="http://schemas.openxmlformats.org/drawingml/2006/table">
            <a:tbl>
              <a:tblPr>
                <a:tableStyleId>{5C22544A-7EE6-4342-B048-85BDC9FD1C3A}</a:tableStyleId>
              </a:tblPr>
              <a:tblGrid>
                <a:gridCol w="3089144">
                  <a:extLst>
                    <a:ext uri="{9D8B030D-6E8A-4147-A177-3AD203B41FA5}">
                      <a16:colId xmlns:a16="http://schemas.microsoft.com/office/drawing/2014/main" val="4007769802"/>
                    </a:ext>
                  </a:extLst>
                </a:gridCol>
                <a:gridCol w="943305">
                  <a:extLst>
                    <a:ext uri="{9D8B030D-6E8A-4147-A177-3AD203B41FA5}">
                      <a16:colId xmlns:a16="http://schemas.microsoft.com/office/drawing/2014/main" val="1460990581"/>
                    </a:ext>
                  </a:extLst>
                </a:gridCol>
                <a:gridCol w="109812">
                  <a:extLst>
                    <a:ext uri="{9D8B030D-6E8A-4147-A177-3AD203B41FA5}">
                      <a16:colId xmlns:a16="http://schemas.microsoft.com/office/drawing/2014/main" val="2091202459"/>
                    </a:ext>
                  </a:extLst>
                </a:gridCol>
                <a:gridCol w="3169948">
                  <a:extLst>
                    <a:ext uri="{9D8B030D-6E8A-4147-A177-3AD203B41FA5}">
                      <a16:colId xmlns:a16="http://schemas.microsoft.com/office/drawing/2014/main" val="1665171808"/>
                    </a:ext>
                  </a:extLst>
                </a:gridCol>
                <a:gridCol w="1112727">
                  <a:extLst>
                    <a:ext uri="{9D8B030D-6E8A-4147-A177-3AD203B41FA5}">
                      <a16:colId xmlns:a16="http://schemas.microsoft.com/office/drawing/2014/main" val="226072880"/>
                    </a:ext>
                  </a:extLst>
                </a:gridCol>
              </a:tblGrid>
              <a:tr h="356928">
                <a:tc>
                  <a:txBody>
                    <a:bodyPr/>
                    <a:lstStyle/>
                    <a:p>
                      <a:pPr algn="ctr" fontAlgn="ctr"/>
                      <a:r>
                        <a:rPr lang="es-ES" sz="1300" u="none" strike="noStrike" dirty="0" err="1">
                          <a:effectLst/>
                        </a:rPr>
                        <a:t>Commitment</a:t>
                      </a:r>
                      <a:r>
                        <a:rPr lang="es-ES" sz="1300" u="none" strike="noStrike" dirty="0">
                          <a:effectLst/>
                        </a:rPr>
                        <a:t> </a:t>
                      </a:r>
                      <a:r>
                        <a:rPr lang="es-ES" sz="1300" u="none" strike="noStrike" dirty="0" err="1">
                          <a:effectLst/>
                        </a:rPr>
                        <a:t>appropriations</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s-ES" sz="1300" u="none" strike="noStrike">
                          <a:effectLst/>
                        </a:rPr>
                        <a:t>Total 2007- 2013</a:t>
                      </a:r>
                      <a:endParaRPr lang="es-ES" sz="1300" b="1" i="0" u="none" strike="noStrike">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ctr" fontAlgn="ctr"/>
                      <a:r>
                        <a:rPr lang="es-ES" sz="1300" u="none" strike="noStrike">
                          <a:effectLst/>
                        </a:rPr>
                        <a:t>Commitment appropriations</a:t>
                      </a:r>
                      <a:endParaRPr lang="es-ES" sz="13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s-ES" sz="1300" u="none" strike="noStrike">
                          <a:effectLst/>
                        </a:rPr>
                        <a:t>Total 2014-2020</a:t>
                      </a:r>
                      <a:endParaRPr lang="es-ES" sz="1300" b="1"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59387110"/>
                  </a:ext>
                </a:extLst>
              </a:tr>
              <a:tr h="356928">
                <a:tc>
                  <a:txBody>
                    <a:bodyPr/>
                    <a:lstStyle/>
                    <a:p>
                      <a:pPr algn="l" fontAlgn="ctr"/>
                      <a:r>
                        <a:rPr lang="es-ES" sz="1300" b="1" u="none" strike="noStrike" dirty="0">
                          <a:effectLst/>
                        </a:rPr>
                        <a:t>TOTAL COMMITMENT APPROPRIATIONS</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975.777</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1"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s-ES" sz="1300" b="1" u="none" strike="noStrike" dirty="0">
                          <a:effectLst/>
                        </a:rPr>
                        <a:t>TOTAL COMMITMENT APPROPRIATIONS</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1.087.197</a:t>
                      </a:r>
                      <a:endParaRPr lang="es-ES" sz="13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678361098"/>
                  </a:ext>
                </a:extLst>
              </a:tr>
              <a:tr h="198085">
                <a:tc>
                  <a:txBody>
                    <a:bodyPr/>
                    <a:lstStyle/>
                    <a:p>
                      <a:pPr algn="l" fontAlgn="ctr"/>
                      <a:r>
                        <a:rPr lang="en-US" sz="1300" u="none" strike="noStrike">
                          <a:effectLst/>
                        </a:rPr>
                        <a:t>as a percentage of GNI</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a:effectLst/>
                        </a:rPr>
                        <a:t>1,12%</a:t>
                      </a:r>
                      <a:endParaRPr lang="es-ES" sz="1300" b="0" i="0" u="none" strike="noStrike">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n-US" sz="1300" u="none" strike="noStrike">
                          <a:effectLst/>
                        </a:rPr>
                        <a:t>as a percentage of GNI</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a:effectLst/>
                        </a:rPr>
                        <a:t>1,02%</a:t>
                      </a:r>
                      <a:endParaRPr lang="es-ES" sz="13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165450213"/>
                  </a:ext>
                </a:extLst>
              </a:tr>
              <a:tr h="198085">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30986182"/>
                  </a:ext>
                </a:extLst>
              </a:tr>
              <a:tr h="198085">
                <a:tc>
                  <a:txBody>
                    <a:bodyPr/>
                    <a:lstStyle/>
                    <a:p>
                      <a:pPr algn="l" fontAlgn="ctr"/>
                      <a:r>
                        <a:rPr lang="es-ES" sz="1300" b="1" u="none" strike="noStrike" dirty="0">
                          <a:effectLst/>
                        </a:rPr>
                        <a:t>1. </a:t>
                      </a:r>
                      <a:r>
                        <a:rPr lang="es-ES" sz="1300" b="1" u="none" strike="noStrike" dirty="0" err="1">
                          <a:effectLst/>
                        </a:rPr>
                        <a:t>Sustainable</a:t>
                      </a:r>
                      <a:r>
                        <a:rPr lang="es-ES" sz="1300" b="1" u="none" strike="noStrike" dirty="0">
                          <a:effectLst/>
                        </a:rPr>
                        <a:t> </a:t>
                      </a:r>
                      <a:r>
                        <a:rPr lang="es-ES" sz="1300" b="1" u="none" strike="noStrike" dirty="0" err="1">
                          <a:effectLst/>
                        </a:rPr>
                        <a:t>Growth</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439.115</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1"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300" b="1" u="none" strike="noStrike" dirty="0">
                          <a:effectLst/>
                        </a:rPr>
                        <a:t>1. Smart and Inclusive Growth</a:t>
                      </a:r>
                      <a:endParaRPr lang="en-U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513.563</a:t>
                      </a:r>
                      <a:endParaRPr lang="es-ES" sz="13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992402539"/>
                  </a:ext>
                </a:extLst>
              </a:tr>
              <a:tr h="356928">
                <a:tc>
                  <a:txBody>
                    <a:bodyPr/>
                    <a:lstStyle/>
                    <a:p>
                      <a:pPr algn="l" fontAlgn="ctr"/>
                      <a:r>
                        <a:rPr lang="en-US" sz="1300" u="none" strike="noStrike">
                          <a:effectLst/>
                        </a:rPr>
                        <a:t>1a. Competitiveness for Growth and Employment</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90.250</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n-US" sz="1300" u="none" strike="noStrike">
                          <a:effectLst/>
                        </a:rPr>
                        <a:t>1a: Competitiveness for growth and jobs</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142.130</a:t>
                      </a:r>
                      <a:endParaRPr lang="es-ES" sz="13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888878247"/>
                  </a:ext>
                </a:extLst>
              </a:tr>
              <a:tr h="356928">
                <a:tc>
                  <a:txBody>
                    <a:bodyPr/>
                    <a:lstStyle/>
                    <a:p>
                      <a:pPr algn="l" fontAlgn="ctr"/>
                      <a:r>
                        <a:rPr lang="en-US" sz="1300" u="none" strike="noStrike">
                          <a:effectLst/>
                        </a:rPr>
                        <a:t>1b. Cohesion for Growth and Employment</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348.865</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n-US" sz="1300" u="none" strike="noStrike">
                          <a:effectLst/>
                        </a:rPr>
                        <a:t>1b: Economic, social and territorial cohesion</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371.433</a:t>
                      </a:r>
                      <a:endParaRPr lang="es-ES" sz="13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611844420"/>
                  </a:ext>
                </a:extLst>
              </a:tr>
              <a:tr h="356928">
                <a:tc>
                  <a:txBody>
                    <a:bodyPr/>
                    <a:lstStyle/>
                    <a:p>
                      <a:pPr algn="l" fontAlgn="ctr"/>
                      <a:r>
                        <a:rPr lang="en-US" sz="1300" b="1" u="none" strike="noStrike" dirty="0">
                          <a:effectLst/>
                        </a:rPr>
                        <a:t>2. Preservation and Management of Natural Resources</a:t>
                      </a:r>
                      <a:endParaRPr lang="en-U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412.611</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1"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n-US" sz="1300" b="1" u="none" strike="noStrike" dirty="0">
                          <a:effectLst/>
                        </a:rPr>
                        <a:t>2. Sustainable Growth: Natural Resources</a:t>
                      </a:r>
                      <a:endParaRPr lang="en-U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420.034</a:t>
                      </a:r>
                      <a:endParaRPr lang="es-ES" sz="13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69311460"/>
                  </a:ext>
                </a:extLst>
              </a:tr>
              <a:tr h="356928">
                <a:tc>
                  <a:txBody>
                    <a:bodyPr/>
                    <a:lstStyle/>
                    <a:p>
                      <a:pPr algn="l" fontAlgn="ctr"/>
                      <a:r>
                        <a:rPr lang="en-US" sz="1300" u="none" strike="noStrike">
                          <a:effectLst/>
                        </a:rPr>
                        <a:t>of which: market related expenditure and direct payments</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330.085</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300" u="none" strike="noStrike" dirty="0">
                          <a:effectLst/>
                        </a:rPr>
                        <a:t>of which: Market related expenditure and direct payments</a:t>
                      </a:r>
                      <a:endParaRPr lang="en-US" sz="1300" b="0"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307.998</a:t>
                      </a:r>
                      <a:endParaRPr lang="es-ES" sz="13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443026886"/>
                  </a:ext>
                </a:extLst>
              </a:tr>
              <a:tr h="198085">
                <a:tc>
                  <a:txBody>
                    <a:bodyPr/>
                    <a:lstStyle/>
                    <a:p>
                      <a:pPr algn="l" fontAlgn="ctr"/>
                      <a:r>
                        <a:rPr lang="en-US" sz="1300" u="none" strike="noStrike">
                          <a:effectLst/>
                        </a:rPr>
                        <a:t>3. Citizenship, freedom, security and justice</a:t>
                      </a:r>
                      <a:endParaRPr lang="en-US" sz="13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a:effectLst/>
                        </a:rPr>
                        <a:t>12.247</a:t>
                      </a:r>
                      <a:endParaRPr lang="es-ES" sz="1300" b="1" i="0" u="none" strike="noStrike">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s-ES" sz="1300" u="none" strike="noStrike" dirty="0">
                          <a:effectLst/>
                        </a:rPr>
                        <a:t>3. Security and </a:t>
                      </a:r>
                      <a:r>
                        <a:rPr lang="es-ES" sz="1300" u="none" strike="noStrike" dirty="0" err="1">
                          <a:effectLst/>
                        </a:rPr>
                        <a:t>citizenship</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a:effectLst/>
                        </a:rPr>
                        <a:t>17.725</a:t>
                      </a:r>
                      <a:endParaRPr lang="es-ES" sz="1300" b="1"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09104378"/>
                  </a:ext>
                </a:extLst>
              </a:tr>
              <a:tr h="198085">
                <a:tc>
                  <a:txBody>
                    <a:bodyPr/>
                    <a:lstStyle/>
                    <a:p>
                      <a:pPr algn="l" fontAlgn="ctr"/>
                      <a:r>
                        <a:rPr lang="en-US" sz="1300" u="none" strike="noStrike">
                          <a:effectLst/>
                        </a:rPr>
                        <a:t>3a. Freedom, Security and Justice</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7.549</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97615619"/>
                  </a:ext>
                </a:extLst>
              </a:tr>
              <a:tr h="198085">
                <a:tc>
                  <a:txBody>
                    <a:bodyPr/>
                    <a:lstStyle/>
                    <a:p>
                      <a:pPr algn="l" fontAlgn="ctr"/>
                      <a:r>
                        <a:rPr lang="es-ES" sz="1300" u="none" strike="noStrike">
                          <a:effectLst/>
                        </a:rPr>
                        <a:t>3b. Citizenship</a:t>
                      </a:r>
                      <a:endParaRPr lang="es-E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4.698</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732249826"/>
                  </a:ext>
                </a:extLst>
              </a:tr>
              <a:tr h="198085">
                <a:tc>
                  <a:txBody>
                    <a:bodyPr/>
                    <a:lstStyle/>
                    <a:p>
                      <a:pPr algn="l" fontAlgn="ctr"/>
                      <a:r>
                        <a:rPr lang="pt-BR" sz="1300" b="1" u="none" strike="noStrike" dirty="0">
                          <a:effectLst/>
                        </a:rPr>
                        <a:t>4. EU as a global player</a:t>
                      </a:r>
                      <a:endParaRPr lang="pt-BR"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55.935</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1"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s-ES" sz="1300" b="1" u="none" strike="noStrike" dirty="0">
                          <a:effectLst/>
                        </a:rPr>
                        <a:t>4. Global </a:t>
                      </a:r>
                      <a:r>
                        <a:rPr lang="es-ES" sz="1300" b="1" u="none" strike="noStrike" dirty="0" err="1">
                          <a:effectLst/>
                        </a:rPr>
                        <a:t>Europe</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66.262</a:t>
                      </a:r>
                      <a:endParaRPr lang="es-ES" sz="13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479673594"/>
                  </a:ext>
                </a:extLst>
              </a:tr>
              <a:tr h="198085">
                <a:tc>
                  <a:txBody>
                    <a:bodyPr/>
                    <a:lstStyle/>
                    <a:p>
                      <a:pPr algn="l" fontAlgn="ctr"/>
                      <a:r>
                        <a:rPr lang="es-ES" sz="1300" b="1" u="none" strike="noStrike">
                          <a:effectLst/>
                        </a:rPr>
                        <a:t>5. Administration</a:t>
                      </a:r>
                      <a:endParaRPr lang="es-ES" sz="13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54.932</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1"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s-ES" sz="1300" b="1" u="none" strike="noStrike" dirty="0">
                          <a:effectLst/>
                        </a:rPr>
                        <a:t>5. </a:t>
                      </a:r>
                      <a:r>
                        <a:rPr lang="es-ES" sz="1300" b="1" u="none" strike="noStrike" dirty="0" err="1">
                          <a:effectLst/>
                        </a:rPr>
                        <a:t>Administration</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69.584</a:t>
                      </a:r>
                      <a:endParaRPr lang="es-ES" sz="13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39494830"/>
                  </a:ext>
                </a:extLst>
              </a:tr>
              <a:tr h="356928">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n-US" sz="1300" u="none" strike="noStrike" dirty="0">
                          <a:effectLst/>
                        </a:rPr>
                        <a:t>of which: Administrative expenditure of the institutions</a:t>
                      </a:r>
                      <a:endParaRPr lang="en-US" sz="1300" b="0"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56.224</a:t>
                      </a:r>
                      <a:endParaRPr lang="es-ES" sz="13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09213655"/>
                  </a:ext>
                </a:extLst>
              </a:tr>
              <a:tr h="198085">
                <a:tc>
                  <a:txBody>
                    <a:bodyPr/>
                    <a:lstStyle/>
                    <a:p>
                      <a:pPr algn="l" fontAlgn="ctr"/>
                      <a:r>
                        <a:rPr lang="es-ES" sz="1300" b="1" u="none" strike="noStrike" dirty="0">
                          <a:effectLst/>
                        </a:rPr>
                        <a:t>6. </a:t>
                      </a:r>
                      <a:r>
                        <a:rPr lang="es-ES" sz="1300" b="1" u="none" strike="noStrike" dirty="0" err="1">
                          <a:effectLst/>
                        </a:rPr>
                        <a:t>Compensations</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937</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1"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s-ES" sz="1300" b="1" u="none" strike="noStrike" dirty="0">
                          <a:effectLst/>
                        </a:rPr>
                        <a:t>6. </a:t>
                      </a:r>
                      <a:r>
                        <a:rPr lang="es-ES" sz="1300" b="1" u="none" strike="noStrike" dirty="0" err="1">
                          <a:effectLst/>
                        </a:rPr>
                        <a:t>Compensations</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29</a:t>
                      </a:r>
                      <a:endParaRPr lang="es-ES" sz="13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2524599937"/>
                  </a:ext>
                </a:extLst>
              </a:tr>
              <a:tr h="198085">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41419738"/>
                  </a:ext>
                </a:extLst>
              </a:tr>
              <a:tr h="198085">
                <a:tc>
                  <a:txBody>
                    <a:bodyPr/>
                    <a:lstStyle/>
                    <a:p>
                      <a:pPr algn="l" fontAlgn="ctr"/>
                      <a:r>
                        <a:rPr lang="es-ES" sz="1300" b="1" u="none" strike="noStrike" dirty="0">
                          <a:effectLst/>
                        </a:rPr>
                        <a:t>TOTAL PAYMENT APPROPRIATIONS</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925.950</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1"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s-ES" sz="1300" b="1" u="none" strike="noStrike" dirty="0">
                          <a:effectLst/>
                        </a:rPr>
                        <a:t>TOTAL PAYMENT APPROPRIATIONS</a:t>
                      </a:r>
                      <a:endParaRPr lang="es-ES" sz="13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b="1" u="none" strike="noStrike" dirty="0">
                          <a:effectLst/>
                        </a:rPr>
                        <a:t>1.027.142</a:t>
                      </a:r>
                      <a:endParaRPr lang="es-ES" sz="1300" b="1"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640351717"/>
                  </a:ext>
                </a:extLst>
              </a:tr>
              <a:tr h="198085">
                <a:tc>
                  <a:txBody>
                    <a:bodyPr/>
                    <a:lstStyle/>
                    <a:p>
                      <a:pPr algn="l" fontAlgn="ctr"/>
                      <a:r>
                        <a:rPr lang="en-US" sz="1300" u="none" strike="noStrike">
                          <a:effectLst/>
                        </a:rPr>
                        <a:t>as a percentage of GNI</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1,06%</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dirty="0">
                        <a:solidFill>
                          <a:srgbClr val="000000"/>
                        </a:solidFill>
                        <a:effectLst/>
                        <a:latin typeface="Calibri" panose="020F0502020204030204" pitchFamily="34" charset="0"/>
                      </a:endParaRPr>
                    </a:p>
                  </a:txBody>
                  <a:tcPr marL="0" marR="0" marT="0" marB="0" anchor="b"/>
                </a:tc>
                <a:tc>
                  <a:txBody>
                    <a:bodyPr/>
                    <a:lstStyle/>
                    <a:p>
                      <a:pPr algn="l" fontAlgn="ctr"/>
                      <a:r>
                        <a:rPr lang="en-US" sz="1300" u="none" strike="noStrike" dirty="0">
                          <a:effectLst/>
                        </a:rPr>
                        <a:t>as a percentage of GNI</a:t>
                      </a:r>
                      <a:endParaRPr lang="en-US" sz="1300" b="0"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0,96%</a:t>
                      </a:r>
                      <a:endParaRPr lang="es-ES" sz="13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043306193"/>
                  </a:ext>
                </a:extLst>
              </a:tr>
              <a:tr h="198085">
                <a:tc>
                  <a:txBody>
                    <a:bodyPr/>
                    <a:lstStyle/>
                    <a:p>
                      <a:pPr algn="l" fontAlgn="ctr"/>
                      <a:r>
                        <a:rPr lang="es-ES" sz="1300" u="none" strike="noStrike">
                          <a:effectLst/>
                        </a:rPr>
                        <a:t>Margin available</a:t>
                      </a:r>
                      <a:endParaRPr lang="es-E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0,17%</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s-ES" sz="1300" u="none" strike="noStrike" dirty="0" err="1">
                          <a:effectLst/>
                        </a:rPr>
                        <a:t>Margin</a:t>
                      </a:r>
                      <a:r>
                        <a:rPr lang="es-ES" sz="1300" u="none" strike="noStrike" dirty="0">
                          <a:effectLst/>
                        </a:rPr>
                        <a:t> </a:t>
                      </a:r>
                      <a:r>
                        <a:rPr lang="es-ES" sz="1300" u="none" strike="noStrike" dirty="0" err="1">
                          <a:effectLst/>
                        </a:rPr>
                        <a:t>available</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a:effectLst/>
                        </a:rPr>
                        <a:t>0,26%</a:t>
                      </a:r>
                      <a:endParaRPr lang="es-ES" sz="1300" b="0"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211079384"/>
                  </a:ext>
                </a:extLst>
              </a:tr>
              <a:tr h="356928">
                <a:tc>
                  <a:txBody>
                    <a:bodyPr/>
                    <a:lstStyle/>
                    <a:p>
                      <a:pPr algn="l" fontAlgn="ctr"/>
                      <a:r>
                        <a:rPr lang="en-US" sz="1300" u="none" strike="noStrike">
                          <a:effectLst/>
                        </a:rPr>
                        <a:t>Own Resources Ceiling as a percentage of GNI</a:t>
                      </a:r>
                      <a:endParaRPr lang="en-US" sz="13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1,23%</a:t>
                      </a:r>
                      <a:endParaRPr lang="es-ES" sz="130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b"/>
                      <a:endParaRPr lang="es-ES" sz="1300" b="0" i="0" u="none" strike="noStrike">
                        <a:solidFill>
                          <a:srgbClr val="000000"/>
                        </a:solidFill>
                        <a:effectLst/>
                        <a:latin typeface="Calibri" panose="020F0502020204030204" pitchFamily="34" charset="0"/>
                      </a:endParaRPr>
                    </a:p>
                  </a:txBody>
                  <a:tcPr marL="0" marR="0" marT="0" marB="0" anchor="b"/>
                </a:tc>
                <a:tc>
                  <a:txBody>
                    <a:bodyPr/>
                    <a:lstStyle/>
                    <a:p>
                      <a:pPr algn="l" fontAlgn="ctr"/>
                      <a:r>
                        <a:rPr lang="en-US" sz="1300" u="none" strike="noStrike" dirty="0">
                          <a:effectLst/>
                        </a:rPr>
                        <a:t>Own Resources Ceiling as a percentage of GNI</a:t>
                      </a:r>
                      <a:endParaRPr lang="en-US" sz="1300" b="0"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300" u="none" strike="noStrike" dirty="0">
                          <a:effectLst/>
                        </a:rPr>
                        <a:t>1,22%</a:t>
                      </a:r>
                      <a:endParaRPr lang="es-ES" sz="130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337485361"/>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349896"/>
            <a:ext cx="8686800" cy="841248"/>
          </a:xfrm>
        </p:spPr>
        <p:txBody>
          <a:bodyPr>
            <a:normAutofit/>
          </a:bodyPr>
          <a:lstStyle/>
          <a:p>
            <a:r>
              <a:rPr lang="es-ES" dirty="0" smtClean="0"/>
              <a:t>Marco financiero plurianual</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3068997533"/>
              </p:ext>
            </p:extLst>
          </p:nvPr>
        </p:nvGraphicFramePr>
        <p:xfrm>
          <a:off x="107505" y="1501770"/>
          <a:ext cx="8881049" cy="5176380"/>
        </p:xfrm>
        <a:graphic>
          <a:graphicData uri="http://schemas.openxmlformats.org/drawingml/2006/table">
            <a:tbl>
              <a:tblPr>
                <a:tableStyleId>{5C22544A-7EE6-4342-B048-85BDC9FD1C3A}</a:tableStyleId>
              </a:tblPr>
              <a:tblGrid>
                <a:gridCol w="3744415">
                  <a:extLst>
                    <a:ext uri="{9D8B030D-6E8A-4147-A177-3AD203B41FA5}">
                      <a16:colId xmlns:a16="http://schemas.microsoft.com/office/drawing/2014/main" val="2587676745"/>
                    </a:ext>
                  </a:extLst>
                </a:gridCol>
                <a:gridCol w="1042220">
                  <a:extLst>
                    <a:ext uri="{9D8B030D-6E8A-4147-A177-3AD203B41FA5}">
                      <a16:colId xmlns:a16="http://schemas.microsoft.com/office/drawing/2014/main" val="2456189835"/>
                    </a:ext>
                  </a:extLst>
                </a:gridCol>
                <a:gridCol w="1148792">
                  <a:extLst>
                    <a:ext uri="{9D8B030D-6E8A-4147-A177-3AD203B41FA5}">
                      <a16:colId xmlns:a16="http://schemas.microsoft.com/office/drawing/2014/main" val="1614931271"/>
                    </a:ext>
                  </a:extLst>
                </a:gridCol>
                <a:gridCol w="1121356">
                  <a:extLst>
                    <a:ext uri="{9D8B030D-6E8A-4147-A177-3AD203B41FA5}">
                      <a16:colId xmlns:a16="http://schemas.microsoft.com/office/drawing/2014/main" val="2502728808"/>
                    </a:ext>
                  </a:extLst>
                </a:gridCol>
                <a:gridCol w="911123">
                  <a:extLst>
                    <a:ext uri="{9D8B030D-6E8A-4147-A177-3AD203B41FA5}">
                      <a16:colId xmlns:a16="http://schemas.microsoft.com/office/drawing/2014/main" val="3970197213"/>
                    </a:ext>
                  </a:extLst>
                </a:gridCol>
                <a:gridCol w="913143">
                  <a:extLst>
                    <a:ext uri="{9D8B030D-6E8A-4147-A177-3AD203B41FA5}">
                      <a16:colId xmlns:a16="http://schemas.microsoft.com/office/drawing/2014/main" val="1039923961"/>
                    </a:ext>
                  </a:extLst>
                </a:gridCol>
              </a:tblGrid>
              <a:tr h="343253">
                <a:tc>
                  <a:txBody>
                    <a:bodyPr/>
                    <a:lstStyle/>
                    <a:p>
                      <a:pPr algn="l" fontAlgn="b"/>
                      <a:endParaRPr lang="es-ES" sz="14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1400" u="none" strike="noStrike" dirty="0" smtClean="0">
                          <a:effectLst/>
                        </a:rPr>
                        <a:t>precios de 2011</a:t>
                      </a:r>
                      <a:endParaRPr lang="es-ES" sz="1400" b="0" i="0" u="none" strike="noStrike" dirty="0" smtClean="0">
                        <a:solidFill>
                          <a:srgbClr val="000000"/>
                        </a:solidFill>
                        <a:effectLst/>
                        <a:latin typeface="Calibri" panose="020F0502020204030204" pitchFamily="34" charset="0"/>
                      </a:endParaRPr>
                    </a:p>
                    <a:p>
                      <a:pPr algn="ctr" fontAlgn="ctr"/>
                      <a:endParaRPr lang="es-ES" sz="1400" b="1" i="0" u="none" strike="noStrike" dirty="0">
                        <a:solidFill>
                          <a:srgbClr val="000000"/>
                        </a:solidFill>
                        <a:effectLst/>
                        <a:latin typeface="Calibri" panose="020F0502020204030204" pitchFamily="34" charset="0"/>
                      </a:endParaRPr>
                    </a:p>
                  </a:txBody>
                  <a:tcPr marL="0" marR="0" marT="0" marB="0" anchor="ctr"/>
                </a:tc>
                <a:tc gridSpan="2">
                  <a:txBody>
                    <a:bodyPr/>
                    <a:lstStyle/>
                    <a:p>
                      <a:pPr algn="ctr" fontAlgn="ctr"/>
                      <a:r>
                        <a:rPr lang="es-ES" sz="1400" u="none" strike="noStrike">
                          <a:effectLst/>
                        </a:rPr>
                        <a:t>variación</a:t>
                      </a:r>
                      <a:endParaRPr lang="es-ES" sz="1400" b="1" i="0" u="none" strike="noStrike">
                        <a:solidFill>
                          <a:srgbClr val="000000"/>
                        </a:solidFill>
                        <a:effectLst/>
                        <a:latin typeface="Calibri" panose="020F0502020204030204" pitchFamily="34" charset="0"/>
                      </a:endParaRPr>
                    </a:p>
                  </a:txBody>
                  <a:tcPr marL="0" marR="0" marT="0" marB="0" anchor="ctr"/>
                </a:tc>
                <a:tc hMerge="1">
                  <a:txBody>
                    <a:bodyPr/>
                    <a:lstStyle/>
                    <a:p>
                      <a:endParaRPr lang="es-ES"/>
                    </a:p>
                  </a:txBody>
                  <a:tcPr/>
                </a:tc>
                <a:extLst>
                  <a:ext uri="{0D108BD9-81ED-4DB2-BD59-A6C34878D82A}">
                    <a16:rowId xmlns:a16="http://schemas.microsoft.com/office/drawing/2014/main" val="3523721949"/>
                  </a:ext>
                </a:extLst>
              </a:tr>
              <a:tr h="453630">
                <a:tc>
                  <a:txBody>
                    <a:bodyPr/>
                    <a:lstStyle/>
                    <a:p>
                      <a:pPr algn="ctr" fontAlgn="ctr"/>
                      <a:r>
                        <a:rPr lang="es-ES" sz="1400" u="none" strike="noStrike">
                          <a:effectLst/>
                        </a:rPr>
                        <a:t>Commitment appropriations</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s-ES" sz="1400" u="none" strike="noStrike">
                          <a:effectLst/>
                        </a:rPr>
                        <a:t>Total 2007- 2013</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s-ES" sz="1400" u="none" strike="noStrike">
                          <a:effectLst/>
                        </a:rPr>
                        <a:t>Total 2014-2020</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s-ES" sz="1400" u="none" strike="noStrike" dirty="0" smtClean="0">
                          <a:effectLst/>
                        </a:rPr>
                        <a:t>Total 2014-2020</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r>
                        <a:rPr lang="es-ES" sz="1400" u="none" strike="noStrike">
                          <a:effectLst/>
                        </a:rPr>
                        <a:t>p. corr.</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ctr" fontAlgn="ctr"/>
                      <a:r>
                        <a:rPr lang="es-ES" sz="1400" u="none" strike="noStrike">
                          <a:effectLst/>
                        </a:rPr>
                        <a:t>p. 2011-p.corr.</a:t>
                      </a:r>
                      <a:endParaRPr lang="es-ES" sz="1400" b="1" i="0" u="none" strike="noStrike">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4037662759"/>
                  </a:ext>
                </a:extLst>
              </a:tr>
              <a:tr h="226815">
                <a:tc>
                  <a:txBody>
                    <a:bodyPr/>
                    <a:lstStyle/>
                    <a:p>
                      <a:pPr algn="l" fontAlgn="ctr"/>
                      <a:r>
                        <a:rPr lang="es-ES" sz="1400" b="1" u="none" strike="noStrike" dirty="0">
                          <a:effectLst/>
                        </a:rPr>
                        <a:t>TOTAL COMMITMENT APPROPRIATIONS</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b="1" u="none" strike="noStrike" dirty="0">
                          <a:effectLst/>
                        </a:rPr>
                        <a:t>975.777</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b="1" u="none" strike="noStrike" dirty="0">
                          <a:effectLst/>
                        </a:rPr>
                        <a:t>1.087.197</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b="1" u="none" strike="noStrike" dirty="0">
                          <a:effectLst/>
                        </a:rPr>
                        <a:t>963.512</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b"/>
                      <a:r>
                        <a:rPr lang="es-ES" sz="1400" b="1" u="none" strike="noStrike" dirty="0">
                          <a:effectLst/>
                        </a:rPr>
                        <a:t>111.420</a:t>
                      </a:r>
                      <a:endParaRPr lang="es-ES" sz="1400" b="1"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s-ES" sz="1400" b="1" u="none" strike="noStrike" dirty="0">
                          <a:solidFill>
                            <a:srgbClr val="FF0000"/>
                          </a:solidFill>
                          <a:effectLst/>
                        </a:rPr>
                        <a:t>-12.265</a:t>
                      </a:r>
                      <a:endParaRPr lang="es-ES" sz="1400" b="1" i="0" u="none" strike="noStrike" dirty="0">
                        <a:solidFill>
                          <a:srgbClr val="FF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18998492"/>
                  </a:ext>
                </a:extLst>
              </a:tr>
              <a:tr h="226815">
                <a:tc>
                  <a:txBody>
                    <a:bodyPr/>
                    <a:lstStyle/>
                    <a:p>
                      <a:pPr algn="l" fontAlgn="ctr"/>
                      <a:r>
                        <a:rPr lang="en-US" sz="1400" u="none" strike="noStrike">
                          <a:effectLst/>
                        </a:rPr>
                        <a:t>as a percentage of GNI</a:t>
                      </a:r>
                      <a:endParaRPr lang="en-U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1,12%</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1,02%</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1,00%</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-0,10%</a:t>
                      </a:r>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-0,12%</a:t>
                      </a:r>
                      <a:endParaRPr lang="es-ES" sz="1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153381650"/>
                  </a:ext>
                </a:extLst>
              </a:tr>
              <a:tr h="226815">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46457305"/>
                  </a:ext>
                </a:extLst>
              </a:tr>
              <a:tr h="226815">
                <a:tc>
                  <a:txBody>
                    <a:bodyPr/>
                    <a:lstStyle/>
                    <a:p>
                      <a:pPr algn="l" fontAlgn="ctr"/>
                      <a:r>
                        <a:rPr lang="en-US" sz="1400" u="none" strike="noStrike">
                          <a:effectLst/>
                        </a:rPr>
                        <a:t>1. Smart and Inclusive Growth</a:t>
                      </a:r>
                      <a:endParaRPr lang="en-U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439.115</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513.563</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dirty="0">
                          <a:effectLst/>
                        </a:rPr>
                        <a:t>454.554</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74.448</a:t>
                      </a:r>
                      <a:endParaRPr lang="es-E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15.439</a:t>
                      </a:r>
                      <a:endParaRPr lang="es-ES" sz="1400" b="1"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483843994"/>
                  </a:ext>
                </a:extLst>
              </a:tr>
              <a:tr h="226815">
                <a:tc>
                  <a:txBody>
                    <a:bodyPr/>
                    <a:lstStyle/>
                    <a:p>
                      <a:pPr algn="l" fontAlgn="ctr"/>
                      <a:r>
                        <a:rPr lang="en-US" sz="1400" u="none" strike="noStrike" dirty="0">
                          <a:effectLst/>
                        </a:rPr>
                        <a:t>1a: Competitiveness for growth and jobs</a:t>
                      </a:r>
                      <a:endParaRPr lang="en-US" sz="1400" b="0"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90.250</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142.130</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125.614</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51.880</a:t>
                      </a:r>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35.364</a:t>
                      </a:r>
                      <a:endParaRPr lang="es-ES" sz="1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255300214"/>
                  </a:ext>
                </a:extLst>
              </a:tr>
              <a:tr h="226815">
                <a:tc>
                  <a:txBody>
                    <a:bodyPr/>
                    <a:lstStyle/>
                    <a:p>
                      <a:pPr algn="l" fontAlgn="ctr"/>
                      <a:r>
                        <a:rPr lang="en-US" sz="1400" u="none" strike="noStrike">
                          <a:effectLst/>
                        </a:rPr>
                        <a:t>1b: Economic, social and territorial cohesion</a:t>
                      </a:r>
                      <a:endParaRPr lang="en-U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348.865</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371.433</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328.940</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22.568</a:t>
                      </a:r>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dirty="0">
                          <a:solidFill>
                            <a:srgbClr val="FF0000"/>
                          </a:solidFill>
                          <a:effectLst/>
                        </a:rPr>
                        <a:t>-19.925</a:t>
                      </a:r>
                      <a:endParaRPr lang="es-ES" sz="1400" b="0" i="0" u="none" strike="noStrike" dirty="0">
                        <a:solidFill>
                          <a:srgbClr val="FF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730733229"/>
                  </a:ext>
                </a:extLst>
              </a:tr>
              <a:tr h="226815">
                <a:tc>
                  <a:txBody>
                    <a:bodyPr/>
                    <a:lstStyle/>
                    <a:p>
                      <a:pPr algn="l" fontAlgn="ctr"/>
                      <a:r>
                        <a:rPr lang="en-US" sz="1400" u="none" strike="noStrike">
                          <a:effectLst/>
                        </a:rPr>
                        <a:t>2. Sustainable Growth: Natural Resources</a:t>
                      </a:r>
                      <a:endParaRPr lang="en-U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412.611</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420.034</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372.925</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7.423</a:t>
                      </a:r>
                      <a:endParaRPr lang="es-E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dirty="0">
                          <a:solidFill>
                            <a:srgbClr val="FF0000"/>
                          </a:solidFill>
                          <a:effectLst/>
                        </a:rPr>
                        <a:t>-39.686</a:t>
                      </a:r>
                      <a:endParaRPr lang="es-ES" sz="1400" b="1" i="0" u="none" strike="noStrike" dirty="0">
                        <a:solidFill>
                          <a:srgbClr val="FF0000"/>
                        </a:solidFill>
                        <a:effectLst/>
                        <a:latin typeface="Calibri" panose="020F0502020204030204" pitchFamily="34" charset="0"/>
                      </a:endParaRPr>
                    </a:p>
                  </a:txBody>
                  <a:tcPr marL="0" marR="0" marT="0" marB="0" anchor="b"/>
                </a:tc>
                <a:extLst>
                  <a:ext uri="{0D108BD9-81ED-4DB2-BD59-A6C34878D82A}">
                    <a16:rowId xmlns:a16="http://schemas.microsoft.com/office/drawing/2014/main" val="795475560"/>
                  </a:ext>
                </a:extLst>
              </a:tr>
              <a:tr h="453630">
                <a:tc>
                  <a:txBody>
                    <a:bodyPr/>
                    <a:lstStyle/>
                    <a:p>
                      <a:pPr algn="l" fontAlgn="ctr"/>
                      <a:r>
                        <a:rPr lang="en-US" sz="1400" i="1" u="none" strike="noStrike" dirty="0">
                          <a:effectLst/>
                        </a:rPr>
                        <a:t>of which: Market related expenditure and direct payments</a:t>
                      </a:r>
                      <a:endParaRPr lang="en-US" sz="1400" b="0" i="1"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i="1" u="none" strike="noStrike" dirty="0">
                          <a:effectLst/>
                        </a:rPr>
                        <a:t>330.085</a:t>
                      </a:r>
                      <a:endParaRPr lang="es-ES" sz="1400" b="0" i="1"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i="1" u="none" strike="noStrike" dirty="0">
                          <a:effectLst/>
                        </a:rPr>
                        <a:t>307.998</a:t>
                      </a:r>
                      <a:endParaRPr lang="es-ES" sz="1400" b="0" i="1"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i="1" u="none" strike="noStrike" dirty="0">
                          <a:effectLst/>
                        </a:rPr>
                        <a:t>273.710</a:t>
                      </a:r>
                      <a:endParaRPr lang="es-ES" sz="1400" b="0" i="1" u="none" strike="noStrike" dirty="0">
                        <a:solidFill>
                          <a:srgbClr val="000000"/>
                        </a:solidFill>
                        <a:effectLst/>
                        <a:latin typeface="Calibri" panose="020F0502020204030204" pitchFamily="34" charset="0"/>
                      </a:endParaRPr>
                    </a:p>
                  </a:txBody>
                  <a:tcPr marL="0" marR="0" marT="0" marB="0" anchor="ctr"/>
                </a:tc>
                <a:tc>
                  <a:txBody>
                    <a:bodyPr/>
                    <a:lstStyle/>
                    <a:p>
                      <a:pPr algn="r" fontAlgn="b"/>
                      <a:r>
                        <a:rPr lang="es-ES" sz="1400" i="1" u="none" strike="noStrike" dirty="0">
                          <a:solidFill>
                            <a:srgbClr val="FF0000"/>
                          </a:solidFill>
                          <a:effectLst/>
                        </a:rPr>
                        <a:t>-22.087</a:t>
                      </a:r>
                      <a:endParaRPr lang="es-ES" sz="1400" b="0" i="1" u="none" strike="noStrike" dirty="0">
                        <a:solidFill>
                          <a:srgbClr val="FF0000"/>
                        </a:solidFill>
                        <a:effectLst/>
                        <a:latin typeface="Calibri" panose="020F0502020204030204" pitchFamily="34" charset="0"/>
                      </a:endParaRPr>
                    </a:p>
                  </a:txBody>
                  <a:tcPr marL="0" marR="0" marT="0" marB="0" anchor="ctr"/>
                </a:tc>
                <a:tc>
                  <a:txBody>
                    <a:bodyPr/>
                    <a:lstStyle/>
                    <a:p>
                      <a:pPr algn="r" fontAlgn="b"/>
                      <a:r>
                        <a:rPr lang="es-ES" sz="1400" i="1" u="none" strike="noStrike" dirty="0">
                          <a:solidFill>
                            <a:srgbClr val="FF0000"/>
                          </a:solidFill>
                          <a:effectLst/>
                        </a:rPr>
                        <a:t>-56.375</a:t>
                      </a:r>
                      <a:endParaRPr lang="es-ES" sz="1400" b="0" i="1" u="none" strike="noStrike" dirty="0">
                        <a:solidFill>
                          <a:srgbClr val="FF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3811934755"/>
                  </a:ext>
                </a:extLst>
              </a:tr>
              <a:tr h="226815">
                <a:tc>
                  <a:txBody>
                    <a:bodyPr/>
                    <a:lstStyle/>
                    <a:p>
                      <a:pPr algn="l" fontAlgn="ctr"/>
                      <a:r>
                        <a:rPr lang="es-ES" sz="1400" u="none" strike="noStrike">
                          <a:effectLst/>
                        </a:rPr>
                        <a:t>3. Security and citizenship</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12.247</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17.725</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15.673</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5.478</a:t>
                      </a:r>
                      <a:endParaRPr lang="es-E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3.426</a:t>
                      </a:r>
                      <a:endParaRPr lang="es-ES" sz="1400" b="1"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537114980"/>
                  </a:ext>
                </a:extLst>
              </a:tr>
              <a:tr h="226815">
                <a:tc>
                  <a:txBody>
                    <a:bodyPr/>
                    <a:lstStyle/>
                    <a:p>
                      <a:pPr algn="l" fontAlgn="ctr"/>
                      <a:r>
                        <a:rPr lang="es-ES" sz="1400" u="none" strike="noStrike">
                          <a:effectLst/>
                        </a:rPr>
                        <a:t>4. Global Europe</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55.935</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66.262</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58.704</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10.327</a:t>
                      </a:r>
                      <a:endParaRPr lang="es-E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2.769</a:t>
                      </a:r>
                      <a:endParaRPr lang="es-ES" sz="1400" b="1"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434600746"/>
                  </a:ext>
                </a:extLst>
              </a:tr>
              <a:tr h="226815">
                <a:tc>
                  <a:txBody>
                    <a:bodyPr/>
                    <a:lstStyle/>
                    <a:p>
                      <a:pPr algn="l" fontAlgn="ctr"/>
                      <a:r>
                        <a:rPr lang="es-ES" sz="1400" u="none" strike="noStrike">
                          <a:effectLst/>
                        </a:rPr>
                        <a:t>5. Administration</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54.932</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69.584</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61.629</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14.652</a:t>
                      </a:r>
                      <a:endParaRPr lang="es-E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6.697</a:t>
                      </a:r>
                      <a:endParaRPr lang="es-ES" sz="1400" b="1"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186021680"/>
                  </a:ext>
                </a:extLst>
              </a:tr>
              <a:tr h="226815">
                <a:tc>
                  <a:txBody>
                    <a:bodyPr/>
                    <a:lstStyle/>
                    <a:p>
                      <a:pPr algn="l" fontAlgn="ctr"/>
                      <a:r>
                        <a:rPr lang="es-ES" sz="1400" u="none" strike="noStrike">
                          <a:effectLst/>
                        </a:rPr>
                        <a:t>6. Compensations</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937</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29</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27</a:t>
                      </a:r>
                      <a:endParaRPr lang="es-ES" sz="1400" b="1"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-908</a:t>
                      </a:r>
                      <a:endParaRPr lang="es-ES" sz="1400" b="1"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dirty="0">
                          <a:solidFill>
                            <a:srgbClr val="FF0000"/>
                          </a:solidFill>
                          <a:effectLst/>
                        </a:rPr>
                        <a:t>-910</a:t>
                      </a:r>
                      <a:endParaRPr lang="es-ES" sz="1400" b="1" i="0" u="none" strike="noStrike" dirty="0">
                        <a:solidFill>
                          <a:srgbClr val="FF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685940794"/>
                  </a:ext>
                </a:extLst>
              </a:tr>
              <a:tr h="226815">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l" fontAlgn="b"/>
                      <a:r>
                        <a:rPr lang="es-ES" sz="1400" u="none" strike="noStrike">
                          <a:effectLst/>
                        </a:rPr>
                        <a:t> </a:t>
                      </a:r>
                      <a:endParaRPr lang="es-ES" sz="1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619373195"/>
                  </a:ext>
                </a:extLst>
              </a:tr>
              <a:tr h="226815">
                <a:tc>
                  <a:txBody>
                    <a:bodyPr/>
                    <a:lstStyle/>
                    <a:p>
                      <a:pPr algn="l" fontAlgn="ctr"/>
                      <a:r>
                        <a:rPr lang="es-ES" sz="1400" b="1" u="none" strike="noStrike" dirty="0">
                          <a:effectLst/>
                        </a:rPr>
                        <a:t>TOTAL PAYMENT APPROPRIATIONS</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b="1" u="none" strike="noStrike" dirty="0">
                          <a:effectLst/>
                        </a:rPr>
                        <a:t>925.950</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b="1" u="none" strike="noStrike" dirty="0">
                          <a:effectLst/>
                        </a:rPr>
                        <a:t>1.027.142</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ctr"/>
                      <a:r>
                        <a:rPr lang="es-ES" sz="1400" b="1" u="none" strike="noStrike" dirty="0">
                          <a:effectLst/>
                        </a:rPr>
                        <a:t>909.566</a:t>
                      </a:r>
                      <a:endParaRPr lang="es-ES" sz="1400" b="1" i="0" u="none" strike="noStrike" dirty="0">
                        <a:solidFill>
                          <a:srgbClr val="000000"/>
                        </a:solidFill>
                        <a:effectLst/>
                        <a:latin typeface="Calibri" panose="020F0502020204030204" pitchFamily="34" charset="0"/>
                      </a:endParaRPr>
                    </a:p>
                  </a:txBody>
                  <a:tcPr marL="0" marR="0" marT="0" marB="0" anchor="ctr"/>
                </a:tc>
                <a:tc>
                  <a:txBody>
                    <a:bodyPr/>
                    <a:lstStyle/>
                    <a:p>
                      <a:pPr algn="r" fontAlgn="b"/>
                      <a:r>
                        <a:rPr lang="es-ES" sz="1400" b="1" u="none" strike="noStrike" dirty="0">
                          <a:effectLst/>
                        </a:rPr>
                        <a:t>101.192</a:t>
                      </a:r>
                      <a:endParaRPr lang="es-ES" sz="1400" b="1"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s-ES" sz="1400" b="1" u="none" strike="noStrike" dirty="0">
                          <a:solidFill>
                            <a:srgbClr val="FF0000"/>
                          </a:solidFill>
                          <a:effectLst/>
                        </a:rPr>
                        <a:t>-16.384</a:t>
                      </a:r>
                      <a:endParaRPr lang="es-ES" sz="1400" b="1" i="0" u="none" strike="noStrike" dirty="0">
                        <a:solidFill>
                          <a:srgbClr val="FF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40830378"/>
                  </a:ext>
                </a:extLst>
              </a:tr>
              <a:tr h="226815">
                <a:tc>
                  <a:txBody>
                    <a:bodyPr/>
                    <a:lstStyle/>
                    <a:p>
                      <a:pPr algn="l" fontAlgn="ctr"/>
                      <a:r>
                        <a:rPr lang="en-US" sz="1400" u="none" strike="noStrike">
                          <a:effectLst/>
                        </a:rPr>
                        <a:t>as a percentage of GNI</a:t>
                      </a:r>
                      <a:endParaRPr lang="en-U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1,06%</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0,96%</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0,95%</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-0,10%</a:t>
                      </a:r>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-0,11%</a:t>
                      </a:r>
                      <a:endParaRPr lang="es-ES" sz="1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3279742874"/>
                  </a:ext>
                </a:extLst>
              </a:tr>
              <a:tr h="226815">
                <a:tc>
                  <a:txBody>
                    <a:bodyPr/>
                    <a:lstStyle/>
                    <a:p>
                      <a:pPr algn="l" fontAlgn="ctr"/>
                      <a:r>
                        <a:rPr lang="es-ES" sz="1400" u="none" strike="noStrike">
                          <a:effectLst/>
                        </a:rPr>
                        <a:t>Margin available</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0,17%</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0,26%</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0,27%</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0,09%</a:t>
                      </a:r>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a:effectLst/>
                        </a:rPr>
                        <a:t>0,10%</a:t>
                      </a:r>
                      <a:endParaRPr lang="es-ES" sz="1400" b="0" i="0" u="none" strike="noStrike">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1884040384"/>
                  </a:ext>
                </a:extLst>
              </a:tr>
              <a:tr h="226815">
                <a:tc>
                  <a:txBody>
                    <a:bodyPr/>
                    <a:lstStyle/>
                    <a:p>
                      <a:pPr algn="l" fontAlgn="ctr"/>
                      <a:r>
                        <a:rPr lang="en-US" sz="1400" u="none" strike="noStrike">
                          <a:effectLst/>
                        </a:rPr>
                        <a:t>Own Resources Ceiling as a percentage of GNI</a:t>
                      </a:r>
                      <a:endParaRPr lang="en-U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1,23%</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1,22%</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ctr"/>
                      <a:r>
                        <a:rPr lang="es-ES" sz="1400" u="none" strike="noStrike">
                          <a:effectLst/>
                        </a:rPr>
                        <a:t>1,22%</a:t>
                      </a:r>
                      <a:endParaRPr lang="es-ES" sz="1400" b="0" i="0" u="none" strike="noStrike">
                        <a:solidFill>
                          <a:srgbClr val="000000"/>
                        </a:solidFill>
                        <a:effectLst/>
                        <a:latin typeface="Calibri" panose="020F0502020204030204" pitchFamily="34" charset="0"/>
                      </a:endParaRPr>
                    </a:p>
                  </a:txBody>
                  <a:tcPr marL="0" marR="0" marT="0" marB="0" anchor="ctr"/>
                </a:tc>
                <a:tc>
                  <a:txBody>
                    <a:bodyPr/>
                    <a:lstStyle/>
                    <a:p>
                      <a:pPr algn="r" fontAlgn="b"/>
                      <a:r>
                        <a:rPr lang="es-ES" sz="1400" u="none" strike="noStrike">
                          <a:effectLst/>
                        </a:rPr>
                        <a:t>-0,01%</a:t>
                      </a:r>
                      <a:endParaRPr lang="es-ES" sz="14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s-ES" sz="1400" u="none" strike="noStrike" dirty="0">
                          <a:effectLst/>
                        </a:rPr>
                        <a:t>-0,01%</a:t>
                      </a:r>
                      <a:endParaRPr lang="es-ES" sz="1400" b="0" i="0" u="none" strike="noStrike" dirty="0">
                        <a:solidFill>
                          <a:srgbClr val="000000"/>
                        </a:solidFill>
                        <a:effectLst/>
                        <a:latin typeface="Calibri" panose="020F0502020204030204" pitchFamily="34" charset="0"/>
                      </a:endParaRPr>
                    </a:p>
                  </a:txBody>
                  <a:tcPr marL="0" marR="0" marT="0" marB="0" anchor="b"/>
                </a:tc>
                <a:extLst>
                  <a:ext uri="{0D108BD9-81ED-4DB2-BD59-A6C34878D82A}">
                    <a16:rowId xmlns:a16="http://schemas.microsoft.com/office/drawing/2014/main" val="2079485795"/>
                  </a:ext>
                </a:extLst>
              </a:tr>
            </a:tbl>
          </a:graphicData>
        </a:graphic>
      </p:graphicFrame>
    </p:spTree>
    <p:extLst>
      <p:ext uri="{BB962C8B-B14F-4D97-AF65-F5344CB8AC3E}">
        <p14:creationId xmlns:p14="http://schemas.microsoft.com/office/powerpoint/2010/main" val="3105624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152400"/>
            <a:ext cx="7772400" cy="609600"/>
          </a:xfrm>
        </p:spPr>
        <p:txBody>
          <a:bodyPr>
            <a:normAutofit fontScale="90000"/>
          </a:bodyPr>
          <a:lstStyle/>
          <a:p>
            <a:pPr eaLnBrk="1" hangingPunct="1"/>
            <a:r>
              <a:rPr lang="es-ES_tradnl" smtClean="0">
                <a:solidFill>
                  <a:srgbClr val="FFFF00"/>
                </a:solidFill>
              </a:rPr>
              <a:t>El presupuesto</a:t>
            </a:r>
            <a:endParaRPr lang="es-PE" smtClean="0">
              <a:solidFill>
                <a:srgbClr val="FFFF00"/>
              </a:solidFill>
            </a:endParaRPr>
          </a:p>
        </p:txBody>
      </p:sp>
      <p:sp>
        <p:nvSpPr>
          <p:cNvPr id="3075" name="Text Box 3"/>
          <p:cNvSpPr txBox="1">
            <a:spLocks noChangeArrowheads="1"/>
          </p:cNvSpPr>
          <p:nvPr/>
        </p:nvSpPr>
        <p:spPr bwMode="auto">
          <a:xfrm>
            <a:off x="1447800" y="1676400"/>
            <a:ext cx="6248400" cy="4481513"/>
          </a:xfrm>
          <a:prstGeom prst="rect">
            <a:avLst/>
          </a:prstGeom>
          <a:noFill/>
          <a:ln w="9525">
            <a:noFill/>
            <a:miter lim="800000"/>
            <a:headEnd/>
            <a:tailEnd/>
          </a:ln>
        </p:spPr>
        <p:txBody>
          <a:bodyPr>
            <a:spAutoFit/>
          </a:bodyPr>
          <a:lstStyle/>
          <a:p>
            <a:pPr algn="ctr">
              <a:spcBef>
                <a:spcPct val="50000"/>
              </a:spcBef>
            </a:pPr>
            <a:r>
              <a:rPr lang="es-ES_tradnl" sz="3200" dirty="0"/>
              <a:t>En 1970: 3.600 M ecu (19 euros por habitante) casi todo PAC</a:t>
            </a:r>
          </a:p>
          <a:p>
            <a:pPr algn="ctr">
              <a:spcBef>
                <a:spcPct val="50000"/>
              </a:spcBef>
            </a:pPr>
            <a:endParaRPr lang="es-ES_tradnl" sz="3200" dirty="0"/>
          </a:p>
          <a:p>
            <a:pPr algn="ctr">
              <a:spcBef>
                <a:spcPct val="50000"/>
              </a:spcBef>
            </a:pPr>
            <a:r>
              <a:rPr lang="es-ES_tradnl" sz="3200" dirty="0"/>
              <a:t>En </a:t>
            </a:r>
            <a:r>
              <a:rPr lang="es-ES_tradnl" sz="3200" dirty="0" smtClean="0"/>
              <a:t>2019: </a:t>
            </a:r>
            <a:r>
              <a:rPr lang="es-ES_tradnl" sz="3200" dirty="0" smtClean="0"/>
              <a:t>154.500 </a:t>
            </a:r>
            <a:r>
              <a:rPr lang="es-ES_tradnl" sz="3200" dirty="0"/>
              <a:t>M€ </a:t>
            </a:r>
            <a:r>
              <a:rPr lang="es-ES_tradnl" sz="3200" dirty="0" smtClean="0"/>
              <a:t>(300 </a:t>
            </a:r>
            <a:r>
              <a:rPr lang="es-ES_tradnl" sz="3200" dirty="0"/>
              <a:t>euros por habitante) </a:t>
            </a:r>
            <a:r>
              <a:rPr lang="es-ES_tradnl" sz="3200" dirty="0" smtClean="0"/>
              <a:t>PAC+FFEE+I&amp;D</a:t>
            </a:r>
            <a:endParaRPr lang="es-ES_tradnl" sz="3200" dirty="0"/>
          </a:p>
          <a:p>
            <a:pPr algn="ctr">
              <a:spcBef>
                <a:spcPct val="50000"/>
              </a:spcBef>
            </a:pPr>
            <a:endParaRPr lang="es-ES_tradnl" sz="3200" dirty="0"/>
          </a:p>
          <a:p>
            <a:pPr algn="ctr">
              <a:spcBef>
                <a:spcPct val="50000"/>
              </a:spcBef>
            </a:pPr>
            <a:r>
              <a:rPr lang="es-ES_tradnl" sz="3200" dirty="0"/>
              <a:t>1,1% del PIB de la UE</a:t>
            </a:r>
            <a:endParaRPr lang="es-PE" sz="32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2014-2020</a:t>
            </a:r>
            <a:endParaRPr lang="es-ES" dirty="0"/>
          </a:p>
        </p:txBody>
      </p:sp>
      <p:graphicFrame>
        <p:nvGraphicFramePr>
          <p:cNvPr id="3" name="2 Tabla"/>
          <p:cNvGraphicFramePr>
            <a:graphicFrameLocks noGrp="1"/>
          </p:cNvGraphicFramePr>
          <p:nvPr/>
        </p:nvGraphicFramePr>
        <p:xfrm>
          <a:off x="539552" y="1124744"/>
          <a:ext cx="8424939" cy="4358456"/>
        </p:xfrm>
        <a:graphic>
          <a:graphicData uri="http://schemas.openxmlformats.org/drawingml/2006/table">
            <a:tbl>
              <a:tblPr/>
              <a:tblGrid>
                <a:gridCol w="3240360">
                  <a:extLst>
                    <a:ext uri="{9D8B030D-6E8A-4147-A177-3AD203B41FA5}">
                      <a16:colId xmlns:a16="http://schemas.microsoft.com/office/drawing/2014/main" val="20000"/>
                    </a:ext>
                  </a:extLst>
                </a:gridCol>
                <a:gridCol w="864096">
                  <a:extLst>
                    <a:ext uri="{9D8B030D-6E8A-4147-A177-3AD203B41FA5}">
                      <a16:colId xmlns:a16="http://schemas.microsoft.com/office/drawing/2014/main" val="20001"/>
                    </a:ext>
                  </a:extLst>
                </a:gridCol>
                <a:gridCol w="856647">
                  <a:extLst>
                    <a:ext uri="{9D8B030D-6E8A-4147-A177-3AD203B41FA5}">
                      <a16:colId xmlns:a16="http://schemas.microsoft.com/office/drawing/2014/main" val="20002"/>
                    </a:ext>
                  </a:extLst>
                </a:gridCol>
                <a:gridCol w="782156">
                  <a:extLst>
                    <a:ext uri="{9D8B030D-6E8A-4147-A177-3AD203B41FA5}">
                      <a16:colId xmlns:a16="http://schemas.microsoft.com/office/drawing/2014/main" val="20003"/>
                    </a:ext>
                  </a:extLst>
                </a:gridCol>
                <a:gridCol w="670420">
                  <a:extLst>
                    <a:ext uri="{9D8B030D-6E8A-4147-A177-3AD203B41FA5}">
                      <a16:colId xmlns:a16="http://schemas.microsoft.com/office/drawing/2014/main" val="20004"/>
                    </a:ext>
                  </a:extLst>
                </a:gridCol>
                <a:gridCol w="670420">
                  <a:extLst>
                    <a:ext uri="{9D8B030D-6E8A-4147-A177-3AD203B41FA5}">
                      <a16:colId xmlns:a16="http://schemas.microsoft.com/office/drawing/2014/main" val="20005"/>
                    </a:ext>
                  </a:extLst>
                </a:gridCol>
                <a:gridCol w="670420">
                  <a:extLst>
                    <a:ext uri="{9D8B030D-6E8A-4147-A177-3AD203B41FA5}">
                      <a16:colId xmlns:a16="http://schemas.microsoft.com/office/drawing/2014/main" val="20006"/>
                    </a:ext>
                  </a:extLst>
                </a:gridCol>
                <a:gridCol w="670420">
                  <a:extLst>
                    <a:ext uri="{9D8B030D-6E8A-4147-A177-3AD203B41FA5}">
                      <a16:colId xmlns:a16="http://schemas.microsoft.com/office/drawing/2014/main" val="20007"/>
                    </a:ext>
                  </a:extLst>
                </a:gridCol>
              </a:tblGrid>
              <a:tr h="300670">
                <a:tc>
                  <a:txBody>
                    <a:bodyPr/>
                    <a:lstStyle/>
                    <a:p>
                      <a:pPr algn="ctr" fontAlgn="ctr"/>
                      <a:r>
                        <a:rPr lang="es-ES" sz="1000" b="1" i="0" u="none" strike="noStrike" dirty="0" err="1">
                          <a:solidFill>
                            <a:schemeClr val="tx2"/>
                          </a:solidFill>
                          <a:latin typeface="Calibri"/>
                        </a:rPr>
                        <a:t>Commitment</a:t>
                      </a:r>
                      <a:r>
                        <a:rPr lang="es-ES" sz="1000" b="1" i="0" u="none" strike="noStrike" dirty="0">
                          <a:solidFill>
                            <a:schemeClr val="tx2"/>
                          </a:solidFill>
                          <a:latin typeface="Calibri"/>
                        </a:rPr>
                        <a:t> </a:t>
                      </a:r>
                      <a:r>
                        <a:rPr lang="es-ES" sz="1000" b="1" i="0" u="none" strike="noStrike" dirty="0" err="1">
                          <a:solidFill>
                            <a:schemeClr val="tx2"/>
                          </a:solidFill>
                          <a:latin typeface="Calibri"/>
                        </a:rPr>
                        <a:t>appropriations</a:t>
                      </a:r>
                      <a:endParaRPr lang="es-ES" sz="1000" b="1" i="0" u="none" strike="noStrike" dirty="0">
                        <a:solidFill>
                          <a:schemeClr val="tx2"/>
                        </a:solidFill>
                        <a:latin typeface="Calibri"/>
                      </a:endParaRPr>
                    </a:p>
                  </a:txBody>
                  <a:tcPr marL="6064" marR="6064" marT="6064" marB="0" anchor="ctr">
                    <a:lnL>
                      <a:noFill/>
                    </a:lnL>
                    <a:lnR>
                      <a:noFill/>
                    </a:lnR>
                    <a:lnT>
                      <a:noFill/>
                    </a:lnT>
                    <a:lnB>
                      <a:noFill/>
                    </a:lnB>
                  </a:tcPr>
                </a:tc>
                <a:tc rowSpan="3">
                  <a:txBody>
                    <a:bodyPr/>
                    <a:lstStyle/>
                    <a:p>
                      <a:pPr algn="ctr" fontAlgn="ctr"/>
                      <a:r>
                        <a:rPr lang="es-ES" sz="1000" b="1" i="0" u="none" strike="noStrike">
                          <a:solidFill>
                            <a:schemeClr val="tx2"/>
                          </a:solidFill>
                          <a:latin typeface="Calibri"/>
                        </a:rPr>
                        <a:t>MFF 2007- 2013</a:t>
                      </a:r>
                    </a:p>
                  </a:txBody>
                  <a:tcPr marL="6064" marR="6064" marT="6064" marB="0" anchor="ctr">
                    <a:lnL>
                      <a:noFill/>
                    </a:lnL>
                    <a:lnR>
                      <a:noFill/>
                    </a:lnR>
                    <a:lnT>
                      <a:noFill/>
                    </a:lnT>
                    <a:lnB>
                      <a:noFill/>
                    </a:lnB>
                  </a:tcPr>
                </a:tc>
                <a:tc rowSpan="3">
                  <a:txBody>
                    <a:bodyPr/>
                    <a:lstStyle/>
                    <a:p>
                      <a:pPr algn="ctr" fontAlgn="ctr"/>
                      <a:r>
                        <a:rPr lang="es-ES" sz="1000" b="1" i="0" u="none" strike="noStrike">
                          <a:solidFill>
                            <a:schemeClr val="tx2"/>
                          </a:solidFill>
                          <a:latin typeface="Calibri"/>
                        </a:rPr>
                        <a:t>MFF 2014-2020 Commission proposal June 2012</a:t>
                      </a:r>
                    </a:p>
                  </a:txBody>
                  <a:tcPr marL="6064" marR="6064" marT="6064" marB="0" anchor="ctr">
                    <a:lnL>
                      <a:noFill/>
                    </a:lnL>
                    <a:lnR>
                      <a:noFill/>
                    </a:lnR>
                    <a:lnT>
                      <a:noFill/>
                    </a:lnT>
                    <a:lnB>
                      <a:noFill/>
                    </a:lnB>
                  </a:tcPr>
                </a:tc>
                <a:tc rowSpan="3">
                  <a:txBody>
                    <a:bodyPr/>
                    <a:lstStyle/>
                    <a:p>
                      <a:pPr algn="ctr" fontAlgn="ctr"/>
                      <a:r>
                        <a:rPr lang="es-ES" sz="1000" b="1" i="0" u="none" strike="noStrike">
                          <a:solidFill>
                            <a:schemeClr val="tx2"/>
                          </a:solidFill>
                          <a:latin typeface="Calibri"/>
                        </a:rPr>
                        <a:t>MFF 2014-2020 European Council conclusions 08.02.2013</a:t>
                      </a:r>
                    </a:p>
                  </a:txBody>
                  <a:tcPr marL="6064" marR="6064" marT="6064" marB="0" anchor="ctr">
                    <a:lnL>
                      <a:noFill/>
                    </a:lnL>
                    <a:lnR>
                      <a:noFill/>
                    </a:lnR>
                    <a:lnT>
                      <a:noFill/>
                    </a:lnT>
                    <a:lnB>
                      <a:noFill/>
                    </a:lnB>
                  </a:tcPr>
                </a:tc>
                <a:tc gridSpan="2">
                  <a:txBody>
                    <a:bodyPr/>
                    <a:lstStyle/>
                    <a:p>
                      <a:pPr algn="ctr" fontAlgn="ctr"/>
                      <a:r>
                        <a:rPr lang="es-ES" sz="1000" b="1" i="0" u="none" strike="noStrike">
                          <a:solidFill>
                            <a:schemeClr val="tx2"/>
                          </a:solidFill>
                          <a:latin typeface="Calibri"/>
                        </a:rPr>
                        <a:t>European Council conclusions</a:t>
                      </a:r>
                    </a:p>
                  </a:txBody>
                  <a:tcPr marL="6064" marR="6064" marT="6064" marB="0" anchor="ctr">
                    <a:lnL>
                      <a:noFill/>
                    </a:lnL>
                    <a:lnR>
                      <a:noFill/>
                    </a:lnR>
                    <a:lnT>
                      <a:noFill/>
                    </a:lnT>
                    <a:lnB>
                      <a:noFill/>
                    </a:lnB>
                  </a:tcPr>
                </a:tc>
                <a:tc hMerge="1">
                  <a:txBody>
                    <a:bodyPr/>
                    <a:lstStyle/>
                    <a:p>
                      <a:endParaRPr lang="es-ES"/>
                    </a:p>
                  </a:txBody>
                  <a:tcPr/>
                </a:tc>
                <a:tc gridSpan="2">
                  <a:txBody>
                    <a:bodyPr/>
                    <a:lstStyle/>
                    <a:p>
                      <a:pPr algn="ctr" fontAlgn="ctr"/>
                      <a:r>
                        <a:rPr lang="es-ES" sz="1000" b="1" i="0" u="none" strike="noStrike">
                          <a:solidFill>
                            <a:schemeClr val="tx2"/>
                          </a:solidFill>
                          <a:latin typeface="Calibri"/>
                        </a:rPr>
                        <a:t>European Council Conclusions</a:t>
                      </a:r>
                    </a:p>
                  </a:txBody>
                  <a:tcPr marL="6064" marR="6064" marT="6064" marB="0" anchor="ctr">
                    <a:lnL>
                      <a:noFill/>
                    </a:lnL>
                    <a:lnR>
                      <a:noFill/>
                    </a:lnR>
                    <a:lnT>
                      <a:noFill/>
                    </a:lnT>
                    <a:lnB>
                      <a:noFill/>
                    </a:lnB>
                  </a:tcPr>
                </a:tc>
                <a:tc hMerge="1">
                  <a:txBody>
                    <a:bodyPr/>
                    <a:lstStyle/>
                    <a:p>
                      <a:endParaRPr lang="es-ES"/>
                    </a:p>
                  </a:txBody>
                  <a:tcPr/>
                </a:tc>
                <a:extLst>
                  <a:ext uri="{0D108BD9-81ED-4DB2-BD59-A6C34878D82A}">
                    <a16:rowId xmlns:a16="http://schemas.microsoft.com/office/drawing/2014/main" val="10000"/>
                  </a:ext>
                </a:extLst>
              </a:tr>
              <a:tr h="153268">
                <a:tc>
                  <a:txBody>
                    <a:bodyPr/>
                    <a:lstStyle/>
                    <a:p>
                      <a:pPr algn="ctr" fontAlgn="ctr"/>
                      <a:r>
                        <a:rPr lang="es-ES" sz="1000" b="1" i="0" u="none" strike="noStrike">
                          <a:solidFill>
                            <a:schemeClr val="tx2"/>
                          </a:solidFill>
                          <a:latin typeface="Calibri"/>
                        </a:rPr>
                        <a:t>In million euros (2011 prices)</a:t>
                      </a:r>
                    </a:p>
                  </a:txBody>
                  <a:tcPr marL="6064" marR="6064" marT="6064" marB="0" anchor="ctr">
                    <a:lnL>
                      <a:noFill/>
                    </a:lnL>
                    <a:lnR>
                      <a:noFill/>
                    </a:lnR>
                    <a:lnT>
                      <a:noFill/>
                    </a:lnT>
                    <a:lnB>
                      <a:noFill/>
                    </a:lnB>
                  </a:tcPr>
                </a:tc>
                <a:tc vMerge="1">
                  <a:txBody>
                    <a:bodyPr/>
                    <a:lstStyle/>
                    <a:p>
                      <a:endParaRPr lang="es-ES"/>
                    </a:p>
                  </a:txBody>
                  <a:tcPr/>
                </a:tc>
                <a:tc vMerge="1">
                  <a:txBody>
                    <a:bodyPr/>
                    <a:lstStyle/>
                    <a:p>
                      <a:endParaRPr lang="es-ES"/>
                    </a:p>
                  </a:txBody>
                  <a:tcPr/>
                </a:tc>
                <a:tc vMerge="1">
                  <a:txBody>
                    <a:bodyPr/>
                    <a:lstStyle/>
                    <a:p>
                      <a:endParaRPr lang="es-ES"/>
                    </a:p>
                  </a:txBody>
                  <a:tcPr/>
                </a:tc>
                <a:tc gridSpan="2">
                  <a:txBody>
                    <a:bodyPr/>
                    <a:lstStyle/>
                    <a:p>
                      <a:pPr algn="ctr" fontAlgn="ctr"/>
                      <a:r>
                        <a:rPr lang="es-ES" sz="1000" b="1" i="0" u="none" strike="noStrike">
                          <a:solidFill>
                            <a:schemeClr val="tx2"/>
                          </a:solidFill>
                          <a:latin typeface="Calibri"/>
                        </a:rPr>
                        <a:t>vs</a:t>
                      </a:r>
                    </a:p>
                  </a:txBody>
                  <a:tcPr marL="6064" marR="6064" marT="6064" marB="0" anchor="ctr">
                    <a:lnL>
                      <a:noFill/>
                    </a:lnL>
                    <a:lnR>
                      <a:noFill/>
                    </a:lnR>
                    <a:lnT>
                      <a:noFill/>
                    </a:lnT>
                    <a:lnB>
                      <a:noFill/>
                    </a:lnB>
                  </a:tcPr>
                </a:tc>
                <a:tc hMerge="1">
                  <a:txBody>
                    <a:bodyPr/>
                    <a:lstStyle/>
                    <a:p>
                      <a:endParaRPr lang="es-ES"/>
                    </a:p>
                  </a:txBody>
                  <a:tcPr/>
                </a:tc>
                <a:tc gridSpan="2">
                  <a:txBody>
                    <a:bodyPr/>
                    <a:lstStyle/>
                    <a:p>
                      <a:pPr algn="ctr" fontAlgn="ctr"/>
                      <a:r>
                        <a:rPr lang="es-ES" sz="1000" b="1" i="0" u="none" strike="noStrike">
                          <a:solidFill>
                            <a:schemeClr val="tx2"/>
                          </a:solidFill>
                          <a:latin typeface="Calibri"/>
                        </a:rPr>
                        <a:t>vs</a:t>
                      </a:r>
                    </a:p>
                  </a:txBody>
                  <a:tcPr marL="6064" marR="6064" marT="6064" marB="0" anchor="ctr">
                    <a:lnL>
                      <a:noFill/>
                    </a:lnL>
                    <a:lnR>
                      <a:noFill/>
                    </a:lnR>
                    <a:lnT>
                      <a:noFill/>
                    </a:lnT>
                    <a:lnB>
                      <a:noFill/>
                    </a:lnB>
                  </a:tcPr>
                </a:tc>
                <a:tc hMerge="1">
                  <a:txBody>
                    <a:bodyPr/>
                    <a:lstStyle/>
                    <a:p>
                      <a:endParaRPr lang="es-ES"/>
                    </a:p>
                  </a:txBody>
                  <a:tcPr/>
                </a:tc>
                <a:extLst>
                  <a:ext uri="{0D108BD9-81ED-4DB2-BD59-A6C34878D82A}">
                    <a16:rowId xmlns:a16="http://schemas.microsoft.com/office/drawing/2014/main" val="10001"/>
                  </a:ext>
                </a:extLst>
              </a:tr>
              <a:tr h="451592">
                <a:tc>
                  <a:txBody>
                    <a:bodyPr/>
                    <a:lstStyle/>
                    <a:p>
                      <a:pPr algn="ctr" fontAlgn="ctr"/>
                      <a:endParaRPr lang="es-ES" sz="1000" b="1" i="0" u="none" strike="noStrike" dirty="0">
                        <a:solidFill>
                          <a:schemeClr val="tx2"/>
                        </a:solidFill>
                        <a:latin typeface="Calibri"/>
                      </a:endParaRPr>
                    </a:p>
                  </a:txBody>
                  <a:tcPr marL="6064" marR="6064" marT="6064" marB="0" anchor="ctr">
                    <a:lnL>
                      <a:noFill/>
                    </a:lnL>
                    <a:lnR>
                      <a:noFill/>
                    </a:lnR>
                    <a:lnT>
                      <a:noFill/>
                    </a:lnT>
                    <a:lnB>
                      <a:noFill/>
                    </a:lnB>
                  </a:tcPr>
                </a:tc>
                <a:tc vMerge="1">
                  <a:txBody>
                    <a:bodyPr/>
                    <a:lstStyle/>
                    <a:p>
                      <a:endParaRPr lang="es-ES"/>
                    </a:p>
                  </a:txBody>
                  <a:tcPr/>
                </a:tc>
                <a:tc vMerge="1">
                  <a:txBody>
                    <a:bodyPr/>
                    <a:lstStyle/>
                    <a:p>
                      <a:endParaRPr lang="es-ES"/>
                    </a:p>
                  </a:txBody>
                  <a:tcPr/>
                </a:tc>
                <a:tc vMerge="1">
                  <a:txBody>
                    <a:bodyPr/>
                    <a:lstStyle/>
                    <a:p>
                      <a:endParaRPr lang="es-ES"/>
                    </a:p>
                  </a:txBody>
                  <a:tcPr/>
                </a:tc>
                <a:tc gridSpan="2">
                  <a:txBody>
                    <a:bodyPr/>
                    <a:lstStyle/>
                    <a:p>
                      <a:pPr algn="ctr" fontAlgn="ctr"/>
                      <a:r>
                        <a:rPr lang="es-ES" sz="1000" b="1" i="0" u="none" strike="noStrike">
                          <a:solidFill>
                            <a:schemeClr val="tx2"/>
                          </a:solidFill>
                          <a:latin typeface="Calibri"/>
                        </a:rPr>
                        <a:t>MFF 2007-2013</a:t>
                      </a:r>
                    </a:p>
                  </a:txBody>
                  <a:tcPr marL="6064" marR="6064" marT="6064" marB="0" anchor="ctr">
                    <a:lnL>
                      <a:noFill/>
                    </a:lnL>
                    <a:lnR>
                      <a:noFill/>
                    </a:lnR>
                    <a:lnT>
                      <a:noFill/>
                    </a:lnT>
                    <a:lnB>
                      <a:noFill/>
                    </a:lnB>
                  </a:tcPr>
                </a:tc>
                <a:tc hMerge="1">
                  <a:txBody>
                    <a:bodyPr/>
                    <a:lstStyle/>
                    <a:p>
                      <a:endParaRPr lang="es-ES"/>
                    </a:p>
                  </a:txBody>
                  <a:tcPr/>
                </a:tc>
                <a:tc gridSpan="2">
                  <a:txBody>
                    <a:bodyPr/>
                    <a:lstStyle/>
                    <a:p>
                      <a:pPr algn="ctr" fontAlgn="ctr"/>
                      <a:r>
                        <a:rPr lang="es-ES" sz="1000" b="1" i="0" u="none" strike="noStrike">
                          <a:solidFill>
                            <a:schemeClr val="tx2"/>
                          </a:solidFill>
                          <a:latin typeface="Calibri"/>
                        </a:rPr>
                        <a:t>Commission Proposals</a:t>
                      </a:r>
                    </a:p>
                  </a:txBody>
                  <a:tcPr marL="6064" marR="6064" marT="6064" marB="0" anchor="ctr">
                    <a:lnL>
                      <a:noFill/>
                    </a:lnL>
                    <a:lnR>
                      <a:noFill/>
                    </a:lnR>
                    <a:lnT>
                      <a:noFill/>
                    </a:lnT>
                    <a:lnB>
                      <a:noFill/>
                    </a:lnB>
                  </a:tcPr>
                </a:tc>
                <a:tc hMerge="1">
                  <a:txBody>
                    <a:bodyPr/>
                    <a:lstStyle/>
                    <a:p>
                      <a:endParaRPr lang="es-ES"/>
                    </a:p>
                  </a:txBody>
                  <a:tcPr/>
                </a:tc>
                <a:extLst>
                  <a:ext uri="{0D108BD9-81ED-4DB2-BD59-A6C34878D82A}">
                    <a16:rowId xmlns:a16="http://schemas.microsoft.com/office/drawing/2014/main" val="10002"/>
                  </a:ext>
                </a:extLst>
              </a:tr>
              <a:tr h="300670">
                <a:tc>
                  <a:txBody>
                    <a:bodyPr/>
                    <a:lstStyle/>
                    <a:p>
                      <a:pPr algn="ctr" fontAlgn="ctr"/>
                      <a:endParaRPr lang="es-ES" sz="1000" b="1" i="0" u="none" strike="noStrike" dirty="0">
                        <a:solidFill>
                          <a:schemeClr val="tx2"/>
                        </a:solidFill>
                        <a:latin typeface="Calibri"/>
                      </a:endParaRPr>
                    </a:p>
                  </a:txBody>
                  <a:tcPr marL="6064" marR="6064" marT="6064" marB="0" anchor="ctr">
                    <a:lnL>
                      <a:noFill/>
                    </a:lnL>
                    <a:lnR>
                      <a:noFill/>
                    </a:lnR>
                    <a:lnT>
                      <a:noFill/>
                    </a:lnT>
                    <a:lnB>
                      <a:noFill/>
                    </a:lnB>
                  </a:tcPr>
                </a:tc>
                <a:tc>
                  <a:txBody>
                    <a:bodyPr/>
                    <a:lstStyle/>
                    <a:p>
                      <a:pPr algn="ctr" fontAlgn="ctr"/>
                      <a:endParaRPr lang="es-ES" sz="1000" b="1" i="0" u="none" strike="noStrike">
                        <a:solidFill>
                          <a:schemeClr val="tx2"/>
                        </a:solidFill>
                        <a:latin typeface="Calibri"/>
                      </a:endParaRPr>
                    </a:p>
                  </a:txBody>
                  <a:tcPr marL="6064" marR="6064" marT="6064" marB="0" anchor="ctr">
                    <a:lnL>
                      <a:noFill/>
                    </a:lnL>
                    <a:lnR>
                      <a:noFill/>
                    </a:lnR>
                    <a:lnT>
                      <a:noFill/>
                    </a:lnT>
                    <a:lnB>
                      <a:noFill/>
                    </a:lnB>
                  </a:tcPr>
                </a:tc>
                <a:tc>
                  <a:txBody>
                    <a:bodyPr/>
                    <a:lstStyle/>
                    <a:p>
                      <a:pPr algn="ctr" fontAlgn="ctr"/>
                      <a:endParaRPr lang="es-ES" sz="1000" b="1" i="0" u="none" strike="noStrike">
                        <a:solidFill>
                          <a:schemeClr val="tx2"/>
                        </a:solidFill>
                        <a:latin typeface="Calibri"/>
                      </a:endParaRPr>
                    </a:p>
                  </a:txBody>
                  <a:tcPr marL="6064" marR="6064" marT="6064" marB="0" anchor="ctr">
                    <a:lnL>
                      <a:noFill/>
                    </a:lnL>
                    <a:lnR>
                      <a:noFill/>
                    </a:lnR>
                    <a:lnT>
                      <a:noFill/>
                    </a:lnT>
                    <a:lnB>
                      <a:noFill/>
                    </a:lnB>
                  </a:tcPr>
                </a:tc>
                <a:tc>
                  <a:txBody>
                    <a:bodyPr/>
                    <a:lstStyle/>
                    <a:p>
                      <a:pPr algn="ctr" fontAlgn="ctr"/>
                      <a:endParaRPr lang="es-ES" sz="1000" b="1" i="0" u="none" strike="noStrike">
                        <a:solidFill>
                          <a:schemeClr val="tx2"/>
                        </a:solidFill>
                        <a:latin typeface="Calibri"/>
                      </a:endParaRPr>
                    </a:p>
                  </a:txBody>
                  <a:tcPr marL="6064" marR="6064" marT="6064" marB="0" anchor="ctr">
                    <a:lnL>
                      <a:noFill/>
                    </a:lnL>
                    <a:lnR>
                      <a:noFill/>
                    </a:lnR>
                    <a:lnT>
                      <a:noFill/>
                    </a:lnT>
                    <a:lnB>
                      <a:noFill/>
                    </a:lnB>
                  </a:tcPr>
                </a:tc>
                <a:tc>
                  <a:txBody>
                    <a:bodyPr/>
                    <a:lstStyle/>
                    <a:p>
                      <a:pPr algn="ctr" fontAlgn="ctr"/>
                      <a:r>
                        <a:rPr lang="es-ES" sz="1000" b="1" i="0" u="none" strike="noStrike">
                          <a:solidFill>
                            <a:schemeClr val="tx2"/>
                          </a:solidFill>
                          <a:latin typeface="Calibri"/>
                        </a:rPr>
                        <a:t> million euros</a:t>
                      </a:r>
                    </a:p>
                  </a:txBody>
                  <a:tcPr marL="6064" marR="6064" marT="6064" marB="0" anchor="ctr">
                    <a:lnL>
                      <a:noFill/>
                    </a:lnL>
                    <a:lnR>
                      <a:noFill/>
                    </a:lnR>
                    <a:lnT>
                      <a:noFill/>
                    </a:lnT>
                    <a:lnB>
                      <a:noFill/>
                    </a:lnB>
                  </a:tcPr>
                </a:tc>
                <a:tc>
                  <a:txBody>
                    <a:bodyPr/>
                    <a:lstStyle/>
                    <a:p>
                      <a:pPr algn="ctr" fontAlgn="ctr"/>
                      <a:r>
                        <a:rPr lang="es-ES" sz="1000" b="1" i="0" u="none" strike="noStrike">
                          <a:solidFill>
                            <a:schemeClr val="tx2"/>
                          </a:solidFill>
                          <a:latin typeface="Calibri"/>
                        </a:rPr>
                        <a:t>%</a:t>
                      </a:r>
                    </a:p>
                  </a:txBody>
                  <a:tcPr marL="6064" marR="6064" marT="6064" marB="0" anchor="ctr">
                    <a:lnL>
                      <a:noFill/>
                    </a:lnL>
                    <a:lnR>
                      <a:noFill/>
                    </a:lnR>
                    <a:lnT>
                      <a:noFill/>
                    </a:lnT>
                    <a:lnB>
                      <a:noFill/>
                    </a:lnB>
                  </a:tcPr>
                </a:tc>
                <a:tc>
                  <a:txBody>
                    <a:bodyPr/>
                    <a:lstStyle/>
                    <a:p>
                      <a:pPr algn="ctr" fontAlgn="ctr"/>
                      <a:r>
                        <a:rPr lang="es-ES" sz="1000" b="1" i="0" u="none" strike="noStrike">
                          <a:solidFill>
                            <a:schemeClr val="tx2"/>
                          </a:solidFill>
                          <a:latin typeface="Calibri"/>
                        </a:rPr>
                        <a:t>million euros</a:t>
                      </a:r>
                    </a:p>
                  </a:txBody>
                  <a:tcPr marL="6064" marR="6064" marT="6064" marB="0" anchor="ctr">
                    <a:lnL>
                      <a:noFill/>
                    </a:lnL>
                    <a:lnR>
                      <a:noFill/>
                    </a:lnR>
                    <a:lnT>
                      <a:noFill/>
                    </a:lnT>
                    <a:lnB>
                      <a:noFill/>
                    </a:lnB>
                  </a:tcPr>
                </a:tc>
                <a:tc>
                  <a:txBody>
                    <a:bodyPr/>
                    <a:lstStyle/>
                    <a:p>
                      <a:pPr algn="ctr" fontAlgn="ctr"/>
                      <a:r>
                        <a:rPr lang="es-ES" sz="1000" b="1" i="0" u="none" strike="noStrike">
                          <a:solidFill>
                            <a:schemeClr val="tx2"/>
                          </a:solidFill>
                          <a:latin typeface="Calibri"/>
                        </a:rPr>
                        <a:t>%</a:t>
                      </a:r>
                    </a:p>
                  </a:txBody>
                  <a:tcPr marL="6064" marR="6064" marT="6064" marB="0" anchor="ctr">
                    <a:lnL>
                      <a:noFill/>
                    </a:lnL>
                    <a:lnR>
                      <a:noFill/>
                    </a:lnR>
                    <a:lnT>
                      <a:noFill/>
                    </a:lnT>
                    <a:lnB>
                      <a:noFill/>
                    </a:lnB>
                  </a:tcPr>
                </a:tc>
                <a:extLst>
                  <a:ext uri="{0D108BD9-81ED-4DB2-BD59-A6C34878D82A}">
                    <a16:rowId xmlns:a16="http://schemas.microsoft.com/office/drawing/2014/main" val="10003"/>
                  </a:ext>
                </a:extLst>
              </a:tr>
              <a:tr h="168008">
                <a:tc>
                  <a:txBody>
                    <a:bodyPr/>
                    <a:lstStyle/>
                    <a:p>
                      <a:pPr algn="ctr" fontAlgn="ctr"/>
                      <a:r>
                        <a:rPr lang="es-ES" sz="1100" b="1" i="0" u="none" strike="noStrike" dirty="0">
                          <a:solidFill>
                            <a:schemeClr val="tx2">
                              <a:lumMod val="25000"/>
                            </a:schemeClr>
                          </a:solidFill>
                          <a:latin typeface="Calibri"/>
                        </a:rPr>
                        <a:t>Total </a:t>
                      </a:r>
                      <a:r>
                        <a:rPr lang="es-ES" sz="1100" b="1" i="0" u="none" strike="noStrike" dirty="0" err="1">
                          <a:solidFill>
                            <a:schemeClr val="tx2">
                              <a:lumMod val="25000"/>
                            </a:schemeClr>
                          </a:solidFill>
                          <a:latin typeface="Calibri"/>
                        </a:rPr>
                        <a:t>commitment</a:t>
                      </a:r>
                      <a:r>
                        <a:rPr lang="es-ES" sz="1100" b="1" i="0" u="none" strike="noStrike" dirty="0">
                          <a:solidFill>
                            <a:schemeClr val="tx2">
                              <a:lumMod val="25000"/>
                            </a:schemeClr>
                          </a:solidFill>
                          <a:latin typeface="Calibri"/>
                        </a:rPr>
                        <a:t> </a:t>
                      </a:r>
                      <a:r>
                        <a:rPr lang="es-ES" sz="1100" b="1" i="0" u="none" strike="noStrike" dirty="0" err="1">
                          <a:solidFill>
                            <a:schemeClr val="tx2">
                              <a:lumMod val="25000"/>
                            </a:schemeClr>
                          </a:solidFill>
                          <a:latin typeface="Calibri"/>
                        </a:rPr>
                        <a:t>appropriations</a:t>
                      </a:r>
                      <a:endParaRPr lang="es-ES" sz="1100" b="1" i="0" u="none" strike="noStrike" dirty="0">
                        <a:solidFill>
                          <a:schemeClr val="tx2">
                            <a:lumMod val="25000"/>
                          </a:schemeClr>
                        </a:solidFill>
                        <a:latin typeface="Calibri"/>
                      </a:endParaRPr>
                    </a:p>
                  </a:txBody>
                  <a:tcPr marL="6064" marR="6064" marT="6064" marB="0" anchor="ctr">
                    <a:lnL>
                      <a:noFill/>
                    </a:lnL>
                    <a:lnR>
                      <a:noFill/>
                    </a:lnR>
                    <a:lnT>
                      <a:noFill/>
                    </a:lnT>
                    <a:lnB>
                      <a:noFill/>
                    </a:lnB>
                    <a:solidFill>
                      <a:schemeClr val="tx2"/>
                    </a:solidFill>
                  </a:tcPr>
                </a:tc>
                <a:tc>
                  <a:txBody>
                    <a:bodyPr/>
                    <a:lstStyle/>
                    <a:p>
                      <a:pPr algn="r" fontAlgn="ctr"/>
                      <a:r>
                        <a:rPr lang="es-ES" sz="1100" b="1" i="0" u="none" strike="noStrike" dirty="0">
                          <a:solidFill>
                            <a:schemeClr val="tx2">
                              <a:lumMod val="25000"/>
                            </a:schemeClr>
                          </a:solidFill>
                          <a:latin typeface="Calibri"/>
                        </a:rPr>
                        <a:t>994.176</a:t>
                      </a:r>
                    </a:p>
                  </a:txBody>
                  <a:tcPr marL="6064" marR="6064" marT="6064" marB="0" anchor="ctr">
                    <a:lnL>
                      <a:noFill/>
                    </a:lnL>
                    <a:lnR>
                      <a:noFill/>
                    </a:lnR>
                    <a:lnT>
                      <a:noFill/>
                    </a:lnT>
                    <a:lnB>
                      <a:noFill/>
                    </a:lnB>
                    <a:solidFill>
                      <a:schemeClr val="tx2"/>
                    </a:solidFill>
                  </a:tcPr>
                </a:tc>
                <a:tc>
                  <a:txBody>
                    <a:bodyPr/>
                    <a:lstStyle/>
                    <a:p>
                      <a:pPr algn="ctr" fontAlgn="ctr"/>
                      <a:r>
                        <a:rPr lang="es-ES" sz="1100" b="1" i="0" u="none" strike="noStrike" dirty="0">
                          <a:solidFill>
                            <a:schemeClr val="tx2">
                              <a:lumMod val="25000"/>
                            </a:schemeClr>
                          </a:solidFill>
                          <a:latin typeface="Calibri"/>
                        </a:rPr>
                        <a:t>1.045.282</a:t>
                      </a:r>
                    </a:p>
                  </a:txBody>
                  <a:tcPr marL="6064" marR="6064" marT="6064" marB="0" anchor="ctr">
                    <a:lnL>
                      <a:noFill/>
                    </a:lnL>
                    <a:lnR>
                      <a:noFill/>
                    </a:lnR>
                    <a:lnT>
                      <a:noFill/>
                    </a:lnT>
                    <a:lnB>
                      <a:noFill/>
                    </a:lnB>
                    <a:solidFill>
                      <a:schemeClr val="tx2"/>
                    </a:solidFill>
                  </a:tcPr>
                </a:tc>
                <a:tc>
                  <a:txBody>
                    <a:bodyPr/>
                    <a:lstStyle/>
                    <a:p>
                      <a:pPr algn="r" fontAlgn="ctr"/>
                      <a:r>
                        <a:rPr lang="es-ES" sz="1100" b="1" i="0" u="none" strike="noStrike" dirty="0">
                          <a:solidFill>
                            <a:schemeClr val="tx2">
                              <a:lumMod val="25000"/>
                            </a:schemeClr>
                          </a:solidFill>
                          <a:latin typeface="Calibri"/>
                        </a:rPr>
                        <a:t>959.988</a:t>
                      </a:r>
                    </a:p>
                  </a:txBody>
                  <a:tcPr marL="6064" marR="6064" marT="6064" marB="0" anchor="ctr">
                    <a:lnL>
                      <a:noFill/>
                    </a:lnL>
                    <a:lnR>
                      <a:noFill/>
                    </a:lnR>
                    <a:lnT>
                      <a:noFill/>
                    </a:lnT>
                    <a:lnB>
                      <a:noFill/>
                    </a:lnB>
                    <a:solidFill>
                      <a:schemeClr val="tx2"/>
                    </a:solidFill>
                  </a:tcPr>
                </a:tc>
                <a:tc>
                  <a:txBody>
                    <a:bodyPr/>
                    <a:lstStyle/>
                    <a:p>
                      <a:pPr algn="r" fontAlgn="ctr"/>
                      <a:r>
                        <a:rPr lang="es-ES" sz="1100" b="1" i="0" u="none" strike="noStrike" dirty="0">
                          <a:solidFill>
                            <a:schemeClr val="tx2">
                              <a:lumMod val="25000"/>
                            </a:schemeClr>
                          </a:solidFill>
                          <a:latin typeface="Calibri"/>
                        </a:rPr>
                        <a:t>-34.188</a:t>
                      </a:r>
                    </a:p>
                  </a:txBody>
                  <a:tcPr marL="6064" marR="6064" marT="6064" marB="0" anchor="ctr">
                    <a:lnL>
                      <a:noFill/>
                    </a:lnL>
                    <a:lnR>
                      <a:noFill/>
                    </a:lnR>
                    <a:lnT>
                      <a:noFill/>
                    </a:lnT>
                    <a:lnB>
                      <a:noFill/>
                    </a:lnB>
                    <a:solidFill>
                      <a:schemeClr val="tx2"/>
                    </a:solidFill>
                  </a:tcPr>
                </a:tc>
                <a:tc>
                  <a:txBody>
                    <a:bodyPr/>
                    <a:lstStyle/>
                    <a:p>
                      <a:pPr algn="r" fontAlgn="ctr"/>
                      <a:r>
                        <a:rPr lang="es-ES" sz="1100" b="1" i="0" u="none" strike="noStrike" dirty="0">
                          <a:solidFill>
                            <a:schemeClr val="tx2">
                              <a:lumMod val="25000"/>
                            </a:schemeClr>
                          </a:solidFill>
                          <a:latin typeface="Calibri"/>
                        </a:rPr>
                        <a:t>-3%</a:t>
                      </a:r>
                    </a:p>
                  </a:txBody>
                  <a:tcPr marL="6064" marR="6064" marT="6064" marB="0" anchor="ctr">
                    <a:lnL>
                      <a:noFill/>
                    </a:lnL>
                    <a:lnR>
                      <a:noFill/>
                    </a:lnR>
                    <a:lnT>
                      <a:noFill/>
                    </a:lnT>
                    <a:lnB>
                      <a:noFill/>
                    </a:lnB>
                    <a:solidFill>
                      <a:schemeClr val="tx2"/>
                    </a:solidFill>
                  </a:tcPr>
                </a:tc>
                <a:tc>
                  <a:txBody>
                    <a:bodyPr/>
                    <a:lstStyle/>
                    <a:p>
                      <a:pPr algn="r" fontAlgn="ctr"/>
                      <a:r>
                        <a:rPr lang="es-ES" sz="1100" b="1" i="0" u="none" strike="noStrike" dirty="0">
                          <a:solidFill>
                            <a:schemeClr val="tx2">
                              <a:lumMod val="25000"/>
                            </a:schemeClr>
                          </a:solidFill>
                          <a:latin typeface="Calibri"/>
                        </a:rPr>
                        <a:t>-85.294</a:t>
                      </a:r>
                    </a:p>
                  </a:txBody>
                  <a:tcPr marL="6064" marR="6064" marT="6064" marB="0" anchor="ctr">
                    <a:lnL>
                      <a:noFill/>
                    </a:lnL>
                    <a:lnR>
                      <a:noFill/>
                    </a:lnR>
                    <a:lnT>
                      <a:noFill/>
                    </a:lnT>
                    <a:lnB>
                      <a:noFill/>
                    </a:lnB>
                    <a:solidFill>
                      <a:schemeClr val="tx2"/>
                    </a:solidFill>
                  </a:tcPr>
                </a:tc>
                <a:tc>
                  <a:txBody>
                    <a:bodyPr/>
                    <a:lstStyle/>
                    <a:p>
                      <a:pPr algn="r" fontAlgn="ctr"/>
                      <a:r>
                        <a:rPr lang="es-ES" sz="1100" b="1" i="0" u="none" strike="noStrike" dirty="0">
                          <a:solidFill>
                            <a:schemeClr val="tx2">
                              <a:lumMod val="25000"/>
                            </a:schemeClr>
                          </a:solidFill>
                          <a:latin typeface="Calibri"/>
                        </a:rPr>
                        <a:t>-8%</a:t>
                      </a:r>
                    </a:p>
                  </a:txBody>
                  <a:tcPr marL="6064" marR="6064" marT="6064" marB="0" anchor="ctr">
                    <a:lnL>
                      <a:noFill/>
                    </a:lnL>
                    <a:lnR>
                      <a:noFill/>
                    </a:lnR>
                    <a:lnT>
                      <a:noFill/>
                    </a:lnT>
                    <a:lnB>
                      <a:noFill/>
                    </a:lnB>
                    <a:solidFill>
                      <a:schemeClr val="tx2"/>
                    </a:solidFill>
                  </a:tcPr>
                </a:tc>
                <a:extLst>
                  <a:ext uri="{0D108BD9-81ED-4DB2-BD59-A6C34878D82A}">
                    <a16:rowId xmlns:a16="http://schemas.microsoft.com/office/drawing/2014/main" val="10004"/>
                  </a:ext>
                </a:extLst>
              </a:tr>
              <a:tr h="168008">
                <a:tc>
                  <a:txBody>
                    <a:bodyPr/>
                    <a:lstStyle/>
                    <a:p>
                      <a:pPr algn="ctr" fontAlgn="ctr"/>
                      <a:r>
                        <a:rPr lang="en-US" sz="1100" b="1" i="0" u="none" strike="noStrike" dirty="0">
                          <a:solidFill>
                            <a:schemeClr val="tx2"/>
                          </a:solidFill>
                          <a:latin typeface="Calibri"/>
                        </a:rPr>
                        <a:t>as a percentage of GNI</a:t>
                      </a:r>
                    </a:p>
                  </a:txBody>
                  <a:tcPr marL="6064" marR="6064" marT="6064" marB="0" anchor="ctr">
                    <a:lnL>
                      <a:noFill/>
                    </a:lnL>
                    <a:lnR>
                      <a:noFill/>
                    </a:lnR>
                    <a:lnT>
                      <a:noFill/>
                    </a:lnT>
                    <a:lnB>
                      <a:noFill/>
                    </a:lnB>
                  </a:tcPr>
                </a:tc>
                <a:tc>
                  <a:txBody>
                    <a:bodyPr/>
                    <a:lstStyle/>
                    <a:p>
                      <a:pPr algn="r" fontAlgn="ctr"/>
                      <a:r>
                        <a:rPr lang="es-ES" sz="1100" b="1" i="0" u="none" strike="noStrike" dirty="0">
                          <a:solidFill>
                            <a:schemeClr val="tx2"/>
                          </a:solidFill>
                          <a:latin typeface="Calibri"/>
                        </a:rPr>
                        <a:t>1,12%</a:t>
                      </a:r>
                    </a:p>
                  </a:txBody>
                  <a:tcPr marL="6064" marR="6064" marT="6064" marB="0" anchor="ctr">
                    <a:lnL>
                      <a:noFill/>
                    </a:lnL>
                    <a:lnR>
                      <a:noFill/>
                    </a:lnR>
                    <a:lnT>
                      <a:noFill/>
                    </a:lnT>
                    <a:lnB>
                      <a:noFill/>
                    </a:lnB>
                  </a:tcPr>
                </a:tc>
                <a:tc>
                  <a:txBody>
                    <a:bodyPr/>
                    <a:lstStyle/>
                    <a:p>
                      <a:pPr algn="r" fontAlgn="ctr"/>
                      <a:r>
                        <a:rPr lang="es-ES" sz="1100" b="1" i="0" u="none" strike="noStrike" dirty="0">
                          <a:solidFill>
                            <a:schemeClr val="tx2"/>
                          </a:solidFill>
                          <a:latin typeface="Calibri"/>
                        </a:rPr>
                        <a:t>1,09%</a:t>
                      </a:r>
                    </a:p>
                  </a:txBody>
                  <a:tcPr marL="6064" marR="6064" marT="6064" marB="0" anchor="ctr">
                    <a:lnL>
                      <a:noFill/>
                    </a:lnL>
                    <a:lnR>
                      <a:noFill/>
                    </a:lnR>
                    <a:lnT>
                      <a:noFill/>
                    </a:lnT>
                    <a:lnB>
                      <a:noFill/>
                    </a:lnB>
                  </a:tcPr>
                </a:tc>
                <a:tc>
                  <a:txBody>
                    <a:bodyPr/>
                    <a:lstStyle/>
                    <a:p>
                      <a:pPr algn="r" fontAlgn="ctr"/>
                      <a:r>
                        <a:rPr lang="es-ES" sz="1100" b="1" i="0" u="none" strike="noStrike" dirty="0">
                          <a:solidFill>
                            <a:schemeClr val="tx2"/>
                          </a:solidFill>
                          <a:latin typeface="Calibri"/>
                        </a:rPr>
                        <a:t>1,00%</a:t>
                      </a:r>
                    </a:p>
                  </a:txBody>
                  <a:tcPr marL="6064" marR="6064" marT="6064" marB="0" anchor="ctr">
                    <a:lnL>
                      <a:noFill/>
                    </a:lnL>
                    <a:lnR>
                      <a:noFill/>
                    </a:lnR>
                    <a:lnT>
                      <a:noFill/>
                    </a:lnT>
                    <a:lnB>
                      <a:noFill/>
                    </a:lnB>
                  </a:tcPr>
                </a:tc>
                <a:tc>
                  <a:txBody>
                    <a:bodyPr/>
                    <a:lstStyle/>
                    <a:p>
                      <a:pPr algn="ctr" fontAlgn="ctr"/>
                      <a:endParaRPr lang="es-ES" sz="1100" b="1" i="0" u="none" strike="noStrike" dirty="0">
                        <a:solidFill>
                          <a:schemeClr val="tx2"/>
                        </a:solidFill>
                        <a:latin typeface="Calibri"/>
                      </a:endParaRPr>
                    </a:p>
                  </a:txBody>
                  <a:tcPr marL="6064" marR="6064" marT="6064" marB="0" anchor="ctr">
                    <a:lnL>
                      <a:noFill/>
                    </a:lnL>
                    <a:lnR>
                      <a:noFill/>
                    </a:lnR>
                    <a:lnT>
                      <a:noFill/>
                    </a:lnT>
                    <a:lnB>
                      <a:noFill/>
                    </a:lnB>
                  </a:tcPr>
                </a:tc>
                <a:tc>
                  <a:txBody>
                    <a:bodyPr/>
                    <a:lstStyle/>
                    <a:p>
                      <a:pPr algn="r" fontAlgn="ctr"/>
                      <a:r>
                        <a:rPr lang="es-ES" sz="1100" b="1" i="0" u="none" strike="noStrike" dirty="0">
                          <a:solidFill>
                            <a:schemeClr val="tx2"/>
                          </a:solidFill>
                          <a:latin typeface="Calibri"/>
                        </a:rPr>
                        <a:t>-0,12%</a:t>
                      </a:r>
                    </a:p>
                  </a:txBody>
                  <a:tcPr marL="6064" marR="6064" marT="6064" marB="0" anchor="ctr">
                    <a:lnL>
                      <a:noFill/>
                    </a:lnL>
                    <a:lnR>
                      <a:noFill/>
                    </a:lnR>
                    <a:lnT>
                      <a:noFill/>
                    </a:lnT>
                    <a:lnB>
                      <a:noFill/>
                    </a:lnB>
                  </a:tcPr>
                </a:tc>
                <a:tc>
                  <a:txBody>
                    <a:bodyPr/>
                    <a:lstStyle/>
                    <a:p>
                      <a:pPr algn="ctr" fontAlgn="ctr"/>
                      <a:endParaRPr lang="es-ES" sz="1100" b="1" i="0" u="none" strike="noStrike" dirty="0">
                        <a:solidFill>
                          <a:schemeClr val="tx2"/>
                        </a:solidFill>
                        <a:latin typeface="Calibri"/>
                      </a:endParaRPr>
                    </a:p>
                  </a:txBody>
                  <a:tcPr marL="6064" marR="6064" marT="6064" marB="0" anchor="ctr">
                    <a:lnL>
                      <a:noFill/>
                    </a:lnL>
                    <a:lnR>
                      <a:noFill/>
                    </a:lnR>
                    <a:lnT>
                      <a:noFill/>
                    </a:lnT>
                    <a:lnB>
                      <a:noFill/>
                    </a:lnB>
                  </a:tcPr>
                </a:tc>
                <a:tc>
                  <a:txBody>
                    <a:bodyPr/>
                    <a:lstStyle/>
                    <a:p>
                      <a:pPr algn="r" fontAlgn="ctr"/>
                      <a:r>
                        <a:rPr lang="es-ES" sz="1100" b="1" i="0" u="none" strike="noStrike" dirty="0">
                          <a:solidFill>
                            <a:schemeClr val="tx2"/>
                          </a:solidFill>
                          <a:latin typeface="Calibri"/>
                        </a:rPr>
                        <a:t>-0,09%</a:t>
                      </a:r>
                    </a:p>
                  </a:txBody>
                  <a:tcPr marL="6064" marR="6064" marT="6064" marB="0" anchor="ctr">
                    <a:lnL>
                      <a:noFill/>
                    </a:lnL>
                    <a:lnR>
                      <a:noFill/>
                    </a:lnR>
                    <a:lnT>
                      <a:noFill/>
                    </a:lnT>
                    <a:lnB>
                      <a:noFill/>
                    </a:lnB>
                  </a:tcPr>
                </a:tc>
                <a:extLst>
                  <a:ext uri="{0D108BD9-81ED-4DB2-BD59-A6C34878D82A}">
                    <a16:rowId xmlns:a16="http://schemas.microsoft.com/office/drawing/2014/main" val="10005"/>
                  </a:ext>
                </a:extLst>
              </a:tr>
              <a:tr h="168008">
                <a:tc>
                  <a:txBody>
                    <a:bodyPr/>
                    <a:lstStyle/>
                    <a:p>
                      <a:pPr algn="l" fontAlgn="b"/>
                      <a:r>
                        <a:rPr lang="es-ES" sz="1100" b="1" i="0" u="none" strike="noStrike" dirty="0">
                          <a:solidFill>
                            <a:schemeClr val="tx2"/>
                          </a:solidFill>
                          <a:latin typeface="Calibri"/>
                        </a:rPr>
                        <a:t>1. </a:t>
                      </a:r>
                      <a:r>
                        <a:rPr lang="es-ES" sz="1100" b="1" i="0" u="none" strike="noStrike" dirty="0" smtClean="0">
                          <a:solidFill>
                            <a:schemeClr val="tx2"/>
                          </a:solidFill>
                          <a:latin typeface="Calibri"/>
                        </a:rPr>
                        <a:t>Crecimiento sostenible</a:t>
                      </a:r>
                      <a:endParaRPr lang="es-ES" sz="1100" b="1" i="0" u="none" strike="noStrike" dirty="0">
                        <a:solidFill>
                          <a:schemeClr val="tx2"/>
                        </a:solidFill>
                        <a:latin typeface="Calibri"/>
                      </a:endParaRP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446.310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503.310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450.763</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4.453</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-52.547</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-10%</a:t>
                      </a:r>
                    </a:p>
                  </a:txBody>
                  <a:tcPr marL="6064" marR="6064" marT="6064" marB="0" anchor="b">
                    <a:lnL>
                      <a:noFill/>
                    </a:lnL>
                    <a:lnR>
                      <a:noFill/>
                    </a:lnR>
                    <a:lnT>
                      <a:noFill/>
                    </a:lnT>
                    <a:lnB>
                      <a:noFill/>
                    </a:lnB>
                    <a:solidFill>
                      <a:schemeClr val="bg2"/>
                    </a:solidFill>
                  </a:tcPr>
                </a:tc>
                <a:extLst>
                  <a:ext uri="{0D108BD9-81ED-4DB2-BD59-A6C34878D82A}">
                    <a16:rowId xmlns:a16="http://schemas.microsoft.com/office/drawing/2014/main" val="10006"/>
                  </a:ext>
                </a:extLst>
              </a:tr>
              <a:tr h="168008">
                <a:tc>
                  <a:txBody>
                    <a:bodyPr/>
                    <a:lstStyle/>
                    <a:p>
                      <a:pPr algn="l" fontAlgn="b"/>
                      <a:r>
                        <a:rPr lang="en-US" sz="1100" b="0" i="0" u="none" strike="noStrike" dirty="0">
                          <a:solidFill>
                            <a:schemeClr val="tx2"/>
                          </a:solidFill>
                          <a:latin typeface="Calibri"/>
                        </a:rPr>
                        <a:t>1a. </a:t>
                      </a:r>
                      <a:r>
                        <a:rPr lang="en-US" sz="1100" b="0" i="0" u="none" strike="noStrike" dirty="0" err="1" smtClean="0">
                          <a:solidFill>
                            <a:schemeClr val="tx2"/>
                          </a:solidFill>
                          <a:latin typeface="Calibri"/>
                        </a:rPr>
                        <a:t>Competitividad</a:t>
                      </a:r>
                      <a:r>
                        <a:rPr lang="en-US" sz="1100" b="0" i="0" u="none" strike="noStrike" baseline="0" dirty="0" smtClean="0">
                          <a:solidFill>
                            <a:schemeClr val="tx2"/>
                          </a:solidFill>
                          <a:latin typeface="Calibri"/>
                        </a:rPr>
                        <a:t> </a:t>
                      </a:r>
                      <a:r>
                        <a:rPr lang="en-US" sz="1100" b="0" i="0" u="none" strike="noStrike" baseline="0" dirty="0" err="1" smtClean="0">
                          <a:solidFill>
                            <a:schemeClr val="tx2"/>
                          </a:solidFill>
                          <a:latin typeface="Calibri"/>
                        </a:rPr>
                        <a:t>para</a:t>
                      </a:r>
                      <a:r>
                        <a:rPr lang="en-US" sz="1100" b="0" i="0" u="none" strike="noStrike" baseline="0" dirty="0" smtClean="0">
                          <a:solidFill>
                            <a:schemeClr val="tx2"/>
                          </a:solidFill>
                          <a:latin typeface="Calibri"/>
                        </a:rPr>
                        <a:t> el </a:t>
                      </a:r>
                      <a:r>
                        <a:rPr lang="en-US" sz="1100" b="0" i="0" u="none" strike="noStrike" baseline="0" dirty="0" err="1" smtClean="0">
                          <a:solidFill>
                            <a:schemeClr val="tx2"/>
                          </a:solidFill>
                          <a:latin typeface="Calibri"/>
                        </a:rPr>
                        <a:t>Crecimiento</a:t>
                      </a:r>
                      <a:r>
                        <a:rPr lang="en-US" sz="1100" b="0" i="0" u="none" strike="noStrike" baseline="0" dirty="0" smtClean="0">
                          <a:solidFill>
                            <a:schemeClr val="tx2"/>
                          </a:solidFill>
                          <a:latin typeface="Calibri"/>
                        </a:rPr>
                        <a:t> y el </a:t>
                      </a:r>
                      <a:r>
                        <a:rPr lang="en-US" sz="1100" b="0" i="0" u="none" strike="noStrike" baseline="0" dirty="0" err="1" smtClean="0">
                          <a:solidFill>
                            <a:schemeClr val="tx2"/>
                          </a:solidFill>
                          <a:latin typeface="Calibri"/>
                        </a:rPr>
                        <a:t>Empleo</a:t>
                      </a:r>
                      <a:r>
                        <a:rPr lang="en-US" sz="1100" b="0" i="0" u="none" strike="noStrike" dirty="0" smtClean="0">
                          <a:solidFill>
                            <a:schemeClr val="tx2"/>
                          </a:solidFill>
                          <a:latin typeface="Calibri"/>
                        </a:rPr>
                        <a:t>*</a:t>
                      </a:r>
                      <a:endParaRPr lang="en-US" sz="1100" b="0" i="0" u="none" strike="noStrike" dirty="0">
                        <a:solidFill>
                          <a:schemeClr val="tx2"/>
                        </a:solidFill>
                        <a:latin typeface="Calibri"/>
                      </a:endParaRP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91.495</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164.316</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125.614</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34.119</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37%</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-38.702</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-24%</a:t>
                      </a:r>
                    </a:p>
                  </a:txBody>
                  <a:tcPr marL="6064" marR="6064" marT="6064" marB="0" anchor="b">
                    <a:lnL>
                      <a:noFill/>
                    </a:lnL>
                    <a:lnR>
                      <a:noFill/>
                    </a:lnR>
                    <a:lnT>
                      <a:noFill/>
                    </a:lnT>
                    <a:lnB>
                      <a:noFill/>
                    </a:lnB>
                    <a:solidFill>
                      <a:schemeClr val="bg2">
                        <a:lumMod val="60000"/>
                        <a:lumOff val="40000"/>
                      </a:schemeClr>
                    </a:solidFill>
                  </a:tcPr>
                </a:tc>
                <a:extLst>
                  <a:ext uri="{0D108BD9-81ED-4DB2-BD59-A6C34878D82A}">
                    <a16:rowId xmlns:a16="http://schemas.microsoft.com/office/drawing/2014/main" val="10007"/>
                  </a:ext>
                </a:extLst>
              </a:tr>
              <a:tr h="168008">
                <a:tc>
                  <a:txBody>
                    <a:bodyPr/>
                    <a:lstStyle/>
                    <a:p>
                      <a:pPr algn="l" fontAlgn="b"/>
                      <a:r>
                        <a:rPr lang="es-ES" sz="1100" b="0" i="0" u="none" strike="noStrike" dirty="0" smtClean="0">
                          <a:solidFill>
                            <a:schemeClr val="tx2"/>
                          </a:solidFill>
                          <a:latin typeface="Calibri"/>
                        </a:rPr>
                        <a:t>del cual: </a:t>
                      </a:r>
                      <a:r>
                        <a:rPr lang="en-US" sz="1100" b="0" i="0" u="none" strike="noStrike" dirty="0" smtClean="0">
                          <a:solidFill>
                            <a:schemeClr val="tx2"/>
                          </a:solidFill>
                          <a:latin typeface="Calibri"/>
                        </a:rPr>
                        <a:t> </a:t>
                      </a:r>
                      <a:r>
                        <a:rPr lang="en-US" sz="1100" b="0" i="0" u="none" strike="noStrike" dirty="0">
                          <a:solidFill>
                            <a:schemeClr val="tx2"/>
                          </a:solidFill>
                          <a:latin typeface="Calibri"/>
                        </a:rPr>
                        <a:t>Connecting Europe Facility</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12.783</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40.249</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19.299</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6.516</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51%</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-20.950</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-52%</a:t>
                      </a:r>
                    </a:p>
                  </a:txBody>
                  <a:tcPr marL="6064" marR="6064" marT="6064" marB="0" anchor="b">
                    <a:lnL>
                      <a:noFill/>
                    </a:lnL>
                    <a:lnR>
                      <a:noFill/>
                    </a:lnR>
                    <a:lnT>
                      <a:noFill/>
                    </a:lnT>
                    <a:lnB>
                      <a:noFill/>
                    </a:lnB>
                  </a:tcPr>
                </a:tc>
                <a:extLst>
                  <a:ext uri="{0D108BD9-81ED-4DB2-BD59-A6C34878D82A}">
                    <a16:rowId xmlns:a16="http://schemas.microsoft.com/office/drawing/2014/main" val="10008"/>
                  </a:ext>
                </a:extLst>
              </a:tr>
              <a:tr h="168008">
                <a:tc>
                  <a:txBody>
                    <a:bodyPr/>
                    <a:lstStyle/>
                    <a:p>
                      <a:pPr algn="l" fontAlgn="b"/>
                      <a:r>
                        <a:rPr lang="es-ES" sz="1100" b="0" i="0" u="none" strike="noStrike" dirty="0" smtClean="0">
                          <a:solidFill>
                            <a:schemeClr val="tx2"/>
                          </a:solidFill>
                          <a:latin typeface="Calibri"/>
                        </a:rPr>
                        <a:t>del cual: </a:t>
                      </a:r>
                      <a:r>
                        <a:rPr lang="en-US" sz="1100" b="0" i="0" u="none" strike="noStrike" dirty="0" smtClean="0">
                          <a:solidFill>
                            <a:schemeClr val="tx2"/>
                          </a:solidFill>
                          <a:latin typeface="Calibri"/>
                        </a:rPr>
                        <a:t> </a:t>
                      </a:r>
                      <a:r>
                        <a:rPr lang="en-US" sz="1100" b="0" i="0" u="none" strike="noStrike" dirty="0">
                          <a:solidFill>
                            <a:schemeClr val="tx2"/>
                          </a:solidFill>
                          <a:latin typeface="Calibri"/>
                        </a:rPr>
                        <a:t>Galileo, ITER and GMES</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8.047</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15.548</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12.793</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4.746</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59%</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-2.755</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-18%</a:t>
                      </a:r>
                    </a:p>
                  </a:txBody>
                  <a:tcPr marL="6064" marR="6064" marT="6064" marB="0" anchor="b">
                    <a:lnL>
                      <a:noFill/>
                    </a:lnL>
                    <a:lnR>
                      <a:noFill/>
                    </a:lnR>
                    <a:lnT>
                      <a:noFill/>
                    </a:lnT>
                    <a:lnB>
                      <a:noFill/>
                    </a:lnB>
                  </a:tcPr>
                </a:tc>
                <a:extLst>
                  <a:ext uri="{0D108BD9-81ED-4DB2-BD59-A6C34878D82A}">
                    <a16:rowId xmlns:a16="http://schemas.microsoft.com/office/drawing/2014/main" val="10009"/>
                  </a:ext>
                </a:extLst>
              </a:tr>
              <a:tr h="168008">
                <a:tc>
                  <a:txBody>
                    <a:bodyPr/>
                    <a:lstStyle/>
                    <a:p>
                      <a:pPr algn="l" fontAlgn="b"/>
                      <a:r>
                        <a:rPr lang="en-US" sz="1100" b="0" i="0" u="none" strike="noStrike" dirty="0">
                          <a:solidFill>
                            <a:schemeClr val="tx2"/>
                          </a:solidFill>
                          <a:latin typeface="Calibri"/>
                        </a:rPr>
                        <a:t>1b. </a:t>
                      </a:r>
                      <a:r>
                        <a:rPr lang="en-US" sz="1100" b="0" i="0" u="none" strike="noStrike" dirty="0" err="1" smtClean="0">
                          <a:solidFill>
                            <a:schemeClr val="tx2"/>
                          </a:solidFill>
                          <a:latin typeface="Calibri"/>
                        </a:rPr>
                        <a:t>Cohesión</a:t>
                      </a:r>
                      <a:r>
                        <a:rPr lang="en-US" sz="1100" b="0" i="0" u="none" strike="noStrike" dirty="0" smtClean="0">
                          <a:solidFill>
                            <a:schemeClr val="tx2"/>
                          </a:solidFill>
                          <a:latin typeface="Calibri"/>
                        </a:rPr>
                        <a:t> </a:t>
                      </a:r>
                      <a:r>
                        <a:rPr lang="en-US" sz="1100" b="0" i="0" u="none" strike="noStrike" dirty="0" err="1" smtClean="0">
                          <a:solidFill>
                            <a:schemeClr val="tx2"/>
                          </a:solidFill>
                          <a:latin typeface="Calibri"/>
                        </a:rPr>
                        <a:t>para</a:t>
                      </a:r>
                      <a:r>
                        <a:rPr lang="en-US" sz="1100" b="0" i="0" u="none" strike="noStrike" dirty="0" smtClean="0">
                          <a:solidFill>
                            <a:schemeClr val="tx2"/>
                          </a:solidFill>
                          <a:latin typeface="Calibri"/>
                        </a:rPr>
                        <a:t> el </a:t>
                      </a:r>
                      <a:r>
                        <a:rPr lang="en-US" sz="1100" b="0" i="0" u="none" strike="noStrike" dirty="0" err="1" smtClean="0">
                          <a:solidFill>
                            <a:schemeClr val="tx2"/>
                          </a:solidFill>
                          <a:latin typeface="Calibri"/>
                        </a:rPr>
                        <a:t>Crecimeneto</a:t>
                      </a:r>
                      <a:r>
                        <a:rPr lang="en-US" sz="1100" b="0" i="0" u="none" strike="noStrike" dirty="0" smtClean="0">
                          <a:solidFill>
                            <a:schemeClr val="tx2"/>
                          </a:solidFill>
                          <a:latin typeface="Calibri"/>
                        </a:rPr>
                        <a:t> y el </a:t>
                      </a:r>
                      <a:r>
                        <a:rPr lang="en-US" sz="1100" b="0" i="0" u="none" strike="noStrike" dirty="0" err="1" smtClean="0">
                          <a:solidFill>
                            <a:schemeClr val="tx2"/>
                          </a:solidFill>
                          <a:latin typeface="Calibri"/>
                        </a:rPr>
                        <a:t>Empleo</a:t>
                      </a:r>
                      <a:endParaRPr lang="en-US" sz="1100" b="0" i="0" u="none" strike="noStrike" dirty="0">
                        <a:solidFill>
                          <a:schemeClr val="tx2"/>
                        </a:solidFill>
                        <a:latin typeface="Calibri"/>
                      </a:endParaRP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354.815</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338.994</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325.149</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-29.666</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-8%</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-13.845</a:t>
                      </a:r>
                    </a:p>
                  </a:txBody>
                  <a:tcPr marL="6064" marR="6064" marT="6064" marB="0" anchor="b">
                    <a:lnL>
                      <a:noFill/>
                    </a:lnL>
                    <a:lnR>
                      <a:noFill/>
                    </a:lnR>
                    <a:lnT>
                      <a:noFill/>
                    </a:lnT>
                    <a:lnB>
                      <a:noFill/>
                    </a:lnB>
                    <a:solidFill>
                      <a:schemeClr val="bg2">
                        <a:lumMod val="60000"/>
                        <a:lumOff val="40000"/>
                      </a:schemeClr>
                    </a:solidFill>
                  </a:tcPr>
                </a:tc>
                <a:tc>
                  <a:txBody>
                    <a:bodyPr/>
                    <a:lstStyle/>
                    <a:p>
                      <a:pPr algn="r" fontAlgn="b"/>
                      <a:r>
                        <a:rPr lang="es-ES" sz="1100" b="0" i="0" u="none" strike="noStrike" dirty="0">
                          <a:solidFill>
                            <a:schemeClr val="tx2"/>
                          </a:solidFill>
                          <a:latin typeface="Calibri"/>
                        </a:rPr>
                        <a:t>-4%</a:t>
                      </a:r>
                    </a:p>
                  </a:txBody>
                  <a:tcPr marL="6064" marR="6064" marT="6064" marB="0" anchor="b">
                    <a:lnL>
                      <a:noFill/>
                    </a:lnL>
                    <a:lnR>
                      <a:noFill/>
                    </a:lnR>
                    <a:lnT>
                      <a:noFill/>
                    </a:lnT>
                    <a:lnB>
                      <a:noFill/>
                    </a:lnB>
                    <a:solidFill>
                      <a:schemeClr val="bg2">
                        <a:lumMod val="60000"/>
                        <a:lumOff val="40000"/>
                      </a:schemeClr>
                    </a:solidFill>
                  </a:tcPr>
                </a:tc>
                <a:extLst>
                  <a:ext uri="{0D108BD9-81ED-4DB2-BD59-A6C34878D82A}">
                    <a16:rowId xmlns:a16="http://schemas.microsoft.com/office/drawing/2014/main" val="10010"/>
                  </a:ext>
                </a:extLst>
              </a:tr>
              <a:tr h="168008">
                <a:tc>
                  <a:txBody>
                    <a:bodyPr/>
                    <a:lstStyle/>
                    <a:p>
                      <a:pPr algn="l" fontAlgn="b"/>
                      <a:r>
                        <a:rPr lang="es-ES" sz="1100" b="0" i="0" u="none" strike="noStrike" dirty="0" smtClean="0">
                          <a:solidFill>
                            <a:schemeClr val="tx2"/>
                          </a:solidFill>
                          <a:latin typeface="Calibri"/>
                        </a:rPr>
                        <a:t>del cual: </a:t>
                      </a:r>
                      <a:r>
                        <a:rPr lang="en-US" sz="1100" b="0" i="0" u="none" strike="noStrike" dirty="0" smtClean="0">
                          <a:solidFill>
                            <a:schemeClr val="tx2"/>
                          </a:solidFill>
                          <a:latin typeface="Calibri"/>
                        </a:rPr>
                        <a:t> </a:t>
                      </a:r>
                      <a:r>
                        <a:rPr lang="en-US" sz="1100" b="0" i="0" u="none" strike="noStrike" dirty="0">
                          <a:solidFill>
                            <a:schemeClr val="tx2"/>
                          </a:solidFill>
                          <a:latin typeface="Calibri"/>
                        </a:rPr>
                        <a:t>Investment for growth and jobs</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345.935</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327.116</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313.197</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-32.738</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-9%</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-13.919</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-4%</a:t>
                      </a:r>
                    </a:p>
                  </a:txBody>
                  <a:tcPr marL="6064" marR="6064" marT="6064" marB="0" anchor="b">
                    <a:lnL>
                      <a:noFill/>
                    </a:lnL>
                    <a:lnR>
                      <a:noFill/>
                    </a:lnR>
                    <a:lnT>
                      <a:noFill/>
                    </a:lnT>
                    <a:lnB>
                      <a:noFill/>
                    </a:lnB>
                  </a:tcPr>
                </a:tc>
                <a:extLst>
                  <a:ext uri="{0D108BD9-81ED-4DB2-BD59-A6C34878D82A}">
                    <a16:rowId xmlns:a16="http://schemas.microsoft.com/office/drawing/2014/main" val="10011"/>
                  </a:ext>
                </a:extLst>
              </a:tr>
              <a:tr h="168008">
                <a:tc>
                  <a:txBody>
                    <a:bodyPr/>
                    <a:lstStyle/>
                    <a:p>
                      <a:pPr algn="l" fontAlgn="b"/>
                      <a:r>
                        <a:rPr lang="es-ES" sz="1100" b="0" i="0" u="none" strike="noStrike" dirty="0" smtClean="0">
                          <a:solidFill>
                            <a:schemeClr val="tx2"/>
                          </a:solidFill>
                          <a:latin typeface="Calibri"/>
                        </a:rPr>
                        <a:t>del cual: </a:t>
                      </a:r>
                      <a:r>
                        <a:rPr lang="en-US" sz="1100" b="0" i="0" u="none" strike="noStrike" dirty="0" smtClean="0">
                          <a:solidFill>
                            <a:schemeClr val="tx2"/>
                          </a:solidFill>
                          <a:latin typeface="Calibri"/>
                        </a:rPr>
                        <a:t>European </a:t>
                      </a:r>
                      <a:r>
                        <a:rPr lang="en-US" sz="1100" b="0" i="0" u="none" strike="noStrike" dirty="0">
                          <a:solidFill>
                            <a:schemeClr val="tx2"/>
                          </a:solidFill>
                          <a:latin typeface="Calibri"/>
                        </a:rPr>
                        <a:t>territorial cooperation</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8.880</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11.878</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8.948</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68</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1%</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-2.930</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-25%</a:t>
                      </a:r>
                    </a:p>
                  </a:txBody>
                  <a:tcPr marL="6064" marR="6064" marT="6064" marB="0" anchor="b">
                    <a:lnL>
                      <a:noFill/>
                    </a:lnL>
                    <a:lnR>
                      <a:noFill/>
                    </a:lnR>
                    <a:lnT>
                      <a:noFill/>
                    </a:lnT>
                    <a:lnB>
                      <a:noFill/>
                    </a:lnB>
                  </a:tcPr>
                </a:tc>
                <a:extLst>
                  <a:ext uri="{0D108BD9-81ED-4DB2-BD59-A6C34878D82A}">
                    <a16:rowId xmlns:a16="http://schemas.microsoft.com/office/drawing/2014/main" val="10012"/>
                  </a:ext>
                </a:extLst>
              </a:tr>
              <a:tr h="168008">
                <a:tc>
                  <a:txBody>
                    <a:bodyPr/>
                    <a:lstStyle/>
                    <a:p>
                      <a:pPr algn="l" fontAlgn="b"/>
                      <a:r>
                        <a:rPr lang="en-US" sz="1100" b="0" i="0" u="none" strike="noStrike">
                          <a:solidFill>
                            <a:schemeClr val="tx2"/>
                          </a:solidFill>
                          <a:latin typeface="Calibri"/>
                        </a:rPr>
                        <a:t>of which Contribution to CEF</a:t>
                      </a:r>
                    </a:p>
                  </a:txBody>
                  <a:tcPr marL="6064" marR="6064" marT="6064" marB="0" anchor="b">
                    <a:lnL>
                      <a:noFill/>
                    </a:lnL>
                    <a:lnR>
                      <a:noFill/>
                    </a:lnR>
                    <a:lnT>
                      <a:noFill/>
                    </a:lnT>
                    <a:lnB>
                      <a:noFill/>
                    </a:lnB>
                  </a:tcPr>
                </a:tc>
                <a:tc>
                  <a:txBody>
                    <a:bodyPr/>
                    <a:lstStyle/>
                    <a:p>
                      <a:pPr algn="l" fontAlgn="b"/>
                      <a:endParaRPr lang="es-ES" sz="1100" b="0" i="0" u="none" strike="noStrike" dirty="0">
                        <a:solidFill>
                          <a:schemeClr val="tx2"/>
                        </a:solidFill>
                        <a:latin typeface="Calibri"/>
                      </a:endParaRPr>
                    </a:p>
                  </a:txBody>
                  <a:tcPr marL="6064" marR="6064" marT="6064" marB="0" anchor="b">
                    <a:lnL>
                      <a:noFill/>
                    </a:lnL>
                    <a:lnR>
                      <a:noFill/>
                    </a:lnR>
                    <a:lnT>
                      <a:noFill/>
                    </a:lnT>
                    <a:lnB>
                      <a:noFill/>
                    </a:lnB>
                  </a:tcPr>
                </a:tc>
                <a:tc>
                  <a:txBody>
                    <a:bodyPr/>
                    <a:lstStyle/>
                    <a:p>
                      <a:pPr algn="l" fontAlgn="b"/>
                      <a:endParaRPr lang="es-ES" sz="1100" b="0" i="0" u="none" strike="noStrike">
                        <a:solidFill>
                          <a:schemeClr val="tx2"/>
                        </a:solidFill>
                        <a:latin typeface="Calibri"/>
                      </a:endParaRP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10.000</a:t>
                      </a:r>
                    </a:p>
                  </a:txBody>
                  <a:tcPr marL="6064" marR="6064" marT="6064" marB="0" anchor="b">
                    <a:lnL>
                      <a:noFill/>
                    </a:lnL>
                    <a:lnR>
                      <a:noFill/>
                    </a:lnR>
                    <a:lnT>
                      <a:noFill/>
                    </a:lnT>
                    <a:lnB>
                      <a:noFill/>
                    </a:lnB>
                  </a:tcPr>
                </a:tc>
                <a:tc>
                  <a:txBody>
                    <a:bodyPr/>
                    <a:lstStyle/>
                    <a:p>
                      <a:pPr algn="l" fontAlgn="b"/>
                      <a:endParaRPr lang="es-ES" sz="1100" b="0" i="0" u="none" strike="noStrike">
                        <a:solidFill>
                          <a:schemeClr val="tx2"/>
                        </a:solidFill>
                        <a:latin typeface="Calibri"/>
                      </a:endParaRPr>
                    </a:p>
                  </a:txBody>
                  <a:tcPr marL="6064" marR="6064" marT="6064" marB="0" anchor="b">
                    <a:lnL>
                      <a:noFill/>
                    </a:lnL>
                    <a:lnR>
                      <a:noFill/>
                    </a:lnR>
                    <a:lnT>
                      <a:noFill/>
                    </a:lnT>
                    <a:lnB>
                      <a:noFill/>
                    </a:lnB>
                  </a:tcPr>
                </a:tc>
                <a:tc>
                  <a:txBody>
                    <a:bodyPr/>
                    <a:lstStyle/>
                    <a:p>
                      <a:pPr algn="l" fontAlgn="b"/>
                      <a:endParaRPr lang="es-ES" sz="1100" b="0" i="0" u="none" strike="noStrike" dirty="0">
                        <a:solidFill>
                          <a:schemeClr val="tx2"/>
                        </a:solidFill>
                        <a:latin typeface="Calibri"/>
                      </a:endParaRPr>
                    </a:p>
                  </a:txBody>
                  <a:tcPr marL="6064" marR="6064" marT="6064" marB="0" anchor="b">
                    <a:lnL>
                      <a:noFill/>
                    </a:lnL>
                    <a:lnR>
                      <a:noFill/>
                    </a:lnR>
                    <a:lnT>
                      <a:noFill/>
                    </a:lnT>
                    <a:lnB>
                      <a:noFill/>
                    </a:lnB>
                  </a:tcPr>
                </a:tc>
                <a:tc>
                  <a:txBody>
                    <a:bodyPr/>
                    <a:lstStyle/>
                    <a:p>
                      <a:pPr algn="l" fontAlgn="b"/>
                      <a:endParaRPr lang="es-ES" sz="1100" b="0" i="0" u="none" strike="noStrike">
                        <a:solidFill>
                          <a:schemeClr val="tx2"/>
                        </a:solidFill>
                        <a:latin typeface="Calibri"/>
                      </a:endParaRPr>
                    </a:p>
                  </a:txBody>
                  <a:tcPr marL="6064" marR="6064" marT="6064" marB="0" anchor="b">
                    <a:lnL>
                      <a:noFill/>
                    </a:lnL>
                    <a:lnR>
                      <a:noFill/>
                    </a:lnR>
                    <a:lnT>
                      <a:noFill/>
                    </a:lnT>
                    <a:lnB>
                      <a:noFill/>
                    </a:lnB>
                  </a:tcPr>
                </a:tc>
                <a:tc>
                  <a:txBody>
                    <a:bodyPr/>
                    <a:lstStyle/>
                    <a:p>
                      <a:pPr algn="l" fontAlgn="b"/>
                      <a:endParaRPr lang="es-ES" sz="1100" b="0" i="0" u="none" strike="noStrike">
                        <a:solidFill>
                          <a:schemeClr val="tx2"/>
                        </a:solidFill>
                        <a:latin typeface="Calibri"/>
                      </a:endParaRPr>
                    </a:p>
                  </a:txBody>
                  <a:tcPr marL="6064" marR="6064" marT="6064" marB="0" anchor="b">
                    <a:lnL>
                      <a:noFill/>
                    </a:lnL>
                    <a:lnR>
                      <a:noFill/>
                    </a:lnR>
                    <a:lnT>
                      <a:noFill/>
                    </a:lnT>
                    <a:lnB>
                      <a:noFill/>
                    </a:lnB>
                  </a:tcPr>
                </a:tc>
                <a:extLst>
                  <a:ext uri="{0D108BD9-81ED-4DB2-BD59-A6C34878D82A}">
                    <a16:rowId xmlns:a16="http://schemas.microsoft.com/office/drawing/2014/main" val="10013"/>
                  </a:ext>
                </a:extLst>
              </a:tr>
              <a:tr h="168008">
                <a:tc>
                  <a:txBody>
                    <a:bodyPr/>
                    <a:lstStyle/>
                    <a:p>
                      <a:pPr algn="l" fontAlgn="b"/>
                      <a:r>
                        <a:rPr lang="en-US" sz="1100" b="1" i="0" u="none" strike="noStrike" dirty="0">
                          <a:solidFill>
                            <a:schemeClr val="tx2"/>
                          </a:solidFill>
                          <a:latin typeface="Calibri"/>
                        </a:rPr>
                        <a:t>2. </a:t>
                      </a:r>
                      <a:r>
                        <a:rPr lang="es-ES" sz="1100" b="1" i="0" u="none" strike="noStrike" dirty="0" smtClean="0">
                          <a:solidFill>
                            <a:schemeClr val="tx2"/>
                          </a:solidFill>
                          <a:latin typeface="Calibri"/>
                        </a:rPr>
                        <a:t>Preservación y gestión de los recursos naturales</a:t>
                      </a:r>
                      <a:endParaRPr lang="en-US" sz="1100" b="1" i="0" u="none" strike="noStrike" dirty="0">
                        <a:solidFill>
                          <a:schemeClr val="tx2"/>
                        </a:solidFill>
                        <a:latin typeface="Calibri"/>
                      </a:endParaRP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420.682</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389.972</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373.179</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-47.503</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-11%</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-16.793</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-4%</a:t>
                      </a:r>
                    </a:p>
                  </a:txBody>
                  <a:tcPr marL="6064" marR="6064" marT="6064" marB="0" anchor="b">
                    <a:lnL>
                      <a:noFill/>
                    </a:lnL>
                    <a:lnR>
                      <a:noFill/>
                    </a:lnR>
                    <a:lnT>
                      <a:noFill/>
                    </a:lnT>
                    <a:lnB>
                      <a:noFill/>
                    </a:lnB>
                    <a:solidFill>
                      <a:schemeClr val="bg2"/>
                    </a:solidFill>
                  </a:tcPr>
                </a:tc>
                <a:extLst>
                  <a:ext uri="{0D108BD9-81ED-4DB2-BD59-A6C34878D82A}">
                    <a16:rowId xmlns:a16="http://schemas.microsoft.com/office/drawing/2014/main" val="10014"/>
                  </a:ext>
                </a:extLst>
              </a:tr>
              <a:tr h="169840">
                <a:tc>
                  <a:txBody>
                    <a:bodyPr/>
                    <a:lstStyle/>
                    <a:p>
                      <a:pPr algn="l" fontAlgn="b"/>
                      <a:r>
                        <a:rPr lang="es-ES" sz="1100" b="0" i="0" u="none" strike="noStrike" dirty="0" smtClean="0">
                          <a:solidFill>
                            <a:schemeClr val="tx2"/>
                          </a:solidFill>
                          <a:latin typeface="Calibri"/>
                        </a:rPr>
                        <a:t>del cual: gasto vinculado al mercado y pagos directos </a:t>
                      </a:r>
                      <a:r>
                        <a:rPr lang="en-US" sz="1100" b="0" i="0" u="none" strike="noStrike" dirty="0" smtClean="0">
                          <a:solidFill>
                            <a:schemeClr val="tx2"/>
                          </a:solidFill>
                          <a:latin typeface="Calibri"/>
                        </a:rPr>
                        <a:t>**</a:t>
                      </a:r>
                      <a:endParaRPr lang="en-US" sz="1100" b="0" i="0" u="none" strike="noStrike" dirty="0">
                        <a:solidFill>
                          <a:schemeClr val="tx2"/>
                        </a:solidFill>
                        <a:latin typeface="Calibri"/>
                      </a:endParaRP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318.820</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286.551</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277.851</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-40.969</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-13%</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-8.700</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-3%</a:t>
                      </a:r>
                    </a:p>
                  </a:txBody>
                  <a:tcPr marL="6064" marR="6064" marT="6064" marB="0" anchor="b">
                    <a:lnL>
                      <a:noFill/>
                    </a:lnL>
                    <a:lnR>
                      <a:noFill/>
                    </a:lnR>
                    <a:lnT>
                      <a:noFill/>
                    </a:lnT>
                    <a:lnB>
                      <a:noFill/>
                    </a:lnB>
                  </a:tcPr>
                </a:tc>
                <a:extLst>
                  <a:ext uri="{0D108BD9-81ED-4DB2-BD59-A6C34878D82A}">
                    <a16:rowId xmlns:a16="http://schemas.microsoft.com/office/drawing/2014/main" val="10015"/>
                  </a:ext>
                </a:extLst>
              </a:tr>
              <a:tr h="168008">
                <a:tc>
                  <a:txBody>
                    <a:bodyPr/>
                    <a:lstStyle/>
                    <a:p>
                      <a:pPr algn="l" fontAlgn="b"/>
                      <a:r>
                        <a:rPr lang="es-ES" sz="1100" b="0" i="0" u="none" strike="noStrike" dirty="0" smtClean="0">
                          <a:solidFill>
                            <a:schemeClr val="tx2"/>
                          </a:solidFill>
                          <a:latin typeface="Calibri"/>
                        </a:rPr>
                        <a:t>del cual: desarrollo rural</a:t>
                      </a:r>
                      <a:endParaRPr lang="es-ES" sz="1100" b="0" i="0" u="none" strike="noStrike" dirty="0">
                        <a:solidFill>
                          <a:schemeClr val="tx2"/>
                        </a:solidFill>
                        <a:latin typeface="Calibri"/>
                      </a:endParaRP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95.741</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91.966</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84.936</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-10.805</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-11%</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-7.030</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-8%</a:t>
                      </a:r>
                    </a:p>
                  </a:txBody>
                  <a:tcPr marL="6064" marR="6064" marT="6064" marB="0" anchor="b">
                    <a:lnL>
                      <a:noFill/>
                    </a:lnL>
                    <a:lnR>
                      <a:noFill/>
                    </a:lnR>
                    <a:lnT>
                      <a:noFill/>
                    </a:lnT>
                    <a:lnB>
                      <a:noFill/>
                    </a:lnB>
                  </a:tcPr>
                </a:tc>
                <a:extLst>
                  <a:ext uri="{0D108BD9-81ED-4DB2-BD59-A6C34878D82A}">
                    <a16:rowId xmlns:a16="http://schemas.microsoft.com/office/drawing/2014/main" val="10016"/>
                  </a:ext>
                </a:extLst>
              </a:tr>
              <a:tr h="168008">
                <a:tc>
                  <a:txBody>
                    <a:bodyPr/>
                    <a:lstStyle/>
                    <a:p>
                      <a:pPr algn="l" fontAlgn="b"/>
                      <a:r>
                        <a:rPr lang="en-US" sz="1100" b="1" i="0" u="none" strike="noStrike" dirty="0">
                          <a:solidFill>
                            <a:schemeClr val="tx2"/>
                          </a:solidFill>
                          <a:latin typeface="Calibri"/>
                        </a:rPr>
                        <a:t>3. </a:t>
                      </a:r>
                      <a:r>
                        <a:rPr lang="es-ES" sz="1100" b="1" i="0" u="none" strike="noStrike" dirty="0" smtClean="0">
                          <a:solidFill>
                            <a:schemeClr val="tx2"/>
                          </a:solidFill>
                          <a:latin typeface="Calibri"/>
                        </a:rPr>
                        <a:t>Ciudadanía, libertad, seguridad y justicia</a:t>
                      </a:r>
                      <a:endParaRPr lang="en-US" sz="1100" b="1" i="0" u="none" strike="noStrike" dirty="0">
                        <a:solidFill>
                          <a:schemeClr val="tx2"/>
                        </a:solidFill>
                        <a:latin typeface="Calibri"/>
                      </a:endParaRP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12.366</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18.809</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15.686</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3.320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27%</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-3.123</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-17%</a:t>
                      </a:r>
                    </a:p>
                  </a:txBody>
                  <a:tcPr marL="6064" marR="6064" marT="6064" marB="0" anchor="b">
                    <a:lnL>
                      <a:noFill/>
                    </a:lnL>
                    <a:lnR>
                      <a:noFill/>
                    </a:lnR>
                    <a:lnT>
                      <a:noFill/>
                    </a:lnT>
                    <a:lnB>
                      <a:noFill/>
                    </a:lnB>
                    <a:solidFill>
                      <a:schemeClr val="bg2"/>
                    </a:solidFill>
                  </a:tcPr>
                </a:tc>
                <a:extLst>
                  <a:ext uri="{0D108BD9-81ED-4DB2-BD59-A6C34878D82A}">
                    <a16:rowId xmlns:a16="http://schemas.microsoft.com/office/drawing/2014/main" val="10017"/>
                  </a:ext>
                </a:extLst>
              </a:tr>
              <a:tr h="168008">
                <a:tc>
                  <a:txBody>
                    <a:bodyPr/>
                    <a:lstStyle/>
                    <a:p>
                      <a:pPr algn="l" fontAlgn="b"/>
                      <a:r>
                        <a:rPr lang="pt-BR" sz="1100" b="1" i="0" u="none" strike="noStrike" dirty="0">
                          <a:solidFill>
                            <a:schemeClr val="tx2"/>
                          </a:solidFill>
                          <a:latin typeface="Calibri"/>
                        </a:rPr>
                        <a:t>4. </a:t>
                      </a:r>
                      <a:r>
                        <a:rPr lang="es-ES" sz="1100" b="1" i="0" u="none" strike="noStrike" dirty="0" smtClean="0">
                          <a:solidFill>
                            <a:schemeClr val="tx2"/>
                          </a:solidFill>
                          <a:latin typeface="Calibri"/>
                        </a:rPr>
                        <a:t>La Unión Europea como un socio global</a:t>
                      </a:r>
                      <a:endParaRPr lang="pt-BR" sz="1100" b="1" i="0" u="none" strike="noStrike" dirty="0">
                        <a:solidFill>
                          <a:schemeClr val="tx2"/>
                        </a:solidFill>
                        <a:latin typeface="Calibri"/>
                      </a:endParaRP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56.815</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70.000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a:solidFill>
                            <a:schemeClr val="tx2"/>
                          </a:solidFill>
                          <a:latin typeface="Calibri"/>
                        </a:rPr>
                        <a:t>58.704</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1.889</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3%</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-11.296</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-16%</a:t>
                      </a:r>
                    </a:p>
                  </a:txBody>
                  <a:tcPr marL="6064" marR="6064" marT="6064" marB="0" anchor="b">
                    <a:lnL>
                      <a:noFill/>
                    </a:lnL>
                    <a:lnR>
                      <a:noFill/>
                    </a:lnR>
                    <a:lnT>
                      <a:noFill/>
                    </a:lnT>
                    <a:lnB>
                      <a:noFill/>
                    </a:lnB>
                    <a:solidFill>
                      <a:schemeClr val="bg2"/>
                    </a:solidFill>
                  </a:tcPr>
                </a:tc>
                <a:extLst>
                  <a:ext uri="{0D108BD9-81ED-4DB2-BD59-A6C34878D82A}">
                    <a16:rowId xmlns:a16="http://schemas.microsoft.com/office/drawing/2014/main" val="10018"/>
                  </a:ext>
                </a:extLst>
              </a:tr>
              <a:tr h="168008">
                <a:tc>
                  <a:txBody>
                    <a:bodyPr/>
                    <a:lstStyle/>
                    <a:p>
                      <a:pPr algn="l" fontAlgn="b"/>
                      <a:r>
                        <a:rPr lang="es-ES" sz="1100" b="1" i="0" u="none" strike="noStrike" dirty="0">
                          <a:solidFill>
                            <a:schemeClr val="tx2"/>
                          </a:solidFill>
                          <a:latin typeface="Calibri"/>
                        </a:rPr>
                        <a:t>5. </a:t>
                      </a:r>
                      <a:r>
                        <a:rPr lang="es-ES" sz="1100" b="1" i="0" u="none" strike="noStrike" dirty="0" smtClean="0">
                          <a:solidFill>
                            <a:schemeClr val="tx2"/>
                          </a:solidFill>
                          <a:latin typeface="Calibri"/>
                        </a:rPr>
                        <a:t>Administración</a:t>
                      </a:r>
                      <a:r>
                        <a:rPr lang="es-ES" sz="1100" b="1" i="0" u="none" strike="noStrike" dirty="0">
                          <a:solidFill>
                            <a:schemeClr val="tx2"/>
                          </a:solidFill>
                          <a:latin typeface="Calibri"/>
                        </a:rPr>
                        <a:t>***</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57.082</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63.165</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61.629</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4.547</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8%</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-1.536</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-2%</a:t>
                      </a:r>
                    </a:p>
                  </a:txBody>
                  <a:tcPr marL="6064" marR="6064" marT="6064" marB="0" anchor="b">
                    <a:lnL>
                      <a:noFill/>
                    </a:lnL>
                    <a:lnR>
                      <a:noFill/>
                    </a:lnR>
                    <a:lnT>
                      <a:noFill/>
                    </a:lnT>
                    <a:lnB>
                      <a:noFill/>
                    </a:lnB>
                    <a:solidFill>
                      <a:schemeClr val="bg2"/>
                    </a:solidFill>
                  </a:tcPr>
                </a:tc>
                <a:extLst>
                  <a:ext uri="{0D108BD9-81ED-4DB2-BD59-A6C34878D82A}">
                    <a16:rowId xmlns:a16="http://schemas.microsoft.com/office/drawing/2014/main" val="10019"/>
                  </a:ext>
                </a:extLst>
              </a:tr>
              <a:tr h="168008">
                <a:tc>
                  <a:txBody>
                    <a:bodyPr/>
                    <a:lstStyle/>
                    <a:p>
                      <a:pPr algn="l" fontAlgn="b"/>
                      <a:r>
                        <a:rPr lang="es-ES" sz="1100" b="0" i="0" u="none" strike="noStrike" dirty="0" smtClean="0">
                          <a:solidFill>
                            <a:schemeClr val="tx2"/>
                          </a:solidFill>
                          <a:latin typeface="Calibri"/>
                        </a:rPr>
                        <a:t>del cual: </a:t>
                      </a:r>
                      <a:r>
                        <a:rPr lang="es-ES" sz="1100" b="0" i="0" u="none" strike="noStrike" dirty="0" err="1">
                          <a:solidFill>
                            <a:schemeClr val="tx2"/>
                          </a:solidFill>
                          <a:latin typeface="Calibri"/>
                        </a:rPr>
                        <a:t>Administrative</a:t>
                      </a:r>
                      <a:r>
                        <a:rPr lang="es-ES" sz="1100" b="0" i="0" u="none" strike="noStrike" dirty="0">
                          <a:solidFill>
                            <a:schemeClr val="tx2"/>
                          </a:solidFill>
                          <a:latin typeface="Calibri"/>
                        </a:rPr>
                        <a:t> </a:t>
                      </a:r>
                      <a:r>
                        <a:rPr lang="es-ES" sz="1100" b="0" i="0" u="none" strike="noStrike" dirty="0" err="1">
                          <a:solidFill>
                            <a:schemeClr val="tx2"/>
                          </a:solidFill>
                          <a:latin typeface="Calibri"/>
                        </a:rPr>
                        <a:t>expenditure</a:t>
                      </a:r>
                      <a:endParaRPr lang="es-ES" sz="1100" b="0" i="0" u="none" strike="noStrike" dirty="0">
                        <a:solidFill>
                          <a:schemeClr val="tx2"/>
                        </a:solidFill>
                        <a:latin typeface="Calibri"/>
                      </a:endParaRP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46.247</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51.000</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49.798</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3.551</a:t>
                      </a:r>
                    </a:p>
                  </a:txBody>
                  <a:tcPr marL="6064" marR="6064" marT="6064" marB="0" anchor="b">
                    <a:lnL>
                      <a:noFill/>
                    </a:lnL>
                    <a:lnR>
                      <a:noFill/>
                    </a:lnR>
                    <a:lnT>
                      <a:noFill/>
                    </a:lnT>
                    <a:lnB>
                      <a:noFill/>
                    </a:lnB>
                  </a:tcPr>
                </a:tc>
                <a:tc>
                  <a:txBody>
                    <a:bodyPr/>
                    <a:lstStyle/>
                    <a:p>
                      <a:pPr algn="r" fontAlgn="b"/>
                      <a:r>
                        <a:rPr lang="es-ES" sz="1100" b="0" i="0" u="none" strike="noStrike">
                          <a:solidFill>
                            <a:schemeClr val="tx2"/>
                          </a:solidFill>
                          <a:latin typeface="Calibri"/>
                        </a:rPr>
                        <a:t>8%</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-1.202</a:t>
                      </a:r>
                    </a:p>
                  </a:txBody>
                  <a:tcPr marL="6064" marR="6064" marT="6064" marB="0" anchor="b">
                    <a:lnL>
                      <a:noFill/>
                    </a:lnL>
                    <a:lnR>
                      <a:noFill/>
                    </a:lnR>
                    <a:lnT>
                      <a:noFill/>
                    </a:lnT>
                    <a:lnB>
                      <a:noFill/>
                    </a:lnB>
                  </a:tcPr>
                </a:tc>
                <a:tc>
                  <a:txBody>
                    <a:bodyPr/>
                    <a:lstStyle/>
                    <a:p>
                      <a:pPr algn="r" fontAlgn="b"/>
                      <a:r>
                        <a:rPr lang="es-ES" sz="1100" b="0" i="0" u="none" strike="noStrike" dirty="0">
                          <a:solidFill>
                            <a:schemeClr val="tx2"/>
                          </a:solidFill>
                          <a:latin typeface="Calibri"/>
                        </a:rPr>
                        <a:t>-2%</a:t>
                      </a:r>
                    </a:p>
                  </a:txBody>
                  <a:tcPr marL="6064" marR="6064" marT="6064" marB="0" anchor="b">
                    <a:lnL>
                      <a:noFill/>
                    </a:lnL>
                    <a:lnR>
                      <a:noFill/>
                    </a:lnR>
                    <a:lnT>
                      <a:noFill/>
                    </a:lnT>
                    <a:lnB>
                      <a:noFill/>
                    </a:lnB>
                  </a:tcPr>
                </a:tc>
                <a:extLst>
                  <a:ext uri="{0D108BD9-81ED-4DB2-BD59-A6C34878D82A}">
                    <a16:rowId xmlns:a16="http://schemas.microsoft.com/office/drawing/2014/main" val="10020"/>
                  </a:ext>
                </a:extLst>
              </a:tr>
              <a:tr h="168008">
                <a:tc>
                  <a:txBody>
                    <a:bodyPr/>
                    <a:lstStyle/>
                    <a:p>
                      <a:pPr algn="l" fontAlgn="b"/>
                      <a:r>
                        <a:rPr lang="es-ES" sz="1100" b="1" i="0" u="none" strike="noStrike" dirty="0">
                          <a:solidFill>
                            <a:schemeClr val="tx2"/>
                          </a:solidFill>
                          <a:latin typeface="Calibri"/>
                        </a:rPr>
                        <a:t>6. </a:t>
                      </a:r>
                      <a:r>
                        <a:rPr lang="es-ES" sz="1100" b="1" i="0" u="none" strike="noStrike" dirty="0" err="1" smtClean="0">
                          <a:solidFill>
                            <a:schemeClr val="tx2"/>
                          </a:solidFill>
                          <a:latin typeface="Calibri"/>
                        </a:rPr>
                        <a:t>Compensatciones</a:t>
                      </a:r>
                      <a:r>
                        <a:rPr lang="es-ES" sz="1100" b="1" i="0" u="none" strike="noStrike" dirty="0" smtClean="0">
                          <a:solidFill>
                            <a:schemeClr val="tx2"/>
                          </a:solidFill>
                          <a:latin typeface="Calibri"/>
                        </a:rPr>
                        <a:t>****</a:t>
                      </a:r>
                      <a:endParaRPr lang="es-ES" sz="1100" b="1" i="0" u="none" strike="noStrike" dirty="0">
                        <a:solidFill>
                          <a:schemeClr val="tx2"/>
                        </a:solidFill>
                        <a:latin typeface="Calibri"/>
                      </a:endParaRP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920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27</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27</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0</a:t>
                      </a:r>
                    </a:p>
                  </a:txBody>
                  <a:tcPr marL="6064" marR="6064" marT="6064" marB="0" anchor="b">
                    <a:lnL>
                      <a:noFill/>
                    </a:lnL>
                    <a:lnR>
                      <a:noFill/>
                    </a:lnR>
                    <a:lnT>
                      <a:noFill/>
                    </a:lnT>
                    <a:lnB>
                      <a:noFill/>
                    </a:lnB>
                    <a:solidFill>
                      <a:schemeClr val="bg2"/>
                    </a:solidFill>
                  </a:tcPr>
                </a:tc>
                <a:tc>
                  <a:txBody>
                    <a:bodyPr/>
                    <a:lstStyle/>
                    <a:p>
                      <a:pPr algn="r" fontAlgn="b"/>
                      <a:r>
                        <a:rPr lang="es-ES" sz="1100" b="1" i="0" u="none" strike="noStrike" dirty="0">
                          <a:solidFill>
                            <a:schemeClr val="tx2"/>
                          </a:solidFill>
                          <a:latin typeface="Calibri"/>
                        </a:rPr>
                        <a:t>0%</a:t>
                      </a:r>
                    </a:p>
                  </a:txBody>
                  <a:tcPr marL="6064" marR="6064" marT="6064" marB="0" anchor="b">
                    <a:lnL>
                      <a:noFill/>
                    </a:lnL>
                    <a:lnR>
                      <a:noFill/>
                    </a:lnR>
                    <a:lnT>
                      <a:noFill/>
                    </a:lnT>
                    <a:lnB>
                      <a:noFill/>
                    </a:lnB>
                    <a:solidFill>
                      <a:schemeClr val="bg2"/>
                    </a:solidFill>
                  </a:tcPr>
                </a:tc>
                <a:extLst>
                  <a:ext uri="{0D108BD9-81ED-4DB2-BD59-A6C34878D82A}">
                    <a16:rowId xmlns:a16="http://schemas.microsoft.com/office/drawing/2014/main" val="10021"/>
                  </a:ext>
                </a:extLst>
              </a:tr>
            </a:tbl>
          </a:graphicData>
        </a:graphic>
      </p:graphicFrame>
      <p:graphicFrame>
        <p:nvGraphicFramePr>
          <p:cNvPr id="4" name="3 Tabla"/>
          <p:cNvGraphicFramePr>
            <a:graphicFrameLocks noGrp="1"/>
          </p:cNvGraphicFramePr>
          <p:nvPr/>
        </p:nvGraphicFramePr>
        <p:xfrm>
          <a:off x="863080" y="5768842"/>
          <a:ext cx="8280920" cy="947394"/>
        </p:xfrm>
        <a:graphic>
          <a:graphicData uri="http://schemas.openxmlformats.org/drawingml/2006/table">
            <a:tbl>
              <a:tblPr/>
              <a:tblGrid>
                <a:gridCol w="8280920">
                  <a:extLst>
                    <a:ext uri="{9D8B030D-6E8A-4147-A177-3AD203B41FA5}">
                      <a16:colId xmlns:a16="http://schemas.microsoft.com/office/drawing/2014/main" val="20000"/>
                    </a:ext>
                  </a:extLst>
                </a:gridCol>
              </a:tblGrid>
              <a:tr h="150063">
                <a:tc>
                  <a:txBody>
                    <a:bodyPr/>
                    <a:lstStyle/>
                    <a:p>
                      <a:pPr algn="l" fontAlgn="b"/>
                      <a:r>
                        <a:rPr lang="en-US" sz="800" b="0" i="0" u="none" strike="noStrike" dirty="0">
                          <a:solidFill>
                            <a:schemeClr val="tx2"/>
                          </a:solidFill>
                          <a:latin typeface="Calibri"/>
                        </a:rPr>
                        <a:t>Note: *For comparison purposes, the Commission proposal is increased for the amount for ITER and GMES that have been integrated in Heading 1a by the European Council.</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460782">
                <a:tc>
                  <a:txBody>
                    <a:bodyPr/>
                    <a:lstStyle/>
                    <a:p>
                      <a:pPr algn="l" fontAlgn="b"/>
                      <a:r>
                        <a:rPr lang="en-US" sz="800" b="0" i="0" u="none" strike="noStrike" dirty="0">
                          <a:solidFill>
                            <a:schemeClr val="tx2"/>
                          </a:solidFill>
                          <a:latin typeface="Calibri"/>
                        </a:rPr>
                        <a:t>** For 2007-2013, the net ceiling for I </a:t>
                      </a:r>
                      <a:r>
                        <a:rPr lang="en-US" sz="800" b="0" i="0" u="none" strike="noStrike" dirty="0" err="1">
                          <a:solidFill>
                            <a:schemeClr val="tx2"/>
                          </a:solidFill>
                          <a:latin typeface="Calibri"/>
                        </a:rPr>
                        <a:t>pilar</a:t>
                      </a:r>
                      <a:r>
                        <a:rPr lang="en-US" sz="800" b="0" i="0" u="none" strike="noStrike" dirty="0">
                          <a:solidFill>
                            <a:schemeClr val="tx2"/>
                          </a:solidFill>
                          <a:latin typeface="Calibri"/>
                        </a:rPr>
                        <a:t> is taken into account which is after deductions of the modulation and other transfers to rural development. This net ceiling is then adjusted to comply with the structure of the 2014-2020 </a:t>
                      </a:r>
                      <a:r>
                        <a:rPr lang="en-US" sz="800" b="0" i="0" u="none" strike="noStrike" dirty="0" err="1">
                          <a:solidFill>
                            <a:schemeClr val="tx2"/>
                          </a:solidFill>
                          <a:latin typeface="Calibri"/>
                        </a:rPr>
                        <a:t>subceiling</a:t>
                      </a:r>
                      <a:r>
                        <a:rPr lang="en-US" sz="800" b="0" i="0" u="none" strike="noStrike" dirty="0">
                          <a:solidFill>
                            <a:schemeClr val="tx2"/>
                          </a:solidFill>
                          <a:latin typeface="Calibri"/>
                        </a:rPr>
                        <a:t> (</a:t>
                      </a:r>
                      <a:r>
                        <a:rPr lang="en-US" sz="800" b="0" i="0" u="none" strike="noStrike" dirty="0" err="1">
                          <a:solidFill>
                            <a:schemeClr val="tx2"/>
                          </a:solidFill>
                          <a:latin typeface="Calibri"/>
                        </a:rPr>
                        <a:t>i.e</a:t>
                      </a:r>
                      <a:r>
                        <a:rPr lang="en-US" sz="800" b="0" i="0" u="none" strike="noStrike" dirty="0">
                          <a:solidFill>
                            <a:schemeClr val="tx2"/>
                          </a:solidFill>
                          <a:latin typeface="Calibri"/>
                        </a:rPr>
                        <a:t> without market interventions in fisheries markets - to be financed under EMFF, and Food Safety - to be financed </a:t>
                      </a:r>
                      <a:r>
                        <a:rPr lang="en-US" sz="800" b="0" i="0" u="none" strike="noStrike" dirty="0" err="1">
                          <a:solidFill>
                            <a:schemeClr val="tx2"/>
                          </a:solidFill>
                          <a:latin typeface="Calibri"/>
                        </a:rPr>
                        <a:t>underder</a:t>
                      </a:r>
                      <a:r>
                        <a:rPr lang="en-US" sz="800" b="0" i="0" u="none" strike="noStrike" dirty="0">
                          <a:solidFill>
                            <a:schemeClr val="tx2"/>
                          </a:solidFill>
                          <a:latin typeface="Calibri"/>
                        </a:rPr>
                        <a:t> Heading 3; the </a:t>
                      </a:r>
                      <a:r>
                        <a:rPr lang="en-US" sz="800" b="0" i="0" u="none" strike="noStrike" dirty="0" err="1">
                          <a:solidFill>
                            <a:schemeClr val="tx2"/>
                          </a:solidFill>
                          <a:latin typeface="Calibri"/>
                        </a:rPr>
                        <a:t>volontary</a:t>
                      </a:r>
                      <a:r>
                        <a:rPr lang="en-US" sz="800" b="0" i="0" u="none" strike="noStrike" dirty="0">
                          <a:solidFill>
                            <a:schemeClr val="tx2"/>
                          </a:solidFill>
                          <a:latin typeface="Calibri"/>
                        </a:rPr>
                        <a:t> modulation from rural development is added.) For comparison purposes, the Commission proposal is increased by the amount of the agricultural reserve integrated in Heading 2 by the European Council.</a:t>
                      </a:r>
                    </a:p>
                  </a:txBody>
                  <a:tcPr marL="9525" marR="9525" marT="9525" marB="0" anchor="b">
                    <a:lnL>
                      <a:noFill/>
                    </a:lnL>
                    <a:lnR>
                      <a:noFill/>
                    </a:lnR>
                    <a:lnT>
                      <a:noFill/>
                    </a:lnT>
                    <a:lnB>
                      <a:noFill/>
                    </a:lnB>
                  </a:tcPr>
                </a:tc>
                <a:extLst>
                  <a:ext uri="{0D108BD9-81ED-4DB2-BD59-A6C34878D82A}">
                    <a16:rowId xmlns:a16="http://schemas.microsoft.com/office/drawing/2014/main" val="10001"/>
                  </a:ext>
                </a:extLst>
              </a:tr>
              <a:tr h="150063">
                <a:tc>
                  <a:txBody>
                    <a:bodyPr/>
                    <a:lstStyle/>
                    <a:p>
                      <a:pPr algn="l" fontAlgn="b"/>
                      <a:r>
                        <a:rPr lang="en-US" sz="800" b="0" i="0" u="none" strike="noStrike">
                          <a:solidFill>
                            <a:schemeClr val="tx2"/>
                          </a:solidFill>
                          <a:latin typeface="Calibri"/>
                        </a:rPr>
                        <a:t>*** For comparison purposes, the ceiling for Heading 5 for 2007-2013 is increased by the amount of staff contributions that are currently outside the MFF.</a:t>
                      </a: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150063">
                <a:tc>
                  <a:txBody>
                    <a:bodyPr/>
                    <a:lstStyle/>
                    <a:p>
                      <a:pPr algn="l" fontAlgn="b"/>
                      <a:r>
                        <a:rPr lang="es-ES" sz="800" b="0" i="0" u="none" strike="noStrike" dirty="0">
                          <a:solidFill>
                            <a:schemeClr val="tx2"/>
                          </a:solidFill>
                          <a:latin typeface="Calibri"/>
                        </a:rPr>
                        <a:t>**** </a:t>
                      </a:r>
                      <a:r>
                        <a:rPr lang="es-ES" sz="800" b="0" i="0" u="none" strike="noStrike" dirty="0" err="1">
                          <a:solidFill>
                            <a:schemeClr val="tx2"/>
                          </a:solidFill>
                          <a:latin typeface="Calibri"/>
                        </a:rPr>
                        <a:t>Compensations</a:t>
                      </a:r>
                      <a:r>
                        <a:rPr lang="es-ES" sz="800" b="0" i="0" u="none" strike="noStrike" dirty="0">
                          <a:solidFill>
                            <a:schemeClr val="tx2"/>
                          </a:solidFill>
                          <a:latin typeface="Calibri"/>
                        </a:rPr>
                        <a:t>: Bulgaria and Romania </a:t>
                      </a:r>
                      <a:r>
                        <a:rPr lang="es-ES" sz="800" b="0" i="0" u="none" strike="noStrike" dirty="0" err="1">
                          <a:solidFill>
                            <a:schemeClr val="tx2"/>
                          </a:solidFill>
                          <a:latin typeface="Calibri"/>
                        </a:rPr>
                        <a:t>for</a:t>
                      </a:r>
                      <a:r>
                        <a:rPr lang="es-ES" sz="800" b="0" i="0" u="none" strike="noStrike" dirty="0">
                          <a:solidFill>
                            <a:schemeClr val="tx2"/>
                          </a:solidFill>
                          <a:latin typeface="Calibri"/>
                        </a:rPr>
                        <a:t> 2007-2009; </a:t>
                      </a:r>
                      <a:r>
                        <a:rPr lang="es-ES" sz="800" b="0" i="0" u="none" strike="noStrike" dirty="0" err="1">
                          <a:solidFill>
                            <a:schemeClr val="tx2"/>
                          </a:solidFill>
                          <a:latin typeface="Calibri"/>
                        </a:rPr>
                        <a:t>Croatia</a:t>
                      </a:r>
                      <a:r>
                        <a:rPr lang="es-ES" sz="800" b="0" i="0" u="none" strike="noStrike" dirty="0">
                          <a:solidFill>
                            <a:schemeClr val="tx2"/>
                          </a:solidFill>
                          <a:latin typeface="Calibri"/>
                        </a:rPr>
                        <a:t> </a:t>
                      </a:r>
                      <a:r>
                        <a:rPr lang="es-ES" sz="800" b="0" i="0" u="none" strike="noStrike" dirty="0" err="1">
                          <a:solidFill>
                            <a:schemeClr val="tx2"/>
                          </a:solidFill>
                          <a:latin typeface="Calibri"/>
                        </a:rPr>
                        <a:t>for</a:t>
                      </a:r>
                      <a:r>
                        <a:rPr lang="es-ES" sz="800" b="0" i="0" u="none" strike="noStrike" dirty="0">
                          <a:solidFill>
                            <a:schemeClr val="tx2"/>
                          </a:solidFill>
                          <a:latin typeface="Calibri"/>
                        </a:rPr>
                        <a:t> 2014.</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55004693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Propuesta Comisión-decisión consejo</a:t>
            </a:r>
            <a:endParaRPr lang="es-ES" dirty="0"/>
          </a:p>
        </p:txBody>
      </p:sp>
      <p:graphicFrame>
        <p:nvGraphicFramePr>
          <p:cNvPr id="3" name="3 Gráfico"/>
          <p:cNvGraphicFramePr/>
          <p:nvPr/>
        </p:nvGraphicFramePr>
        <p:xfrm>
          <a:off x="323528" y="1268760"/>
          <a:ext cx="8682791" cy="52237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Propuesta Comisión-decisión consejo</a:t>
            </a:r>
            <a:endParaRPr lang="es-ES" dirty="0"/>
          </a:p>
        </p:txBody>
      </p:sp>
      <p:graphicFrame>
        <p:nvGraphicFramePr>
          <p:cNvPr id="4" name="4 Gráfico"/>
          <p:cNvGraphicFramePr/>
          <p:nvPr/>
        </p:nvGraphicFramePr>
        <p:xfrm>
          <a:off x="179512" y="1268760"/>
          <a:ext cx="8682791" cy="52237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2014-2020</a:t>
            </a:r>
            <a:endParaRPr lang="es-ES" dirty="0"/>
          </a:p>
        </p:txBody>
      </p:sp>
      <p:graphicFrame>
        <p:nvGraphicFramePr>
          <p:cNvPr id="5" name="4 Tabla"/>
          <p:cNvGraphicFramePr>
            <a:graphicFrameLocks noGrp="1"/>
          </p:cNvGraphicFramePr>
          <p:nvPr/>
        </p:nvGraphicFramePr>
        <p:xfrm>
          <a:off x="899588" y="1833000"/>
          <a:ext cx="7488838" cy="4412400"/>
        </p:xfrm>
        <a:graphic>
          <a:graphicData uri="http://schemas.openxmlformats.org/drawingml/2006/table">
            <a:tbl>
              <a:tblPr/>
              <a:tblGrid>
                <a:gridCol w="569830">
                  <a:extLst>
                    <a:ext uri="{9D8B030D-6E8A-4147-A177-3AD203B41FA5}">
                      <a16:colId xmlns:a16="http://schemas.microsoft.com/office/drawing/2014/main" val="20000"/>
                    </a:ext>
                  </a:extLst>
                </a:gridCol>
                <a:gridCol w="569830">
                  <a:extLst>
                    <a:ext uri="{9D8B030D-6E8A-4147-A177-3AD203B41FA5}">
                      <a16:colId xmlns:a16="http://schemas.microsoft.com/office/drawing/2014/main" val="20001"/>
                    </a:ext>
                  </a:extLst>
                </a:gridCol>
                <a:gridCol w="569830">
                  <a:extLst>
                    <a:ext uri="{9D8B030D-6E8A-4147-A177-3AD203B41FA5}">
                      <a16:colId xmlns:a16="http://schemas.microsoft.com/office/drawing/2014/main" val="20002"/>
                    </a:ext>
                  </a:extLst>
                </a:gridCol>
                <a:gridCol w="569830">
                  <a:extLst>
                    <a:ext uri="{9D8B030D-6E8A-4147-A177-3AD203B41FA5}">
                      <a16:colId xmlns:a16="http://schemas.microsoft.com/office/drawing/2014/main" val="20003"/>
                    </a:ext>
                  </a:extLst>
                </a:gridCol>
                <a:gridCol w="569830">
                  <a:extLst>
                    <a:ext uri="{9D8B030D-6E8A-4147-A177-3AD203B41FA5}">
                      <a16:colId xmlns:a16="http://schemas.microsoft.com/office/drawing/2014/main" val="20004"/>
                    </a:ext>
                  </a:extLst>
                </a:gridCol>
                <a:gridCol w="569830">
                  <a:extLst>
                    <a:ext uri="{9D8B030D-6E8A-4147-A177-3AD203B41FA5}">
                      <a16:colId xmlns:a16="http://schemas.microsoft.com/office/drawing/2014/main" val="20005"/>
                    </a:ext>
                  </a:extLst>
                </a:gridCol>
                <a:gridCol w="569830">
                  <a:extLst>
                    <a:ext uri="{9D8B030D-6E8A-4147-A177-3AD203B41FA5}">
                      <a16:colId xmlns:a16="http://schemas.microsoft.com/office/drawing/2014/main" val="20006"/>
                    </a:ext>
                  </a:extLst>
                </a:gridCol>
                <a:gridCol w="569830">
                  <a:extLst>
                    <a:ext uri="{9D8B030D-6E8A-4147-A177-3AD203B41FA5}">
                      <a16:colId xmlns:a16="http://schemas.microsoft.com/office/drawing/2014/main" val="20007"/>
                    </a:ext>
                  </a:extLst>
                </a:gridCol>
                <a:gridCol w="638601">
                  <a:extLst>
                    <a:ext uri="{9D8B030D-6E8A-4147-A177-3AD203B41FA5}">
                      <a16:colId xmlns:a16="http://schemas.microsoft.com/office/drawing/2014/main" val="20008"/>
                    </a:ext>
                  </a:extLst>
                </a:gridCol>
                <a:gridCol w="2291597">
                  <a:extLst>
                    <a:ext uri="{9D8B030D-6E8A-4147-A177-3AD203B41FA5}">
                      <a16:colId xmlns:a16="http://schemas.microsoft.com/office/drawing/2014/main" val="20009"/>
                    </a:ext>
                  </a:extLst>
                </a:gridCol>
              </a:tblGrid>
              <a:tr h="190050">
                <a:tc>
                  <a:txBody>
                    <a:bodyPr/>
                    <a:lstStyle/>
                    <a:p>
                      <a:pPr algn="ctr" fontAlgn="t"/>
                      <a:r>
                        <a:rPr lang="es-ES" sz="900" b="0" i="0" u="none" strike="noStrike" dirty="0" smtClean="0">
                          <a:solidFill>
                            <a:srgbClr val="000000"/>
                          </a:solidFill>
                          <a:latin typeface="Calibri"/>
                        </a:rPr>
                        <a:t>2013</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2014</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2015</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2016</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2017</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2018</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2019</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chemeClr val="bg1"/>
                          </a:solidFill>
                          <a:latin typeface="Calibri"/>
                        </a:rPr>
                        <a:t>2020</a:t>
                      </a:r>
                      <a:endParaRPr lang="es-ES" sz="900" b="0" i="0" u="none" strike="noStrike" dirty="0">
                        <a:solidFill>
                          <a:schemeClr val="bg1"/>
                        </a:solidFill>
                        <a:latin typeface="Calibri"/>
                      </a:endParaRPr>
                    </a:p>
                  </a:txBody>
                  <a:tcPr marL="0" marR="0" marT="0" marB="0">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1" i="0" u="none" strike="noStrike" dirty="0" smtClean="0">
                          <a:solidFill>
                            <a:schemeClr val="bg1"/>
                          </a:solidFill>
                          <a:latin typeface="Calibri"/>
                        </a:rPr>
                        <a:t>2014-2020</a:t>
                      </a:r>
                      <a:endParaRPr lang="es-ES" sz="900" b="1"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a:solidFill>
                            <a:schemeClr val="bg1"/>
                          </a:solidFill>
                          <a:latin typeface="Calibri"/>
                        </a:rPr>
                        <a:t>2011 </a:t>
                      </a:r>
                      <a:r>
                        <a:rPr lang="es-ES" sz="900" b="0" i="0" u="none" strike="noStrike" dirty="0" err="1">
                          <a:solidFill>
                            <a:schemeClr val="bg1"/>
                          </a:solidFill>
                          <a:latin typeface="Calibri"/>
                        </a:rPr>
                        <a:t>prices</a:t>
                      </a:r>
                      <a:endParaRPr lang="es-ES" sz="900" b="0"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190050">
                <a:tc>
                  <a:txBody>
                    <a:bodyPr/>
                    <a:lstStyle/>
                    <a:p>
                      <a:pPr algn="r" fontAlgn="t"/>
                      <a:r>
                        <a:rPr lang="es-ES" sz="900" b="1" i="0" u="none" strike="noStrike">
                          <a:solidFill>
                            <a:srgbClr val="000000"/>
                          </a:solidFill>
                          <a:latin typeface="Calibri"/>
                        </a:rPr>
                        <a:t>17.972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dirty="0">
                          <a:solidFill>
                            <a:srgbClr val="000000"/>
                          </a:solidFill>
                          <a:latin typeface="Calibri"/>
                        </a:rPr>
                        <a:t>15.605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16.321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16.726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17.693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18.490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19.700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21.079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125.614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1" i="0" u="none" strike="noStrike">
                          <a:solidFill>
                            <a:srgbClr val="000000"/>
                          </a:solidFill>
                          <a:latin typeface="Calibri"/>
                        </a:rPr>
                        <a:t>Competitiveness for growth and jobs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1"/>
                  </a:ext>
                </a:extLst>
              </a:tr>
              <a:tr h="243264">
                <a:tc>
                  <a:txBody>
                    <a:bodyPr/>
                    <a:lstStyle/>
                    <a:p>
                      <a:pPr algn="r" fontAlgn="t"/>
                      <a:r>
                        <a:rPr lang="es-ES" sz="900" b="0" i="0" u="none" strike="noStrike">
                          <a:solidFill>
                            <a:srgbClr val="000000"/>
                          </a:solidFill>
                          <a:latin typeface="Calibri"/>
                        </a:rPr>
                        <a:t>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1.261</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994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660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1.064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6.300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European satellite navigation systems (EGNOS and Galileo)</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2"/>
                  </a:ext>
                </a:extLst>
              </a:tr>
              <a:tr h="190050">
                <a:tc>
                  <a:txBody>
                    <a:bodyPr/>
                    <a:lstStyle/>
                    <a:p>
                      <a:pPr algn="r" fontAlgn="t"/>
                      <a:r>
                        <a:rPr lang="es-ES" sz="900" b="0" i="0" u="none" strike="noStrike">
                          <a:solidFill>
                            <a:srgbClr val="000000"/>
                          </a:solidFill>
                          <a:latin typeface="Calibri"/>
                        </a:rPr>
                        <a:t>326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342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514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531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544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562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545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3.786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0" u="none" strike="noStrike">
                          <a:solidFill>
                            <a:srgbClr val="000000"/>
                          </a:solidFill>
                          <a:latin typeface="Calibri"/>
                        </a:rPr>
                        <a:t>European Earth Observation Programme (Copernicus)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3"/>
                  </a:ext>
                </a:extLst>
              </a:tr>
              <a:tr h="190050">
                <a:tc>
                  <a:txBody>
                    <a:bodyPr/>
                    <a:lstStyle/>
                    <a:p>
                      <a:pPr algn="r" fontAlgn="t"/>
                      <a:r>
                        <a:rPr lang="es-ES" sz="900" b="0" i="0" u="none" strike="noStrike">
                          <a:solidFill>
                            <a:srgbClr val="000000"/>
                          </a:solidFill>
                          <a:latin typeface="Calibri"/>
                        </a:rPr>
                        <a:t>279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147</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148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1.036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Nuclear Safety and Decommissioning</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4"/>
                  </a:ext>
                </a:extLst>
              </a:tr>
              <a:tr h="190050">
                <a:tc>
                  <a:txBody>
                    <a:bodyPr/>
                    <a:lstStyle/>
                    <a:p>
                      <a:pPr algn="r" fontAlgn="t"/>
                      <a:r>
                        <a:rPr lang="es-ES" sz="900" b="0" i="1" u="none" strike="noStrike">
                          <a:solidFill>
                            <a:srgbClr val="000000"/>
                          </a:solidFill>
                          <a:latin typeface="Calibri"/>
                        </a:rPr>
                        <a:t>22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25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dirty="0">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26</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1" u="none" strike="noStrike">
                          <a:solidFill>
                            <a:srgbClr val="000000"/>
                          </a:solidFill>
                          <a:latin typeface="Calibri"/>
                        </a:rPr>
                        <a:t>of which: nuclear safety</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5"/>
                  </a:ext>
                </a:extLst>
              </a:tr>
              <a:tr h="190050">
                <a:tc>
                  <a:txBody>
                    <a:bodyPr/>
                    <a:lstStyle/>
                    <a:p>
                      <a:pPr algn="r" fontAlgn="t"/>
                      <a:r>
                        <a:rPr lang="es-ES" sz="900" b="0" i="1" u="none" strike="noStrike">
                          <a:solidFill>
                            <a:srgbClr val="000000"/>
                          </a:solidFill>
                          <a:latin typeface="Calibri"/>
                        </a:rPr>
                        <a:t>257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123</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123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123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dirty="0">
                          <a:solidFill>
                            <a:srgbClr val="000000"/>
                          </a:solidFill>
                          <a:latin typeface="Calibri"/>
                        </a:rPr>
                        <a:t>123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dirty="0">
                          <a:solidFill>
                            <a:srgbClr val="000000"/>
                          </a:solidFill>
                          <a:latin typeface="Calibri"/>
                        </a:rPr>
                        <a:t>123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123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123</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860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1" u="none" strike="noStrike">
                          <a:solidFill>
                            <a:srgbClr val="000000"/>
                          </a:solidFill>
                          <a:latin typeface="Calibri"/>
                        </a:rPr>
                        <a:t>of which: decommissioning</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6"/>
                  </a:ext>
                </a:extLst>
              </a:tr>
              <a:tr h="190050">
                <a:tc>
                  <a:txBody>
                    <a:bodyPr/>
                    <a:lstStyle/>
                    <a:p>
                      <a:pPr algn="r" fontAlgn="t"/>
                      <a:r>
                        <a:rPr lang="es-ES" sz="900" b="0" i="0" u="none" strike="noStrike">
                          <a:solidFill>
                            <a:srgbClr val="000000"/>
                          </a:solidFill>
                          <a:latin typeface="Calibri"/>
                        </a:rPr>
                        <a:t>901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686</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261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2.707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0" u="none" strike="noStrike">
                          <a:solidFill>
                            <a:srgbClr val="000000"/>
                          </a:solidFill>
                          <a:latin typeface="Calibri"/>
                        </a:rPr>
                        <a:t>International Thermonuclear Experimental Reactor (ITER)</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7"/>
                  </a:ext>
                </a:extLst>
              </a:tr>
              <a:tr h="190050">
                <a:tc>
                  <a:txBody>
                    <a:bodyPr/>
                    <a:lstStyle/>
                    <a:p>
                      <a:pPr algn="r" fontAlgn="t"/>
                      <a:r>
                        <a:rPr lang="es-ES" sz="900" b="0" i="0" u="none" strike="noStrike">
                          <a:solidFill>
                            <a:srgbClr val="000000"/>
                          </a:solidFill>
                          <a:latin typeface="Calibri"/>
                        </a:rPr>
                        <a:t>9.832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8.788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9.111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9.547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9.976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10.349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10.831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11.597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70.200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Horizon 2020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8"/>
                  </a:ext>
                </a:extLst>
              </a:tr>
              <a:tr h="190050">
                <a:tc>
                  <a:txBody>
                    <a:bodyPr/>
                    <a:lstStyle/>
                    <a:p>
                      <a:pPr algn="r" fontAlgn="t"/>
                      <a:r>
                        <a:rPr lang="es-ES" sz="900" b="0" i="0" u="none" strike="noStrike">
                          <a:solidFill>
                            <a:srgbClr val="000000"/>
                          </a:solidFill>
                          <a:latin typeface="Calibri"/>
                        </a:rPr>
                        <a:t>163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260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360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2.030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0" u="none" strike="noStrike">
                          <a:solidFill>
                            <a:srgbClr val="000000"/>
                          </a:solidFill>
                          <a:latin typeface="Calibri"/>
                        </a:rPr>
                        <a:t>Competitiveness of enterprises and SMEs (COSME)</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9"/>
                  </a:ext>
                </a:extLst>
              </a:tr>
              <a:tr h="190050">
                <a:tc>
                  <a:txBody>
                    <a:bodyPr/>
                    <a:lstStyle/>
                    <a:p>
                      <a:pPr algn="r" fontAlgn="t"/>
                      <a:r>
                        <a:rPr lang="es-ES" sz="900" b="0" i="0" u="none" strike="noStrike">
                          <a:solidFill>
                            <a:srgbClr val="000000"/>
                          </a:solidFill>
                          <a:latin typeface="Calibri"/>
                        </a:rPr>
                        <a:t>1.330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1.466</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1.471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1.565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2.013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2.239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2.467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13.010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0" u="none" strike="noStrike">
                          <a:solidFill>
                            <a:srgbClr val="000000"/>
                          </a:solidFill>
                          <a:latin typeface="Calibri"/>
                        </a:rPr>
                        <a:t>Education, Training, Youth and Sport (Erasmus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0"/>
                  </a:ext>
                </a:extLst>
              </a:tr>
              <a:tr h="190050">
                <a:tc>
                  <a:txBody>
                    <a:bodyPr/>
                    <a:lstStyle/>
                    <a:p>
                      <a:pPr algn="r" fontAlgn="t"/>
                      <a:r>
                        <a:rPr lang="es-ES" sz="900" b="0" i="0" u="none" strike="noStrike">
                          <a:solidFill>
                            <a:srgbClr val="000000"/>
                          </a:solidFill>
                          <a:latin typeface="Calibri"/>
                        </a:rPr>
                        <a:t>114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122</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815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Employment and Social Innovation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1"/>
                  </a:ext>
                </a:extLst>
              </a:tr>
              <a:tr h="190050">
                <a:tc>
                  <a:txBody>
                    <a:bodyPr/>
                    <a:lstStyle/>
                    <a:p>
                      <a:pPr algn="r" fontAlgn="t"/>
                      <a:r>
                        <a:rPr lang="es-ES" sz="900" b="0" i="0" u="none" strike="noStrike">
                          <a:solidFill>
                            <a:srgbClr val="000000"/>
                          </a:solidFill>
                          <a:latin typeface="Calibri"/>
                        </a:rPr>
                        <a:t>102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111</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805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err="1">
                          <a:solidFill>
                            <a:srgbClr val="000000"/>
                          </a:solidFill>
                          <a:latin typeface="Calibri"/>
                        </a:rPr>
                        <a:t>Customs</a:t>
                      </a:r>
                      <a:r>
                        <a:rPr lang="es-ES" sz="900" b="0" i="0" u="none" strike="noStrike" dirty="0">
                          <a:solidFill>
                            <a:srgbClr val="000000"/>
                          </a:solidFill>
                          <a:latin typeface="Calibri"/>
                        </a:rPr>
                        <a:t>, </a:t>
                      </a:r>
                      <a:r>
                        <a:rPr lang="es-ES" sz="900" b="0" i="0" u="none" strike="noStrike" dirty="0" err="1">
                          <a:solidFill>
                            <a:srgbClr val="000000"/>
                          </a:solidFill>
                          <a:latin typeface="Calibri"/>
                        </a:rPr>
                        <a:t>Fiscalis</a:t>
                      </a:r>
                      <a:r>
                        <a:rPr lang="es-ES" sz="900" b="0" i="0" u="none" strike="noStrike" dirty="0">
                          <a:solidFill>
                            <a:srgbClr val="000000"/>
                          </a:solidFill>
                          <a:latin typeface="Calibri"/>
                        </a:rPr>
                        <a:t> and Anti-</a:t>
                      </a:r>
                      <a:r>
                        <a:rPr lang="es-ES" sz="900" b="0" i="0" u="none" strike="noStrike" dirty="0" err="1">
                          <a:solidFill>
                            <a:srgbClr val="000000"/>
                          </a:solidFill>
                          <a:latin typeface="Calibri"/>
                        </a:rPr>
                        <a:t>Fraud</a:t>
                      </a:r>
                      <a:endParaRPr lang="es-ES" sz="9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2"/>
                  </a:ext>
                </a:extLst>
              </a:tr>
              <a:tr h="190050">
                <a:tc>
                  <a:txBody>
                    <a:bodyPr/>
                    <a:lstStyle/>
                    <a:p>
                      <a:pPr algn="r" fontAlgn="t"/>
                      <a:r>
                        <a:rPr lang="es-ES" sz="900" b="0" i="0" u="none" strike="noStrike">
                          <a:solidFill>
                            <a:srgbClr val="000000"/>
                          </a:solidFill>
                          <a:latin typeface="Calibri"/>
                        </a:rPr>
                        <a:t>1.452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1.853</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2.056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2.803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3.097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3.352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3.575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19.300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err="1">
                          <a:solidFill>
                            <a:srgbClr val="000000"/>
                          </a:solidFill>
                          <a:latin typeface="Calibri"/>
                        </a:rPr>
                        <a:t>Connecting</a:t>
                      </a:r>
                      <a:r>
                        <a:rPr lang="es-ES" sz="900" b="0" i="0" u="none" strike="noStrike" dirty="0">
                          <a:solidFill>
                            <a:srgbClr val="000000"/>
                          </a:solidFill>
                          <a:latin typeface="Calibri"/>
                        </a:rPr>
                        <a:t> </a:t>
                      </a:r>
                      <a:r>
                        <a:rPr lang="es-ES" sz="900" b="0" i="0" u="none" strike="noStrike" dirty="0" err="1">
                          <a:solidFill>
                            <a:srgbClr val="000000"/>
                          </a:solidFill>
                          <a:latin typeface="Calibri"/>
                        </a:rPr>
                        <a:t>Europe</a:t>
                      </a:r>
                      <a:r>
                        <a:rPr lang="es-ES" sz="900" b="0" i="0" u="none" strike="noStrike" dirty="0">
                          <a:solidFill>
                            <a:srgbClr val="000000"/>
                          </a:solidFill>
                          <a:latin typeface="Calibri"/>
                        </a:rPr>
                        <a:t> </a:t>
                      </a:r>
                      <a:r>
                        <a:rPr lang="es-ES" sz="900" b="0" i="0" u="none" strike="noStrike" dirty="0" err="1">
                          <a:solidFill>
                            <a:srgbClr val="000000"/>
                          </a:solidFill>
                          <a:latin typeface="Calibri"/>
                        </a:rPr>
                        <a:t>Facility</a:t>
                      </a:r>
                      <a:endParaRPr lang="es-ES" sz="9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3"/>
                  </a:ext>
                </a:extLst>
              </a:tr>
              <a:tr h="190050">
                <a:tc>
                  <a:txBody>
                    <a:bodyPr/>
                    <a:lstStyle/>
                    <a:p>
                      <a:pPr algn="r" fontAlgn="t"/>
                      <a:r>
                        <a:rPr lang="es-ES" sz="900" b="0" i="0" u="none" strike="noStrike">
                          <a:solidFill>
                            <a:srgbClr val="000000"/>
                          </a:solidFill>
                          <a:latin typeface="Calibri"/>
                        </a:rPr>
                        <a:t>22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387</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675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1.120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5.126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1" u="none" strike="noStrike" dirty="0" err="1">
                          <a:solidFill>
                            <a:srgbClr val="000000"/>
                          </a:solidFill>
                          <a:latin typeface="Calibri"/>
                        </a:rPr>
                        <a:t>Energy</a:t>
                      </a:r>
                      <a:endParaRPr lang="es-ES" sz="900" b="0" i="1"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4"/>
                  </a:ext>
                </a:extLst>
              </a:tr>
              <a:tr h="190050">
                <a:tc>
                  <a:txBody>
                    <a:bodyPr/>
                    <a:lstStyle/>
                    <a:p>
                      <a:pPr algn="r" fontAlgn="t"/>
                      <a:r>
                        <a:rPr lang="es-ES" sz="900" b="0" i="0" u="none" strike="noStrike">
                          <a:solidFill>
                            <a:srgbClr val="000000"/>
                          </a:solidFill>
                          <a:latin typeface="Calibri"/>
                        </a:rPr>
                        <a:t>1.428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1.396</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1.518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1.882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2.125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2.246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2.247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13.174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1" u="none" strike="noStrike" dirty="0" err="1">
                          <a:solidFill>
                            <a:srgbClr val="000000"/>
                          </a:solidFill>
                          <a:latin typeface="Calibri"/>
                        </a:rPr>
                        <a:t>Transport</a:t>
                      </a:r>
                      <a:endParaRPr lang="es-ES" sz="900" b="0" i="1"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5"/>
                  </a:ext>
                </a:extLst>
              </a:tr>
              <a:tr h="190050">
                <a:tc>
                  <a:txBody>
                    <a:bodyPr/>
                    <a:lstStyle/>
                    <a:p>
                      <a:pPr algn="r" fontAlgn="t"/>
                      <a:r>
                        <a:rPr lang="es-ES" sz="900" b="0" i="0" u="none" strike="noStrike">
                          <a:solidFill>
                            <a:srgbClr val="000000"/>
                          </a:solidFill>
                          <a:latin typeface="Calibri"/>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208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1.000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1" u="none" strike="noStrike" dirty="0" err="1">
                          <a:solidFill>
                            <a:srgbClr val="000000"/>
                          </a:solidFill>
                          <a:latin typeface="Calibri"/>
                        </a:rPr>
                        <a:t>Information</a:t>
                      </a:r>
                      <a:r>
                        <a:rPr lang="es-ES" sz="900" b="0" i="1" u="none" strike="noStrike" dirty="0">
                          <a:solidFill>
                            <a:srgbClr val="000000"/>
                          </a:solidFill>
                          <a:latin typeface="Calibri"/>
                        </a:rPr>
                        <a:t> and </a:t>
                      </a:r>
                      <a:r>
                        <a:rPr lang="es-ES" sz="900" b="0" i="1" u="none" strike="noStrike" dirty="0" err="1">
                          <a:solidFill>
                            <a:srgbClr val="000000"/>
                          </a:solidFill>
                          <a:latin typeface="Calibri"/>
                        </a:rPr>
                        <a:t>Communications</a:t>
                      </a:r>
                      <a:r>
                        <a:rPr lang="es-ES" sz="900" b="0" i="1" u="none" strike="noStrike" dirty="0">
                          <a:solidFill>
                            <a:srgbClr val="000000"/>
                          </a:solidFill>
                          <a:latin typeface="Calibri"/>
                        </a:rPr>
                        <a:t> </a:t>
                      </a:r>
                      <a:r>
                        <a:rPr lang="es-ES" sz="900" b="0" i="1" u="none" strike="noStrike" dirty="0" err="1">
                          <a:solidFill>
                            <a:srgbClr val="000000"/>
                          </a:solidFill>
                          <a:latin typeface="Calibri"/>
                        </a:rPr>
                        <a:t>Technology</a:t>
                      </a:r>
                      <a:r>
                        <a:rPr lang="es-ES" sz="900" b="0" i="1" u="none" strike="noStrike" dirty="0">
                          <a:solidFill>
                            <a:srgbClr val="000000"/>
                          </a:solidFill>
                          <a:latin typeface="Calibri"/>
                        </a:rPr>
                        <a:t> (ICT)</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6"/>
                  </a:ext>
                </a:extLst>
              </a:tr>
              <a:tr h="190050">
                <a:tc>
                  <a:txBody>
                    <a:bodyPr/>
                    <a:lstStyle/>
                    <a:p>
                      <a:pPr algn="r" fontAlgn="t"/>
                      <a:r>
                        <a:rPr lang="es-ES" sz="900" b="0" i="1"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1"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1" u="none" strike="noStrike" dirty="0">
                          <a:solidFill>
                            <a:srgbClr val="000000"/>
                          </a:solidFill>
                          <a:latin typeface="Calibri"/>
                        </a:rPr>
                        <a:t>of which: transfer to ENISA agency</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7"/>
                  </a:ext>
                </a:extLst>
              </a:tr>
              <a:tr h="190050">
                <a:tc>
                  <a:txBody>
                    <a:bodyPr/>
                    <a:lstStyle/>
                    <a:p>
                      <a:pPr algn="r" fontAlgn="t"/>
                      <a:r>
                        <a:rPr lang="es-ES" sz="900" b="0" i="0" u="none" strike="noStrike">
                          <a:solidFill>
                            <a:srgbClr val="000000"/>
                          </a:solidFill>
                          <a:latin typeface="Calibri"/>
                        </a:rPr>
                        <a:t>220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229</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310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2.030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a:solidFill>
                            <a:srgbClr val="000000"/>
                          </a:solidFill>
                          <a:latin typeface="Calibri"/>
                        </a:rPr>
                        <a:t>Agencies </a:t>
                      </a:r>
                      <a:r>
                        <a:rPr lang="es-ES" sz="900" b="0" i="0" u="none" strike="noStrike" dirty="0" err="1">
                          <a:solidFill>
                            <a:srgbClr val="000000"/>
                          </a:solidFill>
                          <a:latin typeface="Calibri"/>
                        </a:rPr>
                        <a:t>before</a:t>
                      </a:r>
                      <a:r>
                        <a:rPr lang="es-ES" sz="900" b="0" i="0" u="none" strike="noStrike" dirty="0">
                          <a:solidFill>
                            <a:srgbClr val="000000"/>
                          </a:solidFill>
                          <a:latin typeface="Calibri"/>
                        </a:rPr>
                        <a:t> transfer</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8"/>
                  </a:ext>
                </a:extLst>
              </a:tr>
              <a:tr h="190050">
                <a:tc>
                  <a:txBody>
                    <a:bodyPr/>
                    <a:lstStyle/>
                    <a:p>
                      <a:pPr algn="r" fontAlgn="t"/>
                      <a:r>
                        <a:rPr lang="es-ES" sz="900" b="0" i="0" u="none" strike="noStrike">
                          <a:solidFill>
                            <a:srgbClr val="000000"/>
                          </a:solidFill>
                          <a:latin typeface="Calibri"/>
                        </a:rPr>
                        <a:t>308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249</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258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1.777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err="1">
                          <a:solidFill>
                            <a:srgbClr val="000000"/>
                          </a:solidFill>
                          <a:latin typeface="Calibri"/>
                        </a:rPr>
                        <a:t>Other</a:t>
                      </a:r>
                      <a:endParaRPr lang="es-ES" sz="9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9"/>
                  </a:ext>
                </a:extLst>
              </a:tr>
              <a:tr h="190050">
                <a:tc>
                  <a:txBody>
                    <a:bodyPr/>
                    <a:lstStyle/>
                    <a:p>
                      <a:pPr algn="r" fontAlgn="t"/>
                      <a:r>
                        <a:rPr lang="es-ES" sz="900" b="0" i="0" u="none" strike="noStrike">
                          <a:solidFill>
                            <a:srgbClr val="000000"/>
                          </a:solidFill>
                          <a:latin typeface="Calibri"/>
                        </a:rPr>
                        <a:t>41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100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399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1.818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err="1">
                          <a:solidFill>
                            <a:srgbClr val="000000"/>
                          </a:solidFill>
                          <a:latin typeface="Calibri"/>
                        </a:rPr>
                        <a:t>Margin</a:t>
                      </a:r>
                      <a:endParaRPr lang="es-ES" sz="9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20"/>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2014-2020</a:t>
            </a:r>
            <a:endParaRPr lang="es-ES" dirty="0"/>
          </a:p>
        </p:txBody>
      </p:sp>
      <p:graphicFrame>
        <p:nvGraphicFramePr>
          <p:cNvPr id="5" name="4 Tabla"/>
          <p:cNvGraphicFramePr>
            <a:graphicFrameLocks noGrp="1"/>
          </p:cNvGraphicFramePr>
          <p:nvPr/>
        </p:nvGraphicFramePr>
        <p:xfrm>
          <a:off x="971604" y="1833000"/>
          <a:ext cx="7272801" cy="3887070"/>
        </p:xfrm>
        <a:graphic>
          <a:graphicData uri="http://schemas.openxmlformats.org/drawingml/2006/table">
            <a:tbl>
              <a:tblPr/>
              <a:tblGrid>
                <a:gridCol w="553391">
                  <a:extLst>
                    <a:ext uri="{9D8B030D-6E8A-4147-A177-3AD203B41FA5}">
                      <a16:colId xmlns:a16="http://schemas.microsoft.com/office/drawing/2014/main" val="20000"/>
                    </a:ext>
                  </a:extLst>
                </a:gridCol>
                <a:gridCol w="553391">
                  <a:extLst>
                    <a:ext uri="{9D8B030D-6E8A-4147-A177-3AD203B41FA5}">
                      <a16:colId xmlns:a16="http://schemas.microsoft.com/office/drawing/2014/main" val="20001"/>
                    </a:ext>
                  </a:extLst>
                </a:gridCol>
                <a:gridCol w="553391">
                  <a:extLst>
                    <a:ext uri="{9D8B030D-6E8A-4147-A177-3AD203B41FA5}">
                      <a16:colId xmlns:a16="http://schemas.microsoft.com/office/drawing/2014/main" val="20002"/>
                    </a:ext>
                  </a:extLst>
                </a:gridCol>
                <a:gridCol w="553391">
                  <a:extLst>
                    <a:ext uri="{9D8B030D-6E8A-4147-A177-3AD203B41FA5}">
                      <a16:colId xmlns:a16="http://schemas.microsoft.com/office/drawing/2014/main" val="20003"/>
                    </a:ext>
                  </a:extLst>
                </a:gridCol>
                <a:gridCol w="553391">
                  <a:extLst>
                    <a:ext uri="{9D8B030D-6E8A-4147-A177-3AD203B41FA5}">
                      <a16:colId xmlns:a16="http://schemas.microsoft.com/office/drawing/2014/main" val="20004"/>
                    </a:ext>
                  </a:extLst>
                </a:gridCol>
                <a:gridCol w="553391">
                  <a:extLst>
                    <a:ext uri="{9D8B030D-6E8A-4147-A177-3AD203B41FA5}">
                      <a16:colId xmlns:a16="http://schemas.microsoft.com/office/drawing/2014/main" val="20005"/>
                    </a:ext>
                  </a:extLst>
                </a:gridCol>
                <a:gridCol w="553391">
                  <a:extLst>
                    <a:ext uri="{9D8B030D-6E8A-4147-A177-3AD203B41FA5}">
                      <a16:colId xmlns:a16="http://schemas.microsoft.com/office/drawing/2014/main" val="20006"/>
                    </a:ext>
                  </a:extLst>
                </a:gridCol>
                <a:gridCol w="553391">
                  <a:extLst>
                    <a:ext uri="{9D8B030D-6E8A-4147-A177-3AD203B41FA5}">
                      <a16:colId xmlns:a16="http://schemas.microsoft.com/office/drawing/2014/main" val="20007"/>
                    </a:ext>
                  </a:extLst>
                </a:gridCol>
                <a:gridCol w="620180">
                  <a:extLst>
                    <a:ext uri="{9D8B030D-6E8A-4147-A177-3AD203B41FA5}">
                      <a16:colId xmlns:a16="http://schemas.microsoft.com/office/drawing/2014/main" val="20008"/>
                    </a:ext>
                  </a:extLst>
                </a:gridCol>
                <a:gridCol w="2225493">
                  <a:extLst>
                    <a:ext uri="{9D8B030D-6E8A-4147-A177-3AD203B41FA5}">
                      <a16:colId xmlns:a16="http://schemas.microsoft.com/office/drawing/2014/main" val="20009"/>
                    </a:ext>
                  </a:extLst>
                </a:gridCol>
              </a:tblGrid>
              <a:tr h="190050">
                <a:tc>
                  <a:txBody>
                    <a:bodyPr/>
                    <a:lstStyle/>
                    <a:p>
                      <a:pPr algn="ctr" fontAlgn="t"/>
                      <a:r>
                        <a:rPr lang="es-ES" sz="900" b="0" i="0" u="none" strike="noStrike" dirty="0" smtClean="0">
                          <a:solidFill>
                            <a:srgbClr val="000000"/>
                          </a:solidFill>
                          <a:latin typeface="Calibri"/>
                        </a:rPr>
                        <a:t>2013</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2014</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2015</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2016</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2017</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2018</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2019</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chemeClr val="bg1"/>
                          </a:solidFill>
                          <a:latin typeface="Calibri"/>
                        </a:rPr>
                        <a:t>2020</a:t>
                      </a:r>
                      <a:endParaRPr lang="es-ES" sz="900" b="0" i="0" u="none" strike="noStrike" dirty="0">
                        <a:solidFill>
                          <a:schemeClr val="bg1"/>
                        </a:solidFill>
                        <a:latin typeface="Calibri"/>
                      </a:endParaRPr>
                    </a:p>
                  </a:txBody>
                  <a:tcPr marL="0" marR="0" marT="0" marB="0">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1" i="0" u="none" strike="noStrike" dirty="0" smtClean="0">
                          <a:solidFill>
                            <a:schemeClr val="bg1"/>
                          </a:solidFill>
                          <a:latin typeface="Calibri"/>
                        </a:rPr>
                        <a:t>2014-2020</a:t>
                      </a:r>
                      <a:endParaRPr lang="es-ES" sz="900" b="1"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a:solidFill>
                            <a:schemeClr val="bg1"/>
                          </a:solidFill>
                          <a:latin typeface="Calibri"/>
                        </a:rPr>
                        <a:t>2011 </a:t>
                      </a:r>
                      <a:r>
                        <a:rPr lang="es-ES" sz="900" b="0" i="0" u="none" strike="noStrike" dirty="0" err="1">
                          <a:solidFill>
                            <a:schemeClr val="bg1"/>
                          </a:solidFill>
                          <a:latin typeface="Calibri"/>
                        </a:rPr>
                        <a:t>prices</a:t>
                      </a:r>
                      <a:endParaRPr lang="es-ES" sz="900" b="0"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190050">
                <a:tc>
                  <a:txBody>
                    <a:bodyPr/>
                    <a:lstStyle/>
                    <a:p>
                      <a:pPr algn="r" fontAlgn="t"/>
                      <a:r>
                        <a:rPr lang="es-ES" sz="900" b="1" i="0" u="none" strike="noStrike" dirty="0">
                          <a:solidFill>
                            <a:srgbClr val="000000"/>
                          </a:solidFill>
                          <a:latin typeface="Calibri"/>
                        </a:rPr>
                        <a:t>52.392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44.678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45.404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46.045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46.545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47.038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47.514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47.925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1" i="0" u="none" strike="noStrike">
                          <a:solidFill>
                            <a:srgbClr val="000000"/>
                          </a:solidFill>
                          <a:latin typeface="Calibri"/>
                        </a:rPr>
                        <a:t>325.149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1" i="0" u="none" strike="noStrike">
                          <a:solidFill>
                            <a:srgbClr val="000000"/>
                          </a:solidFill>
                          <a:latin typeface="Calibri"/>
                        </a:rPr>
                        <a:t>Economic, social and territorial cohesion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1"/>
                  </a:ext>
                </a:extLst>
              </a:tr>
              <a:tr h="243264">
                <a:tc>
                  <a:txBody>
                    <a:bodyPr/>
                    <a:lstStyle/>
                    <a:p>
                      <a:pPr algn="r" fontAlgn="t"/>
                      <a:r>
                        <a:rPr lang="es-ES" sz="900" b="0" i="0"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1.700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1.300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3.000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0" u="none" strike="noStrike">
                          <a:solidFill>
                            <a:srgbClr val="000000"/>
                          </a:solidFill>
                          <a:latin typeface="Calibri"/>
                        </a:rPr>
                        <a:t>Youth Employement Initiative (specific top-up allocation)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2"/>
                  </a:ext>
                </a:extLst>
              </a:tr>
              <a:tr h="190050">
                <a:tc>
                  <a:txBody>
                    <a:bodyPr/>
                    <a:lstStyle/>
                    <a:p>
                      <a:pPr algn="r" fontAlgn="t"/>
                      <a:r>
                        <a:rPr lang="es-ES" sz="900" b="0" i="0" u="none" strike="noStrike">
                          <a:solidFill>
                            <a:srgbClr val="000000"/>
                          </a:solidFill>
                          <a:latin typeface="Calibri"/>
                        </a:rPr>
                        <a:t>30.684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22.272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22.763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23.198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23.537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23.866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24.184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24.460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164.279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0" u="none" strike="noStrike">
                          <a:solidFill>
                            <a:srgbClr val="000000"/>
                          </a:solidFill>
                          <a:latin typeface="Calibri"/>
                        </a:rPr>
                        <a:t>Regional convergence (Less developed regions)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3"/>
                  </a:ext>
                </a:extLst>
              </a:tr>
              <a:tr h="190050">
                <a:tc>
                  <a:txBody>
                    <a:bodyPr/>
                    <a:lstStyle/>
                    <a:p>
                      <a:pPr algn="r" fontAlgn="t"/>
                      <a:r>
                        <a:rPr lang="es-ES" sz="900" b="0" i="0" u="none" strike="noStrike">
                          <a:solidFill>
                            <a:srgbClr val="000000"/>
                          </a:solidFill>
                          <a:latin typeface="Calibri"/>
                        </a:rPr>
                        <a:t>1.962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4.525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4.525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4.525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4.525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4.525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4.525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4.525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31.677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Transition regions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4"/>
                  </a:ext>
                </a:extLst>
              </a:tr>
              <a:tr h="190050">
                <a:tc>
                  <a:txBody>
                    <a:bodyPr/>
                    <a:lstStyle/>
                    <a:p>
                      <a:pPr algn="r" fontAlgn="t"/>
                      <a:r>
                        <a:rPr lang="es-ES" sz="900" b="0" i="0" u="none" strike="noStrike">
                          <a:solidFill>
                            <a:srgbClr val="000000"/>
                          </a:solidFill>
                          <a:latin typeface="Calibri"/>
                        </a:rPr>
                        <a:t>6.312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7.070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7.070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7.070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49.492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Competitiveness (More developed regions)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5"/>
                  </a:ext>
                </a:extLst>
              </a:tr>
              <a:tr h="190050">
                <a:tc>
                  <a:txBody>
                    <a:bodyPr/>
                    <a:lstStyle/>
                    <a:p>
                      <a:pPr algn="r" fontAlgn="t"/>
                      <a:r>
                        <a:rPr lang="es-ES" sz="900" b="0" i="0" u="none" strike="noStrike">
                          <a:solidFill>
                            <a:srgbClr val="000000"/>
                          </a:solidFill>
                          <a:latin typeface="Calibri"/>
                        </a:rPr>
                        <a:t>1.303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478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684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1.707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1.707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8.948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Territorial cooperation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6"/>
                  </a:ext>
                </a:extLst>
              </a:tr>
              <a:tr h="190050">
                <a:tc>
                  <a:txBody>
                    <a:bodyPr/>
                    <a:lstStyle/>
                    <a:p>
                      <a:pPr algn="r" fontAlgn="t"/>
                      <a:r>
                        <a:rPr lang="es-ES" sz="900" b="0" i="0" u="none" strike="noStrike">
                          <a:solidFill>
                            <a:srgbClr val="000000"/>
                          </a:solidFill>
                          <a:latin typeface="Calibri"/>
                        </a:rPr>
                        <a:t>11.882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8.434</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8.862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10.095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9.508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9.671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9.828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9.964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66.362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a:solidFill>
                            <a:srgbClr val="000000"/>
                          </a:solidFill>
                          <a:latin typeface="Calibri"/>
                        </a:rPr>
                        <a:t>Cohesion fund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7"/>
                  </a:ext>
                </a:extLst>
              </a:tr>
              <a:tr h="190050">
                <a:tc>
                  <a:txBody>
                    <a:bodyPr/>
                    <a:lstStyle/>
                    <a:p>
                      <a:pPr algn="r" fontAlgn="t"/>
                      <a:r>
                        <a:rPr lang="es-ES" sz="900" b="0" i="0" u="none" strike="noStrike">
                          <a:solidFill>
                            <a:srgbClr val="000000"/>
                          </a:solidFill>
                          <a:latin typeface="Calibri"/>
                        </a:rPr>
                        <a:t>249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198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198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1.387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900" b="0" i="0" u="none" strike="noStrike" dirty="0">
                          <a:solidFill>
                            <a:srgbClr val="000000"/>
                          </a:solidFill>
                          <a:latin typeface="Calibri"/>
                        </a:rPr>
                        <a:t>Outermost and sparsely populated regions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8"/>
                  </a:ext>
                </a:extLst>
              </a:tr>
              <a:tr h="190050">
                <a:tc>
                  <a:txBody>
                    <a:bodyPr/>
                    <a:lstStyle/>
                    <a:p>
                      <a:pPr algn="r" fontAlgn="t"/>
                      <a:r>
                        <a:rPr lang="es-ES" sz="900" b="0" i="0" u="none" strike="noStrike" dirty="0">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dirty="0">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900" b="0" i="0" u="none" strike="noStrike">
                          <a:solidFill>
                            <a:srgbClr val="000000"/>
                          </a:solidFill>
                          <a:latin typeface="Calibri"/>
                        </a:rPr>
                        <a:t>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err="1">
                          <a:solidFill>
                            <a:srgbClr val="000000"/>
                          </a:solidFill>
                          <a:latin typeface="Calibri"/>
                        </a:rPr>
                        <a:t>Margin</a:t>
                      </a:r>
                      <a:endParaRPr lang="es-ES" sz="9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9"/>
                  </a:ext>
                </a:extLst>
              </a:tr>
              <a:tr h="190050">
                <a:tc>
                  <a:txBody>
                    <a:bodyPr/>
                    <a:lstStyle/>
                    <a:p>
                      <a:pPr algn="r" fontAlgn="t"/>
                      <a:endParaRPr lang="es-ES" sz="6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endParaRPr lang="es-ES" sz="6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endParaRPr lang="en-US" sz="6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0"/>
                  </a:ext>
                </a:extLst>
              </a:tr>
              <a:tr h="190050">
                <a:tc>
                  <a:txBody>
                    <a:bodyPr/>
                    <a:lstStyle/>
                    <a:p>
                      <a:pPr algn="r" fontAlgn="t"/>
                      <a:r>
                        <a:rPr lang="es-ES" sz="1000" b="1" i="0" u="none" strike="noStrike" dirty="0">
                          <a:solidFill>
                            <a:srgbClr val="000000"/>
                          </a:solidFill>
                          <a:latin typeface="Calibri"/>
                        </a:rPr>
                        <a:t>59.633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55.883</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55.060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dirty="0">
                          <a:solidFill>
                            <a:srgbClr val="000000"/>
                          </a:solidFill>
                          <a:latin typeface="Calibri"/>
                        </a:rPr>
                        <a:t>54.261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53.448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52.466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51.503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50.558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373.179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1" i="0" u="none" strike="noStrike">
                          <a:solidFill>
                            <a:srgbClr val="000000"/>
                          </a:solidFill>
                          <a:latin typeface="Calibri"/>
                        </a:rPr>
                        <a:t>Sustainable Growth: Natural Resources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1"/>
                  </a:ext>
                </a:extLst>
              </a:tr>
              <a:tr h="190050">
                <a:tc>
                  <a:txBody>
                    <a:bodyPr/>
                    <a:lstStyle/>
                    <a:p>
                      <a:pPr algn="r" fontAlgn="t"/>
                      <a:r>
                        <a:rPr lang="es-ES" sz="1000" b="0" i="0" u="none" strike="noStrike">
                          <a:solidFill>
                            <a:srgbClr val="000000"/>
                          </a:solidFill>
                          <a:latin typeface="Calibri"/>
                        </a:rPr>
                        <a:t>43.180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41.585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40.989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40.421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39.837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39.079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38.335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37.605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277.851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European Agricultural Guarantee Fund (EAGF) — Market related expenditure and direct payments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2"/>
                  </a:ext>
                </a:extLst>
              </a:tr>
              <a:tr h="190050">
                <a:tc>
                  <a:txBody>
                    <a:bodyPr/>
                    <a:lstStyle/>
                    <a:p>
                      <a:pPr algn="r" fontAlgn="t"/>
                      <a:r>
                        <a:rPr lang="es-ES" sz="1000" b="0" i="0" u="none" strike="noStrike">
                          <a:solidFill>
                            <a:srgbClr val="000000"/>
                          </a:solidFill>
                          <a:latin typeface="Calibri"/>
                        </a:rPr>
                        <a:t>13.890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12.865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12.613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12.366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12.124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11.887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11.654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11.426</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84.936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European Agricultural Fund for Rural Development (EAFRD)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3"/>
                  </a:ext>
                </a:extLst>
              </a:tr>
              <a:tr h="190050">
                <a:tc>
                  <a:txBody>
                    <a:bodyPr/>
                    <a:lstStyle/>
                    <a:p>
                      <a:pPr algn="r" fontAlgn="t"/>
                      <a:r>
                        <a:rPr lang="es-ES" sz="1000" b="0" i="0" u="none" strike="noStrike">
                          <a:solidFill>
                            <a:srgbClr val="000000"/>
                          </a:solidFill>
                          <a:latin typeface="Calibri"/>
                        </a:rPr>
                        <a:t>937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959</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917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6.574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European Maritime Affairs and Fisheries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4"/>
                  </a:ext>
                </a:extLst>
              </a:tr>
              <a:tr h="190050">
                <a:tc>
                  <a:txBody>
                    <a:bodyPr/>
                    <a:lstStyle/>
                    <a:p>
                      <a:pPr algn="r" fontAlgn="t"/>
                      <a:r>
                        <a:rPr lang="es-ES" sz="1000" b="0" i="0" u="none" strike="noStrike">
                          <a:solidFill>
                            <a:srgbClr val="000000"/>
                          </a:solidFill>
                          <a:latin typeface="Calibri"/>
                        </a:rPr>
                        <a:t>352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381</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486</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3.057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Environment and climate action (Life)</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5"/>
                  </a:ext>
                </a:extLst>
              </a:tr>
              <a:tr h="190050">
                <a:tc>
                  <a:txBody>
                    <a:bodyPr/>
                    <a:lstStyle/>
                    <a:p>
                      <a:pPr algn="r" fontAlgn="t"/>
                      <a:r>
                        <a:rPr lang="es-ES" sz="1000" b="0" i="0" u="none" strike="noStrike">
                          <a:solidFill>
                            <a:srgbClr val="000000"/>
                          </a:solidFill>
                          <a:latin typeface="Calibri"/>
                        </a:rPr>
                        <a:t>50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344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Agencies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6"/>
                  </a:ext>
                </a:extLst>
              </a:tr>
              <a:tr h="190050">
                <a:tc>
                  <a:txBody>
                    <a:bodyPr/>
                    <a:lstStyle/>
                    <a:p>
                      <a:pPr algn="r" fontAlgn="t"/>
                      <a:r>
                        <a:rPr lang="es-ES" sz="1000" b="0" i="0" u="none" strike="noStrike">
                          <a:solidFill>
                            <a:srgbClr val="000000"/>
                          </a:solidFill>
                          <a:latin typeface="Calibri"/>
                        </a:rPr>
                        <a:t>1.223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44</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417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dirty="0" err="1">
                          <a:solidFill>
                            <a:srgbClr val="000000"/>
                          </a:solidFill>
                          <a:latin typeface="Calibri"/>
                        </a:rPr>
                        <a:t>Margin</a:t>
                      </a:r>
                      <a:endParaRPr lang="es-ES" sz="10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7"/>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2014-2020</a:t>
            </a:r>
            <a:endParaRPr lang="es-ES" dirty="0"/>
          </a:p>
        </p:txBody>
      </p:sp>
      <p:graphicFrame>
        <p:nvGraphicFramePr>
          <p:cNvPr id="5" name="4 Tabla"/>
          <p:cNvGraphicFramePr>
            <a:graphicFrameLocks noGrp="1"/>
          </p:cNvGraphicFramePr>
          <p:nvPr/>
        </p:nvGraphicFramePr>
        <p:xfrm>
          <a:off x="971604" y="1833000"/>
          <a:ext cx="7272801" cy="3094014"/>
        </p:xfrm>
        <a:graphic>
          <a:graphicData uri="http://schemas.openxmlformats.org/drawingml/2006/table">
            <a:tbl>
              <a:tblPr/>
              <a:tblGrid>
                <a:gridCol w="553391">
                  <a:extLst>
                    <a:ext uri="{9D8B030D-6E8A-4147-A177-3AD203B41FA5}">
                      <a16:colId xmlns:a16="http://schemas.microsoft.com/office/drawing/2014/main" val="20000"/>
                    </a:ext>
                  </a:extLst>
                </a:gridCol>
                <a:gridCol w="553391">
                  <a:extLst>
                    <a:ext uri="{9D8B030D-6E8A-4147-A177-3AD203B41FA5}">
                      <a16:colId xmlns:a16="http://schemas.microsoft.com/office/drawing/2014/main" val="20001"/>
                    </a:ext>
                  </a:extLst>
                </a:gridCol>
                <a:gridCol w="553391">
                  <a:extLst>
                    <a:ext uri="{9D8B030D-6E8A-4147-A177-3AD203B41FA5}">
                      <a16:colId xmlns:a16="http://schemas.microsoft.com/office/drawing/2014/main" val="20002"/>
                    </a:ext>
                  </a:extLst>
                </a:gridCol>
                <a:gridCol w="553391">
                  <a:extLst>
                    <a:ext uri="{9D8B030D-6E8A-4147-A177-3AD203B41FA5}">
                      <a16:colId xmlns:a16="http://schemas.microsoft.com/office/drawing/2014/main" val="20003"/>
                    </a:ext>
                  </a:extLst>
                </a:gridCol>
                <a:gridCol w="553391">
                  <a:extLst>
                    <a:ext uri="{9D8B030D-6E8A-4147-A177-3AD203B41FA5}">
                      <a16:colId xmlns:a16="http://schemas.microsoft.com/office/drawing/2014/main" val="20004"/>
                    </a:ext>
                  </a:extLst>
                </a:gridCol>
                <a:gridCol w="553391">
                  <a:extLst>
                    <a:ext uri="{9D8B030D-6E8A-4147-A177-3AD203B41FA5}">
                      <a16:colId xmlns:a16="http://schemas.microsoft.com/office/drawing/2014/main" val="20005"/>
                    </a:ext>
                  </a:extLst>
                </a:gridCol>
                <a:gridCol w="553391">
                  <a:extLst>
                    <a:ext uri="{9D8B030D-6E8A-4147-A177-3AD203B41FA5}">
                      <a16:colId xmlns:a16="http://schemas.microsoft.com/office/drawing/2014/main" val="20006"/>
                    </a:ext>
                  </a:extLst>
                </a:gridCol>
                <a:gridCol w="553391">
                  <a:extLst>
                    <a:ext uri="{9D8B030D-6E8A-4147-A177-3AD203B41FA5}">
                      <a16:colId xmlns:a16="http://schemas.microsoft.com/office/drawing/2014/main" val="20007"/>
                    </a:ext>
                  </a:extLst>
                </a:gridCol>
                <a:gridCol w="620180">
                  <a:extLst>
                    <a:ext uri="{9D8B030D-6E8A-4147-A177-3AD203B41FA5}">
                      <a16:colId xmlns:a16="http://schemas.microsoft.com/office/drawing/2014/main" val="20008"/>
                    </a:ext>
                  </a:extLst>
                </a:gridCol>
                <a:gridCol w="2225493">
                  <a:extLst>
                    <a:ext uri="{9D8B030D-6E8A-4147-A177-3AD203B41FA5}">
                      <a16:colId xmlns:a16="http://schemas.microsoft.com/office/drawing/2014/main" val="20009"/>
                    </a:ext>
                  </a:extLst>
                </a:gridCol>
              </a:tblGrid>
              <a:tr h="190050">
                <a:tc>
                  <a:txBody>
                    <a:bodyPr/>
                    <a:lstStyle/>
                    <a:p>
                      <a:pPr algn="ctr" fontAlgn="t"/>
                      <a:r>
                        <a:rPr lang="es-ES" sz="900" b="0" i="0" u="none" strike="noStrike" dirty="0" smtClean="0">
                          <a:solidFill>
                            <a:srgbClr val="000000"/>
                          </a:solidFill>
                          <a:latin typeface="Calibri"/>
                        </a:rPr>
                        <a:t>2013</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2014</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2015</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2016</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2017</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2018</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2019</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chemeClr val="bg1"/>
                          </a:solidFill>
                          <a:latin typeface="Calibri"/>
                        </a:rPr>
                        <a:t>2020</a:t>
                      </a:r>
                      <a:endParaRPr lang="es-ES" sz="900" b="0" i="0" u="none" strike="noStrike" dirty="0">
                        <a:solidFill>
                          <a:schemeClr val="bg1"/>
                        </a:solidFill>
                        <a:latin typeface="Calibri"/>
                      </a:endParaRPr>
                    </a:p>
                  </a:txBody>
                  <a:tcPr marL="0" marR="0" marT="0" marB="0">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1" i="0" u="none" strike="noStrike" dirty="0" smtClean="0">
                          <a:solidFill>
                            <a:schemeClr val="bg1"/>
                          </a:solidFill>
                          <a:latin typeface="Calibri"/>
                        </a:rPr>
                        <a:t>2014-2020</a:t>
                      </a:r>
                      <a:endParaRPr lang="es-ES" sz="900" b="1"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a:solidFill>
                            <a:schemeClr val="bg1"/>
                          </a:solidFill>
                          <a:latin typeface="Calibri"/>
                        </a:rPr>
                        <a:t>2011 </a:t>
                      </a:r>
                      <a:r>
                        <a:rPr lang="es-ES" sz="900" b="0" i="0" u="none" strike="noStrike" dirty="0" err="1">
                          <a:solidFill>
                            <a:schemeClr val="bg1"/>
                          </a:solidFill>
                          <a:latin typeface="Calibri"/>
                        </a:rPr>
                        <a:t>prices</a:t>
                      </a:r>
                      <a:endParaRPr lang="es-ES" sz="900" b="0"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190050">
                <a:tc>
                  <a:txBody>
                    <a:bodyPr/>
                    <a:lstStyle/>
                    <a:p>
                      <a:pPr algn="r" fontAlgn="t"/>
                      <a:r>
                        <a:rPr lang="es-ES" sz="1000" b="1" i="0" u="none" strike="noStrike" dirty="0">
                          <a:solidFill>
                            <a:srgbClr val="000000"/>
                          </a:solidFill>
                          <a:latin typeface="Calibri"/>
                        </a:rPr>
                        <a:t>2.494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2.053</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2.075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2.154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2.232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2.312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2.391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2.469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15.686</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1" i="0" u="none" strike="noStrike">
                          <a:solidFill>
                            <a:srgbClr val="000000"/>
                          </a:solidFill>
                          <a:latin typeface="Calibri"/>
                        </a:rPr>
                        <a:t>Security and citizenship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1"/>
                  </a:ext>
                </a:extLst>
              </a:tr>
              <a:tr h="243264">
                <a:tc>
                  <a:txBody>
                    <a:bodyPr/>
                    <a:lstStyle/>
                    <a:p>
                      <a:pPr algn="r" fontAlgn="t"/>
                      <a:r>
                        <a:rPr lang="es-ES" sz="1000" b="0" i="0" u="none" strike="noStrike">
                          <a:solidFill>
                            <a:srgbClr val="000000"/>
                          </a:solidFill>
                          <a:latin typeface="Calibri"/>
                        </a:rPr>
                        <a:t>474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415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2.780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Asylum and Migration Fund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2"/>
                  </a:ext>
                </a:extLst>
              </a:tr>
              <a:tr h="190050">
                <a:tc>
                  <a:txBody>
                    <a:bodyPr/>
                    <a:lstStyle/>
                    <a:p>
                      <a:pPr algn="r" fontAlgn="t"/>
                      <a:r>
                        <a:rPr lang="es-ES" sz="1000" b="0" i="0" u="none" strike="noStrike">
                          <a:solidFill>
                            <a:srgbClr val="000000"/>
                          </a:solidFill>
                          <a:latin typeface="Calibri"/>
                        </a:rPr>
                        <a:t>463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613</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3.318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Internal Security Fund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3"/>
                  </a:ext>
                </a:extLst>
              </a:tr>
              <a:tr h="190050">
                <a:tc>
                  <a:txBody>
                    <a:bodyPr/>
                    <a:lstStyle/>
                    <a:p>
                      <a:pPr algn="r" fontAlgn="t"/>
                      <a:r>
                        <a:rPr lang="es-ES" sz="1000" b="0" i="0" u="none" strike="noStrike">
                          <a:solidFill>
                            <a:srgbClr val="000000"/>
                          </a:solidFill>
                          <a:latin typeface="Calibri"/>
                        </a:rPr>
                        <a:t>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IT systems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4"/>
                  </a:ext>
                </a:extLst>
              </a:tr>
              <a:tr h="190050">
                <a:tc>
                  <a:txBody>
                    <a:bodyPr/>
                    <a:lstStyle/>
                    <a:p>
                      <a:pPr algn="r" fontAlgn="t"/>
                      <a:r>
                        <a:rPr lang="es-ES" sz="1000" b="0" i="0" u="none" strike="noStrike">
                          <a:solidFill>
                            <a:srgbClr val="000000"/>
                          </a:solidFill>
                          <a:latin typeface="Calibri"/>
                        </a:rPr>
                        <a:t>43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44</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51</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Justice</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5"/>
                  </a:ext>
                </a:extLst>
              </a:tr>
              <a:tr h="190050">
                <a:tc>
                  <a:txBody>
                    <a:bodyPr/>
                    <a:lstStyle/>
                    <a:p>
                      <a:pPr algn="r" fontAlgn="t"/>
                      <a:r>
                        <a:rPr lang="es-ES" sz="1000" b="0" i="0" u="none" strike="noStrike">
                          <a:solidFill>
                            <a:srgbClr val="000000"/>
                          </a:solidFill>
                          <a:latin typeface="Calibri"/>
                        </a:rPr>
                        <a:t>33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Rights, Equality and Citizenship</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6"/>
                  </a:ext>
                </a:extLst>
              </a:tr>
              <a:tr h="190050">
                <a:tc>
                  <a:txBody>
                    <a:bodyPr/>
                    <a:lstStyle/>
                    <a:p>
                      <a:pPr algn="r" fontAlgn="t"/>
                      <a:r>
                        <a:rPr lang="es-ES" sz="1000" b="0" i="0"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27</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198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Civil Protection Mechanism</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7"/>
                  </a:ext>
                </a:extLst>
              </a:tr>
              <a:tr h="190050">
                <a:tc>
                  <a:txBody>
                    <a:bodyPr/>
                    <a:lstStyle/>
                    <a:p>
                      <a:pPr algn="r" fontAlgn="t"/>
                      <a:r>
                        <a:rPr lang="es-ES" sz="1000" b="0" i="0" u="none" strike="noStrike">
                          <a:solidFill>
                            <a:srgbClr val="000000"/>
                          </a:solidFill>
                          <a:latin typeface="Calibri"/>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Europe for Citizens </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8"/>
                  </a:ext>
                </a:extLst>
              </a:tr>
              <a:tr h="190050">
                <a:tc>
                  <a:txBody>
                    <a:bodyPr/>
                    <a:lstStyle/>
                    <a:p>
                      <a:pPr algn="r" fontAlgn="t"/>
                      <a:r>
                        <a:rPr lang="es-ES" sz="1000" b="0" i="0" u="none" strike="noStrike">
                          <a:solidFill>
                            <a:srgbClr val="000000"/>
                          </a:solidFill>
                          <a:latin typeface="Calibri"/>
                        </a:rPr>
                        <a:t>336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239</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1.678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Food and feed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9"/>
                  </a:ext>
                </a:extLst>
              </a:tr>
              <a:tr h="190050">
                <a:tc>
                  <a:txBody>
                    <a:bodyPr/>
                    <a:lstStyle/>
                    <a:p>
                      <a:pPr algn="r" fontAlgn="t"/>
                      <a:r>
                        <a:rPr lang="es-ES" sz="1000" b="0" i="0" u="none" strike="noStrike">
                          <a:solidFill>
                            <a:srgbClr val="000000"/>
                          </a:solidFill>
                          <a:latin typeface="Calibri"/>
                        </a:rPr>
                        <a:t>53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398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Health</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0"/>
                  </a:ext>
                </a:extLst>
              </a:tr>
              <a:tr h="190050">
                <a:tc>
                  <a:txBody>
                    <a:bodyPr/>
                    <a:lstStyle/>
                    <a:p>
                      <a:pPr algn="r" fontAlgn="t"/>
                      <a:r>
                        <a:rPr lang="es-ES" sz="1000" b="0" i="0" u="none" strike="noStrike">
                          <a:solidFill>
                            <a:srgbClr val="000000"/>
                          </a:solidFill>
                          <a:latin typeface="Calibri"/>
                        </a:rPr>
                        <a:t>23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Consumer protection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1"/>
                  </a:ext>
                </a:extLst>
              </a:tr>
              <a:tr h="190050">
                <a:tc>
                  <a:txBody>
                    <a:bodyPr/>
                    <a:lstStyle/>
                    <a:p>
                      <a:pPr algn="r" fontAlgn="t"/>
                      <a:r>
                        <a:rPr lang="es-ES" sz="1000" b="0" i="0" u="none" strike="noStrike">
                          <a:solidFill>
                            <a:srgbClr val="000000"/>
                          </a:solidFill>
                          <a:latin typeface="Calibri"/>
                        </a:rPr>
                        <a:t>179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205</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1.294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Creative Europe</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2"/>
                  </a:ext>
                </a:extLst>
              </a:tr>
              <a:tr h="190050">
                <a:tc>
                  <a:txBody>
                    <a:bodyPr/>
                    <a:lstStyle/>
                    <a:p>
                      <a:pPr algn="r" fontAlgn="t"/>
                      <a:r>
                        <a:rPr lang="es-ES" sz="1000" b="0" i="0" u="none" strike="noStrike">
                          <a:solidFill>
                            <a:srgbClr val="000000"/>
                          </a:solidFill>
                          <a:latin typeface="Calibri"/>
                        </a:rPr>
                        <a:t>467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504</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3.553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Agencies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3"/>
                  </a:ext>
                </a:extLst>
              </a:tr>
              <a:tr h="190050">
                <a:tc>
                  <a:txBody>
                    <a:bodyPr/>
                    <a:lstStyle/>
                    <a:p>
                      <a:pPr algn="r" fontAlgn="t"/>
                      <a:r>
                        <a:rPr lang="es-ES" sz="1000" b="0" i="0" u="none" strike="noStrike">
                          <a:solidFill>
                            <a:srgbClr val="000000"/>
                          </a:solidFill>
                          <a:latin typeface="Calibri"/>
                        </a:rPr>
                        <a:t>106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81</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91</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601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Other</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4"/>
                  </a:ext>
                </a:extLst>
              </a:tr>
              <a:tr h="190050">
                <a:tc>
                  <a:txBody>
                    <a:bodyPr/>
                    <a:lstStyle/>
                    <a:p>
                      <a:pPr algn="r" fontAlgn="t"/>
                      <a:r>
                        <a:rPr lang="es-ES" sz="1000" b="0" i="0" u="none" strike="noStrike">
                          <a:solidFill>
                            <a:srgbClr val="000000"/>
                          </a:solidFill>
                          <a:latin typeface="Calibri"/>
                        </a:rPr>
                        <a:t>283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61</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687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dirty="0" err="1">
                          <a:solidFill>
                            <a:srgbClr val="000000"/>
                          </a:solidFill>
                          <a:latin typeface="Calibri"/>
                        </a:rPr>
                        <a:t>Margin</a:t>
                      </a:r>
                      <a:endParaRPr lang="es-ES" sz="1000" b="0" i="0" u="none" strike="noStrike" dirty="0">
                        <a:solidFill>
                          <a:srgbClr val="000000"/>
                        </a:solidFill>
                        <a:latin typeface="Calibri"/>
                      </a:endParaRP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5"/>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2014-2020</a:t>
            </a:r>
            <a:endParaRPr lang="es-ES" dirty="0"/>
          </a:p>
        </p:txBody>
      </p:sp>
      <p:graphicFrame>
        <p:nvGraphicFramePr>
          <p:cNvPr id="5" name="4 Tabla"/>
          <p:cNvGraphicFramePr>
            <a:graphicFrameLocks noGrp="1"/>
          </p:cNvGraphicFramePr>
          <p:nvPr/>
        </p:nvGraphicFramePr>
        <p:xfrm>
          <a:off x="971604" y="1833000"/>
          <a:ext cx="7272801" cy="4847514"/>
        </p:xfrm>
        <a:graphic>
          <a:graphicData uri="http://schemas.openxmlformats.org/drawingml/2006/table">
            <a:tbl>
              <a:tblPr/>
              <a:tblGrid>
                <a:gridCol w="553391">
                  <a:extLst>
                    <a:ext uri="{9D8B030D-6E8A-4147-A177-3AD203B41FA5}">
                      <a16:colId xmlns:a16="http://schemas.microsoft.com/office/drawing/2014/main" val="20000"/>
                    </a:ext>
                  </a:extLst>
                </a:gridCol>
                <a:gridCol w="553391">
                  <a:extLst>
                    <a:ext uri="{9D8B030D-6E8A-4147-A177-3AD203B41FA5}">
                      <a16:colId xmlns:a16="http://schemas.microsoft.com/office/drawing/2014/main" val="20001"/>
                    </a:ext>
                  </a:extLst>
                </a:gridCol>
                <a:gridCol w="553391">
                  <a:extLst>
                    <a:ext uri="{9D8B030D-6E8A-4147-A177-3AD203B41FA5}">
                      <a16:colId xmlns:a16="http://schemas.microsoft.com/office/drawing/2014/main" val="20002"/>
                    </a:ext>
                  </a:extLst>
                </a:gridCol>
                <a:gridCol w="553391">
                  <a:extLst>
                    <a:ext uri="{9D8B030D-6E8A-4147-A177-3AD203B41FA5}">
                      <a16:colId xmlns:a16="http://schemas.microsoft.com/office/drawing/2014/main" val="20003"/>
                    </a:ext>
                  </a:extLst>
                </a:gridCol>
                <a:gridCol w="553391">
                  <a:extLst>
                    <a:ext uri="{9D8B030D-6E8A-4147-A177-3AD203B41FA5}">
                      <a16:colId xmlns:a16="http://schemas.microsoft.com/office/drawing/2014/main" val="20004"/>
                    </a:ext>
                  </a:extLst>
                </a:gridCol>
                <a:gridCol w="553391">
                  <a:extLst>
                    <a:ext uri="{9D8B030D-6E8A-4147-A177-3AD203B41FA5}">
                      <a16:colId xmlns:a16="http://schemas.microsoft.com/office/drawing/2014/main" val="20005"/>
                    </a:ext>
                  </a:extLst>
                </a:gridCol>
                <a:gridCol w="553391">
                  <a:extLst>
                    <a:ext uri="{9D8B030D-6E8A-4147-A177-3AD203B41FA5}">
                      <a16:colId xmlns:a16="http://schemas.microsoft.com/office/drawing/2014/main" val="20006"/>
                    </a:ext>
                  </a:extLst>
                </a:gridCol>
                <a:gridCol w="553391">
                  <a:extLst>
                    <a:ext uri="{9D8B030D-6E8A-4147-A177-3AD203B41FA5}">
                      <a16:colId xmlns:a16="http://schemas.microsoft.com/office/drawing/2014/main" val="20007"/>
                    </a:ext>
                  </a:extLst>
                </a:gridCol>
                <a:gridCol w="620180">
                  <a:extLst>
                    <a:ext uri="{9D8B030D-6E8A-4147-A177-3AD203B41FA5}">
                      <a16:colId xmlns:a16="http://schemas.microsoft.com/office/drawing/2014/main" val="20008"/>
                    </a:ext>
                  </a:extLst>
                </a:gridCol>
                <a:gridCol w="2225493">
                  <a:extLst>
                    <a:ext uri="{9D8B030D-6E8A-4147-A177-3AD203B41FA5}">
                      <a16:colId xmlns:a16="http://schemas.microsoft.com/office/drawing/2014/main" val="20009"/>
                    </a:ext>
                  </a:extLst>
                </a:gridCol>
              </a:tblGrid>
              <a:tr h="190050">
                <a:tc>
                  <a:txBody>
                    <a:bodyPr/>
                    <a:lstStyle/>
                    <a:p>
                      <a:pPr algn="ctr" fontAlgn="t"/>
                      <a:r>
                        <a:rPr lang="es-ES" sz="900" b="0" i="0" u="none" strike="noStrike" dirty="0" smtClean="0">
                          <a:solidFill>
                            <a:srgbClr val="000000"/>
                          </a:solidFill>
                          <a:latin typeface="Calibri"/>
                        </a:rPr>
                        <a:t>2013</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2014</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2015</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2016</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2017</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2018</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rgbClr val="000000"/>
                          </a:solidFill>
                          <a:latin typeface="Calibri"/>
                        </a:rPr>
                        <a:t>2019</a:t>
                      </a:r>
                      <a:endParaRPr lang="es-ES" sz="900" b="0" i="0" u="none" strike="noStrike" dirty="0">
                        <a:solidFill>
                          <a:srgbClr val="000000"/>
                        </a:solidFill>
                        <a:latin typeface="Calibri"/>
                      </a:endParaRPr>
                    </a:p>
                  </a:txBody>
                  <a:tcPr marL="0" marR="0" marT="0" marB="0">
                    <a:lnL>
                      <a:noFill/>
                    </a:lnL>
                    <a:lnR>
                      <a:noFill/>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0" i="0" u="none" strike="noStrike" dirty="0" smtClean="0">
                          <a:solidFill>
                            <a:schemeClr val="bg1"/>
                          </a:solidFill>
                          <a:latin typeface="Calibri"/>
                        </a:rPr>
                        <a:t>2020</a:t>
                      </a:r>
                      <a:endParaRPr lang="es-ES" sz="900" b="0" i="0" u="none" strike="noStrike" dirty="0">
                        <a:solidFill>
                          <a:schemeClr val="bg1"/>
                        </a:solidFill>
                        <a:latin typeface="Calibri"/>
                      </a:endParaRPr>
                    </a:p>
                  </a:txBody>
                  <a:tcPr marL="0" marR="0" marT="0" marB="0">
                    <a:lnL>
                      <a:noFill/>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tc>
                  <a:txBody>
                    <a:bodyPr/>
                    <a:lstStyle/>
                    <a:p>
                      <a:pPr algn="ctr" fontAlgn="t"/>
                      <a:r>
                        <a:rPr lang="es-ES" sz="900" b="1" i="0" u="none" strike="noStrike" dirty="0" smtClean="0">
                          <a:solidFill>
                            <a:schemeClr val="bg1"/>
                          </a:solidFill>
                          <a:latin typeface="Calibri"/>
                        </a:rPr>
                        <a:t>2014-2020</a:t>
                      </a:r>
                      <a:endParaRPr lang="es-ES" sz="900" b="1"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900" b="0" i="0" u="none" strike="noStrike" dirty="0">
                          <a:solidFill>
                            <a:schemeClr val="bg1"/>
                          </a:solidFill>
                          <a:latin typeface="Calibri"/>
                        </a:rPr>
                        <a:t>2011 </a:t>
                      </a:r>
                      <a:r>
                        <a:rPr lang="es-ES" sz="900" b="0" i="0" u="none" strike="noStrike" dirty="0" err="1">
                          <a:solidFill>
                            <a:schemeClr val="bg1"/>
                          </a:solidFill>
                          <a:latin typeface="Calibri"/>
                        </a:rPr>
                        <a:t>prices</a:t>
                      </a:r>
                      <a:endParaRPr lang="es-ES" sz="900" b="0" i="0" u="none" strike="noStrike" dirty="0">
                        <a:solidFill>
                          <a:schemeClr val="bg1"/>
                        </a:solidFill>
                        <a:latin typeface="Calibri"/>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0"/>
                  </a:ext>
                </a:extLst>
              </a:tr>
              <a:tr h="190050">
                <a:tc>
                  <a:txBody>
                    <a:bodyPr/>
                    <a:lstStyle/>
                    <a:p>
                      <a:pPr algn="r" fontAlgn="t"/>
                      <a:r>
                        <a:rPr lang="es-ES" sz="1000" b="1" i="0" u="none" strike="noStrike" dirty="0">
                          <a:solidFill>
                            <a:srgbClr val="000000"/>
                          </a:solidFill>
                          <a:latin typeface="Calibri"/>
                        </a:rPr>
                        <a:t>9.145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7.854</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8.281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8.375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8.553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8.794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58.704</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1" i="0" u="none" strike="noStrike">
                          <a:solidFill>
                            <a:srgbClr val="000000"/>
                          </a:solidFill>
                          <a:latin typeface="Calibri"/>
                        </a:rPr>
                        <a:t>Global Europe</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1"/>
                  </a:ext>
                </a:extLst>
              </a:tr>
              <a:tr h="190050">
                <a:tc>
                  <a:txBody>
                    <a:bodyPr/>
                    <a:lstStyle/>
                    <a:p>
                      <a:pPr algn="r" fontAlgn="t"/>
                      <a:r>
                        <a:rPr lang="es-ES" sz="1000" b="0" i="0" u="none" strike="noStrike">
                          <a:solidFill>
                            <a:srgbClr val="000000"/>
                          </a:solidFill>
                          <a:latin typeface="Calibri"/>
                        </a:rPr>
                        <a:t>1.792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1.483</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10.380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Instrument for Pre-accession assistance (IPA)</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2"/>
                  </a:ext>
                </a:extLst>
              </a:tr>
              <a:tr h="190050">
                <a:tc>
                  <a:txBody>
                    <a:bodyPr/>
                    <a:lstStyle/>
                    <a:p>
                      <a:pPr algn="r" fontAlgn="t"/>
                      <a:r>
                        <a:rPr lang="es-ES" sz="1000" b="0" i="0" u="none" strike="noStrike">
                          <a:solidFill>
                            <a:srgbClr val="000000"/>
                          </a:solidFill>
                          <a:latin typeface="Calibri"/>
                        </a:rPr>
                        <a:t>2.279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1.991</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1.918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1.953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13.683</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European Neighbourhood Instrument (ENI)</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3"/>
                  </a:ext>
                </a:extLst>
              </a:tr>
              <a:tr h="190050">
                <a:tc>
                  <a:txBody>
                    <a:bodyPr/>
                    <a:lstStyle/>
                    <a:p>
                      <a:pPr algn="r" fontAlgn="t"/>
                      <a:r>
                        <a:rPr lang="es-ES" sz="1000" b="0" i="0" u="none" strike="noStrike">
                          <a:solidFill>
                            <a:srgbClr val="000000"/>
                          </a:solidFill>
                          <a:latin typeface="Calibri"/>
                        </a:rPr>
                        <a:t>169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169</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1.183</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European Instrument for Democracy and Human Rights (EIDHR)</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4"/>
                  </a:ext>
                </a:extLst>
              </a:tr>
              <a:tr h="243264">
                <a:tc>
                  <a:txBody>
                    <a:bodyPr/>
                    <a:lstStyle/>
                    <a:p>
                      <a:pPr algn="r" fontAlgn="t"/>
                      <a:r>
                        <a:rPr lang="es-ES" sz="1000" b="0" i="0" u="none" strike="noStrike">
                          <a:solidFill>
                            <a:srgbClr val="000000"/>
                          </a:solidFill>
                          <a:latin typeface="Calibri"/>
                        </a:rPr>
                        <a:t>318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2.075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Instrument for Stability and Peace</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5"/>
                  </a:ext>
                </a:extLst>
              </a:tr>
              <a:tr h="190050">
                <a:tc>
                  <a:txBody>
                    <a:bodyPr/>
                    <a:lstStyle/>
                    <a:p>
                      <a:pPr algn="r" fontAlgn="t"/>
                      <a:r>
                        <a:rPr lang="es-ES" sz="1000" b="0" i="0" u="none" strike="noStrike">
                          <a:solidFill>
                            <a:srgbClr val="000000"/>
                          </a:solidFill>
                          <a:latin typeface="Calibri"/>
                        </a:rPr>
                        <a:t>381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2.075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Common Foreign and Security Policy (CFSP)</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6"/>
                  </a:ext>
                </a:extLst>
              </a:tr>
              <a:tr h="190050">
                <a:tc>
                  <a:txBody>
                    <a:bodyPr/>
                    <a:lstStyle/>
                    <a:p>
                      <a:pPr algn="r" fontAlgn="t"/>
                      <a:r>
                        <a:rPr lang="es-ES" sz="1000" b="0" i="0"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107</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136</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844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Partnership Instrument (PI)</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7"/>
                  </a:ext>
                </a:extLst>
              </a:tr>
              <a:tr h="190050">
                <a:tc>
                  <a:txBody>
                    <a:bodyPr/>
                    <a:lstStyle/>
                    <a:p>
                      <a:pPr algn="r" fontAlgn="t"/>
                      <a:r>
                        <a:rPr lang="es-ES" sz="1000" b="0" i="0" u="none" strike="noStrike">
                          <a:solidFill>
                            <a:srgbClr val="000000"/>
                          </a:solidFill>
                          <a:latin typeface="Calibri"/>
                        </a:rPr>
                        <a:t>2.519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2.176</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2.280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2.601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2.714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2.740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17.390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Development Cooperation Instrument (DCI)</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8"/>
                  </a:ext>
                </a:extLst>
              </a:tr>
              <a:tr h="190050">
                <a:tc>
                  <a:txBody>
                    <a:bodyPr/>
                    <a:lstStyle/>
                    <a:p>
                      <a:pPr algn="r" fontAlgn="t"/>
                      <a:r>
                        <a:rPr lang="es-ES" sz="1000" b="0" i="0" u="none" strike="noStrike">
                          <a:solidFill>
                            <a:srgbClr val="000000"/>
                          </a:solidFill>
                          <a:latin typeface="Calibri"/>
                        </a:rPr>
                        <a:t>832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853</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821</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5.878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Humanitarian aid</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09"/>
                  </a:ext>
                </a:extLst>
              </a:tr>
              <a:tr h="190050">
                <a:tc>
                  <a:txBody>
                    <a:bodyPr/>
                    <a:lstStyle/>
                    <a:p>
                      <a:pPr algn="r" fontAlgn="t"/>
                      <a:r>
                        <a:rPr lang="es-ES" sz="1000" b="0" i="0" u="none" strike="noStrike">
                          <a:solidFill>
                            <a:srgbClr val="000000"/>
                          </a:solidFill>
                          <a:latin typeface="Calibri"/>
                        </a:rPr>
                        <a:t>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Civil Protection and European Emergency Response Centre (ERC)</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0"/>
                  </a:ext>
                </a:extLst>
              </a:tr>
              <a:tr h="190050">
                <a:tc>
                  <a:txBody>
                    <a:bodyPr/>
                    <a:lstStyle/>
                    <a:p>
                      <a:pPr algn="r" fontAlgn="t"/>
                      <a:r>
                        <a:rPr lang="es-ES" sz="1000" b="0" i="0"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23</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European Voluntary Humanitarian Aid Corps EU Aid Volunteers (EUAV)</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1"/>
                  </a:ext>
                </a:extLst>
              </a:tr>
              <a:tr h="190050">
                <a:tc>
                  <a:txBody>
                    <a:bodyPr/>
                    <a:lstStyle/>
                    <a:p>
                      <a:pPr algn="r" fontAlgn="t"/>
                      <a:r>
                        <a:rPr lang="es-ES" sz="1000" b="0" i="0" u="none" strike="noStrike">
                          <a:solidFill>
                            <a:srgbClr val="000000"/>
                          </a:solidFill>
                          <a:latin typeface="Calibri"/>
                        </a:rPr>
                        <a:t>76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28</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Instrument for Nuclear Safety Cooperation (INSC)</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2"/>
                  </a:ext>
                </a:extLst>
              </a:tr>
              <a:tr h="190050">
                <a:tc>
                  <a:txBody>
                    <a:bodyPr/>
                    <a:lstStyle/>
                    <a:p>
                      <a:pPr algn="r" fontAlgn="t"/>
                      <a:r>
                        <a:rPr lang="es-ES" sz="1000" b="0" i="0" u="none" strike="noStrike">
                          <a:solidFill>
                            <a:srgbClr val="000000"/>
                          </a:solidFill>
                          <a:latin typeface="Calibri"/>
                        </a:rPr>
                        <a:t>96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501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Macro-financial Assistance</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3"/>
                  </a:ext>
                </a:extLst>
              </a:tr>
              <a:tr h="190050">
                <a:tc>
                  <a:txBody>
                    <a:bodyPr/>
                    <a:lstStyle/>
                    <a:p>
                      <a:pPr algn="r" fontAlgn="t"/>
                      <a:r>
                        <a:rPr lang="es-ES" sz="1000" b="0" i="0" u="none" strike="noStrike">
                          <a:solidFill>
                            <a:srgbClr val="000000"/>
                          </a:solidFill>
                          <a:latin typeface="Calibri"/>
                        </a:rPr>
                        <a:t>150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55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71</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1.063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n-US" sz="1000" b="0" i="0" u="none" strike="noStrike">
                          <a:solidFill>
                            <a:srgbClr val="000000"/>
                          </a:solidFill>
                          <a:latin typeface="Calibri"/>
                        </a:rPr>
                        <a:t>Guarantee fund for External actions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4"/>
                  </a:ext>
                </a:extLst>
              </a:tr>
              <a:tr h="190050">
                <a:tc>
                  <a:txBody>
                    <a:bodyPr/>
                    <a:lstStyle/>
                    <a:p>
                      <a:pPr algn="r" fontAlgn="t"/>
                      <a:r>
                        <a:rPr lang="es-ES" sz="1000" b="0" i="0" u="none" strike="noStrike">
                          <a:solidFill>
                            <a:srgbClr val="000000"/>
                          </a:solidFill>
                          <a:latin typeface="Calibri"/>
                        </a:rPr>
                        <a:t>20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Agencies</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5"/>
                  </a:ext>
                </a:extLst>
              </a:tr>
              <a:tr h="190050">
                <a:tc>
                  <a:txBody>
                    <a:bodyPr/>
                    <a:lstStyle/>
                    <a:p>
                      <a:pPr algn="r" fontAlgn="t"/>
                      <a:r>
                        <a:rPr lang="es-ES" sz="1000" b="0" i="0" u="none" strike="noStrike">
                          <a:solidFill>
                            <a:srgbClr val="000000"/>
                          </a:solidFill>
                          <a:latin typeface="Calibri"/>
                        </a:rPr>
                        <a:t>134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142</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140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1.037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Other</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6"/>
                  </a:ext>
                </a:extLst>
              </a:tr>
              <a:tr h="190050">
                <a:tc>
                  <a:txBody>
                    <a:bodyPr/>
                    <a:lstStyle/>
                    <a:p>
                      <a:pPr algn="r" fontAlgn="t"/>
                      <a:r>
                        <a:rPr lang="es-ES" sz="1000" b="0" i="0" u="none" strike="noStrike">
                          <a:solidFill>
                            <a:srgbClr val="000000"/>
                          </a:solidFill>
                          <a:latin typeface="Calibri"/>
                        </a:rPr>
                        <a:t>377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135</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386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436</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0" i="0" u="none" strike="noStrike">
                          <a:solidFill>
                            <a:srgbClr val="000000"/>
                          </a:solidFill>
                          <a:latin typeface="Calibri"/>
                        </a:rPr>
                        <a:t>2.000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0" i="0" u="none" strike="noStrike">
                          <a:solidFill>
                            <a:srgbClr val="000000"/>
                          </a:solidFill>
                          <a:latin typeface="Calibri"/>
                        </a:rPr>
                        <a:t>Margin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7"/>
                  </a:ext>
                </a:extLst>
              </a:tr>
              <a:tr h="190050">
                <a:tc>
                  <a:txBody>
                    <a:bodyPr/>
                    <a:lstStyle/>
                    <a:p>
                      <a:pPr algn="r" fontAlgn="t"/>
                      <a:r>
                        <a:rPr lang="es-ES" sz="1000" b="1" i="0"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8.218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8.385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8.589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8.807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9.007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9.206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9.417</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61.629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1" i="0" u="none" strike="noStrike">
                          <a:solidFill>
                            <a:srgbClr val="000000"/>
                          </a:solidFill>
                          <a:latin typeface="Calibri"/>
                        </a:rPr>
                        <a:t>Administration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8"/>
                  </a:ext>
                </a:extLst>
              </a:tr>
              <a:tr h="190050">
                <a:tc>
                  <a:txBody>
                    <a:bodyPr/>
                    <a:lstStyle/>
                    <a:p>
                      <a:pPr algn="r" fontAlgn="t"/>
                      <a:r>
                        <a:rPr lang="es-ES" sz="1000" b="1" i="0" u="none" strike="noStrike">
                          <a:solidFill>
                            <a:srgbClr val="000000"/>
                          </a:solidFill>
                          <a:latin typeface="Calibri"/>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27</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0</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27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1" i="0" u="none" strike="noStrike">
                          <a:solidFill>
                            <a:srgbClr val="000000"/>
                          </a:solidFill>
                          <a:latin typeface="Calibri"/>
                        </a:rPr>
                        <a:t>Compensation</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19"/>
                  </a:ext>
                </a:extLst>
              </a:tr>
              <a:tr h="190050">
                <a:tc>
                  <a:txBody>
                    <a:bodyPr/>
                    <a:lstStyle/>
                    <a:p>
                      <a:pPr algn="r" fontAlgn="t"/>
                      <a:r>
                        <a:rPr lang="es-ES" sz="1000" b="1" i="0" u="none" strike="noStrike">
                          <a:solidFill>
                            <a:srgbClr val="000000"/>
                          </a:solidFill>
                          <a:latin typeface="Calibri"/>
                        </a:rPr>
                        <a:t>141.636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134.318</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135.328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136.056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137.100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137.866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139.078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140.242</a:t>
                      </a:r>
                    </a:p>
                  </a:txBody>
                  <a:tcPr marL="0" marR="0" marT="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tc>
                  <a:txBody>
                    <a:bodyPr/>
                    <a:lstStyle/>
                    <a:p>
                      <a:pPr algn="r" fontAlgn="t"/>
                      <a:r>
                        <a:rPr lang="es-ES" sz="1000" b="1" i="0" u="none" strike="noStrike">
                          <a:solidFill>
                            <a:srgbClr val="000000"/>
                          </a:solidFill>
                          <a:latin typeface="Calibri"/>
                        </a:rPr>
                        <a:t>959.988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tx2"/>
                    </a:solidFill>
                  </a:tcPr>
                </a:tc>
                <a:tc>
                  <a:txBody>
                    <a:bodyPr/>
                    <a:lstStyle/>
                    <a:p>
                      <a:pPr algn="l" fontAlgn="t"/>
                      <a:r>
                        <a:rPr lang="es-ES" sz="1000" b="1" i="0" u="none" strike="noStrike" dirty="0">
                          <a:solidFill>
                            <a:srgbClr val="000000"/>
                          </a:solidFill>
                          <a:latin typeface="Calibri"/>
                        </a:rPr>
                        <a:t>GRAND TOTAL</a:t>
                      </a:r>
                    </a:p>
                  </a:txBody>
                  <a:tcPr marL="0" marR="0" marT="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solidFill>
                  </a:tcPr>
                </a:tc>
                <a:extLst>
                  <a:ext uri="{0D108BD9-81ED-4DB2-BD59-A6C34878D82A}">
                    <a16:rowId xmlns:a16="http://schemas.microsoft.com/office/drawing/2014/main" val="10020"/>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2014-2020</a:t>
            </a:r>
            <a:endParaRPr lang="es-ES" dirty="0"/>
          </a:p>
        </p:txBody>
      </p:sp>
      <p:graphicFrame>
        <p:nvGraphicFramePr>
          <p:cNvPr id="4" name="3 Tabla"/>
          <p:cNvGraphicFramePr>
            <a:graphicFrameLocks noGrp="1"/>
          </p:cNvGraphicFramePr>
          <p:nvPr/>
        </p:nvGraphicFramePr>
        <p:xfrm>
          <a:off x="1115616" y="1196752"/>
          <a:ext cx="5760640" cy="5469104"/>
        </p:xfrm>
        <a:graphic>
          <a:graphicData uri="http://schemas.openxmlformats.org/drawingml/2006/table">
            <a:tbl>
              <a:tblPr/>
              <a:tblGrid>
                <a:gridCol w="1200134">
                  <a:extLst>
                    <a:ext uri="{9D8B030D-6E8A-4147-A177-3AD203B41FA5}">
                      <a16:colId xmlns:a16="http://schemas.microsoft.com/office/drawing/2014/main" val="20000"/>
                    </a:ext>
                  </a:extLst>
                </a:gridCol>
                <a:gridCol w="816090">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936104">
                  <a:extLst>
                    <a:ext uri="{9D8B030D-6E8A-4147-A177-3AD203B41FA5}">
                      <a16:colId xmlns:a16="http://schemas.microsoft.com/office/drawing/2014/main" val="20003"/>
                    </a:ext>
                  </a:extLst>
                </a:gridCol>
                <a:gridCol w="1008112">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tblGrid>
              <a:tr h="424264">
                <a:tc>
                  <a:txBody>
                    <a:bodyPr/>
                    <a:lstStyle/>
                    <a:p>
                      <a:r>
                        <a:rPr lang="es-ES" sz="1400" b="1" dirty="0" err="1" smtClean="0">
                          <a:solidFill>
                            <a:schemeClr val="tx2"/>
                          </a:solidFill>
                          <a:hlinkClick r:id="rId2"/>
                        </a:rPr>
                        <a:t>Preasignación</a:t>
                      </a:r>
                      <a:endParaRPr lang="es-ES" sz="1400" b="1" dirty="0">
                        <a:solidFill>
                          <a:schemeClr val="tx2"/>
                        </a:solidFill>
                      </a:endParaRPr>
                    </a:p>
                  </a:txBody>
                  <a:tcPr marL="22330" marR="22330" marT="11165" marB="11165" anchor="ctr">
                    <a:lnL>
                      <a:noFill/>
                    </a:lnL>
                    <a:lnR>
                      <a:noFill/>
                    </a:lnR>
                    <a:lnT>
                      <a:noFill/>
                    </a:lnT>
                    <a:lnB>
                      <a:noFill/>
                    </a:lnB>
                  </a:tcPr>
                </a:tc>
                <a:tc>
                  <a:txBody>
                    <a:bodyPr/>
                    <a:lstStyle/>
                    <a:p>
                      <a:r>
                        <a:rPr lang="es-ES" sz="1000" b="1">
                          <a:solidFill>
                            <a:schemeClr val="tx2"/>
                          </a:solidFill>
                        </a:rPr>
                        <a:t>Total Cohesion Policy</a:t>
                      </a:r>
                    </a:p>
                  </a:txBody>
                  <a:tcPr marL="22330" marR="22330" marT="11165" marB="11165" anchor="ctr">
                    <a:lnL>
                      <a:noFill/>
                    </a:lnL>
                    <a:lnR>
                      <a:noFill/>
                    </a:lnR>
                    <a:lnT>
                      <a:noFill/>
                    </a:lnT>
                    <a:lnB>
                      <a:noFill/>
                    </a:lnB>
                  </a:tcPr>
                </a:tc>
                <a:tc>
                  <a:txBody>
                    <a:bodyPr/>
                    <a:lstStyle/>
                    <a:p>
                      <a:r>
                        <a:rPr lang="es-ES" sz="1000" b="1">
                          <a:solidFill>
                            <a:schemeClr val="tx2"/>
                          </a:solidFill>
                        </a:rPr>
                        <a:t>Total CAP </a:t>
                      </a:r>
                    </a:p>
                  </a:txBody>
                  <a:tcPr marL="22330" marR="22330" marT="11165" marB="11165" anchor="ctr">
                    <a:lnL>
                      <a:noFill/>
                    </a:lnL>
                    <a:lnR>
                      <a:noFill/>
                    </a:lnR>
                    <a:lnT>
                      <a:noFill/>
                    </a:lnT>
                    <a:lnB>
                      <a:noFill/>
                    </a:lnB>
                  </a:tcPr>
                </a:tc>
                <a:tc>
                  <a:txBody>
                    <a:bodyPr/>
                    <a:lstStyle/>
                    <a:p>
                      <a:r>
                        <a:rPr lang="en-US" sz="1000" b="1">
                          <a:solidFill>
                            <a:schemeClr val="tx2"/>
                          </a:solidFill>
                        </a:rPr>
                        <a:t>European Maritime and Fisheries Fund </a:t>
                      </a:r>
                    </a:p>
                  </a:txBody>
                  <a:tcPr marL="22330" marR="22330" marT="11165" marB="11165" anchor="ctr">
                    <a:lnL>
                      <a:noFill/>
                    </a:lnL>
                    <a:lnR>
                      <a:noFill/>
                    </a:lnR>
                    <a:lnT>
                      <a:noFill/>
                    </a:lnT>
                    <a:lnB>
                      <a:noFill/>
                    </a:lnB>
                  </a:tcPr>
                </a:tc>
                <a:tc>
                  <a:txBody>
                    <a:bodyPr/>
                    <a:lstStyle/>
                    <a:p>
                      <a:r>
                        <a:rPr lang="es-ES" sz="1000" b="1">
                          <a:solidFill>
                            <a:schemeClr val="tx2"/>
                          </a:solidFill>
                        </a:rPr>
                        <a:t>Nuclear decommissioning</a:t>
                      </a:r>
                    </a:p>
                  </a:txBody>
                  <a:tcPr marL="22330" marR="22330" marT="11165" marB="11165" anchor="ctr">
                    <a:lnL>
                      <a:noFill/>
                    </a:lnL>
                    <a:lnR>
                      <a:noFill/>
                    </a:lnR>
                    <a:lnT>
                      <a:noFill/>
                    </a:lnT>
                    <a:lnB>
                      <a:noFill/>
                    </a:lnB>
                  </a:tcPr>
                </a:tc>
                <a:tc>
                  <a:txBody>
                    <a:bodyPr/>
                    <a:lstStyle/>
                    <a:p>
                      <a:r>
                        <a:rPr lang="es-ES" sz="1000" b="1" dirty="0">
                          <a:solidFill>
                            <a:schemeClr val="tx2"/>
                          </a:solidFill>
                        </a:rPr>
                        <a:t>Total 2014-2020</a:t>
                      </a:r>
                    </a:p>
                  </a:txBody>
                  <a:tcPr marL="22330" marR="22330" marT="11165" marB="11165" anchor="ctr">
                    <a:lnL>
                      <a:noFill/>
                    </a:lnL>
                    <a:lnR>
                      <a:noFill/>
                    </a:lnR>
                    <a:lnT>
                      <a:noFill/>
                    </a:lnT>
                    <a:lnB>
                      <a:noFill/>
                    </a:lnB>
                  </a:tcPr>
                </a:tc>
                <a:extLst>
                  <a:ext uri="{0D108BD9-81ED-4DB2-BD59-A6C34878D82A}">
                    <a16:rowId xmlns:a16="http://schemas.microsoft.com/office/drawing/2014/main" val="10000"/>
                  </a:ext>
                </a:extLst>
              </a:tr>
              <a:tr h="156308">
                <a:tc>
                  <a:txBody>
                    <a:bodyPr/>
                    <a:lstStyle/>
                    <a:p>
                      <a:r>
                        <a:rPr lang="es-ES" sz="1000" b="1">
                          <a:solidFill>
                            <a:schemeClr val="tx2"/>
                          </a:solidFill>
                        </a:rPr>
                        <a:t>Belgium </a:t>
                      </a:r>
                    </a:p>
                  </a:txBody>
                  <a:tcPr marL="22330" marR="22330" marT="11165" marB="11165" anchor="ctr">
                    <a:lnL>
                      <a:noFill/>
                    </a:lnL>
                    <a:lnR>
                      <a:noFill/>
                    </a:lnR>
                    <a:lnT>
                      <a:noFill/>
                    </a:lnT>
                    <a:lnB>
                      <a:noFill/>
                    </a:lnB>
                  </a:tcPr>
                </a:tc>
                <a:tc>
                  <a:txBody>
                    <a:bodyPr/>
                    <a:lstStyle/>
                    <a:p>
                      <a:pPr algn="r"/>
                      <a:r>
                        <a:rPr lang="es-ES" sz="1000" b="1" dirty="0">
                          <a:solidFill>
                            <a:schemeClr val="tx2"/>
                          </a:solidFill>
                        </a:rPr>
                        <a:t>2 284</a:t>
                      </a:r>
                    </a:p>
                  </a:txBody>
                  <a:tcPr marL="22330" marR="22330" marT="11165" marB="11165" anchor="ctr">
                    <a:lnL>
                      <a:noFill/>
                    </a:lnL>
                    <a:lnR>
                      <a:noFill/>
                    </a:lnR>
                    <a:lnT>
                      <a:noFill/>
                    </a:lnT>
                    <a:lnB>
                      <a:noFill/>
                    </a:lnB>
                  </a:tcPr>
                </a:tc>
                <a:tc>
                  <a:txBody>
                    <a:bodyPr/>
                    <a:lstStyle/>
                    <a:p>
                      <a:pPr algn="r"/>
                      <a:r>
                        <a:rPr lang="es-ES" sz="1000" b="1">
                          <a:solidFill>
                            <a:schemeClr val="tx2"/>
                          </a:solidFill>
                        </a:rPr>
                        <a:t>4 267</a:t>
                      </a:r>
                    </a:p>
                  </a:txBody>
                  <a:tcPr marL="22330" marR="22330" marT="11165" marB="11165" anchor="ctr">
                    <a:lnL>
                      <a:noFill/>
                    </a:lnL>
                    <a:lnR>
                      <a:noFill/>
                    </a:lnR>
                    <a:lnT>
                      <a:noFill/>
                    </a:lnT>
                    <a:lnB>
                      <a:noFill/>
                    </a:lnB>
                  </a:tcPr>
                </a:tc>
                <a:tc>
                  <a:txBody>
                    <a:bodyPr/>
                    <a:lstStyle/>
                    <a:p>
                      <a:pPr algn="r"/>
                      <a:r>
                        <a:rPr lang="es-ES" sz="1000" b="1">
                          <a:solidFill>
                            <a:schemeClr val="tx2"/>
                          </a:solidFill>
                        </a:rPr>
                        <a:t>42</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6 593 </a:t>
                      </a:r>
                    </a:p>
                  </a:txBody>
                  <a:tcPr marL="22330" marR="22330" marT="11165" marB="11165" anchor="ctr">
                    <a:lnL>
                      <a:noFill/>
                    </a:lnL>
                    <a:lnR>
                      <a:noFill/>
                    </a:lnR>
                    <a:lnT>
                      <a:noFill/>
                    </a:lnT>
                    <a:lnB>
                      <a:noFill/>
                    </a:lnB>
                  </a:tcPr>
                </a:tc>
                <a:extLst>
                  <a:ext uri="{0D108BD9-81ED-4DB2-BD59-A6C34878D82A}">
                    <a16:rowId xmlns:a16="http://schemas.microsoft.com/office/drawing/2014/main" val="10001"/>
                  </a:ext>
                </a:extLst>
              </a:tr>
              <a:tr h="156308">
                <a:tc>
                  <a:txBody>
                    <a:bodyPr/>
                    <a:lstStyle/>
                    <a:p>
                      <a:r>
                        <a:rPr lang="es-ES" sz="1000" b="1">
                          <a:solidFill>
                            <a:schemeClr val="tx2"/>
                          </a:solidFill>
                        </a:rPr>
                        <a:t>Bulgaria </a:t>
                      </a:r>
                    </a:p>
                  </a:txBody>
                  <a:tcPr marL="22330" marR="22330" marT="11165" marB="11165" anchor="ctr">
                    <a:lnL>
                      <a:noFill/>
                    </a:lnL>
                    <a:lnR>
                      <a:noFill/>
                    </a:lnR>
                    <a:lnT>
                      <a:noFill/>
                    </a:lnT>
                    <a:lnB>
                      <a:noFill/>
                    </a:lnB>
                  </a:tcPr>
                </a:tc>
                <a:tc>
                  <a:txBody>
                    <a:bodyPr/>
                    <a:lstStyle/>
                    <a:p>
                      <a:pPr algn="r"/>
                      <a:r>
                        <a:rPr lang="es-ES" sz="1000" b="1">
                          <a:solidFill>
                            <a:schemeClr val="tx2"/>
                          </a:solidFill>
                        </a:rPr>
                        <a:t>7 588</a:t>
                      </a:r>
                    </a:p>
                  </a:txBody>
                  <a:tcPr marL="22330" marR="22330" marT="11165" marB="11165" anchor="ctr">
                    <a:lnL>
                      <a:noFill/>
                    </a:lnL>
                    <a:lnR>
                      <a:noFill/>
                    </a:lnR>
                    <a:lnT>
                      <a:noFill/>
                    </a:lnT>
                    <a:lnB>
                      <a:noFill/>
                    </a:lnB>
                  </a:tcPr>
                </a:tc>
                <a:tc>
                  <a:txBody>
                    <a:bodyPr/>
                    <a:lstStyle/>
                    <a:p>
                      <a:pPr algn="r"/>
                      <a:r>
                        <a:rPr lang="es-ES" sz="1000" b="1">
                          <a:solidFill>
                            <a:schemeClr val="tx2"/>
                          </a:solidFill>
                        </a:rPr>
                        <a:t>7 476</a:t>
                      </a:r>
                    </a:p>
                  </a:txBody>
                  <a:tcPr marL="22330" marR="22330" marT="11165" marB="11165" anchor="ctr">
                    <a:lnL>
                      <a:noFill/>
                    </a:lnL>
                    <a:lnR>
                      <a:noFill/>
                    </a:lnR>
                    <a:lnT>
                      <a:noFill/>
                    </a:lnT>
                    <a:lnB>
                      <a:noFill/>
                    </a:lnB>
                  </a:tcPr>
                </a:tc>
                <a:tc>
                  <a:txBody>
                    <a:bodyPr/>
                    <a:lstStyle/>
                    <a:p>
                      <a:pPr algn="r"/>
                      <a:r>
                        <a:rPr lang="es-ES" sz="1000" b="1">
                          <a:solidFill>
                            <a:schemeClr val="tx2"/>
                          </a:solidFill>
                        </a:rPr>
                        <a:t>88</a:t>
                      </a:r>
                    </a:p>
                  </a:txBody>
                  <a:tcPr marL="22330" marR="22330" marT="11165" marB="11165" anchor="ctr">
                    <a:lnL>
                      <a:noFill/>
                    </a:lnL>
                    <a:lnR>
                      <a:noFill/>
                    </a:lnR>
                    <a:lnT>
                      <a:noFill/>
                    </a:lnT>
                    <a:lnB>
                      <a:noFill/>
                    </a:lnB>
                  </a:tcPr>
                </a:tc>
                <a:tc>
                  <a:txBody>
                    <a:bodyPr/>
                    <a:lstStyle/>
                    <a:p>
                      <a:pPr algn="r"/>
                      <a:r>
                        <a:rPr lang="es-ES" sz="1000" b="1">
                          <a:solidFill>
                            <a:schemeClr val="tx2"/>
                          </a:solidFill>
                        </a:rPr>
                        <a:t>293</a:t>
                      </a:r>
                    </a:p>
                  </a:txBody>
                  <a:tcPr marL="22330" marR="22330" marT="11165" marB="11165" anchor="ctr">
                    <a:lnL>
                      <a:noFill/>
                    </a:lnL>
                    <a:lnR>
                      <a:noFill/>
                    </a:lnR>
                    <a:lnT>
                      <a:noFill/>
                    </a:lnT>
                    <a:lnB>
                      <a:noFill/>
                    </a:lnB>
                  </a:tcPr>
                </a:tc>
                <a:tc>
                  <a:txBody>
                    <a:bodyPr/>
                    <a:lstStyle/>
                    <a:p>
                      <a:pPr algn="r"/>
                      <a:r>
                        <a:rPr lang="es-ES" sz="1000" b="1" dirty="0">
                          <a:solidFill>
                            <a:schemeClr val="tx2"/>
                          </a:solidFill>
                        </a:rPr>
                        <a:t>15 445</a:t>
                      </a:r>
                    </a:p>
                  </a:txBody>
                  <a:tcPr marL="22330" marR="22330" marT="11165" marB="11165" anchor="ctr">
                    <a:lnL>
                      <a:noFill/>
                    </a:lnL>
                    <a:lnR>
                      <a:noFill/>
                    </a:lnR>
                    <a:lnT>
                      <a:noFill/>
                    </a:lnT>
                    <a:lnB>
                      <a:noFill/>
                    </a:lnB>
                  </a:tcPr>
                </a:tc>
                <a:extLst>
                  <a:ext uri="{0D108BD9-81ED-4DB2-BD59-A6C34878D82A}">
                    <a16:rowId xmlns:a16="http://schemas.microsoft.com/office/drawing/2014/main" val="10002"/>
                  </a:ext>
                </a:extLst>
              </a:tr>
              <a:tr h="223297">
                <a:tc>
                  <a:txBody>
                    <a:bodyPr/>
                    <a:lstStyle/>
                    <a:p>
                      <a:r>
                        <a:rPr lang="es-ES" sz="1000" b="1">
                          <a:solidFill>
                            <a:schemeClr val="tx2"/>
                          </a:solidFill>
                        </a:rPr>
                        <a:t>Czech Republic </a:t>
                      </a:r>
                    </a:p>
                  </a:txBody>
                  <a:tcPr marL="22330" marR="22330" marT="11165" marB="11165" anchor="ctr">
                    <a:lnL>
                      <a:noFill/>
                    </a:lnL>
                    <a:lnR>
                      <a:noFill/>
                    </a:lnR>
                    <a:lnT>
                      <a:noFill/>
                    </a:lnT>
                    <a:lnB>
                      <a:noFill/>
                    </a:lnB>
                  </a:tcPr>
                </a:tc>
                <a:tc>
                  <a:txBody>
                    <a:bodyPr/>
                    <a:lstStyle/>
                    <a:p>
                      <a:pPr algn="r"/>
                      <a:r>
                        <a:rPr lang="es-ES" sz="1000" b="1">
                          <a:solidFill>
                            <a:schemeClr val="tx2"/>
                          </a:solidFill>
                        </a:rPr>
                        <a:t>21 983</a:t>
                      </a:r>
                    </a:p>
                  </a:txBody>
                  <a:tcPr marL="22330" marR="22330" marT="11165" marB="11165" anchor="ctr">
                    <a:lnL>
                      <a:noFill/>
                    </a:lnL>
                    <a:lnR>
                      <a:noFill/>
                    </a:lnR>
                    <a:lnT>
                      <a:noFill/>
                    </a:lnT>
                    <a:lnB>
                      <a:noFill/>
                    </a:lnB>
                  </a:tcPr>
                </a:tc>
                <a:tc>
                  <a:txBody>
                    <a:bodyPr/>
                    <a:lstStyle/>
                    <a:p>
                      <a:pPr algn="r"/>
                      <a:r>
                        <a:rPr lang="es-ES" sz="1000" b="1">
                          <a:solidFill>
                            <a:schemeClr val="tx2"/>
                          </a:solidFill>
                        </a:rPr>
                        <a:t>8 315</a:t>
                      </a:r>
                    </a:p>
                  </a:txBody>
                  <a:tcPr marL="22330" marR="22330" marT="11165" marB="11165" anchor="ctr">
                    <a:lnL>
                      <a:noFill/>
                    </a:lnL>
                    <a:lnR>
                      <a:noFill/>
                    </a:lnR>
                    <a:lnT>
                      <a:noFill/>
                    </a:lnT>
                    <a:lnB>
                      <a:noFill/>
                    </a:lnB>
                  </a:tcPr>
                </a:tc>
                <a:tc>
                  <a:txBody>
                    <a:bodyPr/>
                    <a:lstStyle/>
                    <a:p>
                      <a:pPr algn="r"/>
                      <a:r>
                        <a:rPr lang="es-ES" sz="1000" b="1">
                          <a:solidFill>
                            <a:schemeClr val="tx2"/>
                          </a:solidFill>
                        </a:rPr>
                        <a:t>31</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30 329</a:t>
                      </a:r>
                    </a:p>
                  </a:txBody>
                  <a:tcPr marL="22330" marR="22330" marT="11165" marB="11165" anchor="ctr">
                    <a:lnL>
                      <a:noFill/>
                    </a:lnL>
                    <a:lnR>
                      <a:noFill/>
                    </a:lnR>
                    <a:lnT>
                      <a:noFill/>
                    </a:lnT>
                    <a:lnB>
                      <a:noFill/>
                    </a:lnB>
                  </a:tcPr>
                </a:tc>
                <a:extLst>
                  <a:ext uri="{0D108BD9-81ED-4DB2-BD59-A6C34878D82A}">
                    <a16:rowId xmlns:a16="http://schemas.microsoft.com/office/drawing/2014/main" val="10003"/>
                  </a:ext>
                </a:extLst>
              </a:tr>
              <a:tr h="156308">
                <a:tc>
                  <a:txBody>
                    <a:bodyPr/>
                    <a:lstStyle/>
                    <a:p>
                      <a:r>
                        <a:rPr lang="es-ES" sz="1000" b="1">
                          <a:solidFill>
                            <a:schemeClr val="tx2"/>
                          </a:solidFill>
                        </a:rPr>
                        <a:t>Denmark </a:t>
                      </a:r>
                    </a:p>
                  </a:txBody>
                  <a:tcPr marL="22330" marR="22330" marT="11165" marB="11165" anchor="ctr">
                    <a:lnL>
                      <a:noFill/>
                    </a:lnL>
                    <a:lnR>
                      <a:noFill/>
                    </a:lnR>
                    <a:lnT>
                      <a:noFill/>
                    </a:lnT>
                    <a:lnB>
                      <a:noFill/>
                    </a:lnB>
                  </a:tcPr>
                </a:tc>
                <a:tc>
                  <a:txBody>
                    <a:bodyPr/>
                    <a:lstStyle/>
                    <a:p>
                      <a:pPr algn="r"/>
                      <a:r>
                        <a:rPr lang="es-ES" sz="1000" b="1">
                          <a:solidFill>
                            <a:schemeClr val="tx2"/>
                          </a:solidFill>
                        </a:rPr>
                        <a:t>553</a:t>
                      </a:r>
                    </a:p>
                  </a:txBody>
                  <a:tcPr marL="22330" marR="22330" marT="11165" marB="11165" anchor="ctr">
                    <a:lnL>
                      <a:noFill/>
                    </a:lnL>
                    <a:lnR>
                      <a:noFill/>
                    </a:lnR>
                    <a:lnT>
                      <a:noFill/>
                    </a:lnT>
                    <a:lnB>
                      <a:noFill/>
                    </a:lnB>
                  </a:tcPr>
                </a:tc>
                <a:tc>
                  <a:txBody>
                    <a:bodyPr/>
                    <a:lstStyle/>
                    <a:p>
                      <a:pPr algn="r"/>
                      <a:r>
                        <a:rPr lang="es-ES" sz="1000" b="1">
                          <a:solidFill>
                            <a:schemeClr val="tx2"/>
                          </a:solidFill>
                        </a:rPr>
                        <a:t>7 010</a:t>
                      </a:r>
                    </a:p>
                  </a:txBody>
                  <a:tcPr marL="22330" marR="22330" marT="11165" marB="11165" anchor="ctr">
                    <a:lnL>
                      <a:noFill/>
                    </a:lnL>
                    <a:lnR>
                      <a:noFill/>
                    </a:lnR>
                    <a:lnT>
                      <a:noFill/>
                    </a:lnT>
                    <a:lnB>
                      <a:noFill/>
                    </a:lnB>
                  </a:tcPr>
                </a:tc>
                <a:tc>
                  <a:txBody>
                    <a:bodyPr/>
                    <a:lstStyle/>
                    <a:p>
                      <a:pPr algn="r"/>
                      <a:r>
                        <a:rPr lang="es-ES" sz="1000" b="1">
                          <a:solidFill>
                            <a:schemeClr val="tx2"/>
                          </a:solidFill>
                        </a:rPr>
                        <a:t>208</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7 772</a:t>
                      </a:r>
                    </a:p>
                  </a:txBody>
                  <a:tcPr marL="22330" marR="22330" marT="11165" marB="11165" anchor="ctr">
                    <a:lnL>
                      <a:noFill/>
                    </a:lnL>
                    <a:lnR>
                      <a:noFill/>
                    </a:lnR>
                    <a:lnT>
                      <a:noFill/>
                    </a:lnT>
                    <a:lnB>
                      <a:noFill/>
                    </a:lnB>
                  </a:tcPr>
                </a:tc>
                <a:extLst>
                  <a:ext uri="{0D108BD9-81ED-4DB2-BD59-A6C34878D82A}">
                    <a16:rowId xmlns:a16="http://schemas.microsoft.com/office/drawing/2014/main" val="10004"/>
                  </a:ext>
                </a:extLst>
              </a:tr>
              <a:tr h="156308">
                <a:tc>
                  <a:txBody>
                    <a:bodyPr/>
                    <a:lstStyle/>
                    <a:p>
                      <a:r>
                        <a:rPr lang="es-ES" sz="1000" b="1">
                          <a:solidFill>
                            <a:schemeClr val="tx2"/>
                          </a:solidFill>
                        </a:rPr>
                        <a:t>Germany </a:t>
                      </a:r>
                    </a:p>
                  </a:txBody>
                  <a:tcPr marL="22330" marR="22330" marT="11165" marB="11165" anchor="ctr">
                    <a:lnL>
                      <a:noFill/>
                    </a:lnL>
                    <a:lnR>
                      <a:noFill/>
                    </a:lnR>
                    <a:lnT>
                      <a:noFill/>
                    </a:lnT>
                    <a:lnB>
                      <a:noFill/>
                    </a:lnB>
                  </a:tcPr>
                </a:tc>
                <a:tc>
                  <a:txBody>
                    <a:bodyPr/>
                    <a:lstStyle/>
                    <a:p>
                      <a:pPr algn="r"/>
                      <a:r>
                        <a:rPr lang="es-ES" sz="1000" b="1">
                          <a:solidFill>
                            <a:schemeClr val="tx2"/>
                          </a:solidFill>
                        </a:rPr>
                        <a:t>19 235</a:t>
                      </a:r>
                    </a:p>
                  </a:txBody>
                  <a:tcPr marL="22330" marR="22330" marT="11165" marB="11165" anchor="ctr">
                    <a:lnL>
                      <a:noFill/>
                    </a:lnL>
                    <a:lnR>
                      <a:noFill/>
                    </a:lnR>
                    <a:lnT>
                      <a:noFill/>
                    </a:lnT>
                    <a:lnB>
                      <a:noFill/>
                    </a:lnB>
                  </a:tcPr>
                </a:tc>
                <a:tc>
                  <a:txBody>
                    <a:bodyPr/>
                    <a:lstStyle/>
                    <a:p>
                      <a:pPr algn="r"/>
                      <a:r>
                        <a:rPr lang="es-ES" sz="1000" b="1">
                          <a:solidFill>
                            <a:schemeClr val="tx2"/>
                          </a:solidFill>
                        </a:rPr>
                        <a:t>44 123</a:t>
                      </a:r>
                    </a:p>
                  </a:txBody>
                  <a:tcPr marL="22330" marR="22330" marT="11165" marB="11165" anchor="ctr">
                    <a:lnL>
                      <a:noFill/>
                    </a:lnL>
                    <a:lnR>
                      <a:noFill/>
                    </a:lnR>
                    <a:lnT>
                      <a:noFill/>
                    </a:lnT>
                    <a:lnB>
                      <a:noFill/>
                    </a:lnB>
                  </a:tcPr>
                </a:tc>
                <a:tc>
                  <a:txBody>
                    <a:bodyPr/>
                    <a:lstStyle/>
                    <a:p>
                      <a:pPr algn="r"/>
                      <a:r>
                        <a:rPr lang="es-ES" sz="1000" b="1">
                          <a:solidFill>
                            <a:schemeClr val="tx2"/>
                          </a:solidFill>
                        </a:rPr>
                        <a:t>220</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63 578</a:t>
                      </a:r>
                    </a:p>
                  </a:txBody>
                  <a:tcPr marL="22330" marR="22330" marT="11165" marB="11165" anchor="ctr">
                    <a:lnL>
                      <a:noFill/>
                    </a:lnL>
                    <a:lnR>
                      <a:noFill/>
                    </a:lnR>
                    <a:lnT>
                      <a:noFill/>
                    </a:lnT>
                    <a:lnB>
                      <a:noFill/>
                    </a:lnB>
                  </a:tcPr>
                </a:tc>
                <a:extLst>
                  <a:ext uri="{0D108BD9-81ED-4DB2-BD59-A6C34878D82A}">
                    <a16:rowId xmlns:a16="http://schemas.microsoft.com/office/drawing/2014/main" val="10005"/>
                  </a:ext>
                </a:extLst>
              </a:tr>
              <a:tr h="89319">
                <a:tc>
                  <a:txBody>
                    <a:bodyPr/>
                    <a:lstStyle/>
                    <a:p>
                      <a:r>
                        <a:rPr lang="es-ES" sz="1000" b="1">
                          <a:solidFill>
                            <a:schemeClr val="tx2"/>
                          </a:solidFill>
                        </a:rPr>
                        <a:t>Estonia </a:t>
                      </a:r>
                    </a:p>
                  </a:txBody>
                  <a:tcPr marL="22330" marR="22330" marT="11165" marB="11165" anchor="ctr">
                    <a:lnL>
                      <a:noFill/>
                    </a:lnL>
                    <a:lnR>
                      <a:noFill/>
                    </a:lnR>
                    <a:lnT>
                      <a:noFill/>
                    </a:lnT>
                    <a:lnB>
                      <a:noFill/>
                    </a:lnB>
                  </a:tcPr>
                </a:tc>
                <a:tc>
                  <a:txBody>
                    <a:bodyPr/>
                    <a:lstStyle/>
                    <a:p>
                      <a:pPr algn="r"/>
                      <a:r>
                        <a:rPr lang="es-ES" sz="1000" b="1">
                          <a:solidFill>
                            <a:schemeClr val="tx2"/>
                          </a:solidFill>
                        </a:rPr>
                        <a:t>3 590</a:t>
                      </a:r>
                    </a:p>
                  </a:txBody>
                  <a:tcPr marL="22330" marR="22330" marT="11165" marB="11165" anchor="ctr">
                    <a:lnL>
                      <a:noFill/>
                    </a:lnL>
                    <a:lnR>
                      <a:noFill/>
                    </a:lnR>
                    <a:lnT>
                      <a:noFill/>
                    </a:lnT>
                    <a:lnB>
                      <a:noFill/>
                    </a:lnB>
                  </a:tcPr>
                </a:tc>
                <a:tc>
                  <a:txBody>
                    <a:bodyPr/>
                    <a:lstStyle/>
                    <a:p>
                      <a:pPr algn="r"/>
                      <a:r>
                        <a:rPr lang="es-ES" sz="1000" b="1">
                          <a:solidFill>
                            <a:schemeClr val="tx2"/>
                          </a:solidFill>
                        </a:rPr>
                        <a:t>1 665</a:t>
                      </a:r>
                    </a:p>
                  </a:txBody>
                  <a:tcPr marL="22330" marR="22330" marT="11165" marB="11165" anchor="ctr">
                    <a:lnL>
                      <a:noFill/>
                    </a:lnL>
                    <a:lnR>
                      <a:noFill/>
                    </a:lnR>
                    <a:lnT>
                      <a:noFill/>
                    </a:lnT>
                    <a:lnB>
                      <a:noFill/>
                    </a:lnB>
                  </a:tcPr>
                </a:tc>
                <a:tc>
                  <a:txBody>
                    <a:bodyPr/>
                    <a:lstStyle/>
                    <a:p>
                      <a:pPr algn="r"/>
                      <a:r>
                        <a:rPr lang="es-ES" sz="1000" b="1">
                          <a:solidFill>
                            <a:schemeClr val="tx2"/>
                          </a:solidFill>
                        </a:rPr>
                        <a:t>101</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5 356</a:t>
                      </a:r>
                    </a:p>
                  </a:txBody>
                  <a:tcPr marL="22330" marR="22330" marT="11165" marB="11165" anchor="ctr">
                    <a:lnL>
                      <a:noFill/>
                    </a:lnL>
                    <a:lnR>
                      <a:noFill/>
                    </a:lnR>
                    <a:lnT>
                      <a:noFill/>
                    </a:lnT>
                    <a:lnB>
                      <a:noFill/>
                    </a:lnB>
                  </a:tcPr>
                </a:tc>
                <a:extLst>
                  <a:ext uri="{0D108BD9-81ED-4DB2-BD59-A6C34878D82A}">
                    <a16:rowId xmlns:a16="http://schemas.microsoft.com/office/drawing/2014/main" val="10006"/>
                  </a:ext>
                </a:extLst>
              </a:tr>
              <a:tr h="89319">
                <a:tc>
                  <a:txBody>
                    <a:bodyPr/>
                    <a:lstStyle/>
                    <a:p>
                      <a:r>
                        <a:rPr lang="es-ES" sz="1000" b="1">
                          <a:solidFill>
                            <a:schemeClr val="tx2"/>
                          </a:solidFill>
                        </a:rPr>
                        <a:t>Ireland </a:t>
                      </a:r>
                    </a:p>
                  </a:txBody>
                  <a:tcPr marL="22330" marR="22330" marT="11165" marB="11165" anchor="ctr">
                    <a:lnL>
                      <a:noFill/>
                    </a:lnL>
                    <a:lnR>
                      <a:noFill/>
                    </a:lnR>
                    <a:lnT>
                      <a:noFill/>
                    </a:lnT>
                    <a:lnB>
                      <a:noFill/>
                    </a:lnB>
                  </a:tcPr>
                </a:tc>
                <a:tc>
                  <a:txBody>
                    <a:bodyPr/>
                    <a:lstStyle/>
                    <a:p>
                      <a:pPr algn="r"/>
                      <a:r>
                        <a:rPr lang="es-ES" sz="1000" b="1">
                          <a:solidFill>
                            <a:schemeClr val="tx2"/>
                          </a:solidFill>
                        </a:rPr>
                        <a:t>1 189</a:t>
                      </a:r>
                    </a:p>
                  </a:txBody>
                  <a:tcPr marL="22330" marR="22330" marT="11165" marB="11165" anchor="ctr">
                    <a:lnL>
                      <a:noFill/>
                    </a:lnL>
                    <a:lnR>
                      <a:noFill/>
                    </a:lnR>
                    <a:lnT>
                      <a:noFill/>
                    </a:lnT>
                    <a:lnB>
                      <a:noFill/>
                    </a:lnB>
                  </a:tcPr>
                </a:tc>
                <a:tc>
                  <a:txBody>
                    <a:bodyPr/>
                    <a:lstStyle/>
                    <a:p>
                      <a:pPr algn="r"/>
                      <a:r>
                        <a:rPr lang="es-ES" sz="1000" b="1">
                          <a:solidFill>
                            <a:schemeClr val="tx2"/>
                          </a:solidFill>
                        </a:rPr>
                        <a:t>10 725</a:t>
                      </a:r>
                    </a:p>
                  </a:txBody>
                  <a:tcPr marL="22330" marR="22330" marT="11165" marB="11165" anchor="ctr">
                    <a:lnL>
                      <a:noFill/>
                    </a:lnL>
                    <a:lnR>
                      <a:noFill/>
                    </a:lnR>
                    <a:lnT>
                      <a:noFill/>
                    </a:lnT>
                    <a:lnB>
                      <a:noFill/>
                    </a:lnB>
                  </a:tcPr>
                </a:tc>
                <a:tc>
                  <a:txBody>
                    <a:bodyPr/>
                    <a:lstStyle/>
                    <a:p>
                      <a:pPr algn="r"/>
                      <a:r>
                        <a:rPr lang="es-ES" sz="1000" b="1">
                          <a:solidFill>
                            <a:schemeClr val="tx2"/>
                          </a:solidFill>
                        </a:rPr>
                        <a:t>148</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12 062</a:t>
                      </a:r>
                    </a:p>
                  </a:txBody>
                  <a:tcPr marL="22330" marR="22330" marT="11165" marB="11165" anchor="ctr">
                    <a:lnL>
                      <a:noFill/>
                    </a:lnL>
                    <a:lnR>
                      <a:noFill/>
                    </a:lnR>
                    <a:lnT>
                      <a:noFill/>
                    </a:lnT>
                    <a:lnB>
                      <a:noFill/>
                    </a:lnB>
                  </a:tcPr>
                </a:tc>
                <a:extLst>
                  <a:ext uri="{0D108BD9-81ED-4DB2-BD59-A6C34878D82A}">
                    <a16:rowId xmlns:a16="http://schemas.microsoft.com/office/drawing/2014/main" val="10007"/>
                  </a:ext>
                </a:extLst>
              </a:tr>
              <a:tr h="89319">
                <a:tc>
                  <a:txBody>
                    <a:bodyPr/>
                    <a:lstStyle/>
                    <a:p>
                      <a:r>
                        <a:rPr lang="es-ES" sz="1000" b="1">
                          <a:solidFill>
                            <a:schemeClr val="tx2"/>
                          </a:solidFill>
                        </a:rPr>
                        <a:t>Greece </a:t>
                      </a:r>
                    </a:p>
                  </a:txBody>
                  <a:tcPr marL="22330" marR="22330" marT="11165" marB="11165" anchor="ctr">
                    <a:lnL>
                      <a:noFill/>
                    </a:lnL>
                    <a:lnR>
                      <a:noFill/>
                    </a:lnR>
                    <a:lnT>
                      <a:noFill/>
                    </a:lnT>
                    <a:lnB>
                      <a:noFill/>
                    </a:lnB>
                  </a:tcPr>
                </a:tc>
                <a:tc>
                  <a:txBody>
                    <a:bodyPr/>
                    <a:lstStyle/>
                    <a:p>
                      <a:pPr algn="r"/>
                      <a:r>
                        <a:rPr lang="es-ES" sz="1000" b="1">
                          <a:solidFill>
                            <a:schemeClr val="tx2"/>
                          </a:solidFill>
                        </a:rPr>
                        <a:t>15 522</a:t>
                      </a:r>
                    </a:p>
                  </a:txBody>
                  <a:tcPr marL="22330" marR="22330" marT="11165" marB="11165" anchor="ctr">
                    <a:lnL>
                      <a:noFill/>
                    </a:lnL>
                    <a:lnR>
                      <a:noFill/>
                    </a:lnR>
                    <a:lnT>
                      <a:noFill/>
                    </a:lnT>
                    <a:lnB>
                      <a:noFill/>
                    </a:lnB>
                  </a:tcPr>
                </a:tc>
                <a:tc>
                  <a:txBody>
                    <a:bodyPr/>
                    <a:lstStyle/>
                    <a:p>
                      <a:pPr algn="r"/>
                      <a:r>
                        <a:rPr lang="es-ES" sz="1000" b="1">
                          <a:solidFill>
                            <a:schemeClr val="tx2"/>
                          </a:solidFill>
                        </a:rPr>
                        <a:t>19 596</a:t>
                      </a:r>
                    </a:p>
                  </a:txBody>
                  <a:tcPr marL="22330" marR="22330" marT="11165" marB="11165" anchor="ctr">
                    <a:lnL>
                      <a:noFill/>
                    </a:lnL>
                    <a:lnR>
                      <a:noFill/>
                    </a:lnR>
                    <a:lnT>
                      <a:noFill/>
                    </a:lnT>
                    <a:lnB>
                      <a:noFill/>
                    </a:lnB>
                  </a:tcPr>
                </a:tc>
                <a:tc>
                  <a:txBody>
                    <a:bodyPr/>
                    <a:lstStyle/>
                    <a:p>
                      <a:pPr algn="r"/>
                      <a:r>
                        <a:rPr lang="es-ES" sz="1000" b="1">
                          <a:solidFill>
                            <a:schemeClr val="tx2"/>
                          </a:solidFill>
                        </a:rPr>
                        <a:t>389</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a:solidFill>
                            <a:schemeClr val="tx2"/>
                          </a:solidFill>
                        </a:rPr>
                        <a:t>35 507</a:t>
                      </a:r>
                    </a:p>
                  </a:txBody>
                  <a:tcPr marL="22330" marR="22330" marT="11165" marB="11165" anchor="ctr">
                    <a:lnL>
                      <a:noFill/>
                    </a:lnL>
                    <a:lnR>
                      <a:noFill/>
                    </a:lnR>
                    <a:lnT>
                      <a:noFill/>
                    </a:lnT>
                    <a:lnB>
                      <a:noFill/>
                    </a:lnB>
                  </a:tcPr>
                </a:tc>
                <a:extLst>
                  <a:ext uri="{0D108BD9-81ED-4DB2-BD59-A6C34878D82A}">
                    <a16:rowId xmlns:a16="http://schemas.microsoft.com/office/drawing/2014/main" val="10008"/>
                  </a:ext>
                </a:extLst>
              </a:tr>
              <a:tr h="89319">
                <a:tc>
                  <a:txBody>
                    <a:bodyPr/>
                    <a:lstStyle/>
                    <a:p>
                      <a:r>
                        <a:rPr lang="es-ES" sz="1000" b="1">
                          <a:solidFill>
                            <a:schemeClr val="tx2"/>
                          </a:solidFill>
                        </a:rPr>
                        <a:t>Spain </a:t>
                      </a:r>
                    </a:p>
                  </a:txBody>
                  <a:tcPr marL="22330" marR="22330" marT="11165" marB="11165" anchor="ctr">
                    <a:lnL>
                      <a:noFill/>
                    </a:lnL>
                    <a:lnR>
                      <a:noFill/>
                    </a:lnR>
                    <a:lnT>
                      <a:noFill/>
                    </a:lnT>
                    <a:lnB>
                      <a:noFill/>
                    </a:lnB>
                  </a:tcPr>
                </a:tc>
                <a:tc>
                  <a:txBody>
                    <a:bodyPr/>
                    <a:lstStyle/>
                    <a:p>
                      <a:pPr algn="r"/>
                      <a:r>
                        <a:rPr lang="es-ES" sz="1000" b="1">
                          <a:solidFill>
                            <a:schemeClr val="tx2"/>
                          </a:solidFill>
                        </a:rPr>
                        <a:t>28 559</a:t>
                      </a:r>
                    </a:p>
                  </a:txBody>
                  <a:tcPr marL="22330" marR="22330" marT="11165" marB="11165" anchor="ctr">
                    <a:lnL>
                      <a:noFill/>
                    </a:lnL>
                    <a:lnR>
                      <a:noFill/>
                    </a:lnR>
                    <a:lnT>
                      <a:noFill/>
                    </a:lnT>
                    <a:lnB>
                      <a:noFill/>
                    </a:lnB>
                  </a:tcPr>
                </a:tc>
                <a:tc>
                  <a:txBody>
                    <a:bodyPr/>
                    <a:lstStyle/>
                    <a:p>
                      <a:pPr algn="r"/>
                      <a:r>
                        <a:rPr lang="es-ES" sz="1000" b="1">
                          <a:solidFill>
                            <a:schemeClr val="tx2"/>
                          </a:solidFill>
                        </a:rPr>
                        <a:t>42 880</a:t>
                      </a:r>
                    </a:p>
                  </a:txBody>
                  <a:tcPr marL="22330" marR="22330" marT="11165" marB="11165" anchor="ctr">
                    <a:lnL>
                      <a:noFill/>
                    </a:lnL>
                    <a:lnR>
                      <a:noFill/>
                    </a:lnR>
                    <a:lnT>
                      <a:noFill/>
                    </a:lnT>
                    <a:lnB>
                      <a:noFill/>
                    </a:lnB>
                  </a:tcPr>
                </a:tc>
                <a:tc>
                  <a:txBody>
                    <a:bodyPr/>
                    <a:lstStyle/>
                    <a:p>
                      <a:pPr algn="r"/>
                      <a:r>
                        <a:rPr lang="es-ES" sz="1000" b="1">
                          <a:solidFill>
                            <a:schemeClr val="tx2"/>
                          </a:solidFill>
                        </a:rPr>
                        <a:t>1 162</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72 601</a:t>
                      </a:r>
                    </a:p>
                  </a:txBody>
                  <a:tcPr marL="22330" marR="22330" marT="11165" marB="11165" anchor="ctr">
                    <a:lnL>
                      <a:noFill/>
                    </a:lnL>
                    <a:lnR>
                      <a:noFill/>
                    </a:lnR>
                    <a:lnT>
                      <a:noFill/>
                    </a:lnT>
                    <a:lnB>
                      <a:noFill/>
                    </a:lnB>
                  </a:tcPr>
                </a:tc>
                <a:extLst>
                  <a:ext uri="{0D108BD9-81ED-4DB2-BD59-A6C34878D82A}">
                    <a16:rowId xmlns:a16="http://schemas.microsoft.com/office/drawing/2014/main" val="10009"/>
                  </a:ext>
                </a:extLst>
              </a:tr>
              <a:tr h="89319">
                <a:tc>
                  <a:txBody>
                    <a:bodyPr/>
                    <a:lstStyle/>
                    <a:p>
                      <a:r>
                        <a:rPr lang="es-ES" sz="1000" b="1">
                          <a:solidFill>
                            <a:schemeClr val="tx2"/>
                          </a:solidFill>
                        </a:rPr>
                        <a:t>France </a:t>
                      </a:r>
                    </a:p>
                  </a:txBody>
                  <a:tcPr marL="22330" marR="22330" marT="11165" marB="11165" anchor="ctr">
                    <a:lnL>
                      <a:noFill/>
                    </a:lnL>
                    <a:lnR>
                      <a:noFill/>
                    </a:lnR>
                    <a:lnT>
                      <a:noFill/>
                    </a:lnT>
                    <a:lnB>
                      <a:noFill/>
                    </a:lnB>
                  </a:tcPr>
                </a:tc>
                <a:tc>
                  <a:txBody>
                    <a:bodyPr/>
                    <a:lstStyle/>
                    <a:p>
                      <a:pPr algn="r"/>
                      <a:r>
                        <a:rPr lang="es-ES" sz="1000" b="1">
                          <a:solidFill>
                            <a:schemeClr val="tx2"/>
                          </a:solidFill>
                        </a:rPr>
                        <a:t>15 853</a:t>
                      </a:r>
                    </a:p>
                  </a:txBody>
                  <a:tcPr marL="22330" marR="22330" marT="11165" marB="11165" anchor="ctr">
                    <a:lnL>
                      <a:noFill/>
                    </a:lnL>
                    <a:lnR>
                      <a:noFill/>
                    </a:lnR>
                    <a:lnT>
                      <a:noFill/>
                    </a:lnT>
                    <a:lnB>
                      <a:noFill/>
                    </a:lnB>
                  </a:tcPr>
                </a:tc>
                <a:tc>
                  <a:txBody>
                    <a:bodyPr/>
                    <a:lstStyle/>
                    <a:p>
                      <a:pPr algn="r"/>
                      <a:r>
                        <a:rPr lang="es-ES" sz="1000" b="1">
                          <a:solidFill>
                            <a:schemeClr val="tx2"/>
                          </a:solidFill>
                        </a:rPr>
                        <a:t>62 813</a:t>
                      </a:r>
                    </a:p>
                  </a:txBody>
                  <a:tcPr marL="22330" marR="22330" marT="11165" marB="11165" anchor="ctr">
                    <a:lnL>
                      <a:noFill/>
                    </a:lnL>
                    <a:lnR>
                      <a:noFill/>
                    </a:lnR>
                    <a:lnT>
                      <a:noFill/>
                    </a:lnT>
                    <a:lnB>
                      <a:noFill/>
                    </a:lnB>
                  </a:tcPr>
                </a:tc>
                <a:tc>
                  <a:txBody>
                    <a:bodyPr/>
                    <a:lstStyle/>
                    <a:p>
                      <a:pPr algn="r"/>
                      <a:r>
                        <a:rPr lang="es-ES" sz="1000" b="1">
                          <a:solidFill>
                            <a:schemeClr val="tx2"/>
                          </a:solidFill>
                        </a:rPr>
                        <a:t>588</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79 253</a:t>
                      </a:r>
                    </a:p>
                  </a:txBody>
                  <a:tcPr marL="22330" marR="22330" marT="11165" marB="11165" anchor="ctr">
                    <a:lnL>
                      <a:noFill/>
                    </a:lnL>
                    <a:lnR>
                      <a:noFill/>
                    </a:lnR>
                    <a:lnT>
                      <a:noFill/>
                    </a:lnT>
                    <a:lnB>
                      <a:noFill/>
                    </a:lnB>
                  </a:tcPr>
                </a:tc>
                <a:extLst>
                  <a:ext uri="{0D108BD9-81ED-4DB2-BD59-A6C34878D82A}">
                    <a16:rowId xmlns:a16="http://schemas.microsoft.com/office/drawing/2014/main" val="10010"/>
                  </a:ext>
                </a:extLst>
              </a:tr>
              <a:tr h="89319">
                <a:tc>
                  <a:txBody>
                    <a:bodyPr/>
                    <a:lstStyle/>
                    <a:p>
                      <a:r>
                        <a:rPr lang="es-ES" sz="1000" b="1">
                          <a:solidFill>
                            <a:schemeClr val="tx2"/>
                          </a:solidFill>
                        </a:rPr>
                        <a:t>Croatia</a:t>
                      </a:r>
                    </a:p>
                  </a:txBody>
                  <a:tcPr marL="22330" marR="22330" marT="11165" marB="11165" anchor="ctr">
                    <a:lnL>
                      <a:noFill/>
                    </a:lnL>
                    <a:lnR>
                      <a:noFill/>
                    </a:lnR>
                    <a:lnT>
                      <a:noFill/>
                    </a:lnT>
                    <a:lnB>
                      <a:noFill/>
                    </a:lnB>
                  </a:tcPr>
                </a:tc>
                <a:tc>
                  <a:txBody>
                    <a:bodyPr/>
                    <a:lstStyle/>
                    <a:p>
                      <a:pPr algn="r"/>
                      <a:r>
                        <a:rPr lang="es-ES" sz="1000" b="1">
                          <a:solidFill>
                            <a:schemeClr val="tx2"/>
                          </a:solidFill>
                        </a:rPr>
                        <a:t>8 609</a:t>
                      </a:r>
                    </a:p>
                  </a:txBody>
                  <a:tcPr marL="22330" marR="22330" marT="11165" marB="11165" anchor="ctr">
                    <a:lnL>
                      <a:noFill/>
                    </a:lnL>
                    <a:lnR>
                      <a:noFill/>
                    </a:lnR>
                    <a:lnT>
                      <a:noFill/>
                    </a:lnT>
                    <a:lnB>
                      <a:noFill/>
                    </a:lnB>
                  </a:tcPr>
                </a:tc>
                <a:tc>
                  <a:txBody>
                    <a:bodyPr/>
                    <a:lstStyle/>
                    <a:p>
                      <a:pPr algn="r"/>
                      <a:r>
                        <a:rPr lang="es-ES" sz="1000" b="1">
                          <a:solidFill>
                            <a:schemeClr val="tx2"/>
                          </a:solidFill>
                        </a:rPr>
                        <a:t>3 505</a:t>
                      </a:r>
                    </a:p>
                  </a:txBody>
                  <a:tcPr marL="22330" marR="22330" marT="11165" marB="11165" anchor="ctr">
                    <a:lnL>
                      <a:noFill/>
                    </a:lnL>
                    <a:lnR>
                      <a:noFill/>
                    </a:lnR>
                    <a:lnT>
                      <a:noFill/>
                    </a:lnT>
                    <a:lnB>
                      <a:noFill/>
                    </a:lnB>
                  </a:tcPr>
                </a:tc>
                <a:tc>
                  <a:txBody>
                    <a:bodyPr/>
                    <a:lstStyle/>
                    <a:p>
                      <a:pPr algn="r"/>
                      <a:r>
                        <a:rPr lang="es-ES" sz="1000" b="1">
                          <a:solidFill>
                            <a:schemeClr val="tx2"/>
                          </a:solidFill>
                        </a:rPr>
                        <a:t>253</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12 368</a:t>
                      </a:r>
                    </a:p>
                  </a:txBody>
                  <a:tcPr marL="22330" marR="22330" marT="11165" marB="11165" anchor="ctr">
                    <a:lnL>
                      <a:noFill/>
                    </a:lnL>
                    <a:lnR>
                      <a:noFill/>
                    </a:lnR>
                    <a:lnT>
                      <a:noFill/>
                    </a:lnT>
                    <a:lnB>
                      <a:noFill/>
                    </a:lnB>
                  </a:tcPr>
                </a:tc>
                <a:extLst>
                  <a:ext uri="{0D108BD9-81ED-4DB2-BD59-A6C34878D82A}">
                    <a16:rowId xmlns:a16="http://schemas.microsoft.com/office/drawing/2014/main" val="10011"/>
                  </a:ext>
                </a:extLst>
              </a:tr>
              <a:tr h="89319">
                <a:tc>
                  <a:txBody>
                    <a:bodyPr/>
                    <a:lstStyle/>
                    <a:p>
                      <a:r>
                        <a:rPr lang="es-ES" sz="1000" b="1">
                          <a:solidFill>
                            <a:schemeClr val="tx2"/>
                          </a:solidFill>
                        </a:rPr>
                        <a:t>Italy </a:t>
                      </a:r>
                    </a:p>
                  </a:txBody>
                  <a:tcPr marL="22330" marR="22330" marT="11165" marB="11165" anchor="ctr">
                    <a:lnL>
                      <a:noFill/>
                    </a:lnL>
                    <a:lnR>
                      <a:noFill/>
                    </a:lnR>
                    <a:lnT>
                      <a:noFill/>
                    </a:lnT>
                    <a:lnB>
                      <a:noFill/>
                    </a:lnB>
                  </a:tcPr>
                </a:tc>
                <a:tc>
                  <a:txBody>
                    <a:bodyPr/>
                    <a:lstStyle/>
                    <a:p>
                      <a:pPr algn="r"/>
                      <a:r>
                        <a:rPr lang="es-ES" sz="1000" b="1">
                          <a:solidFill>
                            <a:schemeClr val="tx2"/>
                          </a:solidFill>
                        </a:rPr>
                        <a:t>32 823</a:t>
                      </a:r>
                    </a:p>
                  </a:txBody>
                  <a:tcPr marL="22330" marR="22330" marT="11165" marB="11165" anchor="ctr">
                    <a:lnL>
                      <a:noFill/>
                    </a:lnL>
                    <a:lnR>
                      <a:noFill/>
                    </a:lnR>
                    <a:lnT>
                      <a:noFill/>
                    </a:lnT>
                    <a:lnB>
                      <a:noFill/>
                    </a:lnB>
                  </a:tcPr>
                </a:tc>
                <a:tc>
                  <a:txBody>
                    <a:bodyPr/>
                    <a:lstStyle/>
                    <a:p>
                      <a:pPr algn="r"/>
                      <a:r>
                        <a:rPr lang="es-ES" sz="1000" b="1">
                          <a:solidFill>
                            <a:schemeClr val="tx2"/>
                          </a:solidFill>
                        </a:rPr>
                        <a:t>37 520</a:t>
                      </a:r>
                    </a:p>
                  </a:txBody>
                  <a:tcPr marL="22330" marR="22330" marT="11165" marB="11165" anchor="ctr">
                    <a:lnL>
                      <a:noFill/>
                    </a:lnL>
                    <a:lnR>
                      <a:noFill/>
                    </a:lnR>
                    <a:lnT>
                      <a:noFill/>
                    </a:lnT>
                    <a:lnB>
                      <a:noFill/>
                    </a:lnB>
                  </a:tcPr>
                </a:tc>
                <a:tc>
                  <a:txBody>
                    <a:bodyPr/>
                    <a:lstStyle/>
                    <a:p>
                      <a:pPr algn="r"/>
                      <a:r>
                        <a:rPr lang="es-ES" sz="1000" b="1">
                          <a:solidFill>
                            <a:schemeClr val="tx2"/>
                          </a:solidFill>
                        </a:rPr>
                        <a:t>537</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70 880</a:t>
                      </a:r>
                    </a:p>
                  </a:txBody>
                  <a:tcPr marL="22330" marR="22330" marT="11165" marB="11165" anchor="ctr">
                    <a:lnL>
                      <a:noFill/>
                    </a:lnL>
                    <a:lnR>
                      <a:noFill/>
                    </a:lnR>
                    <a:lnT>
                      <a:noFill/>
                    </a:lnT>
                    <a:lnB>
                      <a:noFill/>
                    </a:lnB>
                  </a:tcPr>
                </a:tc>
                <a:extLst>
                  <a:ext uri="{0D108BD9-81ED-4DB2-BD59-A6C34878D82A}">
                    <a16:rowId xmlns:a16="http://schemas.microsoft.com/office/drawing/2014/main" val="10012"/>
                  </a:ext>
                </a:extLst>
              </a:tr>
              <a:tr h="89319">
                <a:tc>
                  <a:txBody>
                    <a:bodyPr/>
                    <a:lstStyle/>
                    <a:p>
                      <a:r>
                        <a:rPr lang="es-ES" sz="1000" b="1">
                          <a:solidFill>
                            <a:schemeClr val="tx2"/>
                          </a:solidFill>
                        </a:rPr>
                        <a:t>Cyprus </a:t>
                      </a:r>
                    </a:p>
                  </a:txBody>
                  <a:tcPr marL="22330" marR="22330" marT="11165" marB="11165" anchor="ctr">
                    <a:lnL>
                      <a:noFill/>
                    </a:lnL>
                    <a:lnR>
                      <a:noFill/>
                    </a:lnR>
                    <a:lnT>
                      <a:noFill/>
                    </a:lnT>
                    <a:lnB>
                      <a:noFill/>
                    </a:lnB>
                  </a:tcPr>
                </a:tc>
                <a:tc>
                  <a:txBody>
                    <a:bodyPr/>
                    <a:lstStyle/>
                    <a:p>
                      <a:pPr algn="r"/>
                      <a:r>
                        <a:rPr lang="es-ES" sz="1000" b="1">
                          <a:solidFill>
                            <a:schemeClr val="tx2"/>
                          </a:solidFill>
                        </a:rPr>
                        <a:t>736</a:t>
                      </a:r>
                    </a:p>
                  </a:txBody>
                  <a:tcPr marL="22330" marR="22330" marT="11165" marB="11165" anchor="ctr">
                    <a:lnL>
                      <a:noFill/>
                    </a:lnL>
                    <a:lnR>
                      <a:noFill/>
                    </a:lnR>
                    <a:lnT>
                      <a:noFill/>
                    </a:lnT>
                    <a:lnB>
                      <a:noFill/>
                    </a:lnB>
                  </a:tcPr>
                </a:tc>
                <a:tc>
                  <a:txBody>
                    <a:bodyPr/>
                    <a:lstStyle/>
                    <a:p>
                      <a:pPr algn="r"/>
                      <a:r>
                        <a:rPr lang="es-ES" sz="1000" b="1">
                          <a:solidFill>
                            <a:schemeClr val="tx2"/>
                          </a:solidFill>
                        </a:rPr>
                        <a:t>485</a:t>
                      </a:r>
                    </a:p>
                  </a:txBody>
                  <a:tcPr marL="22330" marR="22330" marT="11165" marB="11165" anchor="ctr">
                    <a:lnL>
                      <a:noFill/>
                    </a:lnL>
                    <a:lnR>
                      <a:noFill/>
                    </a:lnR>
                    <a:lnT>
                      <a:noFill/>
                    </a:lnT>
                    <a:lnB>
                      <a:noFill/>
                    </a:lnB>
                  </a:tcPr>
                </a:tc>
                <a:tc>
                  <a:txBody>
                    <a:bodyPr/>
                    <a:lstStyle/>
                    <a:p>
                      <a:pPr algn="r"/>
                      <a:r>
                        <a:rPr lang="es-ES" sz="1000" b="1">
                          <a:solidFill>
                            <a:schemeClr val="tx2"/>
                          </a:solidFill>
                        </a:rPr>
                        <a:t>40</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a:solidFill>
                            <a:schemeClr val="tx2"/>
                          </a:solidFill>
                        </a:rPr>
                        <a:t>1 261</a:t>
                      </a:r>
                    </a:p>
                  </a:txBody>
                  <a:tcPr marL="22330" marR="22330" marT="11165" marB="11165" anchor="ctr">
                    <a:lnL>
                      <a:noFill/>
                    </a:lnL>
                    <a:lnR>
                      <a:noFill/>
                    </a:lnR>
                    <a:lnT>
                      <a:noFill/>
                    </a:lnT>
                    <a:lnB>
                      <a:noFill/>
                    </a:lnB>
                  </a:tcPr>
                </a:tc>
                <a:extLst>
                  <a:ext uri="{0D108BD9-81ED-4DB2-BD59-A6C34878D82A}">
                    <a16:rowId xmlns:a16="http://schemas.microsoft.com/office/drawing/2014/main" val="10013"/>
                  </a:ext>
                </a:extLst>
              </a:tr>
              <a:tr h="89319">
                <a:tc>
                  <a:txBody>
                    <a:bodyPr/>
                    <a:lstStyle/>
                    <a:p>
                      <a:r>
                        <a:rPr lang="es-ES" sz="1000" b="1">
                          <a:solidFill>
                            <a:schemeClr val="tx2"/>
                          </a:solidFill>
                        </a:rPr>
                        <a:t>Latvia </a:t>
                      </a:r>
                    </a:p>
                  </a:txBody>
                  <a:tcPr marL="22330" marR="22330" marT="11165" marB="11165" anchor="ctr">
                    <a:lnL>
                      <a:noFill/>
                    </a:lnL>
                    <a:lnR>
                      <a:noFill/>
                    </a:lnR>
                    <a:lnT>
                      <a:noFill/>
                    </a:lnT>
                    <a:lnB>
                      <a:noFill/>
                    </a:lnB>
                  </a:tcPr>
                </a:tc>
                <a:tc>
                  <a:txBody>
                    <a:bodyPr/>
                    <a:lstStyle/>
                    <a:p>
                      <a:pPr algn="r"/>
                      <a:r>
                        <a:rPr lang="es-ES" sz="1000" b="1">
                          <a:solidFill>
                            <a:schemeClr val="tx2"/>
                          </a:solidFill>
                        </a:rPr>
                        <a:t>4 512</a:t>
                      </a:r>
                    </a:p>
                  </a:txBody>
                  <a:tcPr marL="22330" marR="22330" marT="11165" marB="11165" anchor="ctr">
                    <a:lnL>
                      <a:noFill/>
                    </a:lnL>
                    <a:lnR>
                      <a:noFill/>
                    </a:lnR>
                    <a:lnT>
                      <a:noFill/>
                    </a:lnT>
                    <a:lnB>
                      <a:noFill/>
                    </a:lnB>
                  </a:tcPr>
                </a:tc>
                <a:tc>
                  <a:txBody>
                    <a:bodyPr/>
                    <a:lstStyle/>
                    <a:p>
                      <a:pPr algn="r"/>
                      <a:r>
                        <a:rPr lang="es-ES" sz="1000" b="1">
                          <a:solidFill>
                            <a:schemeClr val="tx2"/>
                          </a:solidFill>
                        </a:rPr>
                        <a:t>2 530</a:t>
                      </a:r>
                    </a:p>
                  </a:txBody>
                  <a:tcPr marL="22330" marR="22330" marT="11165" marB="11165" anchor="ctr">
                    <a:lnL>
                      <a:noFill/>
                    </a:lnL>
                    <a:lnR>
                      <a:noFill/>
                    </a:lnR>
                    <a:lnT>
                      <a:noFill/>
                    </a:lnT>
                    <a:lnB>
                      <a:noFill/>
                    </a:lnB>
                  </a:tcPr>
                </a:tc>
                <a:tc>
                  <a:txBody>
                    <a:bodyPr/>
                    <a:lstStyle/>
                    <a:p>
                      <a:pPr algn="r"/>
                      <a:r>
                        <a:rPr lang="es-ES" sz="1000" b="1">
                          <a:solidFill>
                            <a:schemeClr val="tx2"/>
                          </a:solidFill>
                        </a:rPr>
                        <a:t>140</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7 182</a:t>
                      </a:r>
                    </a:p>
                  </a:txBody>
                  <a:tcPr marL="22330" marR="22330" marT="11165" marB="11165" anchor="ctr">
                    <a:lnL>
                      <a:noFill/>
                    </a:lnL>
                    <a:lnR>
                      <a:noFill/>
                    </a:lnR>
                    <a:lnT>
                      <a:noFill/>
                    </a:lnT>
                    <a:lnB>
                      <a:noFill/>
                    </a:lnB>
                  </a:tcPr>
                </a:tc>
                <a:extLst>
                  <a:ext uri="{0D108BD9-81ED-4DB2-BD59-A6C34878D82A}">
                    <a16:rowId xmlns:a16="http://schemas.microsoft.com/office/drawing/2014/main" val="10014"/>
                  </a:ext>
                </a:extLst>
              </a:tr>
              <a:tr h="156308">
                <a:tc>
                  <a:txBody>
                    <a:bodyPr/>
                    <a:lstStyle/>
                    <a:p>
                      <a:r>
                        <a:rPr lang="es-ES" sz="1000" b="1">
                          <a:solidFill>
                            <a:schemeClr val="tx2"/>
                          </a:solidFill>
                        </a:rPr>
                        <a:t>Lithuania </a:t>
                      </a:r>
                    </a:p>
                  </a:txBody>
                  <a:tcPr marL="22330" marR="22330" marT="11165" marB="11165" anchor="ctr">
                    <a:lnL>
                      <a:noFill/>
                    </a:lnL>
                    <a:lnR>
                      <a:noFill/>
                    </a:lnR>
                    <a:lnT>
                      <a:noFill/>
                    </a:lnT>
                    <a:lnB>
                      <a:noFill/>
                    </a:lnB>
                  </a:tcPr>
                </a:tc>
                <a:tc>
                  <a:txBody>
                    <a:bodyPr/>
                    <a:lstStyle/>
                    <a:p>
                      <a:pPr algn="r"/>
                      <a:r>
                        <a:rPr lang="es-ES" sz="1000" b="1">
                          <a:solidFill>
                            <a:schemeClr val="tx2"/>
                          </a:solidFill>
                        </a:rPr>
                        <a:t>6 823</a:t>
                      </a:r>
                    </a:p>
                  </a:txBody>
                  <a:tcPr marL="22330" marR="22330" marT="11165" marB="11165" anchor="ctr">
                    <a:lnL>
                      <a:noFill/>
                    </a:lnL>
                    <a:lnR>
                      <a:noFill/>
                    </a:lnR>
                    <a:lnT>
                      <a:noFill/>
                    </a:lnT>
                    <a:lnB>
                      <a:noFill/>
                    </a:lnB>
                  </a:tcPr>
                </a:tc>
                <a:tc>
                  <a:txBody>
                    <a:bodyPr/>
                    <a:lstStyle/>
                    <a:p>
                      <a:pPr algn="r"/>
                      <a:r>
                        <a:rPr lang="es-ES" sz="1000" b="1">
                          <a:solidFill>
                            <a:schemeClr val="tx2"/>
                          </a:solidFill>
                        </a:rPr>
                        <a:t>4 723</a:t>
                      </a:r>
                    </a:p>
                  </a:txBody>
                  <a:tcPr marL="22330" marR="22330" marT="11165" marB="11165" anchor="ctr">
                    <a:lnL>
                      <a:noFill/>
                    </a:lnL>
                    <a:lnR>
                      <a:noFill/>
                    </a:lnR>
                    <a:lnT>
                      <a:noFill/>
                    </a:lnT>
                    <a:lnB>
                      <a:noFill/>
                    </a:lnB>
                  </a:tcPr>
                </a:tc>
                <a:tc>
                  <a:txBody>
                    <a:bodyPr/>
                    <a:lstStyle/>
                    <a:p>
                      <a:pPr algn="r"/>
                      <a:r>
                        <a:rPr lang="es-ES" sz="1000" b="1">
                          <a:solidFill>
                            <a:schemeClr val="tx2"/>
                          </a:solidFill>
                        </a:rPr>
                        <a:t>63</a:t>
                      </a:r>
                    </a:p>
                  </a:txBody>
                  <a:tcPr marL="22330" marR="22330" marT="11165" marB="11165" anchor="ctr">
                    <a:lnL>
                      <a:noFill/>
                    </a:lnL>
                    <a:lnR>
                      <a:noFill/>
                    </a:lnR>
                    <a:lnT>
                      <a:noFill/>
                    </a:lnT>
                    <a:lnB>
                      <a:noFill/>
                    </a:lnB>
                  </a:tcPr>
                </a:tc>
                <a:tc>
                  <a:txBody>
                    <a:bodyPr/>
                    <a:lstStyle/>
                    <a:p>
                      <a:pPr algn="r"/>
                      <a:r>
                        <a:rPr lang="es-ES" sz="1000" b="1">
                          <a:solidFill>
                            <a:schemeClr val="tx2"/>
                          </a:solidFill>
                        </a:rPr>
                        <a:t>451</a:t>
                      </a:r>
                    </a:p>
                  </a:txBody>
                  <a:tcPr marL="22330" marR="22330" marT="11165" marB="11165" anchor="ctr">
                    <a:lnL>
                      <a:noFill/>
                    </a:lnL>
                    <a:lnR>
                      <a:noFill/>
                    </a:lnR>
                    <a:lnT>
                      <a:noFill/>
                    </a:lnT>
                    <a:lnB>
                      <a:noFill/>
                    </a:lnB>
                  </a:tcPr>
                </a:tc>
                <a:tc>
                  <a:txBody>
                    <a:bodyPr/>
                    <a:lstStyle/>
                    <a:p>
                      <a:pPr algn="r"/>
                      <a:r>
                        <a:rPr lang="es-ES" sz="1000" b="1">
                          <a:solidFill>
                            <a:schemeClr val="tx2"/>
                          </a:solidFill>
                        </a:rPr>
                        <a:t>12 060</a:t>
                      </a:r>
                    </a:p>
                  </a:txBody>
                  <a:tcPr marL="22330" marR="22330" marT="11165" marB="11165" anchor="ctr">
                    <a:lnL>
                      <a:noFill/>
                    </a:lnL>
                    <a:lnR>
                      <a:noFill/>
                    </a:lnR>
                    <a:lnT>
                      <a:noFill/>
                    </a:lnT>
                    <a:lnB>
                      <a:noFill/>
                    </a:lnB>
                  </a:tcPr>
                </a:tc>
                <a:extLst>
                  <a:ext uri="{0D108BD9-81ED-4DB2-BD59-A6C34878D82A}">
                    <a16:rowId xmlns:a16="http://schemas.microsoft.com/office/drawing/2014/main" val="10015"/>
                  </a:ext>
                </a:extLst>
              </a:tr>
              <a:tr h="156308">
                <a:tc>
                  <a:txBody>
                    <a:bodyPr/>
                    <a:lstStyle/>
                    <a:p>
                      <a:r>
                        <a:rPr lang="es-ES" sz="1000" b="1">
                          <a:solidFill>
                            <a:schemeClr val="tx2"/>
                          </a:solidFill>
                        </a:rPr>
                        <a:t>Luxembourg </a:t>
                      </a:r>
                    </a:p>
                  </a:txBody>
                  <a:tcPr marL="22330" marR="22330" marT="11165" marB="11165" anchor="ctr">
                    <a:lnL>
                      <a:noFill/>
                    </a:lnL>
                    <a:lnR>
                      <a:noFill/>
                    </a:lnR>
                    <a:lnT>
                      <a:noFill/>
                    </a:lnT>
                    <a:lnB>
                      <a:noFill/>
                    </a:lnB>
                  </a:tcPr>
                </a:tc>
                <a:tc>
                  <a:txBody>
                    <a:bodyPr/>
                    <a:lstStyle/>
                    <a:p>
                      <a:pPr algn="r"/>
                      <a:r>
                        <a:rPr lang="es-ES" sz="1000" b="1">
                          <a:solidFill>
                            <a:schemeClr val="tx2"/>
                          </a:solidFill>
                        </a:rPr>
                        <a:t>60</a:t>
                      </a:r>
                    </a:p>
                  </a:txBody>
                  <a:tcPr marL="22330" marR="22330" marT="11165" marB="11165" anchor="ctr">
                    <a:lnL>
                      <a:noFill/>
                    </a:lnL>
                    <a:lnR>
                      <a:noFill/>
                    </a:lnR>
                    <a:lnT>
                      <a:noFill/>
                    </a:lnT>
                    <a:lnB>
                      <a:noFill/>
                    </a:lnB>
                  </a:tcPr>
                </a:tc>
                <a:tc>
                  <a:txBody>
                    <a:bodyPr/>
                    <a:lstStyle/>
                    <a:p>
                      <a:pPr algn="r"/>
                      <a:r>
                        <a:rPr lang="es-ES" sz="1000" b="1">
                          <a:solidFill>
                            <a:schemeClr val="tx2"/>
                          </a:solidFill>
                        </a:rPr>
                        <a:t>337</a:t>
                      </a:r>
                    </a:p>
                  </a:txBody>
                  <a:tcPr marL="22330" marR="22330" marT="11165" marB="11165" anchor="ctr">
                    <a:lnL>
                      <a:noFill/>
                    </a:lnL>
                    <a:lnR>
                      <a:noFill/>
                    </a:lnR>
                    <a:lnT>
                      <a:noFill/>
                    </a:lnT>
                    <a:lnB>
                      <a:noFill/>
                    </a:lnB>
                  </a:tcPr>
                </a:tc>
                <a:tc>
                  <a:txBody>
                    <a:bodyPr/>
                    <a:lstStyle/>
                    <a:p>
                      <a:pPr algn="r"/>
                      <a:r>
                        <a:rPr lang="es-ES" sz="1000" b="1">
                          <a:solidFill>
                            <a:schemeClr val="tx2"/>
                          </a:solidFill>
                        </a:rPr>
                        <a:t>12 060</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a:solidFill>
                            <a:schemeClr val="tx2"/>
                          </a:solidFill>
                        </a:rPr>
                        <a:t>396</a:t>
                      </a:r>
                    </a:p>
                  </a:txBody>
                  <a:tcPr marL="22330" marR="22330" marT="11165" marB="11165" anchor="ctr">
                    <a:lnL>
                      <a:noFill/>
                    </a:lnL>
                    <a:lnR>
                      <a:noFill/>
                    </a:lnR>
                    <a:lnT>
                      <a:noFill/>
                    </a:lnT>
                    <a:lnB>
                      <a:noFill/>
                    </a:lnB>
                  </a:tcPr>
                </a:tc>
                <a:extLst>
                  <a:ext uri="{0D108BD9-81ED-4DB2-BD59-A6C34878D82A}">
                    <a16:rowId xmlns:a16="http://schemas.microsoft.com/office/drawing/2014/main" val="10016"/>
                  </a:ext>
                </a:extLst>
              </a:tr>
              <a:tr h="156308">
                <a:tc>
                  <a:txBody>
                    <a:bodyPr/>
                    <a:lstStyle/>
                    <a:p>
                      <a:r>
                        <a:rPr lang="es-ES" sz="1000" b="1">
                          <a:solidFill>
                            <a:schemeClr val="tx2"/>
                          </a:solidFill>
                        </a:rPr>
                        <a:t>Hungary </a:t>
                      </a:r>
                    </a:p>
                  </a:txBody>
                  <a:tcPr marL="22330" marR="22330" marT="11165" marB="11165" anchor="ctr">
                    <a:lnL>
                      <a:noFill/>
                    </a:lnL>
                    <a:lnR>
                      <a:noFill/>
                    </a:lnR>
                    <a:lnT>
                      <a:noFill/>
                    </a:lnT>
                    <a:lnB>
                      <a:noFill/>
                    </a:lnB>
                  </a:tcPr>
                </a:tc>
                <a:tc>
                  <a:txBody>
                    <a:bodyPr/>
                    <a:lstStyle/>
                    <a:p>
                      <a:pPr algn="r"/>
                      <a:r>
                        <a:rPr lang="es-ES" sz="1000" b="1">
                          <a:solidFill>
                            <a:schemeClr val="tx2"/>
                          </a:solidFill>
                        </a:rPr>
                        <a:t>21 906</a:t>
                      </a:r>
                    </a:p>
                  </a:txBody>
                  <a:tcPr marL="22330" marR="22330" marT="11165" marB="11165" anchor="ctr">
                    <a:lnL>
                      <a:noFill/>
                    </a:lnL>
                    <a:lnR>
                      <a:noFill/>
                    </a:lnR>
                    <a:lnT>
                      <a:noFill/>
                    </a:lnT>
                    <a:lnB>
                      <a:noFill/>
                    </a:lnB>
                  </a:tcPr>
                </a:tc>
                <a:tc>
                  <a:txBody>
                    <a:bodyPr/>
                    <a:lstStyle/>
                    <a:p>
                      <a:pPr algn="r"/>
                      <a:r>
                        <a:rPr lang="es-ES" sz="1000" b="1">
                          <a:solidFill>
                            <a:schemeClr val="tx2"/>
                          </a:solidFill>
                        </a:rPr>
                        <a:t>12 390</a:t>
                      </a:r>
                    </a:p>
                  </a:txBody>
                  <a:tcPr marL="22330" marR="22330" marT="11165" marB="11165" anchor="ctr">
                    <a:lnL>
                      <a:noFill/>
                    </a:lnL>
                    <a:lnR>
                      <a:noFill/>
                    </a:lnR>
                    <a:lnT>
                      <a:noFill/>
                    </a:lnT>
                    <a:lnB>
                      <a:noFill/>
                    </a:lnB>
                  </a:tcPr>
                </a:tc>
                <a:tc>
                  <a:txBody>
                    <a:bodyPr/>
                    <a:lstStyle/>
                    <a:p>
                      <a:pPr algn="r"/>
                      <a:r>
                        <a:rPr lang="es-ES" sz="1000" b="1">
                          <a:solidFill>
                            <a:schemeClr val="tx2"/>
                          </a:solidFill>
                        </a:rPr>
                        <a:t>39</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34 335</a:t>
                      </a:r>
                    </a:p>
                  </a:txBody>
                  <a:tcPr marL="22330" marR="22330" marT="11165" marB="11165" anchor="ctr">
                    <a:lnL>
                      <a:noFill/>
                    </a:lnL>
                    <a:lnR>
                      <a:noFill/>
                    </a:lnR>
                    <a:lnT>
                      <a:noFill/>
                    </a:lnT>
                    <a:lnB>
                      <a:noFill/>
                    </a:lnB>
                  </a:tcPr>
                </a:tc>
                <a:extLst>
                  <a:ext uri="{0D108BD9-81ED-4DB2-BD59-A6C34878D82A}">
                    <a16:rowId xmlns:a16="http://schemas.microsoft.com/office/drawing/2014/main" val="10017"/>
                  </a:ext>
                </a:extLst>
              </a:tr>
              <a:tr h="89319">
                <a:tc>
                  <a:txBody>
                    <a:bodyPr/>
                    <a:lstStyle/>
                    <a:p>
                      <a:r>
                        <a:rPr lang="es-ES" sz="1000" b="1">
                          <a:solidFill>
                            <a:schemeClr val="tx2"/>
                          </a:solidFill>
                        </a:rPr>
                        <a:t>Malta </a:t>
                      </a:r>
                    </a:p>
                  </a:txBody>
                  <a:tcPr marL="22330" marR="22330" marT="11165" marB="11165" anchor="ctr">
                    <a:lnL>
                      <a:noFill/>
                    </a:lnL>
                    <a:lnR>
                      <a:noFill/>
                    </a:lnR>
                    <a:lnT>
                      <a:noFill/>
                    </a:lnT>
                    <a:lnB>
                      <a:noFill/>
                    </a:lnB>
                  </a:tcPr>
                </a:tc>
                <a:tc>
                  <a:txBody>
                    <a:bodyPr/>
                    <a:lstStyle/>
                    <a:p>
                      <a:pPr algn="r"/>
                      <a:r>
                        <a:rPr lang="es-ES" sz="1000" b="1">
                          <a:solidFill>
                            <a:schemeClr val="tx2"/>
                          </a:solidFill>
                        </a:rPr>
                        <a:t>725</a:t>
                      </a:r>
                    </a:p>
                  </a:txBody>
                  <a:tcPr marL="22330" marR="22330" marT="11165" marB="11165" anchor="ctr">
                    <a:lnL>
                      <a:noFill/>
                    </a:lnL>
                    <a:lnR>
                      <a:noFill/>
                    </a:lnR>
                    <a:lnT>
                      <a:noFill/>
                    </a:lnT>
                    <a:lnB>
                      <a:noFill/>
                    </a:lnB>
                  </a:tcPr>
                </a:tc>
                <a:tc>
                  <a:txBody>
                    <a:bodyPr/>
                    <a:lstStyle/>
                    <a:p>
                      <a:pPr algn="r"/>
                      <a:r>
                        <a:rPr lang="es-ES" sz="1000" b="1">
                          <a:solidFill>
                            <a:schemeClr val="tx2"/>
                          </a:solidFill>
                        </a:rPr>
                        <a:t>134</a:t>
                      </a:r>
                    </a:p>
                  </a:txBody>
                  <a:tcPr marL="22330" marR="22330" marT="11165" marB="11165" anchor="ctr">
                    <a:lnL>
                      <a:noFill/>
                    </a:lnL>
                    <a:lnR>
                      <a:noFill/>
                    </a:lnR>
                    <a:lnT>
                      <a:noFill/>
                    </a:lnT>
                    <a:lnB>
                      <a:noFill/>
                    </a:lnB>
                  </a:tcPr>
                </a:tc>
                <a:tc>
                  <a:txBody>
                    <a:bodyPr/>
                    <a:lstStyle/>
                    <a:p>
                      <a:pPr algn="r"/>
                      <a:r>
                        <a:rPr lang="es-ES" sz="1000" b="1">
                          <a:solidFill>
                            <a:schemeClr val="tx2"/>
                          </a:solidFill>
                        </a:rPr>
                        <a:t>23</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a:solidFill>
                            <a:schemeClr val="tx2"/>
                          </a:solidFill>
                        </a:rPr>
                        <a:t>882</a:t>
                      </a:r>
                    </a:p>
                  </a:txBody>
                  <a:tcPr marL="22330" marR="22330" marT="11165" marB="11165" anchor="ctr">
                    <a:lnL>
                      <a:noFill/>
                    </a:lnL>
                    <a:lnR>
                      <a:noFill/>
                    </a:lnR>
                    <a:lnT>
                      <a:noFill/>
                    </a:lnT>
                    <a:lnB>
                      <a:noFill/>
                    </a:lnB>
                  </a:tcPr>
                </a:tc>
                <a:extLst>
                  <a:ext uri="{0D108BD9-81ED-4DB2-BD59-A6C34878D82A}">
                    <a16:rowId xmlns:a16="http://schemas.microsoft.com/office/drawing/2014/main" val="10018"/>
                  </a:ext>
                </a:extLst>
              </a:tr>
              <a:tr h="156308">
                <a:tc>
                  <a:txBody>
                    <a:bodyPr/>
                    <a:lstStyle/>
                    <a:p>
                      <a:r>
                        <a:rPr lang="es-ES" sz="1000" b="1">
                          <a:solidFill>
                            <a:schemeClr val="tx2"/>
                          </a:solidFill>
                        </a:rPr>
                        <a:t>Netherlands </a:t>
                      </a:r>
                    </a:p>
                  </a:txBody>
                  <a:tcPr marL="22330" marR="22330" marT="11165" marB="11165" anchor="ctr">
                    <a:lnL>
                      <a:noFill/>
                    </a:lnL>
                    <a:lnR>
                      <a:noFill/>
                    </a:lnR>
                    <a:lnT>
                      <a:noFill/>
                    </a:lnT>
                    <a:lnB>
                      <a:noFill/>
                    </a:lnB>
                  </a:tcPr>
                </a:tc>
                <a:tc>
                  <a:txBody>
                    <a:bodyPr/>
                    <a:lstStyle/>
                    <a:p>
                      <a:pPr algn="r"/>
                      <a:r>
                        <a:rPr lang="es-ES" sz="1000" b="1">
                          <a:solidFill>
                            <a:schemeClr val="tx2"/>
                          </a:solidFill>
                        </a:rPr>
                        <a:t>1 404</a:t>
                      </a:r>
                    </a:p>
                  </a:txBody>
                  <a:tcPr marL="22330" marR="22330" marT="11165" marB="11165" anchor="ctr">
                    <a:lnL>
                      <a:noFill/>
                    </a:lnL>
                    <a:lnR>
                      <a:noFill/>
                    </a:lnR>
                    <a:lnT>
                      <a:noFill/>
                    </a:lnT>
                    <a:lnB>
                      <a:noFill/>
                    </a:lnB>
                  </a:tcPr>
                </a:tc>
                <a:tc>
                  <a:txBody>
                    <a:bodyPr/>
                    <a:lstStyle/>
                    <a:p>
                      <a:pPr algn="r"/>
                      <a:r>
                        <a:rPr lang="es-ES" sz="1000" b="1">
                          <a:solidFill>
                            <a:schemeClr val="tx2"/>
                          </a:solidFill>
                        </a:rPr>
                        <a:t>6 012</a:t>
                      </a:r>
                    </a:p>
                  </a:txBody>
                  <a:tcPr marL="22330" marR="22330" marT="11165" marB="11165" anchor="ctr">
                    <a:lnL>
                      <a:noFill/>
                    </a:lnL>
                    <a:lnR>
                      <a:noFill/>
                    </a:lnR>
                    <a:lnT>
                      <a:noFill/>
                    </a:lnT>
                    <a:lnB>
                      <a:noFill/>
                    </a:lnB>
                  </a:tcPr>
                </a:tc>
                <a:tc>
                  <a:txBody>
                    <a:bodyPr/>
                    <a:lstStyle/>
                    <a:p>
                      <a:pPr algn="r"/>
                      <a:r>
                        <a:rPr lang="es-ES" sz="1000" b="1">
                          <a:solidFill>
                            <a:schemeClr val="tx2"/>
                          </a:solidFill>
                        </a:rPr>
                        <a:t>102</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a:solidFill>
                            <a:schemeClr val="tx2"/>
                          </a:solidFill>
                        </a:rPr>
                        <a:t>7 519</a:t>
                      </a:r>
                    </a:p>
                  </a:txBody>
                  <a:tcPr marL="22330" marR="22330" marT="11165" marB="11165" anchor="ctr">
                    <a:lnL>
                      <a:noFill/>
                    </a:lnL>
                    <a:lnR>
                      <a:noFill/>
                    </a:lnR>
                    <a:lnT>
                      <a:noFill/>
                    </a:lnT>
                    <a:lnB>
                      <a:noFill/>
                    </a:lnB>
                  </a:tcPr>
                </a:tc>
                <a:extLst>
                  <a:ext uri="{0D108BD9-81ED-4DB2-BD59-A6C34878D82A}">
                    <a16:rowId xmlns:a16="http://schemas.microsoft.com/office/drawing/2014/main" val="10019"/>
                  </a:ext>
                </a:extLst>
              </a:tr>
              <a:tr h="89319">
                <a:tc>
                  <a:txBody>
                    <a:bodyPr/>
                    <a:lstStyle/>
                    <a:p>
                      <a:r>
                        <a:rPr lang="es-ES" sz="1000" b="1" dirty="0">
                          <a:solidFill>
                            <a:schemeClr val="tx2"/>
                          </a:solidFill>
                        </a:rPr>
                        <a:t>Austria </a:t>
                      </a:r>
                    </a:p>
                  </a:txBody>
                  <a:tcPr marL="22330" marR="22330" marT="11165" marB="11165" anchor="ctr">
                    <a:lnL>
                      <a:noFill/>
                    </a:lnL>
                    <a:lnR>
                      <a:noFill/>
                    </a:lnR>
                    <a:lnT>
                      <a:noFill/>
                    </a:lnT>
                    <a:lnB>
                      <a:noFill/>
                    </a:lnB>
                  </a:tcPr>
                </a:tc>
                <a:tc>
                  <a:txBody>
                    <a:bodyPr/>
                    <a:lstStyle/>
                    <a:p>
                      <a:pPr algn="r"/>
                      <a:r>
                        <a:rPr lang="es-ES" sz="1000" b="1">
                          <a:solidFill>
                            <a:schemeClr val="tx2"/>
                          </a:solidFill>
                        </a:rPr>
                        <a:t>1 236</a:t>
                      </a:r>
                    </a:p>
                  </a:txBody>
                  <a:tcPr marL="22330" marR="22330" marT="11165" marB="11165" anchor="ctr">
                    <a:lnL>
                      <a:noFill/>
                    </a:lnL>
                    <a:lnR>
                      <a:noFill/>
                    </a:lnR>
                    <a:lnT>
                      <a:noFill/>
                    </a:lnT>
                    <a:lnB>
                      <a:noFill/>
                    </a:lnB>
                  </a:tcPr>
                </a:tc>
                <a:tc>
                  <a:txBody>
                    <a:bodyPr/>
                    <a:lstStyle/>
                    <a:p>
                      <a:pPr algn="r"/>
                      <a:r>
                        <a:rPr lang="es-ES" sz="1000" b="1">
                          <a:solidFill>
                            <a:schemeClr val="tx2"/>
                          </a:solidFill>
                        </a:rPr>
                        <a:t>8 808</a:t>
                      </a:r>
                    </a:p>
                  </a:txBody>
                  <a:tcPr marL="22330" marR="22330" marT="11165" marB="11165" anchor="ctr">
                    <a:lnL>
                      <a:noFill/>
                    </a:lnL>
                    <a:lnR>
                      <a:noFill/>
                    </a:lnR>
                    <a:lnT>
                      <a:noFill/>
                    </a:lnT>
                    <a:lnB>
                      <a:noFill/>
                    </a:lnB>
                  </a:tcPr>
                </a:tc>
                <a:tc>
                  <a:txBody>
                    <a:bodyPr/>
                    <a:lstStyle/>
                    <a:p>
                      <a:pPr algn="r"/>
                      <a:r>
                        <a:rPr lang="es-ES" sz="1000" b="1">
                          <a:solidFill>
                            <a:schemeClr val="tx2"/>
                          </a:solidFill>
                        </a:rPr>
                        <a:t>7</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10 050</a:t>
                      </a:r>
                    </a:p>
                  </a:txBody>
                  <a:tcPr marL="22330" marR="22330" marT="11165" marB="11165" anchor="ctr">
                    <a:lnL>
                      <a:noFill/>
                    </a:lnL>
                    <a:lnR>
                      <a:noFill/>
                    </a:lnR>
                    <a:lnT>
                      <a:noFill/>
                    </a:lnT>
                    <a:lnB>
                      <a:noFill/>
                    </a:lnB>
                  </a:tcPr>
                </a:tc>
                <a:extLst>
                  <a:ext uri="{0D108BD9-81ED-4DB2-BD59-A6C34878D82A}">
                    <a16:rowId xmlns:a16="http://schemas.microsoft.com/office/drawing/2014/main" val="10020"/>
                  </a:ext>
                </a:extLst>
              </a:tr>
              <a:tr h="156308">
                <a:tc>
                  <a:txBody>
                    <a:bodyPr/>
                    <a:lstStyle/>
                    <a:p>
                      <a:r>
                        <a:rPr lang="es-ES" sz="1000" b="1">
                          <a:solidFill>
                            <a:schemeClr val="tx2"/>
                          </a:solidFill>
                        </a:rPr>
                        <a:t>Poland </a:t>
                      </a:r>
                    </a:p>
                  </a:txBody>
                  <a:tcPr marL="22330" marR="22330" marT="11165" marB="11165" anchor="ctr">
                    <a:lnL>
                      <a:noFill/>
                    </a:lnL>
                    <a:lnR>
                      <a:noFill/>
                    </a:lnR>
                    <a:lnT>
                      <a:noFill/>
                    </a:lnT>
                    <a:lnB>
                      <a:noFill/>
                    </a:lnB>
                  </a:tcPr>
                </a:tc>
                <a:tc>
                  <a:txBody>
                    <a:bodyPr/>
                    <a:lstStyle/>
                    <a:p>
                      <a:pPr algn="r"/>
                      <a:r>
                        <a:rPr lang="es-ES" sz="1000" b="1">
                          <a:solidFill>
                            <a:schemeClr val="tx2"/>
                          </a:solidFill>
                        </a:rPr>
                        <a:t>77 567</a:t>
                      </a:r>
                    </a:p>
                  </a:txBody>
                  <a:tcPr marL="22330" marR="22330" marT="11165" marB="11165" anchor="ctr">
                    <a:lnL>
                      <a:noFill/>
                    </a:lnL>
                    <a:lnR>
                      <a:noFill/>
                    </a:lnR>
                    <a:lnT>
                      <a:noFill/>
                    </a:lnT>
                    <a:lnB>
                      <a:noFill/>
                    </a:lnB>
                  </a:tcPr>
                </a:tc>
                <a:tc>
                  <a:txBody>
                    <a:bodyPr/>
                    <a:lstStyle/>
                    <a:p>
                      <a:pPr algn="r"/>
                      <a:r>
                        <a:rPr lang="es-ES" sz="1000" b="1">
                          <a:solidFill>
                            <a:schemeClr val="tx2"/>
                          </a:solidFill>
                        </a:rPr>
                        <a:t>32 071</a:t>
                      </a:r>
                    </a:p>
                  </a:txBody>
                  <a:tcPr marL="22330" marR="22330" marT="11165" marB="11165" anchor="ctr">
                    <a:lnL>
                      <a:noFill/>
                    </a:lnL>
                    <a:lnR>
                      <a:noFill/>
                    </a:lnR>
                    <a:lnT>
                      <a:noFill/>
                    </a:lnT>
                    <a:lnB>
                      <a:noFill/>
                    </a:lnB>
                  </a:tcPr>
                </a:tc>
                <a:tc>
                  <a:txBody>
                    <a:bodyPr/>
                    <a:lstStyle/>
                    <a:p>
                      <a:pPr algn="r"/>
                      <a:r>
                        <a:rPr lang="es-ES" sz="1000" b="1">
                          <a:solidFill>
                            <a:schemeClr val="tx2"/>
                          </a:solidFill>
                        </a:rPr>
                        <a:t>531</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a:solidFill>
                            <a:schemeClr val="tx2"/>
                          </a:solidFill>
                        </a:rPr>
                        <a:t>110 169</a:t>
                      </a:r>
                    </a:p>
                  </a:txBody>
                  <a:tcPr marL="22330" marR="22330" marT="11165" marB="11165" anchor="ctr">
                    <a:lnL>
                      <a:noFill/>
                    </a:lnL>
                    <a:lnR>
                      <a:noFill/>
                    </a:lnR>
                    <a:lnT>
                      <a:noFill/>
                    </a:lnT>
                    <a:lnB>
                      <a:noFill/>
                    </a:lnB>
                  </a:tcPr>
                </a:tc>
                <a:extLst>
                  <a:ext uri="{0D108BD9-81ED-4DB2-BD59-A6C34878D82A}">
                    <a16:rowId xmlns:a16="http://schemas.microsoft.com/office/drawing/2014/main" val="10021"/>
                  </a:ext>
                </a:extLst>
              </a:tr>
              <a:tr h="156308">
                <a:tc>
                  <a:txBody>
                    <a:bodyPr/>
                    <a:lstStyle/>
                    <a:p>
                      <a:r>
                        <a:rPr lang="es-ES" sz="1000" b="1">
                          <a:solidFill>
                            <a:schemeClr val="tx2"/>
                          </a:solidFill>
                        </a:rPr>
                        <a:t>Portugal </a:t>
                      </a:r>
                    </a:p>
                  </a:txBody>
                  <a:tcPr marL="22330" marR="22330" marT="11165" marB="11165" anchor="ctr">
                    <a:lnL>
                      <a:noFill/>
                    </a:lnL>
                    <a:lnR>
                      <a:noFill/>
                    </a:lnR>
                    <a:lnT>
                      <a:noFill/>
                    </a:lnT>
                    <a:lnB>
                      <a:noFill/>
                    </a:lnB>
                  </a:tcPr>
                </a:tc>
                <a:tc>
                  <a:txBody>
                    <a:bodyPr/>
                    <a:lstStyle/>
                    <a:p>
                      <a:pPr algn="r"/>
                      <a:r>
                        <a:rPr lang="es-ES" sz="1000" b="1">
                          <a:solidFill>
                            <a:schemeClr val="tx2"/>
                          </a:solidFill>
                        </a:rPr>
                        <a:t>21 465</a:t>
                      </a:r>
                    </a:p>
                  </a:txBody>
                  <a:tcPr marL="22330" marR="22330" marT="11165" marB="11165" anchor="ctr">
                    <a:lnL>
                      <a:noFill/>
                    </a:lnL>
                    <a:lnR>
                      <a:noFill/>
                    </a:lnR>
                    <a:lnT>
                      <a:noFill/>
                    </a:lnT>
                    <a:lnB>
                      <a:noFill/>
                    </a:lnB>
                  </a:tcPr>
                </a:tc>
                <a:tc>
                  <a:txBody>
                    <a:bodyPr/>
                    <a:lstStyle/>
                    <a:p>
                      <a:pPr algn="r"/>
                      <a:r>
                        <a:rPr lang="es-ES" sz="1000" b="1">
                          <a:solidFill>
                            <a:schemeClr val="tx2"/>
                          </a:solidFill>
                        </a:rPr>
                        <a:t>8 095</a:t>
                      </a:r>
                    </a:p>
                  </a:txBody>
                  <a:tcPr marL="22330" marR="22330" marT="11165" marB="11165" anchor="ctr">
                    <a:lnL>
                      <a:noFill/>
                    </a:lnL>
                    <a:lnR>
                      <a:noFill/>
                    </a:lnR>
                    <a:lnT>
                      <a:noFill/>
                    </a:lnT>
                    <a:lnB>
                      <a:noFill/>
                    </a:lnB>
                  </a:tcPr>
                </a:tc>
                <a:tc>
                  <a:txBody>
                    <a:bodyPr/>
                    <a:lstStyle/>
                    <a:p>
                      <a:pPr algn="r"/>
                      <a:r>
                        <a:rPr lang="es-ES" sz="1000" b="1">
                          <a:solidFill>
                            <a:schemeClr val="tx2"/>
                          </a:solidFill>
                        </a:rPr>
                        <a:t>392</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29 952</a:t>
                      </a:r>
                    </a:p>
                  </a:txBody>
                  <a:tcPr marL="22330" marR="22330" marT="11165" marB="11165" anchor="ctr">
                    <a:lnL>
                      <a:noFill/>
                    </a:lnL>
                    <a:lnR>
                      <a:noFill/>
                    </a:lnR>
                    <a:lnT>
                      <a:noFill/>
                    </a:lnT>
                    <a:lnB>
                      <a:noFill/>
                    </a:lnB>
                  </a:tcPr>
                </a:tc>
                <a:extLst>
                  <a:ext uri="{0D108BD9-81ED-4DB2-BD59-A6C34878D82A}">
                    <a16:rowId xmlns:a16="http://schemas.microsoft.com/office/drawing/2014/main" val="10022"/>
                  </a:ext>
                </a:extLst>
              </a:tr>
              <a:tr h="156308">
                <a:tc>
                  <a:txBody>
                    <a:bodyPr/>
                    <a:lstStyle/>
                    <a:p>
                      <a:r>
                        <a:rPr lang="es-ES" sz="1000" b="1">
                          <a:solidFill>
                            <a:schemeClr val="tx2"/>
                          </a:solidFill>
                        </a:rPr>
                        <a:t>Romania </a:t>
                      </a:r>
                    </a:p>
                  </a:txBody>
                  <a:tcPr marL="22330" marR="22330" marT="11165" marB="11165" anchor="ctr">
                    <a:lnL>
                      <a:noFill/>
                    </a:lnL>
                    <a:lnR>
                      <a:noFill/>
                    </a:lnR>
                    <a:lnT>
                      <a:noFill/>
                    </a:lnT>
                    <a:lnB>
                      <a:noFill/>
                    </a:lnB>
                  </a:tcPr>
                </a:tc>
                <a:tc>
                  <a:txBody>
                    <a:bodyPr/>
                    <a:lstStyle/>
                    <a:p>
                      <a:pPr algn="r"/>
                      <a:r>
                        <a:rPr lang="es-ES" sz="1000" b="1">
                          <a:solidFill>
                            <a:schemeClr val="tx2"/>
                          </a:solidFill>
                        </a:rPr>
                        <a:t>22 994</a:t>
                      </a:r>
                    </a:p>
                  </a:txBody>
                  <a:tcPr marL="22330" marR="22330" marT="11165" marB="11165" anchor="ctr">
                    <a:lnL>
                      <a:noFill/>
                    </a:lnL>
                    <a:lnR>
                      <a:noFill/>
                    </a:lnR>
                    <a:lnT>
                      <a:noFill/>
                    </a:lnT>
                    <a:lnB>
                      <a:noFill/>
                    </a:lnB>
                  </a:tcPr>
                </a:tc>
                <a:tc>
                  <a:txBody>
                    <a:bodyPr/>
                    <a:lstStyle/>
                    <a:p>
                      <a:pPr algn="r"/>
                      <a:r>
                        <a:rPr lang="es-ES" sz="1000" b="1">
                          <a:solidFill>
                            <a:schemeClr val="tx2"/>
                          </a:solidFill>
                        </a:rPr>
                        <a:t>19 771</a:t>
                      </a:r>
                    </a:p>
                  </a:txBody>
                  <a:tcPr marL="22330" marR="22330" marT="11165" marB="11165" anchor="ctr">
                    <a:lnL>
                      <a:noFill/>
                    </a:lnL>
                    <a:lnR>
                      <a:noFill/>
                    </a:lnR>
                    <a:lnT>
                      <a:noFill/>
                    </a:lnT>
                    <a:lnB>
                      <a:noFill/>
                    </a:lnB>
                  </a:tcPr>
                </a:tc>
                <a:tc>
                  <a:txBody>
                    <a:bodyPr/>
                    <a:lstStyle/>
                    <a:p>
                      <a:pPr algn="r"/>
                      <a:r>
                        <a:rPr lang="es-ES" sz="1000" b="1">
                          <a:solidFill>
                            <a:schemeClr val="tx2"/>
                          </a:solidFill>
                        </a:rPr>
                        <a:t>168</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42 932</a:t>
                      </a:r>
                    </a:p>
                  </a:txBody>
                  <a:tcPr marL="22330" marR="22330" marT="11165" marB="11165" anchor="ctr">
                    <a:lnL>
                      <a:noFill/>
                    </a:lnL>
                    <a:lnR>
                      <a:noFill/>
                    </a:lnR>
                    <a:lnT>
                      <a:noFill/>
                    </a:lnT>
                    <a:lnB>
                      <a:noFill/>
                    </a:lnB>
                  </a:tcPr>
                </a:tc>
                <a:extLst>
                  <a:ext uri="{0D108BD9-81ED-4DB2-BD59-A6C34878D82A}">
                    <a16:rowId xmlns:a16="http://schemas.microsoft.com/office/drawing/2014/main" val="10023"/>
                  </a:ext>
                </a:extLst>
              </a:tr>
              <a:tr h="156308">
                <a:tc>
                  <a:txBody>
                    <a:bodyPr/>
                    <a:lstStyle/>
                    <a:p>
                      <a:r>
                        <a:rPr lang="es-ES" sz="1000" b="1">
                          <a:solidFill>
                            <a:schemeClr val="tx2"/>
                          </a:solidFill>
                        </a:rPr>
                        <a:t>Slovenia </a:t>
                      </a:r>
                    </a:p>
                  </a:txBody>
                  <a:tcPr marL="22330" marR="22330" marT="11165" marB="11165" anchor="ctr">
                    <a:lnL>
                      <a:noFill/>
                    </a:lnL>
                    <a:lnR>
                      <a:noFill/>
                    </a:lnR>
                    <a:lnT>
                      <a:noFill/>
                    </a:lnT>
                    <a:lnB>
                      <a:noFill/>
                    </a:lnB>
                  </a:tcPr>
                </a:tc>
                <a:tc>
                  <a:txBody>
                    <a:bodyPr/>
                    <a:lstStyle/>
                    <a:p>
                      <a:pPr algn="r"/>
                      <a:r>
                        <a:rPr lang="es-ES" sz="1000" b="1">
                          <a:solidFill>
                            <a:schemeClr val="tx2"/>
                          </a:solidFill>
                        </a:rPr>
                        <a:t>3 075</a:t>
                      </a:r>
                    </a:p>
                  </a:txBody>
                  <a:tcPr marL="22330" marR="22330" marT="11165" marB="11165" anchor="ctr">
                    <a:lnL>
                      <a:noFill/>
                    </a:lnL>
                    <a:lnR>
                      <a:noFill/>
                    </a:lnR>
                    <a:lnT>
                      <a:noFill/>
                    </a:lnT>
                    <a:lnB>
                      <a:noFill/>
                    </a:lnB>
                  </a:tcPr>
                </a:tc>
                <a:tc>
                  <a:txBody>
                    <a:bodyPr/>
                    <a:lstStyle/>
                    <a:p>
                      <a:pPr algn="r"/>
                      <a:r>
                        <a:rPr lang="es-ES" sz="1000" b="1">
                          <a:solidFill>
                            <a:schemeClr val="tx2"/>
                          </a:solidFill>
                        </a:rPr>
                        <a:t>1 802</a:t>
                      </a:r>
                    </a:p>
                  </a:txBody>
                  <a:tcPr marL="22330" marR="22330" marT="11165" marB="11165" anchor="ctr">
                    <a:lnL>
                      <a:noFill/>
                    </a:lnL>
                    <a:lnR>
                      <a:noFill/>
                    </a:lnR>
                    <a:lnT>
                      <a:noFill/>
                    </a:lnT>
                    <a:lnB>
                      <a:noFill/>
                    </a:lnB>
                  </a:tcPr>
                </a:tc>
                <a:tc>
                  <a:txBody>
                    <a:bodyPr/>
                    <a:lstStyle/>
                    <a:p>
                      <a:pPr algn="r"/>
                      <a:r>
                        <a:rPr lang="es-ES" sz="1000" b="1">
                          <a:solidFill>
                            <a:schemeClr val="tx2"/>
                          </a:solidFill>
                        </a:rPr>
                        <a:t>25</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4 902</a:t>
                      </a:r>
                    </a:p>
                  </a:txBody>
                  <a:tcPr marL="22330" marR="22330" marT="11165" marB="11165" anchor="ctr">
                    <a:lnL>
                      <a:noFill/>
                    </a:lnL>
                    <a:lnR>
                      <a:noFill/>
                    </a:lnR>
                    <a:lnT>
                      <a:noFill/>
                    </a:lnT>
                    <a:lnB>
                      <a:noFill/>
                    </a:lnB>
                  </a:tcPr>
                </a:tc>
                <a:extLst>
                  <a:ext uri="{0D108BD9-81ED-4DB2-BD59-A6C34878D82A}">
                    <a16:rowId xmlns:a16="http://schemas.microsoft.com/office/drawing/2014/main" val="10024"/>
                  </a:ext>
                </a:extLst>
              </a:tr>
              <a:tr h="156308">
                <a:tc>
                  <a:txBody>
                    <a:bodyPr/>
                    <a:lstStyle/>
                    <a:p>
                      <a:r>
                        <a:rPr lang="es-ES" sz="1000" b="1">
                          <a:solidFill>
                            <a:schemeClr val="tx2"/>
                          </a:solidFill>
                        </a:rPr>
                        <a:t>Slovakia </a:t>
                      </a:r>
                    </a:p>
                  </a:txBody>
                  <a:tcPr marL="22330" marR="22330" marT="11165" marB="11165" anchor="ctr">
                    <a:lnL>
                      <a:noFill/>
                    </a:lnL>
                    <a:lnR>
                      <a:noFill/>
                    </a:lnR>
                    <a:lnT>
                      <a:noFill/>
                    </a:lnT>
                    <a:lnB>
                      <a:noFill/>
                    </a:lnB>
                  </a:tcPr>
                </a:tc>
                <a:tc>
                  <a:txBody>
                    <a:bodyPr/>
                    <a:lstStyle/>
                    <a:p>
                      <a:pPr algn="r"/>
                      <a:r>
                        <a:rPr lang="es-ES" sz="1000" b="1">
                          <a:solidFill>
                            <a:schemeClr val="tx2"/>
                          </a:solidFill>
                        </a:rPr>
                        <a:t>13 992</a:t>
                      </a:r>
                    </a:p>
                  </a:txBody>
                  <a:tcPr marL="22330" marR="22330" marT="11165" marB="11165" anchor="ctr">
                    <a:lnL>
                      <a:noFill/>
                    </a:lnL>
                    <a:lnR>
                      <a:noFill/>
                    </a:lnR>
                    <a:lnT>
                      <a:noFill/>
                    </a:lnT>
                    <a:lnB>
                      <a:noFill/>
                    </a:lnB>
                  </a:tcPr>
                </a:tc>
                <a:tc>
                  <a:txBody>
                    <a:bodyPr/>
                    <a:lstStyle/>
                    <a:p>
                      <a:pPr algn="r"/>
                      <a:r>
                        <a:rPr lang="es-ES" sz="1000" b="1">
                          <a:solidFill>
                            <a:schemeClr val="tx2"/>
                          </a:solidFill>
                        </a:rPr>
                        <a:t>4 590</a:t>
                      </a:r>
                    </a:p>
                  </a:txBody>
                  <a:tcPr marL="22330" marR="22330" marT="11165" marB="11165" anchor="ctr">
                    <a:lnL>
                      <a:noFill/>
                    </a:lnL>
                    <a:lnR>
                      <a:noFill/>
                    </a:lnR>
                    <a:lnT>
                      <a:noFill/>
                    </a:lnT>
                    <a:lnB>
                      <a:noFill/>
                    </a:lnB>
                  </a:tcPr>
                </a:tc>
                <a:tc>
                  <a:txBody>
                    <a:bodyPr/>
                    <a:lstStyle/>
                    <a:p>
                      <a:pPr algn="r"/>
                      <a:r>
                        <a:rPr lang="es-ES" sz="1000" b="1">
                          <a:solidFill>
                            <a:schemeClr val="tx2"/>
                          </a:solidFill>
                        </a:rPr>
                        <a:t>16</a:t>
                      </a:r>
                    </a:p>
                  </a:txBody>
                  <a:tcPr marL="22330" marR="22330" marT="11165" marB="11165" anchor="ctr">
                    <a:lnL>
                      <a:noFill/>
                    </a:lnL>
                    <a:lnR>
                      <a:noFill/>
                    </a:lnR>
                    <a:lnT>
                      <a:noFill/>
                    </a:lnT>
                    <a:lnB>
                      <a:noFill/>
                    </a:lnB>
                  </a:tcPr>
                </a:tc>
                <a:tc>
                  <a:txBody>
                    <a:bodyPr/>
                    <a:lstStyle/>
                    <a:p>
                      <a:pPr algn="r"/>
                      <a:r>
                        <a:rPr lang="es-ES" sz="1000" b="1">
                          <a:solidFill>
                            <a:schemeClr val="tx2"/>
                          </a:solidFill>
                        </a:rPr>
                        <a:t>225</a:t>
                      </a:r>
                    </a:p>
                  </a:txBody>
                  <a:tcPr marL="22330" marR="22330" marT="11165" marB="11165" anchor="ctr">
                    <a:lnL>
                      <a:noFill/>
                    </a:lnL>
                    <a:lnR>
                      <a:noFill/>
                    </a:lnR>
                    <a:lnT>
                      <a:noFill/>
                    </a:lnT>
                    <a:lnB>
                      <a:noFill/>
                    </a:lnB>
                  </a:tcPr>
                </a:tc>
                <a:tc>
                  <a:txBody>
                    <a:bodyPr/>
                    <a:lstStyle/>
                    <a:p>
                      <a:pPr algn="r"/>
                      <a:r>
                        <a:rPr lang="es-ES" sz="1000" b="1" dirty="0">
                          <a:solidFill>
                            <a:schemeClr val="tx2"/>
                          </a:solidFill>
                        </a:rPr>
                        <a:t>18 823 </a:t>
                      </a:r>
                    </a:p>
                  </a:txBody>
                  <a:tcPr marL="22330" marR="22330" marT="11165" marB="11165" anchor="ctr">
                    <a:lnL>
                      <a:noFill/>
                    </a:lnL>
                    <a:lnR>
                      <a:noFill/>
                    </a:lnR>
                    <a:lnT>
                      <a:noFill/>
                    </a:lnT>
                    <a:lnB>
                      <a:noFill/>
                    </a:lnB>
                  </a:tcPr>
                </a:tc>
                <a:extLst>
                  <a:ext uri="{0D108BD9-81ED-4DB2-BD59-A6C34878D82A}">
                    <a16:rowId xmlns:a16="http://schemas.microsoft.com/office/drawing/2014/main" val="10025"/>
                  </a:ext>
                </a:extLst>
              </a:tr>
              <a:tr h="89319">
                <a:tc>
                  <a:txBody>
                    <a:bodyPr/>
                    <a:lstStyle/>
                    <a:p>
                      <a:r>
                        <a:rPr lang="es-ES" sz="1000" b="1">
                          <a:solidFill>
                            <a:schemeClr val="tx2"/>
                          </a:solidFill>
                        </a:rPr>
                        <a:t>Finland </a:t>
                      </a:r>
                    </a:p>
                  </a:txBody>
                  <a:tcPr marL="22330" marR="22330" marT="11165" marB="11165" anchor="ctr">
                    <a:lnL>
                      <a:noFill/>
                    </a:lnL>
                    <a:lnR>
                      <a:noFill/>
                    </a:lnR>
                    <a:lnT>
                      <a:noFill/>
                    </a:lnT>
                    <a:lnB>
                      <a:noFill/>
                    </a:lnB>
                  </a:tcPr>
                </a:tc>
                <a:tc>
                  <a:txBody>
                    <a:bodyPr/>
                    <a:lstStyle/>
                    <a:p>
                      <a:pPr algn="r"/>
                      <a:r>
                        <a:rPr lang="es-ES" sz="1000" b="1">
                          <a:solidFill>
                            <a:schemeClr val="tx2"/>
                          </a:solidFill>
                        </a:rPr>
                        <a:t>1 466</a:t>
                      </a:r>
                    </a:p>
                  </a:txBody>
                  <a:tcPr marL="22330" marR="22330" marT="11165" marB="11165" anchor="ctr">
                    <a:lnL>
                      <a:noFill/>
                    </a:lnL>
                    <a:lnR>
                      <a:noFill/>
                    </a:lnR>
                    <a:lnT>
                      <a:noFill/>
                    </a:lnT>
                    <a:lnB>
                      <a:noFill/>
                    </a:lnB>
                  </a:tcPr>
                </a:tc>
                <a:tc>
                  <a:txBody>
                    <a:bodyPr/>
                    <a:lstStyle/>
                    <a:p>
                      <a:pPr algn="r"/>
                      <a:r>
                        <a:rPr lang="es-ES" sz="1000" b="1">
                          <a:solidFill>
                            <a:schemeClr val="tx2"/>
                          </a:solidFill>
                        </a:rPr>
                        <a:t>6 061</a:t>
                      </a:r>
                    </a:p>
                  </a:txBody>
                  <a:tcPr marL="22330" marR="22330" marT="11165" marB="11165" anchor="ctr">
                    <a:lnL>
                      <a:noFill/>
                    </a:lnL>
                    <a:lnR>
                      <a:noFill/>
                    </a:lnR>
                    <a:lnT>
                      <a:noFill/>
                    </a:lnT>
                    <a:lnB>
                      <a:noFill/>
                    </a:lnB>
                  </a:tcPr>
                </a:tc>
                <a:tc>
                  <a:txBody>
                    <a:bodyPr/>
                    <a:lstStyle/>
                    <a:p>
                      <a:pPr algn="r"/>
                      <a:r>
                        <a:rPr lang="es-ES" sz="1000" b="1">
                          <a:solidFill>
                            <a:schemeClr val="tx2"/>
                          </a:solidFill>
                        </a:rPr>
                        <a:t>74</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7 601 </a:t>
                      </a:r>
                    </a:p>
                  </a:txBody>
                  <a:tcPr marL="22330" marR="22330" marT="11165" marB="11165" anchor="ctr">
                    <a:lnL>
                      <a:noFill/>
                    </a:lnL>
                    <a:lnR>
                      <a:noFill/>
                    </a:lnR>
                    <a:lnT>
                      <a:noFill/>
                    </a:lnT>
                    <a:lnB>
                      <a:noFill/>
                    </a:lnB>
                  </a:tcPr>
                </a:tc>
                <a:extLst>
                  <a:ext uri="{0D108BD9-81ED-4DB2-BD59-A6C34878D82A}">
                    <a16:rowId xmlns:a16="http://schemas.microsoft.com/office/drawing/2014/main" val="10026"/>
                  </a:ext>
                </a:extLst>
              </a:tr>
              <a:tr h="89319">
                <a:tc>
                  <a:txBody>
                    <a:bodyPr/>
                    <a:lstStyle/>
                    <a:p>
                      <a:r>
                        <a:rPr lang="es-ES" sz="1000" b="1">
                          <a:solidFill>
                            <a:schemeClr val="tx2"/>
                          </a:solidFill>
                        </a:rPr>
                        <a:t>Sweden </a:t>
                      </a:r>
                    </a:p>
                  </a:txBody>
                  <a:tcPr marL="22330" marR="22330" marT="11165" marB="11165" anchor="ctr">
                    <a:lnL>
                      <a:noFill/>
                    </a:lnL>
                    <a:lnR>
                      <a:noFill/>
                    </a:lnR>
                    <a:lnT>
                      <a:noFill/>
                    </a:lnT>
                    <a:lnB>
                      <a:noFill/>
                    </a:lnB>
                  </a:tcPr>
                </a:tc>
                <a:tc>
                  <a:txBody>
                    <a:bodyPr/>
                    <a:lstStyle/>
                    <a:p>
                      <a:pPr algn="r"/>
                      <a:r>
                        <a:rPr lang="es-ES" sz="1000" b="1">
                          <a:solidFill>
                            <a:schemeClr val="tx2"/>
                          </a:solidFill>
                        </a:rPr>
                        <a:t>2 106</a:t>
                      </a:r>
                    </a:p>
                  </a:txBody>
                  <a:tcPr marL="22330" marR="22330" marT="11165" marB="11165" anchor="ctr">
                    <a:lnL>
                      <a:noFill/>
                    </a:lnL>
                    <a:lnR>
                      <a:noFill/>
                    </a:lnR>
                    <a:lnT>
                      <a:noFill/>
                    </a:lnT>
                    <a:lnB>
                      <a:noFill/>
                    </a:lnB>
                  </a:tcPr>
                </a:tc>
                <a:tc>
                  <a:txBody>
                    <a:bodyPr/>
                    <a:lstStyle/>
                    <a:p>
                      <a:pPr algn="r"/>
                      <a:r>
                        <a:rPr lang="es-ES" sz="1000" b="1">
                          <a:solidFill>
                            <a:schemeClr val="tx2"/>
                          </a:solidFill>
                        </a:rPr>
                        <a:t>6 640</a:t>
                      </a:r>
                    </a:p>
                  </a:txBody>
                  <a:tcPr marL="22330" marR="22330" marT="11165" marB="11165" anchor="ctr">
                    <a:lnL>
                      <a:noFill/>
                    </a:lnL>
                    <a:lnR>
                      <a:noFill/>
                    </a:lnR>
                    <a:lnT>
                      <a:noFill/>
                    </a:lnT>
                    <a:lnB>
                      <a:noFill/>
                    </a:lnB>
                  </a:tcPr>
                </a:tc>
                <a:tc>
                  <a:txBody>
                    <a:bodyPr/>
                    <a:lstStyle/>
                    <a:p>
                      <a:pPr algn="r"/>
                      <a:r>
                        <a:rPr lang="es-ES" sz="1000" b="1">
                          <a:solidFill>
                            <a:schemeClr val="tx2"/>
                          </a:solidFill>
                        </a:rPr>
                        <a:t>120</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8 866</a:t>
                      </a:r>
                    </a:p>
                  </a:txBody>
                  <a:tcPr marL="22330" marR="22330" marT="11165" marB="11165" anchor="ctr">
                    <a:lnL>
                      <a:noFill/>
                    </a:lnL>
                    <a:lnR>
                      <a:noFill/>
                    </a:lnR>
                    <a:lnT>
                      <a:noFill/>
                    </a:lnT>
                    <a:lnB>
                      <a:noFill/>
                    </a:lnB>
                  </a:tcPr>
                </a:tc>
                <a:extLst>
                  <a:ext uri="{0D108BD9-81ED-4DB2-BD59-A6C34878D82A}">
                    <a16:rowId xmlns:a16="http://schemas.microsoft.com/office/drawing/2014/main" val="10027"/>
                  </a:ext>
                </a:extLst>
              </a:tr>
              <a:tr h="223297">
                <a:tc>
                  <a:txBody>
                    <a:bodyPr/>
                    <a:lstStyle/>
                    <a:p>
                      <a:r>
                        <a:rPr lang="es-ES" sz="1000" b="1">
                          <a:solidFill>
                            <a:schemeClr val="tx2"/>
                          </a:solidFill>
                        </a:rPr>
                        <a:t>United Kingdom </a:t>
                      </a:r>
                    </a:p>
                  </a:txBody>
                  <a:tcPr marL="22330" marR="22330" marT="11165" marB="11165" anchor="ctr">
                    <a:lnL>
                      <a:noFill/>
                    </a:lnL>
                    <a:lnR>
                      <a:noFill/>
                    </a:lnR>
                    <a:lnT>
                      <a:noFill/>
                    </a:lnT>
                    <a:lnB>
                      <a:noFill/>
                    </a:lnB>
                  </a:tcPr>
                </a:tc>
                <a:tc>
                  <a:txBody>
                    <a:bodyPr/>
                    <a:lstStyle/>
                    <a:p>
                      <a:pPr algn="r"/>
                      <a:r>
                        <a:rPr lang="es-ES" sz="1000" b="1">
                          <a:solidFill>
                            <a:schemeClr val="tx2"/>
                          </a:solidFill>
                        </a:rPr>
                        <a:t>11.840</a:t>
                      </a:r>
                    </a:p>
                  </a:txBody>
                  <a:tcPr marL="22330" marR="22330" marT="11165" marB="11165" anchor="ctr">
                    <a:lnL>
                      <a:noFill/>
                    </a:lnL>
                    <a:lnR>
                      <a:noFill/>
                    </a:lnR>
                    <a:lnT>
                      <a:noFill/>
                    </a:lnT>
                    <a:lnB>
                      <a:noFill/>
                    </a:lnB>
                  </a:tcPr>
                </a:tc>
                <a:tc>
                  <a:txBody>
                    <a:bodyPr/>
                    <a:lstStyle/>
                    <a:p>
                      <a:pPr algn="r"/>
                      <a:r>
                        <a:rPr lang="es-ES" sz="1000" b="1">
                          <a:solidFill>
                            <a:schemeClr val="tx2"/>
                          </a:solidFill>
                        </a:rPr>
                        <a:t>27 345</a:t>
                      </a:r>
                    </a:p>
                  </a:txBody>
                  <a:tcPr marL="22330" marR="22330" marT="11165" marB="11165" anchor="ctr">
                    <a:lnL>
                      <a:noFill/>
                    </a:lnL>
                    <a:lnR>
                      <a:noFill/>
                    </a:lnR>
                    <a:lnT>
                      <a:noFill/>
                    </a:lnT>
                    <a:lnB>
                      <a:noFill/>
                    </a:lnB>
                  </a:tcPr>
                </a:tc>
                <a:tc>
                  <a:txBody>
                    <a:bodyPr/>
                    <a:lstStyle/>
                    <a:p>
                      <a:pPr algn="r"/>
                      <a:r>
                        <a:rPr lang="es-ES" sz="1000" b="1">
                          <a:solidFill>
                            <a:schemeClr val="tx2"/>
                          </a:solidFill>
                        </a:rPr>
                        <a:t>243</a:t>
                      </a:r>
                    </a:p>
                  </a:txBody>
                  <a:tcPr marL="22330" marR="22330" marT="11165" marB="11165" anchor="ctr">
                    <a:lnL>
                      <a:noFill/>
                    </a:lnL>
                    <a:lnR>
                      <a:noFill/>
                    </a:lnR>
                    <a:lnT>
                      <a:noFill/>
                    </a:lnT>
                    <a:lnB>
                      <a:noFill/>
                    </a:lnB>
                  </a:tcPr>
                </a:tc>
                <a:tc>
                  <a:txBody>
                    <a:bodyPr/>
                    <a:lstStyle/>
                    <a:p>
                      <a:pPr algn="r"/>
                      <a:endParaRPr lang="es-ES" sz="1000" b="1">
                        <a:solidFill>
                          <a:schemeClr val="tx2"/>
                        </a:solidFill>
                      </a:endParaRPr>
                    </a:p>
                  </a:txBody>
                  <a:tcPr marL="22330" marR="22330" marT="11165" marB="11165" anchor="ctr">
                    <a:lnL>
                      <a:noFill/>
                    </a:lnL>
                    <a:lnR>
                      <a:noFill/>
                    </a:lnR>
                    <a:lnT>
                      <a:noFill/>
                    </a:lnT>
                    <a:lnB>
                      <a:noFill/>
                    </a:lnB>
                  </a:tcPr>
                </a:tc>
                <a:tc>
                  <a:txBody>
                    <a:bodyPr/>
                    <a:lstStyle/>
                    <a:p>
                      <a:pPr algn="r"/>
                      <a:r>
                        <a:rPr lang="es-ES" sz="1000" b="1" dirty="0">
                          <a:solidFill>
                            <a:schemeClr val="tx2"/>
                          </a:solidFill>
                        </a:rPr>
                        <a:t>39 428</a:t>
                      </a:r>
                    </a:p>
                  </a:txBody>
                  <a:tcPr marL="22330" marR="22330" marT="11165" marB="11165" anchor="ctr">
                    <a:lnL>
                      <a:noFill/>
                    </a:lnL>
                    <a:lnR>
                      <a:noFill/>
                    </a:lnR>
                    <a:lnT>
                      <a:noFill/>
                    </a:lnT>
                    <a:lnB>
                      <a:noFill/>
                    </a:lnB>
                  </a:tcPr>
                </a:tc>
                <a:extLst>
                  <a:ext uri="{0D108BD9-81ED-4DB2-BD59-A6C34878D82A}">
                    <a16:rowId xmlns:a16="http://schemas.microsoft.com/office/drawing/2014/main" val="10028"/>
                  </a:ext>
                </a:extLst>
              </a:tr>
            </a:tbl>
          </a:graphicData>
        </a:graphic>
      </p:graphicFrame>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Procedimiento de aprobación</a:t>
            </a:r>
            <a:endParaRPr lang="es-ES" dirty="0"/>
          </a:p>
        </p:txBody>
      </p:sp>
      <p:pic>
        <p:nvPicPr>
          <p:cNvPr id="3" name="Picture 4"/>
          <p:cNvPicPr>
            <a:picLocks noChangeAspect="1" noChangeArrowheads="1"/>
          </p:cNvPicPr>
          <p:nvPr/>
        </p:nvPicPr>
        <p:blipFill>
          <a:blip r:embed="rId2" cstate="print"/>
          <a:srcRect/>
          <a:stretch>
            <a:fillRect/>
          </a:stretch>
        </p:blipFill>
        <p:spPr bwMode="auto">
          <a:xfrm>
            <a:off x="899592" y="2420888"/>
            <a:ext cx="7129462" cy="4300538"/>
          </a:xfrm>
          <a:prstGeom prst="rect">
            <a:avLst/>
          </a:prstGeom>
          <a:noFill/>
          <a:ln w="9525">
            <a:noFill/>
            <a:miter lim="800000"/>
            <a:headEnd/>
            <a:tailEnd/>
          </a:ln>
          <a:effectLst/>
        </p:spPr>
      </p:pic>
      <p:sp>
        <p:nvSpPr>
          <p:cNvPr id="4" name="3 Rectángulo"/>
          <p:cNvSpPr/>
          <p:nvPr/>
        </p:nvSpPr>
        <p:spPr>
          <a:xfrm>
            <a:off x="611560" y="1340768"/>
            <a:ext cx="7992888" cy="830997"/>
          </a:xfrm>
          <a:prstGeom prst="rect">
            <a:avLst/>
          </a:prstGeom>
        </p:spPr>
        <p:txBody>
          <a:bodyPr wrap="square">
            <a:spAutoFit/>
          </a:bodyPr>
          <a:lstStyle/>
          <a:p>
            <a:r>
              <a:rPr lang="es-ES" sz="1600" dirty="0" smtClean="0">
                <a:solidFill>
                  <a:schemeClr val="tx2"/>
                </a:solidFill>
                <a:latin typeface="+mn-lt"/>
              </a:rPr>
              <a:t>En el presupuesto de la Unión Europea, los ingresos son determinados por el Consejo tras la ratificación de los Parlamentos de los Estados miembros, mientras que los gastos presupuestarios son aprobados conjuntamente por el Consejo y el Parlamento.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Sistema de financiación</a:t>
            </a:r>
            <a:endParaRPr lang="es-ES" dirty="0"/>
          </a:p>
        </p:txBody>
      </p:sp>
      <p:sp>
        <p:nvSpPr>
          <p:cNvPr id="3" name="Rectangle 3"/>
          <p:cNvSpPr txBox="1">
            <a:spLocks noChangeArrowheads="1"/>
          </p:cNvSpPr>
          <p:nvPr/>
        </p:nvSpPr>
        <p:spPr>
          <a:xfrm>
            <a:off x="683568" y="1628800"/>
            <a:ext cx="7810500" cy="4608513"/>
          </a:xfrm>
          <a:prstGeom prst="rect">
            <a:avLst/>
          </a:prstGeom>
        </p:spPr>
        <p:txBody>
          <a:bodyPr/>
          <a:lstStyle/>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de la Union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Europea</a:t>
            </a:r>
            <a:endParaRPr kumimoji="0" lang="en-US" sz="1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endParaRPr kumimoji="0" lang="en-US" sz="1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r>
              <a:rPr kumimoji="0" lang="en-US" sz="1800" b="0" i="0" u="none" strike="noStrike" kern="1200" cap="none" spc="0" normalizeH="0" baseline="0" noProof="0" dirty="0" smtClean="0">
                <a:ln>
                  <a:noFill/>
                </a:ln>
                <a:solidFill>
                  <a:schemeClr val="tx2"/>
                </a:solidFill>
                <a:effectLst/>
                <a:uLnTx/>
                <a:uFillTx/>
                <a:latin typeface="+mn-lt"/>
                <a:ea typeface="+mn-ea"/>
                <a:cs typeface="+mn-cs"/>
              </a:rPr>
              <a:t> La UE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dispone</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de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propios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para</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financiar</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sus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gastos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Estos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son de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tres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tipos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a:t>
            </a: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endParaRPr kumimoji="0" lang="en-US" sz="1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
                <a:schemeClr val="accent1"/>
              </a:buClr>
              <a:buSzPct val="70000"/>
              <a:buFont typeface="Wingdings 2"/>
              <a:buChar char=""/>
              <a:tabLst/>
              <a:defRPr/>
            </a:pPr>
            <a:r>
              <a:rPr kumimoji="0" lang="en-US" sz="1800" b="0" i="0" u="none" strike="noStrike" kern="1200" cap="none" spc="0" normalizeH="0" baseline="0" noProof="0" dirty="0" smtClean="0">
                <a:ln>
                  <a:noFill/>
                </a:ln>
                <a:solidFill>
                  <a:schemeClr val="tx2"/>
                </a:solidFill>
                <a:effectLst/>
                <a:uLnTx/>
                <a:uFillTx/>
                <a:latin typeface="+mn-lt"/>
                <a:ea typeface="+mn-ea"/>
                <a:cs typeface="+mn-cs"/>
              </a:rPr>
              <a:t> los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propios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tradicionales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esencialmente</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derechos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de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aduana</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a:t>
            </a:r>
          </a:p>
          <a:p>
            <a:pPr marL="0" marR="0" lvl="0" indent="0" algn="l" defTabSz="914400" rtl="0" eaLnBrk="1" fontAlgn="auto" latinLnBrk="0" hangingPunct="1">
              <a:lnSpc>
                <a:spcPct val="80000"/>
              </a:lnSpc>
              <a:spcBef>
                <a:spcPct val="20000"/>
              </a:spcBef>
              <a:spcAft>
                <a:spcPts val="0"/>
              </a:spcAft>
              <a:buClr>
                <a:schemeClr val="accent1"/>
              </a:buClr>
              <a:buSzPct val="70000"/>
              <a:buFont typeface="Wingdings 2"/>
              <a:buChar char=""/>
              <a:tabLst/>
              <a:defRPr/>
            </a:pPr>
            <a:r>
              <a:rPr kumimoji="0" lang="en-US" sz="1800" b="0" i="0" u="none" strike="noStrike" kern="1200" cap="none" spc="0" normalizeH="0" baseline="0" noProof="0" dirty="0" smtClean="0">
                <a:ln>
                  <a:noFill/>
                </a:ln>
                <a:solidFill>
                  <a:schemeClr val="tx2"/>
                </a:solidFill>
                <a:effectLst/>
                <a:uLnTx/>
                <a:uFillTx/>
                <a:latin typeface="+mn-lt"/>
                <a:ea typeface="+mn-ea"/>
                <a:cs typeface="+mn-cs"/>
              </a:rPr>
              <a:t> Los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basados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en el IVA</a:t>
            </a:r>
          </a:p>
          <a:p>
            <a:pPr marL="0" marR="0" lvl="0" indent="0" algn="l" defTabSz="914400" rtl="0" eaLnBrk="1" fontAlgn="auto" latinLnBrk="0" hangingPunct="1">
              <a:lnSpc>
                <a:spcPct val="80000"/>
              </a:lnSpc>
              <a:spcBef>
                <a:spcPct val="20000"/>
              </a:spcBef>
              <a:spcAft>
                <a:spcPts val="0"/>
              </a:spcAft>
              <a:buClr>
                <a:schemeClr val="accent1"/>
              </a:buClr>
              <a:buSzPct val="70000"/>
              <a:buFont typeface="Wingdings 2"/>
              <a:buChar char=""/>
              <a:tabLst/>
              <a:defRPr/>
            </a:pPr>
            <a:r>
              <a:rPr kumimoji="0" lang="en-US" sz="1800" b="0" i="0" u="none" strike="noStrike" kern="1200" cap="none" spc="0" normalizeH="0" baseline="0" noProof="0" dirty="0" smtClean="0">
                <a:ln>
                  <a:noFill/>
                </a:ln>
                <a:solidFill>
                  <a:schemeClr val="tx2"/>
                </a:solidFill>
                <a:effectLst/>
                <a:uLnTx/>
                <a:uFillTx/>
                <a:latin typeface="+mn-lt"/>
                <a:ea typeface="+mn-ea"/>
                <a:cs typeface="+mn-cs"/>
              </a:rPr>
              <a:t>Los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basados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en la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renta</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nacional</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bruta</a:t>
            </a:r>
            <a:endParaRPr kumimoji="0" lang="en-US" sz="1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endParaRPr kumimoji="0" lang="en-US" sz="1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r>
              <a:rPr kumimoji="0" lang="en-US" sz="1800" b="0" i="0" u="none" strike="noStrike" kern="1200" cap="none" spc="0" normalizeH="0" baseline="0" noProof="0" dirty="0" smtClean="0">
                <a:ln>
                  <a:noFill/>
                </a:ln>
                <a:solidFill>
                  <a:schemeClr val="tx2"/>
                </a:solidFill>
                <a:effectLst/>
                <a:uLnTx/>
                <a:uFillTx/>
                <a:latin typeface="+mn-lt"/>
                <a:ea typeface="+mn-ea"/>
                <a:cs typeface="+mn-cs"/>
              </a:rPr>
              <a:t>Los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Estados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miembros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reciben</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los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propios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en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nombre</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de la UE y los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trasladan</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al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presupuesto</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comunitario</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a:t>
            </a: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endParaRPr kumimoji="0" lang="en-US" sz="1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r>
              <a:rPr kumimoji="0" lang="en-US" sz="1800" b="0" i="0" u="none" strike="noStrike" kern="1200" cap="none" spc="0" normalizeH="0" baseline="0" noProof="0" dirty="0" smtClean="0">
                <a:ln>
                  <a:noFill/>
                </a:ln>
                <a:solidFill>
                  <a:schemeClr val="tx2"/>
                </a:solidFill>
                <a:effectLst/>
                <a:uLnTx/>
                <a:uFillTx/>
                <a:latin typeface="+mn-lt"/>
                <a:ea typeface="+mn-ea"/>
                <a:cs typeface="+mn-cs"/>
              </a:rPr>
              <a:t>El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presupuesto</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se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alimenta</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tambien</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de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otros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ingresos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como</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los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impuestos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pagados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por</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el personal de la UE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sobre</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sus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remuneraciones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las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contribuciones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de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terceros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países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ciertos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programas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comunitarios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(p.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ej</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Noruega</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-PM) y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las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multas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impuestas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las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empresas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que</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infringen</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las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reglas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de la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competencia</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u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otras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leyes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Estos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recursos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diversos</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representan</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aproximadamente</a:t>
            </a:r>
            <a:r>
              <a:rPr kumimoji="0" lang="en-US" sz="1800" b="0" i="0" u="none" strike="noStrike" kern="1200" cap="none" spc="0" normalizeH="0" baseline="0" noProof="0" dirty="0" smtClean="0">
                <a:ln>
                  <a:noFill/>
                </a:ln>
                <a:solidFill>
                  <a:schemeClr val="tx2"/>
                </a:solidFill>
                <a:effectLst/>
                <a:uLnTx/>
                <a:uFillTx/>
                <a:latin typeface="+mn-lt"/>
                <a:ea typeface="+mn-ea"/>
                <a:cs typeface="+mn-cs"/>
              </a:rPr>
              <a:t> un 1% del </a:t>
            </a:r>
            <a:r>
              <a:rPr kumimoji="0" lang="en-US" sz="1800" b="0" i="0" u="none" strike="noStrike" kern="1200" cap="none" spc="0" normalizeH="0" baseline="0" noProof="0" dirty="0" err="1" smtClean="0">
                <a:ln>
                  <a:noFill/>
                </a:ln>
                <a:solidFill>
                  <a:schemeClr val="tx2"/>
                </a:solidFill>
                <a:effectLst/>
                <a:uLnTx/>
                <a:uFillTx/>
                <a:latin typeface="+mn-lt"/>
                <a:ea typeface="+mn-ea"/>
                <a:cs typeface="+mn-cs"/>
              </a:rPr>
              <a:t>presupuesto</a:t>
            </a:r>
            <a:endParaRPr kumimoji="0" lang="en-US" sz="1800" b="0" i="0" u="none" strike="noStrike" kern="1200" cap="none" spc="0" normalizeH="0" baseline="0" noProof="0" dirty="0" smtClean="0">
              <a:ln>
                <a:noFill/>
              </a:ln>
              <a:solidFill>
                <a:schemeClr val="tx2"/>
              </a:solidFill>
              <a:effectLst/>
              <a:uLnTx/>
              <a:uFillTx/>
              <a:latin typeface="+mn-lt"/>
              <a:ea typeface="+mn-ea"/>
              <a:cs typeface="+mn-cs"/>
            </a:endParaRPr>
          </a:p>
          <a:p>
            <a:pPr marL="0" marR="0" lvl="0" indent="0" algn="l" defTabSz="914400" rtl="0" eaLnBrk="1" fontAlgn="auto" latinLnBrk="0" hangingPunct="1">
              <a:lnSpc>
                <a:spcPct val="80000"/>
              </a:lnSpc>
              <a:spcBef>
                <a:spcPct val="20000"/>
              </a:spcBef>
              <a:spcAft>
                <a:spcPts val="0"/>
              </a:spcAft>
              <a:buClr>
                <a:schemeClr val="accent1"/>
              </a:buClr>
              <a:buSzPct val="70000"/>
              <a:buFontTx/>
              <a:buNone/>
              <a:tabLst/>
              <a:defRPr/>
            </a:pPr>
            <a:endParaRPr kumimoji="0" lang="en-US" sz="18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52400"/>
            <a:ext cx="7772400" cy="609600"/>
          </a:xfrm>
        </p:spPr>
        <p:txBody>
          <a:bodyPr>
            <a:normAutofit fontScale="90000"/>
          </a:bodyPr>
          <a:lstStyle/>
          <a:p>
            <a:pPr eaLnBrk="1" hangingPunct="1"/>
            <a:r>
              <a:rPr lang="es-ES_tradnl" smtClean="0">
                <a:solidFill>
                  <a:srgbClr val="FFFF00"/>
                </a:solidFill>
              </a:rPr>
              <a:t>El presupuesto</a:t>
            </a:r>
            <a:endParaRPr lang="es-PE" smtClean="0">
              <a:solidFill>
                <a:srgbClr val="FFFF00"/>
              </a:solidFill>
            </a:endParaRPr>
          </a:p>
        </p:txBody>
      </p:sp>
      <p:graphicFrame>
        <p:nvGraphicFramePr>
          <p:cNvPr id="5" name="Gráfico 4"/>
          <p:cNvGraphicFramePr>
            <a:graphicFrameLocks/>
          </p:cNvGraphicFramePr>
          <p:nvPr>
            <p:extLst>
              <p:ext uri="{D42A27DB-BD31-4B8C-83A1-F6EECF244321}">
                <p14:modId xmlns:p14="http://schemas.microsoft.com/office/powerpoint/2010/main" val="3554279650"/>
              </p:ext>
            </p:extLst>
          </p:nvPr>
        </p:nvGraphicFramePr>
        <p:xfrm>
          <a:off x="179512" y="1196752"/>
          <a:ext cx="8640960" cy="554461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Sistema de financiación</a:t>
            </a:r>
            <a:endParaRPr lang="es-ES" dirty="0"/>
          </a:p>
        </p:txBody>
      </p:sp>
      <p:sp>
        <p:nvSpPr>
          <p:cNvPr id="3" name="Rectangle 3"/>
          <p:cNvSpPr txBox="1">
            <a:spLocks noChangeArrowheads="1"/>
          </p:cNvSpPr>
          <p:nvPr/>
        </p:nvSpPr>
        <p:spPr>
          <a:xfrm>
            <a:off x="395536" y="1196752"/>
            <a:ext cx="8496944" cy="5544616"/>
          </a:xfrm>
          <a:prstGeom prst="rect">
            <a:avLst/>
          </a:prstGeom>
        </p:spPr>
        <p:txBody>
          <a:bodyPr/>
          <a:lstStyle/>
          <a:p>
            <a:pPr lvl="0" fontAlgn="auto">
              <a:spcBef>
                <a:spcPct val="20000"/>
              </a:spcBef>
              <a:spcAft>
                <a:spcPts val="0"/>
              </a:spcAft>
              <a:buClr>
                <a:schemeClr val="accent1"/>
              </a:buClr>
              <a:buSzPct val="70000"/>
            </a:pPr>
            <a:r>
              <a:rPr lang="es-ES" sz="1200" b="1" dirty="0" smtClean="0">
                <a:solidFill>
                  <a:schemeClr val="tx2"/>
                </a:solidFill>
                <a:latin typeface="+mn-lt"/>
              </a:rPr>
              <a:t>1.Los recursos propios «tradicionales»</a:t>
            </a:r>
          </a:p>
          <a:p>
            <a:pPr lvl="0" fontAlgn="auto">
              <a:spcBef>
                <a:spcPct val="20000"/>
              </a:spcBef>
              <a:spcAft>
                <a:spcPts val="0"/>
              </a:spcAft>
              <a:buClr>
                <a:schemeClr val="accent1"/>
              </a:buClr>
              <a:buSzPct val="70000"/>
            </a:pPr>
            <a:endParaRPr lang="es-ES" sz="1200" dirty="0" smtClean="0">
              <a:solidFill>
                <a:schemeClr val="tx2"/>
              </a:solidFill>
              <a:latin typeface="+mn-lt"/>
            </a:endParaRPr>
          </a:p>
          <a:p>
            <a:pPr lvl="0" fontAlgn="auto">
              <a:spcBef>
                <a:spcPct val="20000"/>
              </a:spcBef>
              <a:spcAft>
                <a:spcPts val="0"/>
              </a:spcAft>
              <a:buClr>
                <a:schemeClr val="accent1"/>
              </a:buClr>
              <a:buSzPct val="70000"/>
            </a:pPr>
            <a:r>
              <a:rPr lang="es-ES" sz="1200" dirty="0" smtClean="0">
                <a:solidFill>
                  <a:schemeClr val="tx2"/>
                </a:solidFill>
                <a:latin typeface="+mn-lt"/>
              </a:rPr>
              <a:t>Son los establecidos por la Decisión de 1970 y se vienen percibiendo desde entonces. En 2012 representaban aproximadamente del 12 % del presupuesto. Son los derechos de aduana, los derechos agrícolas y las cotizaciones del azúcar y la isoglucosa.</a:t>
            </a:r>
          </a:p>
          <a:p>
            <a:pPr lvl="0" fontAlgn="auto">
              <a:spcBef>
                <a:spcPct val="20000"/>
              </a:spcBef>
              <a:spcAft>
                <a:spcPts val="0"/>
              </a:spcAft>
              <a:buClr>
                <a:schemeClr val="accent1"/>
              </a:buClr>
              <a:buSzPct val="70000"/>
            </a:pPr>
            <a:endParaRPr lang="es-ES" sz="1200" dirty="0" smtClean="0">
              <a:solidFill>
                <a:schemeClr val="tx2"/>
              </a:solidFill>
              <a:latin typeface="+mn-lt"/>
            </a:endParaRPr>
          </a:p>
          <a:p>
            <a:pPr lvl="0" fontAlgn="auto">
              <a:spcBef>
                <a:spcPct val="20000"/>
              </a:spcBef>
              <a:spcAft>
                <a:spcPts val="0"/>
              </a:spcAft>
              <a:buClr>
                <a:schemeClr val="accent1"/>
              </a:buClr>
              <a:buSzPct val="70000"/>
            </a:pPr>
            <a:r>
              <a:rPr lang="es-ES" sz="1200" b="1" dirty="0" smtClean="0">
                <a:solidFill>
                  <a:schemeClr val="tx2"/>
                </a:solidFill>
                <a:latin typeface="+mn-lt"/>
              </a:rPr>
              <a:t>2.El recurso propio basado en el IVA</a:t>
            </a:r>
          </a:p>
          <a:p>
            <a:pPr lvl="0" fontAlgn="auto">
              <a:spcBef>
                <a:spcPct val="20000"/>
              </a:spcBef>
              <a:spcAft>
                <a:spcPts val="0"/>
              </a:spcAft>
              <a:buClr>
                <a:schemeClr val="accent1"/>
              </a:buClr>
              <a:buSzPct val="70000"/>
            </a:pPr>
            <a:endParaRPr lang="es-ES" sz="1200" dirty="0" smtClean="0">
              <a:solidFill>
                <a:schemeClr val="tx2"/>
              </a:solidFill>
              <a:latin typeface="+mn-lt"/>
            </a:endParaRPr>
          </a:p>
          <a:p>
            <a:pPr lvl="0" fontAlgn="auto">
              <a:spcBef>
                <a:spcPct val="20000"/>
              </a:spcBef>
              <a:spcAft>
                <a:spcPts val="0"/>
              </a:spcAft>
              <a:buClr>
                <a:schemeClr val="accent1"/>
              </a:buClr>
              <a:buSzPct val="70000"/>
            </a:pPr>
            <a:r>
              <a:rPr lang="es-ES" sz="1200" dirty="0" smtClean="0">
                <a:solidFill>
                  <a:schemeClr val="tx2"/>
                </a:solidFill>
                <a:latin typeface="+mn-lt"/>
              </a:rPr>
              <a:t>Aunque este recurso estaba previsto en la Decisión de 1970, no se recaudó hasta la armonización de los sistemas de IVA de los Estados miembros en 1979. En la actualidad consiste en transferir a la Comunidad un porcentaje del IVA estimado percibido por los Estados miembros. El producto de los ingresos por IVA ascendió en el año 2012 a casi un 11 % de los ingresos totales.</a:t>
            </a:r>
          </a:p>
          <a:p>
            <a:pPr lvl="0" fontAlgn="auto">
              <a:spcBef>
                <a:spcPct val="20000"/>
              </a:spcBef>
              <a:spcAft>
                <a:spcPts val="0"/>
              </a:spcAft>
              <a:buClr>
                <a:schemeClr val="accent1"/>
              </a:buClr>
              <a:buSzPct val="70000"/>
            </a:pPr>
            <a:endParaRPr lang="es-ES" sz="1200" dirty="0" smtClean="0">
              <a:solidFill>
                <a:schemeClr val="tx2"/>
              </a:solidFill>
              <a:latin typeface="+mn-lt"/>
            </a:endParaRPr>
          </a:p>
          <a:p>
            <a:pPr lvl="0" fontAlgn="auto">
              <a:spcBef>
                <a:spcPct val="20000"/>
              </a:spcBef>
              <a:spcAft>
                <a:spcPts val="0"/>
              </a:spcAft>
              <a:buClr>
                <a:schemeClr val="accent1"/>
              </a:buClr>
              <a:buSzPct val="70000"/>
            </a:pPr>
            <a:r>
              <a:rPr lang="es-ES" sz="1200" b="1" dirty="0" smtClean="0">
                <a:solidFill>
                  <a:schemeClr val="tx2"/>
                </a:solidFill>
                <a:latin typeface="+mn-lt"/>
              </a:rPr>
              <a:t>3.El recurso propio basado en la RNB</a:t>
            </a:r>
          </a:p>
          <a:p>
            <a:pPr lvl="0" fontAlgn="auto">
              <a:spcBef>
                <a:spcPct val="20000"/>
              </a:spcBef>
              <a:spcAft>
                <a:spcPts val="0"/>
              </a:spcAft>
              <a:buClr>
                <a:schemeClr val="accent1"/>
              </a:buClr>
              <a:buSzPct val="70000"/>
            </a:pPr>
            <a:endParaRPr lang="es-ES" sz="1200" dirty="0" smtClean="0">
              <a:solidFill>
                <a:schemeClr val="tx2"/>
              </a:solidFill>
              <a:latin typeface="+mn-lt"/>
            </a:endParaRPr>
          </a:p>
          <a:p>
            <a:pPr lvl="0" fontAlgn="auto">
              <a:spcBef>
                <a:spcPct val="20000"/>
              </a:spcBef>
              <a:spcAft>
                <a:spcPts val="0"/>
              </a:spcAft>
              <a:buClr>
                <a:schemeClr val="accent1"/>
              </a:buClr>
              <a:buSzPct val="70000"/>
            </a:pPr>
            <a:r>
              <a:rPr lang="es-ES" sz="1200" dirty="0" smtClean="0">
                <a:solidFill>
                  <a:schemeClr val="tx2"/>
                </a:solidFill>
                <a:latin typeface="+mn-lt"/>
              </a:rPr>
              <a:t>Creado mediante la Decisión de 1988, este «cuarto recurso propio» consiste en la transferencia, por parte de los Estados miembros, de un porcentaje uniforme de su RNB que se fija en el marco de cada presupuesto anual. Inicialmente solo se percibía si los demás recursos propios eran insuficientes para cubrir los gastos, pero en la actualidad financia el grueso del presupuesto comunitario: en 2012 el recurso propio basado en la RNB representaba, aproximadamente, el 70 % de los ingresos de la UE.</a:t>
            </a:r>
          </a:p>
          <a:p>
            <a:pPr lvl="0" fontAlgn="auto">
              <a:spcBef>
                <a:spcPct val="20000"/>
              </a:spcBef>
              <a:spcAft>
                <a:spcPts val="0"/>
              </a:spcAft>
              <a:buClr>
                <a:schemeClr val="accent1"/>
              </a:buClr>
              <a:buSzPct val="70000"/>
            </a:pPr>
            <a:endParaRPr lang="es-ES" sz="1200" dirty="0" smtClean="0">
              <a:solidFill>
                <a:schemeClr val="tx2"/>
              </a:solidFill>
              <a:latin typeface="+mn-lt"/>
            </a:endParaRPr>
          </a:p>
          <a:p>
            <a:pPr lvl="0" fontAlgn="auto">
              <a:spcBef>
                <a:spcPct val="20000"/>
              </a:spcBef>
              <a:spcAft>
                <a:spcPts val="0"/>
              </a:spcAft>
              <a:buClr>
                <a:schemeClr val="accent1"/>
              </a:buClr>
              <a:buSzPct val="70000"/>
            </a:pPr>
            <a:r>
              <a:rPr lang="es-ES" sz="1200" b="1" dirty="0" smtClean="0">
                <a:solidFill>
                  <a:schemeClr val="tx2"/>
                </a:solidFill>
                <a:latin typeface="+mn-lt"/>
              </a:rPr>
              <a:t>4.Otros ingresos y saldo prorrogado del ejercicio anterior</a:t>
            </a:r>
          </a:p>
          <a:p>
            <a:pPr lvl="0" fontAlgn="auto">
              <a:spcBef>
                <a:spcPct val="20000"/>
              </a:spcBef>
              <a:spcAft>
                <a:spcPts val="0"/>
              </a:spcAft>
              <a:buClr>
                <a:schemeClr val="accent1"/>
              </a:buClr>
              <a:buSzPct val="70000"/>
            </a:pPr>
            <a:endParaRPr lang="es-ES" sz="1200" dirty="0" smtClean="0">
              <a:solidFill>
                <a:schemeClr val="tx2"/>
              </a:solidFill>
              <a:latin typeface="+mn-lt"/>
            </a:endParaRPr>
          </a:p>
          <a:p>
            <a:pPr lvl="0" fontAlgn="auto">
              <a:spcBef>
                <a:spcPct val="20000"/>
              </a:spcBef>
              <a:spcAft>
                <a:spcPts val="0"/>
              </a:spcAft>
              <a:buClr>
                <a:schemeClr val="accent1"/>
              </a:buClr>
              <a:buSzPct val="70000"/>
            </a:pPr>
            <a:r>
              <a:rPr lang="es-ES" sz="1200" dirty="0" smtClean="0">
                <a:solidFill>
                  <a:schemeClr val="tx2"/>
                </a:solidFill>
                <a:latin typeface="+mn-lt"/>
              </a:rPr>
              <a:t>También se cuentan entre los ingresos los tributos con que se grava el sueldo de los funcionarios de la Unión Europea, las contribuciones a programas de la UE por parte de países no pertenecientes a la Unión y las multas impuestas a las empresas cuando se constata que han incumplido la normativa en materia de competencia u otras normas. El saldo de cada ejercicio, de ser positivo, se consigna como ingreso en el presupuesto del año siguiente. Estos otros ingresos, los saldos y los ajustes técnicos supusieron aproximadamente un 7 % de los ingresos totales en 2012.</a:t>
            </a:r>
            <a:endParaRPr kumimoji="0" lang="en-US" sz="1200" b="0" i="0" u="none" strike="noStrike" kern="1200" cap="none" spc="0" normalizeH="0" baseline="0" noProof="0" dirty="0">
              <a:ln>
                <a:noFill/>
              </a:ln>
              <a:solidFill>
                <a:schemeClr val="tx2"/>
              </a:solidFill>
              <a:effectLst/>
              <a:uLnTx/>
              <a:uFillTx/>
              <a:latin typeface="+mn-lt"/>
              <a:ea typeface="+mn-ea"/>
              <a:cs typeface="+mn-cs"/>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Sistema de financiación</a:t>
            </a:r>
            <a:endParaRPr lang="es-ES" dirty="0"/>
          </a:p>
        </p:txBody>
      </p:sp>
      <p:pic>
        <p:nvPicPr>
          <p:cNvPr id="4" name="Picture 2"/>
          <p:cNvPicPr>
            <a:picLocks noChangeAspect="1" noChangeArrowheads="1"/>
          </p:cNvPicPr>
          <p:nvPr/>
        </p:nvPicPr>
        <p:blipFill>
          <a:blip r:embed="rId2" cstate="print"/>
          <a:srcRect/>
          <a:stretch>
            <a:fillRect/>
          </a:stretch>
        </p:blipFill>
        <p:spPr bwMode="auto">
          <a:xfrm>
            <a:off x="4356100" y="5750198"/>
            <a:ext cx="4600575" cy="919162"/>
          </a:xfrm>
          <a:prstGeom prst="rect">
            <a:avLst/>
          </a:prstGeom>
          <a:noFill/>
          <a:ln w="9525">
            <a:noFill/>
            <a:miter lim="800000"/>
            <a:headEnd/>
            <a:tailEnd/>
          </a:ln>
          <a:effectLst/>
        </p:spPr>
      </p:pic>
      <p:pic>
        <p:nvPicPr>
          <p:cNvPr id="5" name="Picture 3"/>
          <p:cNvPicPr>
            <a:picLocks noChangeAspect="1" noChangeArrowheads="1"/>
          </p:cNvPicPr>
          <p:nvPr/>
        </p:nvPicPr>
        <p:blipFill>
          <a:blip r:embed="rId3" cstate="print"/>
          <a:srcRect/>
          <a:stretch>
            <a:fillRect/>
          </a:stretch>
        </p:blipFill>
        <p:spPr bwMode="auto">
          <a:xfrm>
            <a:off x="468313" y="1286148"/>
            <a:ext cx="3340100" cy="679450"/>
          </a:xfrm>
          <a:prstGeom prst="rect">
            <a:avLst/>
          </a:prstGeom>
          <a:noFill/>
          <a:ln w="9525">
            <a:noFill/>
            <a:miter lim="800000"/>
            <a:headEnd/>
            <a:tailEnd/>
          </a:ln>
          <a:effectLst/>
        </p:spPr>
      </p:pic>
      <p:pic>
        <p:nvPicPr>
          <p:cNvPr id="6" name="Picture 4"/>
          <p:cNvPicPr>
            <a:picLocks noChangeAspect="1" noChangeArrowheads="1"/>
          </p:cNvPicPr>
          <p:nvPr/>
        </p:nvPicPr>
        <p:blipFill>
          <a:blip r:embed="rId4" cstate="print"/>
          <a:srcRect/>
          <a:stretch>
            <a:fillRect/>
          </a:stretch>
        </p:blipFill>
        <p:spPr bwMode="auto">
          <a:xfrm>
            <a:off x="468313" y="2797448"/>
            <a:ext cx="3422650" cy="623887"/>
          </a:xfrm>
          <a:prstGeom prst="rect">
            <a:avLst/>
          </a:prstGeom>
          <a:noFill/>
          <a:ln w="9525">
            <a:noFill/>
            <a:miter lim="800000"/>
            <a:headEnd/>
            <a:tailEnd/>
          </a:ln>
          <a:effectLst/>
        </p:spPr>
      </p:pic>
      <p:sp>
        <p:nvSpPr>
          <p:cNvPr id="7" name="Text Box 5"/>
          <p:cNvSpPr txBox="1">
            <a:spLocks noChangeArrowheads="1"/>
          </p:cNvSpPr>
          <p:nvPr/>
        </p:nvSpPr>
        <p:spPr bwMode="auto">
          <a:xfrm>
            <a:off x="4572000" y="2797448"/>
            <a:ext cx="4321175"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8" name="Line 6"/>
          <p:cNvSpPr>
            <a:spLocks noChangeShapeType="1"/>
          </p:cNvSpPr>
          <p:nvPr/>
        </p:nvSpPr>
        <p:spPr bwMode="auto">
          <a:xfrm flipH="1">
            <a:off x="4284663" y="3086373"/>
            <a:ext cx="1943100" cy="0"/>
          </a:xfrm>
          <a:prstGeom prst="line">
            <a:avLst/>
          </a:prstGeom>
          <a:noFill/>
          <a:ln w="9525">
            <a:solidFill>
              <a:schemeClr val="tx1"/>
            </a:solidFill>
            <a:round/>
            <a:headEnd/>
            <a:tailEnd type="triangle" w="med" len="med"/>
          </a:ln>
          <a:effectLst/>
        </p:spPr>
        <p:txBody>
          <a:bodyPr/>
          <a:lstStyle/>
          <a:p>
            <a:endParaRPr lang="es-ES"/>
          </a:p>
        </p:txBody>
      </p:sp>
      <p:sp>
        <p:nvSpPr>
          <p:cNvPr id="9" name="Text Box 7"/>
          <p:cNvSpPr txBox="1">
            <a:spLocks noChangeArrowheads="1"/>
          </p:cNvSpPr>
          <p:nvPr/>
        </p:nvSpPr>
        <p:spPr bwMode="auto">
          <a:xfrm>
            <a:off x="6372225" y="2797448"/>
            <a:ext cx="2087563" cy="457200"/>
          </a:xfrm>
          <a:prstGeom prst="rect">
            <a:avLst/>
          </a:prstGeom>
          <a:noFill/>
          <a:ln w="9525">
            <a:noFill/>
            <a:miter lim="800000"/>
            <a:headEnd/>
            <a:tailEnd/>
          </a:ln>
          <a:effectLst/>
        </p:spPr>
        <p:txBody>
          <a:bodyPr>
            <a:spAutoFit/>
          </a:bodyPr>
          <a:lstStyle/>
          <a:p>
            <a:pPr>
              <a:spcBef>
                <a:spcPct val="50000"/>
              </a:spcBef>
            </a:pPr>
            <a:r>
              <a:rPr lang="en-US"/>
              <a:t>Arancel común</a:t>
            </a:r>
          </a:p>
        </p:txBody>
      </p:sp>
      <p:sp>
        <p:nvSpPr>
          <p:cNvPr id="10" name="Line 8"/>
          <p:cNvSpPr>
            <a:spLocks noChangeShapeType="1"/>
          </p:cNvSpPr>
          <p:nvPr/>
        </p:nvSpPr>
        <p:spPr bwMode="auto">
          <a:xfrm>
            <a:off x="3059113" y="6181998"/>
            <a:ext cx="1079500" cy="0"/>
          </a:xfrm>
          <a:prstGeom prst="line">
            <a:avLst/>
          </a:prstGeom>
          <a:noFill/>
          <a:ln w="9525">
            <a:solidFill>
              <a:schemeClr val="tx1"/>
            </a:solidFill>
            <a:round/>
            <a:headEnd/>
            <a:tailEnd type="triangle" w="med" len="med"/>
          </a:ln>
          <a:effectLst/>
        </p:spPr>
        <p:txBody>
          <a:bodyPr/>
          <a:lstStyle/>
          <a:p>
            <a:endParaRPr lang="es-ES"/>
          </a:p>
        </p:txBody>
      </p:sp>
      <p:sp>
        <p:nvSpPr>
          <p:cNvPr id="11" name="Text Box 9"/>
          <p:cNvSpPr txBox="1">
            <a:spLocks noChangeArrowheads="1"/>
          </p:cNvSpPr>
          <p:nvPr/>
        </p:nvSpPr>
        <p:spPr bwMode="auto">
          <a:xfrm>
            <a:off x="250825" y="5940698"/>
            <a:ext cx="3097213" cy="457200"/>
          </a:xfrm>
          <a:prstGeom prst="rect">
            <a:avLst/>
          </a:prstGeom>
          <a:noFill/>
          <a:ln w="9525">
            <a:noFill/>
            <a:miter lim="800000"/>
            <a:headEnd/>
            <a:tailEnd/>
          </a:ln>
          <a:effectLst/>
        </p:spPr>
        <p:txBody>
          <a:bodyPr>
            <a:spAutoFit/>
          </a:bodyPr>
          <a:lstStyle/>
          <a:p>
            <a:pPr>
              <a:spcBef>
                <a:spcPct val="50000"/>
              </a:spcBef>
            </a:pPr>
            <a:r>
              <a:rPr lang="en-US"/>
              <a:t>Renta nacional bruta</a:t>
            </a:r>
          </a:p>
        </p:txBody>
      </p:sp>
      <p:pic>
        <p:nvPicPr>
          <p:cNvPr id="12" name="Picture 10"/>
          <p:cNvPicPr>
            <a:picLocks noChangeAspect="1" noChangeArrowheads="1"/>
          </p:cNvPicPr>
          <p:nvPr/>
        </p:nvPicPr>
        <p:blipFill>
          <a:blip r:embed="rId5" cstate="print"/>
          <a:srcRect/>
          <a:stretch>
            <a:fillRect/>
          </a:stretch>
        </p:blipFill>
        <p:spPr bwMode="auto">
          <a:xfrm>
            <a:off x="3851275" y="4310335"/>
            <a:ext cx="3367088" cy="458788"/>
          </a:xfrm>
          <a:prstGeom prst="rect">
            <a:avLst/>
          </a:prstGeom>
          <a:noFill/>
          <a:ln w="9525">
            <a:noFill/>
            <a:miter lim="800000"/>
            <a:headEnd/>
            <a:tailEnd/>
          </a:ln>
          <a:effectLst/>
        </p:spPr>
      </p:pic>
      <p:sp>
        <p:nvSpPr>
          <p:cNvPr id="13" name="Line 11"/>
          <p:cNvSpPr>
            <a:spLocks noChangeShapeType="1"/>
          </p:cNvSpPr>
          <p:nvPr/>
        </p:nvSpPr>
        <p:spPr bwMode="auto">
          <a:xfrm>
            <a:off x="3132138" y="4526235"/>
            <a:ext cx="431800" cy="0"/>
          </a:xfrm>
          <a:prstGeom prst="line">
            <a:avLst/>
          </a:prstGeom>
          <a:noFill/>
          <a:ln w="9525">
            <a:solidFill>
              <a:schemeClr val="tx1"/>
            </a:solidFill>
            <a:round/>
            <a:headEnd/>
            <a:tailEnd type="triangle" w="med" len="med"/>
          </a:ln>
          <a:effectLst/>
        </p:spPr>
        <p:txBody>
          <a:bodyPr/>
          <a:lstStyle/>
          <a:p>
            <a:endParaRPr lang="es-ES"/>
          </a:p>
        </p:txBody>
      </p:sp>
      <p:sp>
        <p:nvSpPr>
          <p:cNvPr id="14" name="Text Box 12"/>
          <p:cNvSpPr txBox="1">
            <a:spLocks noChangeArrowheads="1"/>
          </p:cNvSpPr>
          <p:nvPr/>
        </p:nvSpPr>
        <p:spPr bwMode="auto">
          <a:xfrm>
            <a:off x="1258888" y="4310335"/>
            <a:ext cx="1838325" cy="457200"/>
          </a:xfrm>
          <a:prstGeom prst="rect">
            <a:avLst/>
          </a:prstGeom>
          <a:noFill/>
          <a:ln w="9525">
            <a:noFill/>
            <a:miter lim="800000"/>
            <a:headEnd/>
            <a:tailEnd/>
          </a:ln>
          <a:effectLst/>
        </p:spPr>
        <p:txBody>
          <a:bodyPr>
            <a:spAutoFit/>
          </a:bodyPr>
          <a:lstStyle/>
          <a:p>
            <a:pPr>
              <a:spcBef>
                <a:spcPct val="50000"/>
              </a:spcBef>
            </a:pPr>
            <a:r>
              <a:rPr lang="en-US"/>
              <a:t>IVA</a:t>
            </a:r>
          </a:p>
        </p:txBody>
      </p:sp>
      <p:pic>
        <p:nvPicPr>
          <p:cNvPr id="15" name="Picture 13">
            <a:hlinkClick r:id="rId6" action="ppaction://hlinkfile"/>
          </p:cNvPr>
          <p:cNvPicPr>
            <a:picLocks noChangeAspect="1" noChangeArrowheads="1"/>
          </p:cNvPicPr>
          <p:nvPr/>
        </p:nvPicPr>
        <p:blipFill>
          <a:blip r:embed="rId7" cstate="print"/>
          <a:srcRect/>
          <a:stretch>
            <a:fillRect/>
          </a:stretch>
        </p:blipFill>
        <p:spPr bwMode="auto">
          <a:xfrm>
            <a:off x="4716463" y="1430610"/>
            <a:ext cx="3778250" cy="671513"/>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476672"/>
            <a:ext cx="8686800" cy="1224136"/>
          </a:xfrm>
        </p:spPr>
        <p:txBody>
          <a:bodyPr>
            <a:normAutofit fontScale="90000"/>
          </a:bodyPr>
          <a:lstStyle/>
          <a:p>
            <a:r>
              <a:rPr lang="es-ES" sz="4000" dirty="0" smtClean="0"/>
              <a:t>Sistema de financiación. </a:t>
            </a:r>
            <a:r>
              <a:rPr lang="es-ES" dirty="0" smtClean="0"/>
              <a:t/>
            </a:r>
            <a:br>
              <a:rPr lang="es-ES" dirty="0" smtClean="0"/>
            </a:br>
            <a:r>
              <a:rPr lang="es-ES" dirty="0" smtClean="0"/>
              <a:t>Mecanismos de corrección</a:t>
            </a:r>
            <a:endParaRPr lang="es-ES" dirty="0"/>
          </a:p>
        </p:txBody>
      </p:sp>
      <p:sp>
        <p:nvSpPr>
          <p:cNvPr id="8" name="7 Rectángulo"/>
          <p:cNvSpPr/>
          <p:nvPr/>
        </p:nvSpPr>
        <p:spPr>
          <a:xfrm>
            <a:off x="827584" y="4293096"/>
            <a:ext cx="8064896" cy="1815882"/>
          </a:xfrm>
          <a:prstGeom prst="rect">
            <a:avLst/>
          </a:prstGeom>
        </p:spPr>
        <p:txBody>
          <a:bodyPr wrap="square">
            <a:spAutoFit/>
          </a:bodyPr>
          <a:lstStyle/>
          <a:p>
            <a:r>
              <a:rPr lang="es-ES" sz="1600" dirty="0" smtClean="0">
                <a:solidFill>
                  <a:schemeClr val="tx2"/>
                </a:solidFill>
                <a:latin typeface="+mn-lt"/>
              </a:rPr>
              <a:t>El «cheque británico» acordado en 1984 consiste en una reducción de la contribución del Reino Unido equivalente a dos tercios de la diferencia entre su contribución (excluidos los recursos propios tradicionales) y lo que recibe del presupuesto</a:t>
            </a:r>
          </a:p>
          <a:p>
            <a:endParaRPr lang="es-ES" sz="1600" dirty="0" smtClean="0">
              <a:solidFill>
                <a:schemeClr val="tx2"/>
              </a:solidFill>
              <a:latin typeface="+mn-lt"/>
            </a:endParaRPr>
          </a:p>
          <a:p>
            <a:r>
              <a:rPr lang="es-ES" sz="1600" dirty="0" smtClean="0">
                <a:solidFill>
                  <a:schemeClr val="tx2"/>
                </a:solidFill>
                <a:latin typeface="+mn-lt"/>
              </a:rPr>
              <a:t>Esta corrección es financiada por todos los demás Estados miembros, aunque Alemania, los Países Bajos, Austria y Suecia disfrutan de una reducción en sus contribuciones para la financiación del «cheque británico»</a:t>
            </a:r>
          </a:p>
        </p:txBody>
      </p:sp>
      <p:sp>
        <p:nvSpPr>
          <p:cNvPr id="9" name="8 Rectángulo"/>
          <p:cNvSpPr/>
          <p:nvPr/>
        </p:nvSpPr>
        <p:spPr>
          <a:xfrm>
            <a:off x="827584" y="2204864"/>
            <a:ext cx="7704856" cy="1323439"/>
          </a:xfrm>
          <a:prstGeom prst="rect">
            <a:avLst/>
          </a:prstGeom>
        </p:spPr>
        <p:txBody>
          <a:bodyPr wrap="square">
            <a:spAutoFit/>
          </a:bodyPr>
          <a:lstStyle/>
          <a:p>
            <a:r>
              <a:rPr lang="es-ES" sz="1600" dirty="0" smtClean="0">
                <a:solidFill>
                  <a:schemeClr val="tx2"/>
                </a:solidFill>
                <a:latin typeface="+mn-lt"/>
              </a:rPr>
              <a:t>Se fijan tipos reducidos de referencia del recurso propio basado en el IVA en el caso de Alemania, los Países Bajos y Suecia (0,15 %) y reducciones brutas en la contribución anual basada en la RNB de Dinamarca (130 millones de euros), los Países Bajos (695 millones de euros), Suecia (185 millones de euros) y Austria (30 millones de euros en 2014, 20 millones en 2015 y 10 millones en 2016).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2" cstate="print"/>
          <a:srcRect/>
          <a:stretch>
            <a:fillRect/>
          </a:stretch>
        </p:blipFill>
        <p:spPr bwMode="auto">
          <a:xfrm>
            <a:off x="5508104" y="1598612"/>
            <a:ext cx="3394075" cy="5259388"/>
          </a:xfrm>
          <a:prstGeom prst="rect">
            <a:avLst/>
          </a:prstGeom>
          <a:noFill/>
          <a:ln w="9525">
            <a:noFill/>
            <a:miter lim="800000"/>
            <a:headEnd/>
            <a:tailEnd/>
          </a:ln>
          <a:effectLst/>
        </p:spPr>
      </p:pic>
      <p:pic>
        <p:nvPicPr>
          <p:cNvPr id="5" name="Picture 6"/>
          <p:cNvPicPr>
            <a:picLocks noChangeAspect="1" noChangeArrowheads="1"/>
          </p:cNvPicPr>
          <p:nvPr/>
        </p:nvPicPr>
        <p:blipFill>
          <a:blip r:embed="rId3" cstate="print"/>
          <a:srcRect/>
          <a:stretch>
            <a:fillRect/>
          </a:stretch>
        </p:blipFill>
        <p:spPr bwMode="auto">
          <a:xfrm>
            <a:off x="611560" y="1772816"/>
            <a:ext cx="3970337" cy="801688"/>
          </a:xfrm>
          <a:prstGeom prst="rect">
            <a:avLst/>
          </a:prstGeom>
          <a:noFill/>
          <a:ln w="9525">
            <a:noFill/>
            <a:miter lim="800000"/>
            <a:headEnd/>
            <a:tailEnd/>
          </a:ln>
          <a:effectLst/>
        </p:spPr>
      </p:pic>
      <p:pic>
        <p:nvPicPr>
          <p:cNvPr id="6" name="Picture 4"/>
          <p:cNvPicPr>
            <a:picLocks noChangeAspect="1" noChangeArrowheads="1"/>
          </p:cNvPicPr>
          <p:nvPr/>
        </p:nvPicPr>
        <p:blipFill>
          <a:blip r:embed="rId4" cstate="print"/>
          <a:srcRect/>
          <a:stretch>
            <a:fillRect/>
          </a:stretch>
        </p:blipFill>
        <p:spPr bwMode="auto">
          <a:xfrm>
            <a:off x="323528" y="3140968"/>
            <a:ext cx="4957763" cy="3065462"/>
          </a:xfrm>
          <a:prstGeom prst="rect">
            <a:avLst/>
          </a:prstGeom>
          <a:noFill/>
          <a:ln w="9525">
            <a:noFill/>
            <a:miter lim="800000"/>
            <a:headEnd/>
            <a:tailEnd/>
          </a:ln>
          <a:effectLst/>
        </p:spPr>
      </p:pic>
      <p:sp>
        <p:nvSpPr>
          <p:cNvPr id="9" name="1 Título"/>
          <p:cNvSpPr>
            <a:spLocks noGrp="1"/>
          </p:cNvSpPr>
          <p:nvPr>
            <p:ph type="title"/>
          </p:nvPr>
        </p:nvSpPr>
        <p:spPr>
          <a:xfrm>
            <a:off x="323528" y="476672"/>
            <a:ext cx="8686800" cy="1224136"/>
          </a:xfrm>
        </p:spPr>
        <p:txBody>
          <a:bodyPr>
            <a:normAutofit fontScale="90000"/>
          </a:bodyPr>
          <a:lstStyle/>
          <a:p>
            <a:r>
              <a:rPr lang="es-ES" sz="4000" dirty="0" smtClean="0"/>
              <a:t>Sistema de financiación. </a:t>
            </a:r>
            <a:r>
              <a:rPr lang="es-ES" dirty="0" smtClean="0"/>
              <a:t/>
            </a:r>
            <a:br>
              <a:rPr lang="es-ES" dirty="0" smtClean="0"/>
            </a:br>
            <a:r>
              <a:rPr lang="es-ES" dirty="0" smtClean="0"/>
              <a:t>Mecanismos de corrección</a:t>
            </a:r>
            <a:endParaRPr lang="es-E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graphicFrame>
        <p:nvGraphicFramePr>
          <p:cNvPr id="5" name="Tabla 4"/>
          <p:cNvGraphicFramePr>
            <a:graphicFrameLocks noGrp="1"/>
          </p:cNvGraphicFramePr>
          <p:nvPr>
            <p:extLst>
              <p:ext uri="{D42A27DB-BD31-4B8C-83A1-F6EECF244321}">
                <p14:modId xmlns:p14="http://schemas.microsoft.com/office/powerpoint/2010/main" val="4247398187"/>
              </p:ext>
            </p:extLst>
          </p:nvPr>
        </p:nvGraphicFramePr>
        <p:xfrm>
          <a:off x="124532" y="1484784"/>
          <a:ext cx="4896545" cy="4968553"/>
        </p:xfrm>
        <a:graphic>
          <a:graphicData uri="http://schemas.openxmlformats.org/drawingml/2006/table">
            <a:tbl>
              <a:tblPr>
                <a:tableStyleId>{5C22544A-7EE6-4342-B048-85BDC9FD1C3A}</a:tableStyleId>
              </a:tblPr>
              <a:tblGrid>
                <a:gridCol w="2215220">
                  <a:extLst>
                    <a:ext uri="{9D8B030D-6E8A-4147-A177-3AD203B41FA5}">
                      <a16:colId xmlns:a16="http://schemas.microsoft.com/office/drawing/2014/main" val="117858525"/>
                    </a:ext>
                  </a:extLst>
                </a:gridCol>
                <a:gridCol w="864096">
                  <a:extLst>
                    <a:ext uri="{9D8B030D-6E8A-4147-A177-3AD203B41FA5}">
                      <a16:colId xmlns:a16="http://schemas.microsoft.com/office/drawing/2014/main" val="2961750958"/>
                    </a:ext>
                  </a:extLst>
                </a:gridCol>
                <a:gridCol w="792088">
                  <a:extLst>
                    <a:ext uri="{9D8B030D-6E8A-4147-A177-3AD203B41FA5}">
                      <a16:colId xmlns:a16="http://schemas.microsoft.com/office/drawing/2014/main" val="1768414053"/>
                    </a:ext>
                  </a:extLst>
                </a:gridCol>
                <a:gridCol w="1025141">
                  <a:extLst>
                    <a:ext uri="{9D8B030D-6E8A-4147-A177-3AD203B41FA5}">
                      <a16:colId xmlns:a16="http://schemas.microsoft.com/office/drawing/2014/main" val="1058307903"/>
                    </a:ext>
                  </a:extLst>
                </a:gridCol>
              </a:tblGrid>
              <a:tr h="183292">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tc>
                  <a:txBody>
                    <a:bodyPr/>
                    <a:lstStyle/>
                    <a:p>
                      <a:pPr algn="ctr" fontAlgn="ctr"/>
                      <a:r>
                        <a:rPr lang="es-ES" sz="900" u="none" strike="noStrike" dirty="0">
                          <a:effectLst/>
                        </a:rPr>
                        <a:t>Comisión</a:t>
                      </a:r>
                      <a:endParaRPr lang="es-ES" sz="900" b="0"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ctr"/>
                      <a:r>
                        <a:rPr lang="es-ES" sz="900" u="none" strike="noStrike" dirty="0">
                          <a:effectLst/>
                        </a:rPr>
                        <a:t>Consejo</a:t>
                      </a:r>
                      <a:endParaRPr lang="es-ES" sz="900" b="0" i="0" u="none" strike="noStrike" dirty="0">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872384857"/>
                  </a:ext>
                </a:extLst>
              </a:tr>
              <a:tr h="383309">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s-ES" sz="900" u="none" strike="noStrike" dirty="0" smtClean="0">
                          <a:effectLst/>
                        </a:rPr>
                        <a:t>Total      2021-2027</a:t>
                      </a:r>
                      <a:endParaRPr lang="es-ES" sz="900" b="0" i="0" u="none" strike="noStrike" dirty="0" smtClean="0">
                        <a:solidFill>
                          <a:srgbClr val="000000"/>
                        </a:solidFill>
                        <a:effectLst/>
                        <a:latin typeface="Calibri" panose="020F0502020204030204" pitchFamily="34" charset="0"/>
                      </a:endParaRPr>
                    </a:p>
                  </a:txBody>
                  <a:tcPr marL="2605" marR="2605" marT="2605" marB="0" anchor="b"/>
                </a:tc>
                <a:tc>
                  <a:txBody>
                    <a:bodyPr/>
                    <a:lstStyle/>
                    <a:p>
                      <a:pPr algn="ctr" fontAlgn="ctr"/>
                      <a:r>
                        <a:rPr lang="es-ES" sz="900" u="none" strike="noStrike" dirty="0">
                          <a:effectLst/>
                        </a:rPr>
                        <a:t>02.05.2018</a:t>
                      </a:r>
                      <a:endParaRPr lang="es-ES" sz="900" b="0"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ctr"/>
                      <a:r>
                        <a:rPr lang="es-ES" sz="900" u="none" strike="noStrike" dirty="0">
                          <a:effectLst/>
                        </a:rPr>
                        <a:t>05.12.19</a:t>
                      </a:r>
                      <a:endParaRPr lang="es-ES" sz="900" b="0" i="0" u="none" strike="noStrike" dirty="0">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628705388"/>
                  </a:ext>
                </a:extLst>
              </a:tr>
              <a:tr h="363168">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s-ES" sz="900" u="none" strike="noStrike" dirty="0" err="1" smtClean="0">
                          <a:effectLst/>
                        </a:rPr>
                        <a:t>Commitment</a:t>
                      </a:r>
                      <a:r>
                        <a:rPr lang="es-ES" sz="900" u="none" strike="noStrike" dirty="0" smtClean="0">
                          <a:effectLst/>
                        </a:rPr>
                        <a:t> </a:t>
                      </a:r>
                      <a:r>
                        <a:rPr lang="es-ES" sz="900" u="none" strike="noStrike" dirty="0" err="1" smtClean="0">
                          <a:effectLst/>
                        </a:rPr>
                        <a:t>appropriations</a:t>
                      </a:r>
                      <a:endParaRPr lang="es-ES" sz="900" b="1" i="0" u="none" strike="noStrike" dirty="0" smtClean="0">
                        <a:solidFill>
                          <a:srgbClr val="000000"/>
                        </a:solidFill>
                        <a:effectLst/>
                        <a:latin typeface="Verdana" panose="020B0604030504040204" pitchFamily="34" charset="0"/>
                      </a:endParaRPr>
                    </a:p>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tc>
                  <a:txBody>
                    <a:bodyPr/>
                    <a:lstStyle/>
                    <a:p>
                      <a:pPr algn="ctr" fontAlgn="ctr"/>
                      <a:r>
                        <a:rPr lang="es-ES" sz="900" u="none" strike="noStrike">
                          <a:effectLst/>
                        </a:rPr>
                        <a:t>2018 prices</a:t>
                      </a:r>
                      <a:endParaRPr lang="es-ES" sz="900" b="1" i="0" u="none" strike="noStrike">
                        <a:solidFill>
                          <a:srgbClr val="000000"/>
                        </a:solidFill>
                        <a:effectLst/>
                        <a:latin typeface="Arial" panose="020B0604020202020204" pitchFamily="34" charset="0"/>
                      </a:endParaRPr>
                    </a:p>
                  </a:txBody>
                  <a:tcPr marL="2605" marR="2605" marT="2605" marB="0" anchor="ctr"/>
                </a:tc>
                <a:tc>
                  <a:txBody>
                    <a:bodyPr/>
                    <a:lstStyle/>
                    <a:p>
                      <a:pPr algn="ctr" fontAlgn="ctr"/>
                      <a:r>
                        <a:rPr lang="es-ES" sz="900" u="none" strike="noStrike">
                          <a:effectLst/>
                        </a:rPr>
                        <a:t>2018 prices</a:t>
                      </a:r>
                      <a:endParaRPr lang="es-ES" sz="900" b="1" i="0" u="none" strike="noStrike">
                        <a:solidFill>
                          <a:srgbClr val="000000"/>
                        </a:solidFill>
                        <a:effectLst/>
                        <a:latin typeface="Arial" panose="020B0604020202020204" pitchFamily="34" charset="0"/>
                      </a:endParaRPr>
                    </a:p>
                  </a:txBody>
                  <a:tcPr marL="2605" marR="2605" marT="2605" marB="0" anchor="ctr"/>
                </a:tc>
                <a:tc>
                  <a:txBody>
                    <a:bodyPr/>
                    <a:lstStyle/>
                    <a:p>
                      <a:pPr algn="ctr"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3353300504"/>
                  </a:ext>
                </a:extLst>
              </a:tr>
              <a:tr h="183292">
                <a:tc>
                  <a:txBody>
                    <a:bodyPr/>
                    <a:lstStyle/>
                    <a:p>
                      <a:pPr algn="l" fontAlgn="t"/>
                      <a:r>
                        <a:rPr lang="es-ES" sz="900" u="none" strike="noStrike" dirty="0">
                          <a:effectLst/>
                        </a:rPr>
                        <a:t>1. Single </a:t>
                      </a:r>
                      <a:r>
                        <a:rPr lang="es-ES" sz="900" u="none" strike="noStrike" dirty="0" err="1">
                          <a:effectLst/>
                        </a:rPr>
                        <a:t>Market</a:t>
                      </a:r>
                      <a:r>
                        <a:rPr lang="es-ES" sz="900" u="none" strike="noStrike" dirty="0">
                          <a:effectLst/>
                        </a:rPr>
                        <a:t>, </a:t>
                      </a:r>
                      <a:r>
                        <a:rPr lang="es-ES" sz="900" u="none" strike="noStrike" dirty="0" err="1">
                          <a:effectLst/>
                        </a:rPr>
                        <a:t>Innovation</a:t>
                      </a:r>
                      <a:r>
                        <a:rPr lang="es-ES" sz="900" u="none" strike="noStrike" dirty="0">
                          <a:effectLst/>
                        </a:rPr>
                        <a:t> and Digital</a:t>
                      </a:r>
                      <a:endParaRPr lang="es-E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166.303</a:t>
                      </a:r>
                      <a:endParaRPr lang="es-ES" sz="900" b="1"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151.790</a:t>
                      </a: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-14.513</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90864409"/>
                  </a:ext>
                </a:extLst>
              </a:tr>
              <a:tr h="183292">
                <a:tc>
                  <a:txBody>
                    <a:bodyPr/>
                    <a:lstStyle/>
                    <a:p>
                      <a:pPr algn="l" fontAlgn="t"/>
                      <a:r>
                        <a:rPr lang="es-ES" sz="900" u="none" strike="noStrike" dirty="0">
                          <a:effectLst/>
                        </a:rPr>
                        <a:t>2. </a:t>
                      </a:r>
                      <a:r>
                        <a:rPr lang="es-ES" sz="900" u="none" strike="noStrike" dirty="0" err="1">
                          <a:effectLst/>
                        </a:rPr>
                        <a:t>Cohesion</a:t>
                      </a:r>
                      <a:r>
                        <a:rPr lang="es-ES" sz="900" u="none" strike="noStrike" dirty="0">
                          <a:effectLst/>
                        </a:rPr>
                        <a:t> and </a:t>
                      </a:r>
                      <a:r>
                        <a:rPr lang="es-ES" sz="900" u="none" strike="noStrike" dirty="0" err="1">
                          <a:effectLst/>
                        </a:rPr>
                        <a:t>Values</a:t>
                      </a:r>
                      <a:endParaRPr lang="es-E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391.974</a:t>
                      </a:r>
                      <a:endParaRPr lang="es-ES" sz="900" b="1"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374.056</a:t>
                      </a: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-17.918</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08178098"/>
                  </a:ext>
                </a:extLst>
              </a:tr>
              <a:tr h="363168">
                <a:tc>
                  <a:txBody>
                    <a:bodyPr/>
                    <a:lstStyle/>
                    <a:p>
                      <a:pPr algn="l" fontAlgn="t"/>
                      <a:r>
                        <a:rPr lang="en-US" sz="900" u="none" strike="noStrike" dirty="0">
                          <a:effectLst/>
                        </a:rPr>
                        <a:t>Of which: Economic, social and territorial cohesion</a:t>
                      </a:r>
                      <a:endParaRPr lang="en-US" sz="900" b="0"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330.642</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323.181</a:t>
                      </a:r>
                      <a:endParaRPr lang="es-ES" sz="900" b="1" i="1"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-7.461</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850299506"/>
                  </a:ext>
                </a:extLst>
              </a:tr>
              <a:tr h="183292">
                <a:tc>
                  <a:txBody>
                    <a:bodyPr/>
                    <a:lstStyle/>
                    <a:p>
                      <a:pPr algn="l" fontAlgn="t"/>
                      <a:r>
                        <a:rPr lang="es-ES" sz="900" u="none" strike="noStrike" dirty="0">
                          <a:effectLst/>
                        </a:rPr>
                        <a:t>3. Natural </a:t>
                      </a:r>
                      <a:r>
                        <a:rPr lang="es-ES" sz="900" u="none" strike="noStrike" dirty="0" err="1">
                          <a:effectLst/>
                        </a:rPr>
                        <a:t>Resources</a:t>
                      </a:r>
                      <a:r>
                        <a:rPr lang="es-ES" sz="900" u="none" strike="noStrike" dirty="0">
                          <a:effectLst/>
                        </a:rPr>
                        <a:t> and </a:t>
                      </a:r>
                      <a:r>
                        <a:rPr lang="es-ES" sz="900" u="none" strike="noStrike" dirty="0" err="1">
                          <a:effectLst/>
                        </a:rPr>
                        <a:t>Environment</a:t>
                      </a:r>
                      <a:endParaRPr lang="es-E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336.623</a:t>
                      </a:r>
                      <a:endParaRPr lang="es-ES" sz="900" b="1"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346.582</a:t>
                      </a: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9.959</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3723224637"/>
                  </a:ext>
                </a:extLst>
              </a:tr>
              <a:tr h="363168">
                <a:tc>
                  <a:txBody>
                    <a:bodyPr/>
                    <a:lstStyle/>
                    <a:p>
                      <a:pPr algn="l" fontAlgn="t"/>
                      <a:r>
                        <a:rPr lang="en-US" sz="900" u="none" strike="noStrike" dirty="0">
                          <a:effectLst/>
                        </a:rPr>
                        <a:t>Of which: Market related expenditure and direct payments</a:t>
                      </a:r>
                      <a:endParaRPr lang="en-US" sz="900" b="0"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254.247</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254.247</a:t>
                      </a:r>
                      <a:endParaRPr lang="es-ES" sz="900" b="1" i="1"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0</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282732903"/>
                  </a:ext>
                </a:extLst>
              </a:tr>
              <a:tr h="183292">
                <a:tc>
                  <a:txBody>
                    <a:bodyPr/>
                    <a:lstStyle/>
                    <a:p>
                      <a:pPr algn="l" fontAlgn="t"/>
                      <a:r>
                        <a:rPr lang="es-ES" sz="900" u="none" strike="noStrike" dirty="0">
                          <a:effectLst/>
                        </a:rPr>
                        <a:t>4. </a:t>
                      </a:r>
                      <a:r>
                        <a:rPr lang="es-ES" sz="900" u="none" strike="noStrike" dirty="0" err="1">
                          <a:effectLst/>
                        </a:rPr>
                        <a:t>Migration</a:t>
                      </a:r>
                      <a:r>
                        <a:rPr lang="es-ES" sz="900" u="none" strike="noStrike" dirty="0">
                          <a:effectLst/>
                        </a:rPr>
                        <a:t> and </a:t>
                      </a:r>
                      <a:r>
                        <a:rPr lang="es-ES" sz="900" u="none" strike="noStrike" dirty="0" err="1">
                          <a:effectLst/>
                        </a:rPr>
                        <a:t>Border</a:t>
                      </a:r>
                      <a:r>
                        <a:rPr lang="es-ES" sz="900" u="none" strike="noStrike" dirty="0">
                          <a:effectLst/>
                        </a:rPr>
                        <a:t> Management</a:t>
                      </a:r>
                      <a:endParaRPr lang="es-E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30.829</a:t>
                      </a:r>
                      <a:endParaRPr lang="es-ES" sz="900" b="1" i="0" u="none" strike="noStrike" dirty="0">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dirty="0">
                          <a:effectLst/>
                        </a:rPr>
                        <a:t>23.389</a:t>
                      </a: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-7.440</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17390558"/>
                  </a:ext>
                </a:extLst>
              </a:tr>
              <a:tr h="183292">
                <a:tc>
                  <a:txBody>
                    <a:bodyPr/>
                    <a:lstStyle/>
                    <a:p>
                      <a:pPr algn="l" fontAlgn="t"/>
                      <a:r>
                        <a:rPr lang="es-ES" sz="900" u="none" strike="noStrike" dirty="0">
                          <a:effectLst/>
                        </a:rPr>
                        <a:t>5. Security and </a:t>
                      </a:r>
                      <a:r>
                        <a:rPr lang="es-ES" sz="900" u="none" strike="noStrike" dirty="0" err="1">
                          <a:effectLst/>
                        </a:rPr>
                        <a:t>Defence</a:t>
                      </a:r>
                      <a:endParaRPr lang="es-E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24.323</a:t>
                      </a:r>
                      <a:endParaRPr lang="es-ES" sz="900" b="1"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14.691</a:t>
                      </a: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-9.632</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050747981"/>
                  </a:ext>
                </a:extLst>
              </a:tr>
              <a:tr h="183292">
                <a:tc>
                  <a:txBody>
                    <a:bodyPr/>
                    <a:lstStyle/>
                    <a:p>
                      <a:pPr algn="l" fontAlgn="t"/>
                      <a:r>
                        <a:rPr lang="en-US" sz="900" u="none" strike="noStrike" dirty="0">
                          <a:effectLst/>
                        </a:rPr>
                        <a:t>6. </a:t>
                      </a:r>
                      <a:r>
                        <a:rPr lang="en-US" sz="900" u="none" strike="noStrike" dirty="0" err="1">
                          <a:effectLst/>
                        </a:rPr>
                        <a:t>Neighbourhood</a:t>
                      </a:r>
                      <a:r>
                        <a:rPr lang="en-US" sz="900" u="none" strike="noStrike" dirty="0">
                          <a:effectLst/>
                        </a:rPr>
                        <a:t> and the World</a:t>
                      </a:r>
                      <a:endParaRPr lang="en-U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108.929</a:t>
                      </a:r>
                      <a:endParaRPr lang="es-ES" sz="900" b="1"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103.217</a:t>
                      </a: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-5.712</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3785852672"/>
                  </a:ext>
                </a:extLst>
              </a:tr>
              <a:tr h="183292">
                <a:tc>
                  <a:txBody>
                    <a:bodyPr/>
                    <a:lstStyle/>
                    <a:p>
                      <a:pPr algn="l" fontAlgn="t"/>
                      <a:r>
                        <a:rPr lang="es-ES" sz="900" u="none" strike="noStrike" dirty="0">
                          <a:effectLst/>
                        </a:rPr>
                        <a:t>7. </a:t>
                      </a:r>
                      <a:r>
                        <a:rPr lang="es-ES" sz="900" u="none" strike="noStrike" dirty="0" err="1">
                          <a:effectLst/>
                        </a:rPr>
                        <a:t>European</a:t>
                      </a:r>
                      <a:r>
                        <a:rPr lang="es-ES" sz="900" u="none" strike="noStrike" dirty="0">
                          <a:effectLst/>
                        </a:rPr>
                        <a:t> </a:t>
                      </a:r>
                      <a:r>
                        <a:rPr lang="es-ES" sz="900" u="none" strike="noStrike" dirty="0" err="1">
                          <a:effectLst/>
                        </a:rPr>
                        <a:t>Public</a:t>
                      </a:r>
                      <a:r>
                        <a:rPr lang="es-ES" sz="900" u="none" strike="noStrike" dirty="0">
                          <a:effectLst/>
                        </a:rPr>
                        <a:t> </a:t>
                      </a:r>
                      <a:r>
                        <a:rPr lang="es-ES" sz="900" u="none" strike="noStrike" dirty="0" err="1">
                          <a:effectLst/>
                        </a:rPr>
                        <a:t>Administration</a:t>
                      </a:r>
                      <a:endParaRPr lang="es-E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75.602</a:t>
                      </a:r>
                      <a:endParaRPr lang="es-ES" sz="900" b="1"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dirty="0">
                          <a:effectLst/>
                        </a:rPr>
                        <a:t>73.602</a:t>
                      </a: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b"/>
                      <a:r>
                        <a:rPr lang="es-ES" sz="900" u="none" strike="noStrike" dirty="0">
                          <a:effectLst/>
                        </a:rPr>
                        <a:t>-2.000</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088746061"/>
                  </a:ext>
                </a:extLst>
              </a:tr>
              <a:tr h="363168">
                <a:tc>
                  <a:txBody>
                    <a:bodyPr/>
                    <a:lstStyle/>
                    <a:p>
                      <a:pPr algn="l" fontAlgn="t"/>
                      <a:r>
                        <a:rPr lang="en-US" sz="900" u="none" strike="noStrike">
                          <a:effectLst/>
                        </a:rPr>
                        <a:t>Of which: Administrative expenditure of the institutions</a:t>
                      </a:r>
                      <a:endParaRPr lang="en-U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58.547</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191328250"/>
                  </a:ext>
                </a:extLst>
              </a:tr>
              <a:tr h="183292">
                <a:tc>
                  <a:txBody>
                    <a:bodyPr/>
                    <a:lstStyle/>
                    <a:p>
                      <a:pPr algn="l" fontAlgn="t"/>
                      <a:r>
                        <a:rPr lang="es-ES" sz="900" u="none" strike="noStrike">
                          <a:effectLst/>
                        </a:rPr>
                        <a:t> </a:t>
                      </a:r>
                      <a:endParaRPr lang="es-E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 </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4148518407"/>
                  </a:ext>
                </a:extLst>
              </a:tr>
              <a:tr h="183292">
                <a:tc>
                  <a:txBody>
                    <a:bodyPr/>
                    <a:lstStyle/>
                    <a:p>
                      <a:pPr algn="l" fontAlgn="t"/>
                      <a:r>
                        <a:rPr lang="es-ES" sz="900" u="none" strike="noStrike">
                          <a:effectLst/>
                        </a:rPr>
                        <a:t>TOTAL COMMITMENT APPROPRIATIONS</a:t>
                      </a:r>
                      <a:endParaRPr lang="es-ES" sz="900" b="1"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1.134.583</a:t>
                      </a:r>
                      <a:endParaRPr lang="es-ES" sz="900" b="1" i="0" u="none" strike="noStrike" dirty="0">
                        <a:solidFill>
                          <a:srgbClr val="000000"/>
                        </a:solidFill>
                        <a:effectLst/>
                        <a:latin typeface="Verdana" panose="020B0604030504040204" pitchFamily="34" charset="0"/>
                      </a:endParaRPr>
                    </a:p>
                  </a:txBody>
                  <a:tcPr marL="2605" marR="2605" marT="2605" marB="0" anchor="ctr">
                    <a:solidFill>
                      <a:schemeClr val="accent1"/>
                    </a:solidFill>
                  </a:tcPr>
                </a:tc>
                <a:tc>
                  <a:txBody>
                    <a:bodyPr/>
                    <a:lstStyle/>
                    <a:p>
                      <a:pPr algn="ctr" fontAlgn="ctr"/>
                      <a:r>
                        <a:rPr lang="es-ES" sz="900" u="none" strike="noStrike" dirty="0">
                          <a:effectLst/>
                        </a:rPr>
                        <a:t>1.087.327</a:t>
                      </a:r>
                      <a:endParaRPr lang="es-ES" sz="900" b="1" i="0" u="none" strike="noStrike" dirty="0">
                        <a:solidFill>
                          <a:srgbClr val="000000"/>
                        </a:solidFill>
                        <a:effectLst/>
                        <a:latin typeface="Arial" panose="020B0604020202020204" pitchFamily="34" charset="0"/>
                      </a:endParaRPr>
                    </a:p>
                  </a:txBody>
                  <a:tcPr marL="2605" marR="2605" marT="2605" marB="0" anchor="ctr">
                    <a:solidFill>
                      <a:schemeClr val="accent1"/>
                    </a:solidFill>
                  </a:tcPr>
                </a:tc>
                <a:tc>
                  <a:txBody>
                    <a:bodyPr/>
                    <a:lstStyle/>
                    <a:p>
                      <a:pPr algn="ctr" fontAlgn="b"/>
                      <a:r>
                        <a:rPr lang="es-ES" sz="900" u="none" strike="noStrike" dirty="0">
                          <a:effectLst/>
                        </a:rPr>
                        <a:t>-47.256</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4065526477"/>
                  </a:ext>
                </a:extLst>
              </a:tr>
              <a:tr h="193304">
                <a:tc>
                  <a:txBody>
                    <a:bodyPr/>
                    <a:lstStyle/>
                    <a:p>
                      <a:pPr algn="l" fontAlgn="t"/>
                      <a:r>
                        <a:rPr lang="en-US" sz="900" u="none" strike="noStrike">
                          <a:effectLst/>
                        </a:rPr>
                        <a:t>as a percentage of GNI</a:t>
                      </a:r>
                      <a:endParaRPr lang="en-U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1.11%</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900" u="none" strike="noStrike" dirty="0" smtClean="0">
                          <a:effectLst/>
                        </a:rPr>
                        <a:t>1,07% EU GNI</a:t>
                      </a:r>
                      <a:endParaRPr lang="es-ES" sz="900" b="0" i="0" u="none" strike="noStrike" dirty="0" smtClean="0">
                        <a:solidFill>
                          <a:srgbClr val="000000"/>
                        </a:solidFill>
                        <a:effectLst/>
                        <a:latin typeface="Calibri" panose="020F0502020204030204" pitchFamily="34" charset="0"/>
                      </a:endParaRPr>
                    </a:p>
                  </a:txBody>
                  <a:tcPr marL="2605" marR="2605" marT="2605" marB="0" anchor="ctr"/>
                </a:tc>
                <a:tc>
                  <a:txBody>
                    <a:bodyPr/>
                    <a:lstStyle/>
                    <a:p>
                      <a:pPr algn="ctr"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4248913236"/>
                  </a:ext>
                </a:extLst>
              </a:tr>
              <a:tr h="183292">
                <a:tc>
                  <a:txBody>
                    <a:bodyPr/>
                    <a:lstStyle/>
                    <a:p>
                      <a:pPr algn="l" fontAlgn="t"/>
                      <a:r>
                        <a:rPr lang="es-ES" sz="900" u="none" strike="noStrike" dirty="0">
                          <a:effectLst/>
                        </a:rPr>
                        <a:t> </a:t>
                      </a:r>
                      <a:endParaRPr lang="es-ES" sz="900" b="0" i="0" u="none" strike="noStrike" dirty="0">
                        <a:solidFill>
                          <a:srgbClr val="000000"/>
                        </a:solidFill>
                        <a:effectLst/>
                        <a:latin typeface="Calibri" panose="020F0502020204030204" pitchFamily="34" charset="0"/>
                      </a:endParaRPr>
                    </a:p>
                  </a:txBody>
                  <a:tcPr marL="2605" marR="2605" marT="2605" marB="0"/>
                </a:tc>
                <a:tc>
                  <a:txBody>
                    <a:bodyPr/>
                    <a:lstStyle/>
                    <a:p>
                      <a:pPr algn="ctr" fontAlgn="ctr"/>
                      <a:r>
                        <a:rPr lang="es-ES" sz="900" u="none" strike="noStrike">
                          <a:effectLst/>
                        </a:rPr>
                        <a:t> </a:t>
                      </a:r>
                      <a:endParaRPr lang="es-ES" sz="900" b="0"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ct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86717102"/>
                  </a:ext>
                </a:extLst>
              </a:tr>
              <a:tr h="183292">
                <a:tc>
                  <a:txBody>
                    <a:bodyPr/>
                    <a:lstStyle/>
                    <a:p>
                      <a:pPr algn="l" fontAlgn="t"/>
                      <a:r>
                        <a:rPr lang="es-ES" sz="900" u="none" strike="noStrike">
                          <a:effectLst/>
                        </a:rPr>
                        <a:t>TOTAL PAYMENT APPROPRIATIONS</a:t>
                      </a:r>
                      <a:endParaRPr lang="es-ES" sz="900" b="1"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1.104.803</a:t>
                      </a:r>
                      <a:endParaRPr lang="es-ES" sz="900" b="1" i="0" u="none" strike="noStrike" dirty="0">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dirty="0">
                          <a:effectLst/>
                        </a:rPr>
                        <a:t>1.080.000</a:t>
                      </a:r>
                      <a:endParaRPr lang="es-ES" sz="900" b="1" i="0" u="none" strike="noStrike" dirty="0">
                        <a:solidFill>
                          <a:srgbClr val="000000"/>
                        </a:solidFill>
                        <a:effectLst/>
                        <a:latin typeface="Arial" panose="020B0604020202020204" pitchFamily="34" charset="0"/>
                      </a:endParaRPr>
                    </a:p>
                  </a:txBody>
                  <a:tcPr marL="2605" marR="2605" marT="2605" marB="0" anchor="ctr"/>
                </a:tc>
                <a:tc>
                  <a:txBody>
                    <a:bodyPr/>
                    <a:lstStyle/>
                    <a:p>
                      <a:pPr algn="ctr" fontAlgn="b"/>
                      <a:r>
                        <a:rPr lang="es-ES" sz="900" u="none" strike="noStrike" dirty="0">
                          <a:effectLst/>
                        </a:rPr>
                        <a:t>-24.803</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76327410"/>
                  </a:ext>
                </a:extLst>
              </a:tr>
              <a:tr h="193304">
                <a:tc>
                  <a:txBody>
                    <a:bodyPr/>
                    <a:lstStyle/>
                    <a:p>
                      <a:pPr algn="l" fontAlgn="t"/>
                      <a:r>
                        <a:rPr lang="en-US" sz="900" u="none" strike="noStrike">
                          <a:effectLst/>
                        </a:rPr>
                        <a:t>as a percentage of GNI</a:t>
                      </a:r>
                      <a:endParaRPr lang="en-U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1.08%</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s-ES" sz="900" u="none" strike="noStrike" dirty="0" smtClean="0">
                          <a:effectLst/>
                        </a:rPr>
                        <a:t>1,06% EU GNI</a:t>
                      </a:r>
                    </a:p>
                  </a:txBody>
                  <a:tcPr marL="2605" marR="2605" marT="2605" marB="0" anchor="ctr"/>
                </a:tc>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469559147"/>
                  </a:ext>
                </a:extLst>
              </a:tr>
              <a:tr h="183292">
                <a:tc>
                  <a:txBody>
                    <a:bodyPr/>
                    <a:lstStyle/>
                    <a:p>
                      <a:pPr algn="l" fontAlgn="t"/>
                      <a:r>
                        <a:rPr lang="es-ES" sz="900" u="none" strike="noStrike">
                          <a:effectLst/>
                        </a:rPr>
                        <a:t>Margin available</a:t>
                      </a:r>
                      <a:endParaRPr lang="es-E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0.21%</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504411920"/>
                  </a:ext>
                </a:extLst>
              </a:tr>
              <a:tr h="363168">
                <a:tc>
                  <a:txBody>
                    <a:bodyPr/>
                    <a:lstStyle/>
                    <a:p>
                      <a:pPr algn="l" fontAlgn="t"/>
                      <a:r>
                        <a:rPr lang="en-US" sz="900" u="none" strike="noStrike">
                          <a:effectLst/>
                        </a:rPr>
                        <a:t>Own Resources ceiling as a percentage of GNI*</a:t>
                      </a:r>
                      <a:endParaRPr lang="en-U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1.29%</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782166532"/>
                  </a:ext>
                </a:extLst>
              </a:tr>
            </a:tbl>
          </a:graphicData>
        </a:graphic>
      </p:graphicFrame>
      <p:graphicFrame>
        <p:nvGraphicFramePr>
          <p:cNvPr id="6" name="Tabla 5"/>
          <p:cNvGraphicFramePr>
            <a:graphicFrameLocks noGrp="1"/>
          </p:cNvGraphicFramePr>
          <p:nvPr>
            <p:extLst>
              <p:ext uri="{D42A27DB-BD31-4B8C-83A1-F6EECF244321}">
                <p14:modId xmlns:p14="http://schemas.microsoft.com/office/powerpoint/2010/main" val="2336961204"/>
              </p:ext>
            </p:extLst>
          </p:nvPr>
        </p:nvGraphicFramePr>
        <p:xfrm>
          <a:off x="5220073" y="2492899"/>
          <a:ext cx="3768480" cy="2736297"/>
        </p:xfrm>
        <a:graphic>
          <a:graphicData uri="http://schemas.openxmlformats.org/drawingml/2006/table">
            <a:tbl>
              <a:tblPr>
                <a:tableStyleId>{5C22544A-7EE6-4342-B048-85BDC9FD1C3A}</a:tableStyleId>
              </a:tblPr>
              <a:tblGrid>
                <a:gridCol w="1605094">
                  <a:extLst>
                    <a:ext uri="{9D8B030D-6E8A-4147-A177-3AD203B41FA5}">
                      <a16:colId xmlns:a16="http://schemas.microsoft.com/office/drawing/2014/main" val="3767004895"/>
                    </a:ext>
                  </a:extLst>
                </a:gridCol>
                <a:gridCol w="685550">
                  <a:extLst>
                    <a:ext uri="{9D8B030D-6E8A-4147-A177-3AD203B41FA5}">
                      <a16:colId xmlns:a16="http://schemas.microsoft.com/office/drawing/2014/main" val="1696514352"/>
                    </a:ext>
                  </a:extLst>
                </a:gridCol>
                <a:gridCol w="733691">
                  <a:extLst>
                    <a:ext uri="{9D8B030D-6E8A-4147-A177-3AD203B41FA5}">
                      <a16:colId xmlns:a16="http://schemas.microsoft.com/office/drawing/2014/main" val="1645508824"/>
                    </a:ext>
                  </a:extLst>
                </a:gridCol>
                <a:gridCol w="744145">
                  <a:extLst>
                    <a:ext uri="{9D8B030D-6E8A-4147-A177-3AD203B41FA5}">
                      <a16:colId xmlns:a16="http://schemas.microsoft.com/office/drawing/2014/main" val="3962955166"/>
                    </a:ext>
                  </a:extLst>
                </a:gridCol>
              </a:tblGrid>
              <a:tr h="183102">
                <a:tc>
                  <a:txBody>
                    <a:bodyPr/>
                    <a:lstStyle/>
                    <a:p>
                      <a:pPr algn="l" fontAlgn="t"/>
                      <a:r>
                        <a:rPr lang="es-ES" sz="900" u="none" strike="noStrike" dirty="0">
                          <a:effectLst/>
                        </a:rPr>
                        <a:t>OUTSIDE THE MFF CEILINGS</a:t>
                      </a:r>
                      <a:endParaRPr lang="es-E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Comisión</a:t>
                      </a:r>
                      <a:endParaRPr lang="es-ES" sz="900" b="0"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ctr"/>
                      <a:r>
                        <a:rPr lang="es-ES" sz="900" u="none" strike="noStrike" dirty="0">
                          <a:effectLst/>
                        </a:rPr>
                        <a:t>Consejo</a:t>
                      </a:r>
                      <a:endParaRPr lang="es-ES" sz="900" b="0" i="0" u="none" strike="noStrike" dirty="0">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21280307"/>
                  </a:ext>
                </a:extLst>
              </a:tr>
              <a:tr h="183102">
                <a:tc>
                  <a:txBody>
                    <a:bodyPr/>
                    <a:lstStyle/>
                    <a:p>
                      <a:pPr algn="l" fontAlgn="t"/>
                      <a:r>
                        <a:rPr lang="es-ES" sz="900" u="none" strike="noStrike" dirty="0" err="1">
                          <a:effectLst/>
                        </a:rPr>
                        <a:t>Special</a:t>
                      </a:r>
                      <a:r>
                        <a:rPr lang="es-ES" sz="900" u="none" strike="noStrike" dirty="0">
                          <a:effectLst/>
                        </a:rPr>
                        <a:t> Instruments:</a:t>
                      </a:r>
                      <a:endParaRPr lang="es-ES" sz="900" b="0"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endParaRPr lang="es-ES" sz="900" b="0" i="0" u="none" strike="noStrike" dirty="0">
                        <a:solidFill>
                          <a:srgbClr val="000000"/>
                        </a:solidFill>
                        <a:effectLst/>
                        <a:latin typeface="Calibri" panose="020F0502020204030204" pitchFamily="34" charset="0"/>
                      </a:endParaRPr>
                    </a:p>
                  </a:txBody>
                  <a:tcPr marL="2605" marR="2605" marT="2605" marB="0" anchor="ctr"/>
                </a:tc>
                <a:tc>
                  <a:txBody>
                    <a:bodyPr/>
                    <a:lstStyle/>
                    <a:p>
                      <a:pPr algn="ctr" fontAlgn="ctr"/>
                      <a:endParaRPr lang="es-ES" sz="900" b="1" i="0" u="none" strike="noStrike" dirty="0">
                        <a:solidFill>
                          <a:srgbClr val="000000"/>
                        </a:solidFill>
                        <a:effectLst/>
                        <a:latin typeface="Arial" panose="020B0604020202020204" pitchFamily="34" charset="0"/>
                      </a:endParaRPr>
                    </a:p>
                  </a:txBody>
                  <a:tcPr marL="2605" marR="2605" marT="2605" marB="0" anchor="ctr"/>
                </a:tc>
                <a:tc>
                  <a:txBody>
                    <a:bodyPr/>
                    <a:lstStyle/>
                    <a:p>
                      <a:pPr algn="l" fontAlgn="b"/>
                      <a:endParaRPr lang="es-ES" sz="900" b="0" i="0" u="none" strike="noStrike">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380963955"/>
                  </a:ext>
                </a:extLst>
              </a:tr>
              <a:tr h="183102">
                <a:tc>
                  <a:txBody>
                    <a:bodyPr/>
                    <a:lstStyle/>
                    <a:p>
                      <a:pPr algn="l" fontAlgn="t"/>
                      <a:r>
                        <a:rPr lang="es-ES" sz="900" u="none" strike="noStrike">
                          <a:effectLst/>
                        </a:rPr>
                        <a:t>Emergency aid reserve</a:t>
                      </a:r>
                      <a:endParaRPr lang="es-E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4.200</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a:effectLst/>
                        </a:rPr>
                        <a:t>6.440</a:t>
                      </a:r>
                      <a:endParaRPr lang="es-ES" sz="900" b="1" i="0" u="none" strike="noStrike">
                        <a:solidFill>
                          <a:srgbClr val="000000"/>
                        </a:solidFill>
                        <a:effectLst/>
                        <a:latin typeface="Arial" panose="020B0604020202020204" pitchFamily="34" charset="0"/>
                      </a:endParaRPr>
                    </a:p>
                  </a:txBody>
                  <a:tcPr marL="2605" marR="2605" marT="2605" marB="0" anchor="ctr"/>
                </a:tc>
                <a:tc>
                  <a:txBody>
                    <a:bodyPr/>
                    <a:lstStyle/>
                    <a:p>
                      <a:pPr algn="ctr" fontAlgn="b"/>
                      <a:r>
                        <a:rPr lang="es-ES" sz="900" u="none" strike="noStrike" dirty="0">
                          <a:effectLst/>
                        </a:rPr>
                        <a:t>2.240</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140742895"/>
                  </a:ext>
                </a:extLst>
              </a:tr>
              <a:tr h="362793">
                <a:tc>
                  <a:txBody>
                    <a:bodyPr/>
                    <a:lstStyle/>
                    <a:p>
                      <a:pPr algn="l" fontAlgn="t"/>
                      <a:r>
                        <a:rPr lang="en-US" sz="900" u="none" strike="noStrike">
                          <a:effectLst/>
                        </a:rPr>
                        <a:t>European Globalisation Adjustment Fund (EGF)</a:t>
                      </a:r>
                      <a:endParaRPr lang="en-U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1.400</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r>
                        <a:rPr lang="es-ES" sz="900" u="none" strike="noStrike" dirty="0">
                          <a:effectLst/>
                        </a:rPr>
                        <a:t>1.302</a:t>
                      </a:r>
                      <a:endParaRPr lang="es-ES" sz="900" b="1" i="0" u="none" strike="noStrike" dirty="0">
                        <a:solidFill>
                          <a:srgbClr val="000000"/>
                        </a:solidFill>
                        <a:effectLst/>
                        <a:latin typeface="Arial" panose="020B0604020202020204" pitchFamily="34" charset="0"/>
                      </a:endParaRPr>
                    </a:p>
                  </a:txBody>
                  <a:tcPr marL="2605" marR="2605" marT="2605" marB="0" anchor="ctr"/>
                </a:tc>
                <a:tc>
                  <a:txBody>
                    <a:bodyPr/>
                    <a:lstStyle/>
                    <a:p>
                      <a:pPr algn="ctr" fontAlgn="b"/>
                      <a:r>
                        <a:rPr lang="es-ES" sz="900" u="none" strike="noStrike" dirty="0">
                          <a:effectLst/>
                        </a:rPr>
                        <a:t>-98</a:t>
                      </a:r>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1079689446"/>
                  </a:ext>
                </a:extLst>
              </a:tr>
              <a:tr h="362793">
                <a:tc>
                  <a:txBody>
                    <a:bodyPr/>
                    <a:lstStyle/>
                    <a:p>
                      <a:pPr algn="l" fontAlgn="t"/>
                      <a:r>
                        <a:rPr lang="en-US" sz="900" u="none" strike="noStrike">
                          <a:effectLst/>
                        </a:rPr>
                        <a:t>European Union Solidarity Fund (EUSF)</a:t>
                      </a:r>
                      <a:endParaRPr lang="en-U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a:effectLst/>
                        </a:rPr>
                        <a:t>4.200</a:t>
                      </a:r>
                      <a:endParaRPr lang="es-ES" sz="900" b="0" i="0" u="none" strike="noStrike">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425826115"/>
                  </a:ext>
                </a:extLst>
              </a:tr>
              <a:tr h="183102">
                <a:tc>
                  <a:txBody>
                    <a:bodyPr/>
                    <a:lstStyle/>
                    <a:p>
                      <a:pPr algn="l" fontAlgn="t"/>
                      <a:r>
                        <a:rPr lang="es-ES" sz="900" u="none" strike="noStrike">
                          <a:effectLst/>
                        </a:rPr>
                        <a:t>Flexibility instrument</a:t>
                      </a:r>
                      <a:endParaRPr lang="es-E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700</a:t>
                      </a:r>
                      <a:endParaRPr lang="es-ES" sz="900" b="0" i="0" u="none" strike="noStrike" dirty="0">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773895371"/>
                  </a:ext>
                </a:extLst>
              </a:tr>
              <a:tr h="362793">
                <a:tc>
                  <a:txBody>
                    <a:bodyPr/>
                    <a:lstStyle/>
                    <a:p>
                      <a:pPr algn="l" fontAlgn="t"/>
                      <a:r>
                        <a:rPr lang="es-ES" sz="900" u="none" strike="noStrike" dirty="0" err="1">
                          <a:effectLst/>
                        </a:rPr>
                        <a:t>European</a:t>
                      </a:r>
                      <a:r>
                        <a:rPr lang="es-ES" sz="900" u="none" strike="noStrike" dirty="0">
                          <a:effectLst/>
                        </a:rPr>
                        <a:t> </a:t>
                      </a:r>
                      <a:r>
                        <a:rPr lang="es-ES" sz="900" u="none" strike="noStrike" dirty="0" err="1">
                          <a:effectLst/>
                        </a:rPr>
                        <a:t>Investment</a:t>
                      </a:r>
                      <a:r>
                        <a:rPr lang="es-ES" sz="900" u="none" strike="noStrike" dirty="0">
                          <a:effectLst/>
                        </a:rPr>
                        <a:t> </a:t>
                      </a:r>
                      <a:r>
                        <a:rPr lang="es-ES" sz="900" u="none" strike="noStrike" dirty="0" err="1">
                          <a:effectLst/>
                        </a:rPr>
                        <a:t>Stabilisation</a:t>
                      </a:r>
                      <a:r>
                        <a:rPr lang="es-ES" sz="900" u="none" strike="noStrike" dirty="0">
                          <a:effectLst/>
                        </a:rPr>
                        <a:t> </a:t>
                      </a:r>
                      <a:r>
                        <a:rPr lang="es-ES" sz="900" u="none" strike="noStrike" dirty="0" err="1">
                          <a:effectLst/>
                        </a:rPr>
                        <a:t>Function</a:t>
                      </a:r>
                      <a:r>
                        <a:rPr lang="es-ES" sz="900" u="none" strike="noStrike" dirty="0">
                          <a:effectLst/>
                        </a:rPr>
                        <a:t>*</a:t>
                      </a:r>
                      <a:endParaRPr lang="es-ES" sz="900" b="0"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p.m.</a:t>
                      </a:r>
                      <a:endParaRPr lang="es-ES" sz="900" b="0" i="0" u="none" strike="noStrike" dirty="0">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93755175"/>
                  </a:ext>
                </a:extLst>
              </a:tr>
              <a:tr h="183102">
                <a:tc>
                  <a:txBody>
                    <a:bodyPr/>
                    <a:lstStyle/>
                    <a:p>
                      <a:pPr algn="l" fontAlgn="t"/>
                      <a:r>
                        <a:rPr lang="es-ES" sz="900" u="none" strike="noStrike">
                          <a:effectLst/>
                        </a:rPr>
                        <a:t>European Peace Facility</a:t>
                      </a:r>
                      <a:endParaRPr lang="es-ES" sz="900" b="0"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9.223</a:t>
                      </a:r>
                      <a:endParaRPr lang="es-ES" sz="900" b="0" i="0" u="none" strike="noStrike" dirty="0">
                        <a:solidFill>
                          <a:srgbClr val="000000"/>
                        </a:solidFill>
                        <a:effectLst/>
                        <a:latin typeface="Verdana" panose="020B0604030504040204" pitchFamily="34" charset="0"/>
                      </a:endParaRPr>
                    </a:p>
                  </a:txBody>
                  <a:tcPr marL="2605" marR="2605" marT="2605" marB="0" anchor="ctr"/>
                </a:tc>
                <a:tc>
                  <a:txBody>
                    <a:bodyPr/>
                    <a:lstStyle/>
                    <a:p>
                      <a:pPr algn="ctr" fontAlgn="ctr"/>
                      <a:endParaRPr lang="es-ES" sz="900" b="1" i="0" u="none" strike="noStrike" dirty="0">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344338740"/>
                  </a:ext>
                </a:extLst>
              </a:tr>
              <a:tr h="183102">
                <a:tc>
                  <a:txBody>
                    <a:bodyPr/>
                    <a:lstStyle/>
                    <a:p>
                      <a:pPr algn="l" fontAlgn="t"/>
                      <a:r>
                        <a:rPr lang="es-ES" sz="900" u="none" strike="noStrike">
                          <a:effectLst/>
                        </a:rPr>
                        <a:t>TOTAL OUTSIDE THE MFF</a:t>
                      </a:r>
                      <a:endParaRPr lang="es-ES" sz="900" b="1" i="0" u="none" strike="noStrike">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26.023</a:t>
                      </a:r>
                      <a:endParaRPr lang="es-ES" sz="900" b="1" i="0" u="none" strike="noStrike" dirty="0">
                        <a:solidFill>
                          <a:srgbClr val="000000"/>
                        </a:solidFill>
                        <a:effectLst/>
                        <a:latin typeface="Verdana" panose="020B0604030504040204" pitchFamily="34" charset="0"/>
                      </a:endParaRPr>
                    </a:p>
                  </a:txBody>
                  <a:tcPr marL="2605" marR="2605" marT="2605" marB="0" anchor="ctr">
                    <a:solidFill>
                      <a:schemeClr val="accent3">
                        <a:lumMod val="40000"/>
                        <a:lumOff val="60000"/>
                      </a:schemeClr>
                    </a:solidFill>
                  </a:tcPr>
                </a:tc>
                <a:tc>
                  <a:txBody>
                    <a:bodyPr/>
                    <a:lstStyle/>
                    <a:p>
                      <a:pPr algn="ctr" fontAlgn="ctr"/>
                      <a:r>
                        <a:rPr lang="es-ES" sz="900" u="none" strike="noStrike" dirty="0">
                          <a:effectLst/>
                        </a:rPr>
                        <a:t>7.742</a:t>
                      </a:r>
                      <a:endParaRPr lang="es-ES" sz="900" b="1" i="0" u="none" strike="noStrike" dirty="0">
                        <a:solidFill>
                          <a:srgbClr val="000000"/>
                        </a:solidFill>
                        <a:effectLst/>
                        <a:latin typeface="Calibri" panose="020F0502020204030204" pitchFamily="34" charset="0"/>
                      </a:endParaRPr>
                    </a:p>
                  </a:txBody>
                  <a:tcPr marL="2605" marR="2605" marT="2605" marB="0" anchor="ctr">
                    <a:solidFill>
                      <a:schemeClr val="accent3">
                        <a:lumMod val="40000"/>
                        <a:lumOff val="60000"/>
                      </a:schemeClr>
                    </a:solidFill>
                  </a:tcPr>
                </a:tc>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3689257172"/>
                  </a:ext>
                </a:extLst>
              </a:tr>
              <a:tr h="183102">
                <a:tc>
                  <a:txBody>
                    <a:bodyPr/>
                    <a:lstStyle/>
                    <a:p>
                      <a:pPr algn="l" fontAlgn="t"/>
                      <a:r>
                        <a:rPr lang="es-ES" sz="900" u="none" strike="noStrike">
                          <a:effectLst/>
                        </a:rPr>
                        <a:t> </a:t>
                      </a:r>
                      <a:endParaRPr lang="es-ES" sz="900" b="0" i="0" u="none" strike="noStrike">
                        <a:solidFill>
                          <a:srgbClr val="000000"/>
                        </a:solidFill>
                        <a:effectLst/>
                        <a:latin typeface="Calibri" panose="020F0502020204030204" pitchFamily="34" charset="0"/>
                      </a:endParaRPr>
                    </a:p>
                  </a:txBody>
                  <a:tcPr marL="2605" marR="2605" marT="2605" marB="0"/>
                </a:tc>
                <a:tc>
                  <a:txBody>
                    <a:bodyPr/>
                    <a:lstStyle/>
                    <a:p>
                      <a:pPr algn="ctr" fontAlgn="ctr"/>
                      <a:r>
                        <a:rPr lang="es-ES" sz="900" u="none" strike="noStrike">
                          <a:effectLst/>
                        </a:rPr>
                        <a:t> </a:t>
                      </a:r>
                      <a:endParaRPr lang="es-ES" sz="900" b="0" i="0" u="none" strike="noStrike">
                        <a:solidFill>
                          <a:srgbClr val="000000"/>
                        </a:solidFill>
                        <a:effectLst/>
                        <a:latin typeface="Calibri" panose="020F0502020204030204" pitchFamily="34" charset="0"/>
                      </a:endParaRPr>
                    </a:p>
                  </a:txBody>
                  <a:tcPr marL="2605" marR="2605" marT="2605" marB="0" anchor="ctr"/>
                </a:tc>
                <a:tc>
                  <a:txBody>
                    <a:bodyPr/>
                    <a:lstStyle/>
                    <a:p>
                      <a:pPr algn="ctr" fontAlgn="ct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835298107"/>
                  </a:ext>
                </a:extLst>
              </a:tr>
              <a:tr h="183102">
                <a:tc>
                  <a:txBody>
                    <a:bodyPr/>
                    <a:lstStyle/>
                    <a:p>
                      <a:pPr algn="l" fontAlgn="t"/>
                      <a:r>
                        <a:rPr lang="en-US" sz="900" u="none" strike="noStrike" dirty="0">
                          <a:effectLst/>
                        </a:rPr>
                        <a:t>TOTAL MFF + OUTSIDE THE MFF</a:t>
                      </a:r>
                      <a:endParaRPr lang="en-US" sz="900" b="1"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1.160.606</a:t>
                      </a:r>
                      <a:endParaRPr lang="es-ES" sz="900" b="1" i="0" u="none" strike="noStrike" dirty="0">
                        <a:solidFill>
                          <a:srgbClr val="000000"/>
                        </a:solidFill>
                        <a:effectLst/>
                        <a:latin typeface="Verdana" panose="020B0604030504040204" pitchFamily="34" charset="0"/>
                      </a:endParaRPr>
                    </a:p>
                  </a:txBody>
                  <a:tcPr marL="2605" marR="2605" marT="2605" marB="0" anchor="ctr">
                    <a:solidFill>
                      <a:schemeClr val="accent1"/>
                    </a:solidFill>
                  </a:tcPr>
                </a:tc>
                <a:tc>
                  <a:txBody>
                    <a:bodyPr/>
                    <a:lstStyle/>
                    <a:p>
                      <a:pPr algn="ctr" fontAlgn="ctr"/>
                      <a:r>
                        <a:rPr kumimoji="0" lang="es-ES" sz="900" u="none" strike="noStrike" kern="1200" dirty="0" smtClean="0">
                          <a:solidFill>
                            <a:schemeClr val="dk1"/>
                          </a:solidFill>
                          <a:effectLst/>
                          <a:latin typeface="+mn-lt"/>
                          <a:ea typeface="+mn-ea"/>
                          <a:cs typeface="+mn-cs"/>
                        </a:rPr>
                        <a:t>1.095.069</a:t>
                      </a:r>
                      <a:endParaRPr kumimoji="0" lang="es-ES" sz="900" u="none" strike="noStrike" kern="1200" dirty="0">
                        <a:solidFill>
                          <a:schemeClr val="dk1"/>
                        </a:solidFill>
                        <a:effectLst/>
                        <a:latin typeface="+mn-lt"/>
                        <a:ea typeface="+mn-ea"/>
                        <a:cs typeface="+mn-cs"/>
                      </a:endParaRPr>
                    </a:p>
                  </a:txBody>
                  <a:tcPr marL="2605" marR="2605" marT="2605" marB="0" anchor="ctr">
                    <a:solidFill>
                      <a:schemeClr val="accent1"/>
                    </a:solidFill>
                  </a:tcPr>
                </a:tc>
                <a:tc>
                  <a:txBody>
                    <a:bodyPr/>
                    <a:lstStyle/>
                    <a:p>
                      <a:pPr algn="l" fontAlgn="b"/>
                      <a:endParaRPr kumimoji="0" lang="es-ES" sz="900" u="none" strike="noStrike" kern="1200" dirty="0">
                        <a:solidFill>
                          <a:schemeClr val="dk1"/>
                        </a:solidFill>
                        <a:effectLst/>
                        <a:latin typeface="+mn-lt"/>
                        <a:ea typeface="+mn-ea"/>
                        <a:cs typeface="+mn-cs"/>
                      </a:endParaRPr>
                    </a:p>
                  </a:txBody>
                  <a:tcPr marL="2605" marR="2605" marT="2605" marB="0" anchor="b"/>
                </a:tc>
                <a:extLst>
                  <a:ext uri="{0D108BD9-81ED-4DB2-BD59-A6C34878D82A}">
                    <a16:rowId xmlns:a16="http://schemas.microsoft.com/office/drawing/2014/main" val="1468380452"/>
                  </a:ext>
                </a:extLst>
              </a:tr>
              <a:tr h="183102">
                <a:tc>
                  <a:txBody>
                    <a:bodyPr/>
                    <a:lstStyle/>
                    <a:p>
                      <a:pPr algn="l" fontAlgn="t"/>
                      <a:r>
                        <a:rPr lang="en-US" sz="900" u="none" strike="noStrike" dirty="0">
                          <a:effectLst/>
                        </a:rPr>
                        <a:t>as a percentage of GNI</a:t>
                      </a:r>
                      <a:endParaRPr lang="en-US" sz="900" b="0" i="0" u="none" strike="noStrike" dirty="0">
                        <a:solidFill>
                          <a:srgbClr val="000000"/>
                        </a:solidFill>
                        <a:effectLst/>
                        <a:latin typeface="Verdana" panose="020B0604030504040204" pitchFamily="34" charset="0"/>
                      </a:endParaRPr>
                    </a:p>
                  </a:txBody>
                  <a:tcPr marL="2605" marR="2605" marT="2605" marB="0"/>
                </a:tc>
                <a:tc>
                  <a:txBody>
                    <a:bodyPr/>
                    <a:lstStyle/>
                    <a:p>
                      <a:pPr algn="ctr" fontAlgn="ctr"/>
                      <a:r>
                        <a:rPr lang="es-ES" sz="900" u="none" strike="noStrike" dirty="0">
                          <a:effectLst/>
                        </a:rPr>
                        <a:t>1.14%</a:t>
                      </a:r>
                      <a:endParaRPr lang="es-ES" sz="900" b="0" i="0" u="none" strike="noStrike" dirty="0">
                        <a:solidFill>
                          <a:srgbClr val="000000"/>
                        </a:solidFill>
                        <a:effectLst/>
                        <a:latin typeface="Verdana" panose="020B0604030504040204" pitchFamily="34" charset="0"/>
                      </a:endParaRPr>
                    </a:p>
                  </a:txBody>
                  <a:tcPr marL="2605" marR="2605" marT="2605" marB="0" anchor="ctr">
                    <a:solidFill>
                      <a:schemeClr val="accent1"/>
                    </a:solidFill>
                  </a:tcPr>
                </a:tc>
                <a:tc>
                  <a:txBody>
                    <a:bodyPr/>
                    <a:lstStyle/>
                    <a:p>
                      <a:pPr algn="ctr" fontAlgn="ctr"/>
                      <a:endParaRPr lang="es-ES" sz="900" b="1" i="0" u="none" strike="noStrike">
                        <a:solidFill>
                          <a:srgbClr val="000000"/>
                        </a:solidFill>
                        <a:effectLst/>
                        <a:latin typeface="Calibri" panose="020F0502020204030204" pitchFamily="34" charset="0"/>
                      </a:endParaRPr>
                    </a:p>
                  </a:txBody>
                  <a:tcPr marL="2605" marR="2605" marT="2605" marB="0" anchor="ctr"/>
                </a:tc>
                <a:tc>
                  <a:txBody>
                    <a:bodyPr/>
                    <a:lstStyle/>
                    <a:p>
                      <a:pPr algn="l" fontAlgn="b"/>
                      <a:endParaRPr lang="es-ES" sz="900" b="0" i="0" u="none" strike="noStrike" dirty="0">
                        <a:solidFill>
                          <a:srgbClr val="000000"/>
                        </a:solidFill>
                        <a:effectLst/>
                        <a:latin typeface="Calibri" panose="020F0502020204030204" pitchFamily="34" charset="0"/>
                      </a:endParaRPr>
                    </a:p>
                  </a:txBody>
                  <a:tcPr marL="2605" marR="2605" marT="2605" marB="0" anchor="b"/>
                </a:tc>
                <a:extLst>
                  <a:ext uri="{0D108BD9-81ED-4DB2-BD59-A6C34878D82A}">
                    <a16:rowId xmlns:a16="http://schemas.microsoft.com/office/drawing/2014/main" val="2515423665"/>
                  </a:ext>
                </a:extLst>
              </a:tr>
            </a:tbl>
          </a:graphicData>
        </a:graphic>
      </p:graphicFrame>
    </p:spTree>
    <p:extLst>
      <p:ext uri="{BB962C8B-B14F-4D97-AF65-F5344CB8AC3E}">
        <p14:creationId xmlns:p14="http://schemas.microsoft.com/office/powerpoint/2010/main" val="11869948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3165526670"/>
              </p:ext>
            </p:extLst>
          </p:nvPr>
        </p:nvGraphicFramePr>
        <p:xfrm>
          <a:off x="228600" y="1556790"/>
          <a:ext cx="8686801" cy="4536507"/>
        </p:xfrm>
        <a:graphic>
          <a:graphicData uri="http://schemas.openxmlformats.org/drawingml/2006/table">
            <a:tbl>
              <a:tblPr>
                <a:tableStyleId>{5C22544A-7EE6-4342-B048-85BDC9FD1C3A}</a:tableStyleId>
              </a:tblPr>
              <a:tblGrid>
                <a:gridCol w="3168127">
                  <a:extLst>
                    <a:ext uri="{9D8B030D-6E8A-4147-A177-3AD203B41FA5}">
                      <a16:colId xmlns:a16="http://schemas.microsoft.com/office/drawing/2014/main" val="551550983"/>
                    </a:ext>
                  </a:extLst>
                </a:gridCol>
                <a:gridCol w="613186">
                  <a:extLst>
                    <a:ext uri="{9D8B030D-6E8A-4147-A177-3AD203B41FA5}">
                      <a16:colId xmlns:a16="http://schemas.microsoft.com/office/drawing/2014/main" val="2808517015"/>
                    </a:ext>
                  </a:extLst>
                </a:gridCol>
                <a:gridCol w="613186">
                  <a:extLst>
                    <a:ext uri="{9D8B030D-6E8A-4147-A177-3AD203B41FA5}">
                      <a16:colId xmlns:a16="http://schemas.microsoft.com/office/drawing/2014/main" val="1088219837"/>
                    </a:ext>
                  </a:extLst>
                </a:gridCol>
                <a:gridCol w="613186">
                  <a:extLst>
                    <a:ext uri="{9D8B030D-6E8A-4147-A177-3AD203B41FA5}">
                      <a16:colId xmlns:a16="http://schemas.microsoft.com/office/drawing/2014/main" val="1609608354"/>
                    </a:ext>
                  </a:extLst>
                </a:gridCol>
                <a:gridCol w="613186">
                  <a:extLst>
                    <a:ext uri="{9D8B030D-6E8A-4147-A177-3AD203B41FA5}">
                      <a16:colId xmlns:a16="http://schemas.microsoft.com/office/drawing/2014/main" val="519881417"/>
                    </a:ext>
                  </a:extLst>
                </a:gridCol>
                <a:gridCol w="613186">
                  <a:extLst>
                    <a:ext uri="{9D8B030D-6E8A-4147-A177-3AD203B41FA5}">
                      <a16:colId xmlns:a16="http://schemas.microsoft.com/office/drawing/2014/main" val="3433616141"/>
                    </a:ext>
                  </a:extLst>
                </a:gridCol>
                <a:gridCol w="613186">
                  <a:extLst>
                    <a:ext uri="{9D8B030D-6E8A-4147-A177-3AD203B41FA5}">
                      <a16:colId xmlns:a16="http://schemas.microsoft.com/office/drawing/2014/main" val="2106206557"/>
                    </a:ext>
                  </a:extLst>
                </a:gridCol>
                <a:gridCol w="613186">
                  <a:extLst>
                    <a:ext uri="{9D8B030D-6E8A-4147-A177-3AD203B41FA5}">
                      <a16:colId xmlns:a16="http://schemas.microsoft.com/office/drawing/2014/main" val="3978733250"/>
                    </a:ext>
                  </a:extLst>
                </a:gridCol>
                <a:gridCol w="613186">
                  <a:extLst>
                    <a:ext uri="{9D8B030D-6E8A-4147-A177-3AD203B41FA5}">
                      <a16:colId xmlns:a16="http://schemas.microsoft.com/office/drawing/2014/main" val="4249097526"/>
                    </a:ext>
                  </a:extLst>
                </a:gridCol>
                <a:gridCol w="613186">
                  <a:extLst>
                    <a:ext uri="{9D8B030D-6E8A-4147-A177-3AD203B41FA5}">
                      <a16:colId xmlns:a16="http://schemas.microsoft.com/office/drawing/2014/main" val="1000796560"/>
                    </a:ext>
                  </a:extLst>
                </a:gridCol>
              </a:tblGrid>
              <a:tr h="316099">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2021</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2022</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2023</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2024</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2025</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2026</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2027</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2021-2027</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l" fontAlgn="b"/>
                      <a:r>
                        <a:rPr lang="es-ES" sz="900" u="none" strike="noStrike">
                          <a:effectLst/>
                        </a:rPr>
                        <a:t>dif 12.19</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3703609568"/>
                  </a:ext>
                </a:extLst>
              </a:tr>
              <a:tr h="231857">
                <a:tc>
                  <a:txBody>
                    <a:bodyPr/>
                    <a:lstStyle/>
                    <a:p>
                      <a:pPr algn="l" fontAlgn="b"/>
                      <a:r>
                        <a:rPr lang="es-ES" sz="900" u="none" strike="noStrike">
                          <a:effectLst/>
                        </a:rPr>
                        <a:t>- rúbrica 1: «Mercado único, innovación y economía digital»;</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19.721</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19.666</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19.133</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18.633</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18.518</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18.646</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18.473</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132.790</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-19.000</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1850708341"/>
                  </a:ext>
                </a:extLst>
              </a:tr>
              <a:tr h="633946">
                <a:tc>
                  <a:txBody>
                    <a:bodyPr/>
                    <a:lstStyle/>
                    <a:p>
                      <a:pPr algn="l" fontAlgn="b"/>
                      <a:r>
                        <a:rPr lang="es-ES" sz="900" u="none" strike="noStrike">
                          <a:effectLst/>
                        </a:rPr>
                        <a:t>- rúbrica 2: «Cohesión, resiliencia y valores», que incluirá una subrúbrica para la cohesión económica, social y territorial y una subrúbrica para resiliencia y valores;</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49.741</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51.101</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52.194</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53.954</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55.182</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56.787</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58.809</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377.768</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3.712</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3562416713"/>
                  </a:ext>
                </a:extLst>
              </a:tr>
              <a:tr h="231857">
                <a:tc>
                  <a:txBody>
                    <a:bodyPr/>
                    <a:lstStyle/>
                    <a:p>
                      <a:pPr algn="l" fontAlgn="b"/>
                      <a:r>
                        <a:rPr lang="es-ES" sz="900" u="none" strike="noStrike">
                          <a:effectLst/>
                        </a:rPr>
                        <a:t>Subrúbrica 2a: Cohesión económica, social y territorial</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45.411</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45.951</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46.493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47.130</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47.770</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48.414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49.066</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330.235</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7.054</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2397351126"/>
                  </a:ext>
                </a:extLst>
              </a:tr>
              <a:tr h="231857">
                <a:tc>
                  <a:txBody>
                    <a:bodyPr/>
                    <a:lstStyle/>
                    <a:p>
                      <a:pPr algn="l" fontAlgn="b"/>
                      <a:r>
                        <a:rPr lang="es-ES" sz="900" u="none" strike="noStrike">
                          <a:effectLst/>
                        </a:rPr>
                        <a:t>Subrúbrica 2b: Resiliencia y valores</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4.330</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5.150</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5.701</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6.824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7.412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8.373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9.743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47.533</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3790785193"/>
                  </a:ext>
                </a:extLst>
              </a:tr>
              <a:tr h="633946">
                <a:tc>
                  <a:txBody>
                    <a:bodyPr/>
                    <a:lstStyle/>
                    <a:p>
                      <a:pPr algn="l" fontAlgn="b"/>
                      <a:r>
                        <a:rPr lang="es-ES" sz="900" u="none" strike="noStrike">
                          <a:effectLst/>
                        </a:rPr>
                        <a:t>- rúbrica 3: «Recursos naturales y medio ambiente», que incluirá un sublímite máximo para los gastos en concepto de ayudas relacionadas el mercado y los pagos directos;</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55.242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52.214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51.489</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50.617</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49.719</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48.932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48.161</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356.374</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9.792</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443275615"/>
                  </a:ext>
                </a:extLst>
              </a:tr>
              <a:tr h="231857">
                <a:tc>
                  <a:txBody>
                    <a:bodyPr/>
                    <a:lstStyle/>
                    <a:p>
                      <a:pPr algn="l" fontAlgn="b"/>
                      <a:r>
                        <a:rPr lang="es-ES" sz="900" u="none" strike="noStrike">
                          <a:effectLst/>
                        </a:rPr>
                        <a:t>ayudas relacionadas con el mercado y pagos directos</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38.564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38.115</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37.604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36.983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36.373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35.772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35.183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258.594</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4.347</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2799960750"/>
                  </a:ext>
                </a:extLst>
              </a:tr>
              <a:tr h="231857">
                <a:tc>
                  <a:txBody>
                    <a:bodyPr/>
                    <a:lstStyle/>
                    <a:p>
                      <a:pPr algn="l" fontAlgn="b"/>
                      <a:r>
                        <a:rPr lang="es-ES" sz="900" u="none" strike="noStrike">
                          <a:effectLst/>
                        </a:rPr>
                        <a:t>- rúbrica 4: «Migración y gestión de las fronteras»;</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2.324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2.811</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3.164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3.282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3.672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3.682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3.736</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22.671</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-718</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4185742796"/>
                  </a:ext>
                </a:extLst>
              </a:tr>
              <a:tr h="231857">
                <a:tc>
                  <a:txBody>
                    <a:bodyPr/>
                    <a:lstStyle/>
                    <a:p>
                      <a:pPr algn="l" fontAlgn="b"/>
                      <a:r>
                        <a:rPr lang="es-ES" sz="900" u="none" strike="noStrike">
                          <a:effectLst/>
                        </a:rPr>
                        <a:t>- rúbrica 5: «Seguridad y defensa»;</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1.700</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1.725</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1.737</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1.754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1.928</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2.078</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2.263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13.185</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-1.506</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3179641192"/>
                  </a:ext>
                </a:extLst>
              </a:tr>
              <a:tr h="231857">
                <a:tc>
                  <a:txBody>
                    <a:bodyPr/>
                    <a:lstStyle/>
                    <a:p>
                      <a:pPr algn="l" fontAlgn="b"/>
                      <a:r>
                        <a:rPr lang="es-ES" sz="900" u="none" strike="noStrike">
                          <a:effectLst/>
                        </a:rPr>
                        <a:t>- rúbrica 6: «Vecindad y resto del mundo»;</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15.309</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15.522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14.789</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14.056</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13.323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12.592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12.828</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98.419</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-4.798</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400308265"/>
                  </a:ext>
                </a:extLst>
              </a:tr>
              <a:tr h="633946">
                <a:tc>
                  <a:txBody>
                    <a:bodyPr/>
                    <a:lstStyle/>
                    <a:p>
                      <a:pPr algn="l" fontAlgn="b"/>
                      <a:r>
                        <a:rPr lang="es-ES" sz="900" u="none" strike="noStrike">
                          <a:effectLst/>
                        </a:rPr>
                        <a:t>- rúbrica 7: «Administración pública europea», que incluirá un sublímite máximo para los gastos administrativos de las instituciones.</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10.021</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10.215</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10.342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10.454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10.554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10.673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10.843</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73.102</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-500</a:t>
                      </a:r>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3693248496"/>
                  </a:ext>
                </a:extLst>
              </a:tr>
              <a:tr h="231857">
                <a:tc>
                  <a:txBody>
                    <a:bodyPr/>
                    <a:lstStyle/>
                    <a:p>
                      <a:pPr algn="l" fontAlgn="b"/>
                      <a:r>
                        <a:rPr lang="es-ES" sz="900" u="none" strike="noStrike">
                          <a:effectLst/>
                        </a:rPr>
                        <a:t>gastos administrativos de las instituciones</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7.742</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7.878</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7.945</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7.997</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8.025</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8.077</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8.188</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55.852</a:t>
                      </a:r>
                      <a:endParaRPr lang="es-ES" sz="900" b="1"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1" i="1"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4265311873"/>
                  </a:ext>
                </a:extLst>
              </a:tr>
              <a:tr h="231857">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1113040724"/>
                  </a:ext>
                </a:extLst>
              </a:tr>
              <a:tr h="231857">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154.058</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153.254</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152.848</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152.750</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152.896</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a:effectLst/>
                        </a:rPr>
                        <a:t>153.390</a:t>
                      </a:r>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l" fontAlgn="b"/>
                      <a:endParaRPr lang="es-ES" sz="900" b="0" i="0" u="none" strike="noStrike">
                        <a:solidFill>
                          <a:srgbClr val="000000"/>
                        </a:solidFill>
                        <a:effectLst/>
                        <a:latin typeface="Calibri" panose="020F0502020204030204" pitchFamily="34" charset="0"/>
                      </a:endParaRPr>
                    </a:p>
                  </a:txBody>
                  <a:tcPr marL="7665" marR="7665" marT="7665" marB="0" anchor="b"/>
                </a:tc>
                <a:tc>
                  <a:txBody>
                    <a:bodyPr/>
                    <a:lstStyle/>
                    <a:p>
                      <a:pPr algn="r" fontAlgn="b"/>
                      <a:r>
                        <a:rPr lang="es-ES" sz="900" u="none" strike="noStrike" dirty="0">
                          <a:effectLst/>
                        </a:rPr>
                        <a:t>1.074.309</a:t>
                      </a:r>
                      <a:endParaRPr lang="es-ES" sz="900" b="1" i="0" u="none" strike="noStrike" dirty="0">
                        <a:solidFill>
                          <a:srgbClr val="000000"/>
                        </a:solidFill>
                        <a:effectLst/>
                        <a:latin typeface="Calibri" panose="020F0502020204030204" pitchFamily="34" charset="0"/>
                      </a:endParaRPr>
                    </a:p>
                  </a:txBody>
                  <a:tcPr marL="7665" marR="7665" marT="7665" marB="0" anchor="b">
                    <a:solidFill>
                      <a:schemeClr val="accent1"/>
                    </a:solidFill>
                  </a:tcPr>
                </a:tc>
                <a:tc>
                  <a:txBody>
                    <a:bodyPr/>
                    <a:lstStyle/>
                    <a:p>
                      <a:pPr algn="l" fontAlgn="b"/>
                      <a:endParaRPr lang="es-ES" sz="900" b="0" i="0" u="none" strike="noStrike" dirty="0">
                        <a:solidFill>
                          <a:srgbClr val="000000"/>
                        </a:solidFill>
                        <a:effectLst/>
                        <a:latin typeface="Calibri" panose="020F0502020204030204" pitchFamily="34" charset="0"/>
                      </a:endParaRPr>
                    </a:p>
                  </a:txBody>
                  <a:tcPr marL="7665" marR="7665" marT="7665" marB="0" anchor="b"/>
                </a:tc>
                <a:extLst>
                  <a:ext uri="{0D108BD9-81ED-4DB2-BD59-A6C34878D82A}">
                    <a16:rowId xmlns:a16="http://schemas.microsoft.com/office/drawing/2014/main" val="4153381003"/>
                  </a:ext>
                </a:extLst>
              </a:tr>
            </a:tbl>
          </a:graphicData>
        </a:graphic>
      </p:graphicFrame>
    </p:spTree>
    <p:extLst>
      <p:ext uri="{BB962C8B-B14F-4D97-AF65-F5344CB8AC3E}">
        <p14:creationId xmlns:p14="http://schemas.microsoft.com/office/powerpoint/2010/main" val="29666949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áfico 2"/>
          <p:cNvGraphicFramePr>
            <a:graphicFrameLocks/>
          </p:cNvGraphicFramePr>
          <p:nvPr>
            <p:extLst>
              <p:ext uri="{D42A27DB-BD31-4B8C-83A1-F6EECF244321}">
                <p14:modId xmlns:p14="http://schemas.microsoft.com/office/powerpoint/2010/main" val="2753048253"/>
              </p:ext>
            </p:extLst>
          </p:nvPr>
        </p:nvGraphicFramePr>
        <p:xfrm>
          <a:off x="251520" y="260648"/>
          <a:ext cx="8712968" cy="626469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0439203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1045928599"/>
              </p:ext>
            </p:extLst>
          </p:nvPr>
        </p:nvGraphicFramePr>
        <p:xfrm>
          <a:off x="1116761" y="1484784"/>
          <a:ext cx="6407568" cy="4637405"/>
        </p:xfrm>
        <a:graphic>
          <a:graphicData uri="http://schemas.openxmlformats.org/drawingml/2006/table">
            <a:tbl>
              <a:tblPr firstRow="1" bandRow="1">
                <a:tableStyleId>{5C22544A-7EE6-4342-B048-85BDC9FD1C3A}</a:tableStyleId>
              </a:tblPr>
              <a:tblGrid>
                <a:gridCol w="3239215">
                  <a:extLst>
                    <a:ext uri="{9D8B030D-6E8A-4147-A177-3AD203B41FA5}">
                      <a16:colId xmlns:a16="http://schemas.microsoft.com/office/drawing/2014/main" val="1985572642"/>
                    </a:ext>
                  </a:extLst>
                </a:gridCol>
                <a:gridCol w="2016224">
                  <a:extLst>
                    <a:ext uri="{9D8B030D-6E8A-4147-A177-3AD203B41FA5}">
                      <a16:colId xmlns:a16="http://schemas.microsoft.com/office/drawing/2014/main" val="2518519199"/>
                    </a:ext>
                  </a:extLst>
                </a:gridCol>
                <a:gridCol w="1152129">
                  <a:extLst>
                    <a:ext uri="{9D8B030D-6E8A-4147-A177-3AD203B41FA5}">
                      <a16:colId xmlns:a16="http://schemas.microsoft.com/office/drawing/2014/main" val="1614893956"/>
                    </a:ext>
                  </a:extLst>
                </a:gridCol>
              </a:tblGrid>
              <a:tr h="370840">
                <a:tc>
                  <a:txBody>
                    <a:bodyPr/>
                    <a:lstStyle/>
                    <a:p>
                      <a:pPr algn="l" fontAlgn="b"/>
                      <a:r>
                        <a:rPr lang="es-ES" sz="1800" b="1" i="0" u="none" strike="noStrike" dirty="0">
                          <a:solidFill>
                            <a:srgbClr val="000000"/>
                          </a:solidFill>
                          <a:effectLst/>
                          <a:latin typeface="Calibri" panose="020F0502020204030204" pitchFamily="34" charset="0"/>
                        </a:rPr>
                        <a:t>«</a:t>
                      </a:r>
                      <a:r>
                        <a:rPr lang="es-ES" sz="1800" b="1" i="0" u="none" strike="noStrike" dirty="0" err="1">
                          <a:solidFill>
                            <a:srgbClr val="000000"/>
                          </a:solidFill>
                          <a:effectLst/>
                          <a:latin typeface="Calibri" panose="020F0502020204030204" pitchFamily="34" charset="0"/>
                        </a:rPr>
                        <a:t>Next</a:t>
                      </a:r>
                      <a:r>
                        <a:rPr lang="es-ES" sz="1800" b="1" i="0" u="none" strike="noStrike" dirty="0">
                          <a:solidFill>
                            <a:srgbClr val="000000"/>
                          </a:solidFill>
                          <a:effectLst/>
                          <a:latin typeface="Calibri" panose="020F0502020204030204" pitchFamily="34" charset="0"/>
                        </a:rPr>
                        <a:t> </a:t>
                      </a:r>
                      <a:r>
                        <a:rPr lang="es-ES" sz="1800" b="1" i="0" u="none" strike="noStrike" dirty="0" err="1">
                          <a:solidFill>
                            <a:srgbClr val="000000"/>
                          </a:solidFill>
                          <a:effectLst/>
                          <a:latin typeface="Calibri" panose="020F0502020204030204" pitchFamily="34" charset="0"/>
                        </a:rPr>
                        <a:t>Generation</a:t>
                      </a:r>
                      <a:r>
                        <a:rPr lang="es-ES" sz="1800" b="1" i="0" u="none" strike="noStrike" dirty="0">
                          <a:solidFill>
                            <a:srgbClr val="000000"/>
                          </a:solidFill>
                          <a:effectLst/>
                          <a:latin typeface="Calibri" panose="020F0502020204030204" pitchFamily="34" charset="0"/>
                        </a:rPr>
                        <a:t> EU»</a:t>
                      </a:r>
                    </a:p>
                  </a:txBody>
                  <a:tcPr marL="9525" marR="9525" marT="9525" marB="0" anchor="b"/>
                </a:tc>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90323979"/>
                  </a:ext>
                </a:extLst>
              </a:tr>
              <a:tr h="370840">
                <a:tc>
                  <a:txBody>
                    <a:bodyPr/>
                    <a:lstStyle/>
                    <a:p>
                      <a:pPr algn="l" fontAlgn="b"/>
                      <a:endParaRPr lang="es-ES"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21703295"/>
                  </a:ext>
                </a:extLst>
              </a:tr>
              <a:tr h="370840">
                <a:tc>
                  <a:txBody>
                    <a:bodyPr/>
                    <a:lstStyle/>
                    <a:p>
                      <a:pPr algn="l" fontAlgn="b"/>
                      <a:r>
                        <a:rPr lang="es-ES" sz="1800" b="0" i="0" u="none" strike="noStrike" dirty="0">
                          <a:solidFill>
                            <a:srgbClr val="000000"/>
                          </a:solidFill>
                          <a:effectLst/>
                          <a:latin typeface="Calibri" panose="020F0502020204030204" pitchFamily="34" charset="0"/>
                        </a:rPr>
                        <a:t>• Mecanismo de Recuperación y Resiliencia </a:t>
                      </a:r>
                    </a:p>
                  </a:txBody>
                  <a:tcPr marL="9525" marR="9525" marT="9525" marB="0" anchor="b"/>
                </a:tc>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s-ES" sz="1800" b="1" i="0" u="none" strike="noStrike" dirty="0">
                          <a:solidFill>
                            <a:srgbClr val="000000"/>
                          </a:solidFill>
                          <a:effectLst/>
                          <a:latin typeface="Calibri" panose="020F0502020204030204" pitchFamily="34" charset="0"/>
                        </a:rPr>
                        <a:t>672.500</a:t>
                      </a:r>
                    </a:p>
                  </a:txBody>
                  <a:tcPr marL="9525" marR="9525" marT="9525" marB="0" anchor="ctr"/>
                </a:tc>
                <a:extLst>
                  <a:ext uri="{0D108BD9-81ED-4DB2-BD59-A6C34878D82A}">
                    <a16:rowId xmlns:a16="http://schemas.microsoft.com/office/drawing/2014/main" val="614568720"/>
                  </a:ext>
                </a:extLst>
              </a:tr>
              <a:tr h="370840">
                <a:tc>
                  <a:txBody>
                    <a:bodyPr/>
                    <a:lstStyle/>
                    <a:p>
                      <a:pPr algn="l" fontAlgn="b"/>
                      <a:r>
                        <a:rPr lang="es-ES" sz="1800" b="0" i="1" u="none" strike="noStrike" dirty="0">
                          <a:solidFill>
                            <a:srgbClr val="000000"/>
                          </a:solidFill>
                          <a:effectLst/>
                          <a:latin typeface="Calibri" panose="020F0502020204030204" pitchFamily="34" charset="0"/>
                        </a:rPr>
                        <a:t>de los cuales préstamos </a:t>
                      </a:r>
                    </a:p>
                  </a:txBody>
                  <a:tcPr marL="9525" marR="9525" marT="9525" marB="0" anchor="b"/>
                </a:tc>
                <a:tc>
                  <a:txBody>
                    <a:bodyPr/>
                    <a:lstStyle/>
                    <a:p>
                      <a:pPr algn="r" fontAlgn="b"/>
                      <a:r>
                        <a:rPr lang="es-ES" sz="1800" b="0" i="1" u="none" strike="noStrike">
                          <a:solidFill>
                            <a:srgbClr val="000000"/>
                          </a:solidFill>
                          <a:effectLst/>
                          <a:latin typeface="Calibri" panose="020F0502020204030204" pitchFamily="34" charset="0"/>
                        </a:rPr>
                        <a:t>360.000</a:t>
                      </a:r>
                    </a:p>
                  </a:txBody>
                  <a:tcPr marL="9525" marR="9525" marT="9525" marB="0" anchor="b"/>
                </a:tc>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4230731719"/>
                  </a:ext>
                </a:extLst>
              </a:tr>
              <a:tr h="370840">
                <a:tc>
                  <a:txBody>
                    <a:bodyPr/>
                    <a:lstStyle/>
                    <a:p>
                      <a:pPr algn="l" fontAlgn="b"/>
                      <a:r>
                        <a:rPr lang="es-ES" sz="1800" b="0" i="1" u="none" strike="noStrike" dirty="0">
                          <a:solidFill>
                            <a:srgbClr val="000000"/>
                          </a:solidFill>
                          <a:effectLst/>
                          <a:latin typeface="Calibri" panose="020F0502020204030204" pitchFamily="34" charset="0"/>
                        </a:rPr>
                        <a:t>de los cuales subvenciones </a:t>
                      </a:r>
                    </a:p>
                  </a:txBody>
                  <a:tcPr marL="9525" marR="9525" marT="9525" marB="0" anchor="b"/>
                </a:tc>
                <a:tc>
                  <a:txBody>
                    <a:bodyPr/>
                    <a:lstStyle/>
                    <a:p>
                      <a:pPr algn="r" fontAlgn="b"/>
                      <a:r>
                        <a:rPr lang="es-ES" sz="1800" b="0" i="1" u="none" strike="noStrike" dirty="0">
                          <a:solidFill>
                            <a:srgbClr val="000000"/>
                          </a:solidFill>
                          <a:effectLst/>
                          <a:latin typeface="Calibri" panose="020F0502020204030204" pitchFamily="34" charset="0"/>
                        </a:rPr>
                        <a:t>312.500</a:t>
                      </a:r>
                    </a:p>
                  </a:txBody>
                  <a:tcPr marL="9525" marR="9525" marT="9525" marB="0" anchor="b"/>
                </a:tc>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679114697"/>
                  </a:ext>
                </a:extLst>
              </a:tr>
              <a:tr h="370840">
                <a:tc>
                  <a:txBody>
                    <a:bodyPr/>
                    <a:lstStyle/>
                    <a:p>
                      <a:pPr algn="l" fontAlgn="b"/>
                      <a:r>
                        <a:rPr lang="es-ES" sz="1800" b="0" i="0" u="none" strike="noStrike" dirty="0">
                          <a:solidFill>
                            <a:srgbClr val="000000"/>
                          </a:solidFill>
                          <a:effectLst/>
                          <a:latin typeface="Calibri" panose="020F0502020204030204" pitchFamily="34" charset="0"/>
                        </a:rPr>
                        <a:t>• REACT-EU: </a:t>
                      </a:r>
                    </a:p>
                  </a:txBody>
                  <a:tcPr marL="9525" marR="9525" marT="9525" marB="0" anchor="b"/>
                </a:tc>
                <a:tc>
                  <a:txBody>
                    <a:bodyPr/>
                    <a:lstStyle/>
                    <a:p>
                      <a:pPr algn="r" fontAlgn="b"/>
                      <a:r>
                        <a:rPr lang="es-ES" sz="1800" b="0" i="0" u="none" strike="noStrike" dirty="0">
                          <a:solidFill>
                            <a:srgbClr val="000000"/>
                          </a:solidFill>
                          <a:effectLst/>
                          <a:latin typeface="Calibri" panose="020F0502020204030204" pitchFamily="34" charset="0"/>
                        </a:rPr>
                        <a:t>47.500</a:t>
                      </a:r>
                    </a:p>
                  </a:txBody>
                  <a:tcPr marL="9525" marR="9525" marT="9525" marB="0" anchor="b"/>
                </a:tc>
                <a:tc rowSpan="6">
                  <a:txBody>
                    <a:bodyPr/>
                    <a:lstStyle/>
                    <a:p>
                      <a:pPr algn="ctr" fontAlgn="b"/>
                      <a:r>
                        <a:rPr lang="es-ES" sz="1800" b="1" i="0" u="none" strike="noStrike" dirty="0">
                          <a:solidFill>
                            <a:srgbClr val="000000"/>
                          </a:solidFill>
                          <a:effectLst/>
                          <a:latin typeface="Calibri" panose="020F0502020204030204" pitchFamily="34" charset="0"/>
                        </a:rPr>
                        <a:t>77.500</a:t>
                      </a:r>
                    </a:p>
                  </a:txBody>
                  <a:tcPr marL="9525" marR="9525" marT="9525" marB="0" anchor="ctr"/>
                </a:tc>
                <a:extLst>
                  <a:ext uri="{0D108BD9-81ED-4DB2-BD59-A6C34878D82A}">
                    <a16:rowId xmlns:a16="http://schemas.microsoft.com/office/drawing/2014/main" val="624838360"/>
                  </a:ext>
                </a:extLst>
              </a:tr>
              <a:tr h="370840">
                <a:tc>
                  <a:txBody>
                    <a:bodyPr/>
                    <a:lstStyle/>
                    <a:p>
                      <a:pPr algn="l" fontAlgn="b"/>
                      <a:r>
                        <a:rPr lang="es-ES" sz="1800" b="0" i="0" u="none" strike="noStrike" dirty="0">
                          <a:solidFill>
                            <a:srgbClr val="000000"/>
                          </a:solidFill>
                          <a:effectLst/>
                          <a:latin typeface="Calibri" panose="020F0502020204030204" pitchFamily="34" charset="0"/>
                        </a:rPr>
                        <a:t>• Horizonte Europa: </a:t>
                      </a:r>
                    </a:p>
                  </a:txBody>
                  <a:tcPr marL="9525" marR="9525" marT="9525" marB="0" anchor="b"/>
                </a:tc>
                <a:tc>
                  <a:txBody>
                    <a:bodyPr/>
                    <a:lstStyle/>
                    <a:p>
                      <a:pPr algn="r" fontAlgn="b"/>
                      <a:r>
                        <a:rPr lang="es-ES" sz="1800" b="0" i="0" u="none" strike="noStrike" dirty="0">
                          <a:solidFill>
                            <a:srgbClr val="000000"/>
                          </a:solidFill>
                          <a:effectLst/>
                          <a:latin typeface="Calibri" panose="020F0502020204030204" pitchFamily="34" charset="0"/>
                        </a:rPr>
                        <a:t>5.000</a:t>
                      </a:r>
                    </a:p>
                  </a:txBody>
                  <a:tcPr marL="9525" marR="9525" marT="9525" marB="0" anchor="b"/>
                </a:tc>
                <a:tc vMerge="1">
                  <a:txBody>
                    <a:bodyPr/>
                    <a:lstStyle/>
                    <a:p>
                      <a:pPr algn="l" fontAlgn="b"/>
                      <a:endParaRPr lang="es-E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029701783"/>
                  </a:ext>
                </a:extLst>
              </a:tr>
              <a:tr h="370840">
                <a:tc>
                  <a:txBody>
                    <a:bodyPr/>
                    <a:lstStyle/>
                    <a:p>
                      <a:pPr algn="l" fontAlgn="b"/>
                      <a:r>
                        <a:rPr lang="es-ES" sz="1800" b="0" i="0" u="none" strike="noStrike" dirty="0">
                          <a:solidFill>
                            <a:srgbClr val="000000"/>
                          </a:solidFill>
                          <a:effectLst/>
                          <a:latin typeface="Calibri" panose="020F0502020204030204" pitchFamily="34" charset="0"/>
                        </a:rPr>
                        <a:t>• </a:t>
                      </a:r>
                      <a:r>
                        <a:rPr lang="es-ES" sz="1800" b="0" i="0" u="none" strike="noStrike" dirty="0" err="1">
                          <a:solidFill>
                            <a:srgbClr val="000000"/>
                          </a:solidFill>
                          <a:effectLst/>
                          <a:latin typeface="Calibri" panose="020F0502020204030204" pitchFamily="34" charset="0"/>
                        </a:rPr>
                        <a:t>InvestEU</a:t>
                      </a:r>
                      <a:r>
                        <a:rPr lang="es-ES" sz="18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fontAlgn="b"/>
                      <a:r>
                        <a:rPr lang="es-ES" sz="1800" b="0" i="0" u="none" strike="noStrike" dirty="0">
                          <a:solidFill>
                            <a:srgbClr val="000000"/>
                          </a:solidFill>
                          <a:effectLst/>
                          <a:latin typeface="Calibri" panose="020F0502020204030204" pitchFamily="34" charset="0"/>
                        </a:rPr>
                        <a:t>5.600</a:t>
                      </a:r>
                    </a:p>
                  </a:txBody>
                  <a:tcPr marL="9525" marR="9525" marT="9525" marB="0" anchor="b"/>
                </a:tc>
                <a:tc vMerge="1">
                  <a:txBody>
                    <a:bodyPr/>
                    <a:lstStyle/>
                    <a:p>
                      <a:pPr algn="l" fontAlgn="b"/>
                      <a:endParaRPr lang="es-E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43547078"/>
                  </a:ext>
                </a:extLst>
              </a:tr>
              <a:tr h="370840">
                <a:tc>
                  <a:txBody>
                    <a:bodyPr/>
                    <a:lstStyle/>
                    <a:p>
                      <a:pPr algn="l" fontAlgn="b"/>
                      <a:r>
                        <a:rPr lang="es-ES" sz="1800" b="0" i="0" u="none" strike="noStrike" dirty="0">
                          <a:solidFill>
                            <a:srgbClr val="000000"/>
                          </a:solidFill>
                          <a:effectLst/>
                          <a:latin typeface="Calibri" panose="020F0502020204030204" pitchFamily="34" charset="0"/>
                        </a:rPr>
                        <a:t>• Desarrollo rural: </a:t>
                      </a:r>
                    </a:p>
                  </a:txBody>
                  <a:tcPr marL="9525" marR="9525" marT="9525" marB="0" anchor="b"/>
                </a:tc>
                <a:tc>
                  <a:txBody>
                    <a:bodyPr/>
                    <a:lstStyle/>
                    <a:p>
                      <a:pPr algn="r" fontAlgn="b"/>
                      <a:r>
                        <a:rPr lang="es-ES" sz="1800" b="0" i="0" u="none" strike="noStrike" dirty="0">
                          <a:solidFill>
                            <a:srgbClr val="000000"/>
                          </a:solidFill>
                          <a:effectLst/>
                          <a:latin typeface="Calibri" panose="020F0502020204030204" pitchFamily="34" charset="0"/>
                        </a:rPr>
                        <a:t>7.500</a:t>
                      </a:r>
                    </a:p>
                  </a:txBody>
                  <a:tcPr marL="9525" marR="9525" marT="9525" marB="0" anchor="b"/>
                </a:tc>
                <a:tc vMerge="1">
                  <a:txBody>
                    <a:bodyPr/>
                    <a:lstStyle/>
                    <a:p>
                      <a:pPr algn="l" fontAlgn="b"/>
                      <a:endParaRPr lang="es-E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814143040"/>
                  </a:ext>
                </a:extLst>
              </a:tr>
              <a:tr h="370840">
                <a:tc>
                  <a:txBody>
                    <a:bodyPr/>
                    <a:lstStyle/>
                    <a:p>
                      <a:pPr algn="l" fontAlgn="b"/>
                      <a:r>
                        <a:rPr lang="es-ES" sz="1800" b="0" i="0" u="none" strike="noStrike" dirty="0">
                          <a:solidFill>
                            <a:srgbClr val="000000"/>
                          </a:solidFill>
                          <a:effectLst/>
                          <a:latin typeface="Calibri" panose="020F0502020204030204" pitchFamily="34" charset="0"/>
                        </a:rPr>
                        <a:t>• Fondo de Transición Justa: </a:t>
                      </a:r>
                    </a:p>
                  </a:txBody>
                  <a:tcPr marL="9525" marR="9525" marT="9525" marB="0" anchor="b"/>
                </a:tc>
                <a:tc>
                  <a:txBody>
                    <a:bodyPr/>
                    <a:lstStyle/>
                    <a:p>
                      <a:pPr algn="r" fontAlgn="b"/>
                      <a:r>
                        <a:rPr lang="es-ES" sz="1800" b="0" i="0" u="none" strike="noStrike" dirty="0">
                          <a:solidFill>
                            <a:srgbClr val="000000"/>
                          </a:solidFill>
                          <a:effectLst/>
                          <a:latin typeface="Calibri" panose="020F0502020204030204" pitchFamily="34" charset="0"/>
                        </a:rPr>
                        <a:t>10.000</a:t>
                      </a:r>
                    </a:p>
                  </a:txBody>
                  <a:tcPr marL="9525" marR="9525" marT="9525" marB="0" anchor="b"/>
                </a:tc>
                <a:tc vMerge="1">
                  <a:txBody>
                    <a:bodyPr/>
                    <a:lstStyle/>
                    <a:p>
                      <a:pPr algn="l" fontAlgn="b"/>
                      <a:endParaRPr lang="es-E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27236160"/>
                  </a:ext>
                </a:extLst>
              </a:tr>
              <a:tr h="370840">
                <a:tc>
                  <a:txBody>
                    <a:bodyPr/>
                    <a:lstStyle/>
                    <a:p>
                      <a:pPr algn="l" fontAlgn="b"/>
                      <a:r>
                        <a:rPr lang="es-ES" sz="1800" b="0" i="0" u="none" strike="noStrike" dirty="0">
                          <a:solidFill>
                            <a:srgbClr val="000000"/>
                          </a:solidFill>
                          <a:effectLst/>
                          <a:latin typeface="Calibri" panose="020F0502020204030204" pitchFamily="34" charset="0"/>
                        </a:rPr>
                        <a:t>• </a:t>
                      </a:r>
                      <a:r>
                        <a:rPr lang="es-ES" sz="1800" b="0" i="0" u="none" strike="noStrike" dirty="0" err="1">
                          <a:solidFill>
                            <a:srgbClr val="000000"/>
                          </a:solidFill>
                          <a:effectLst/>
                          <a:latin typeface="Calibri" panose="020F0502020204030204" pitchFamily="34" charset="0"/>
                        </a:rPr>
                        <a:t>rescEU</a:t>
                      </a:r>
                      <a:r>
                        <a:rPr lang="es-ES" sz="1800" b="0" i="0" u="none" strike="noStrike" dirty="0">
                          <a:solidFill>
                            <a:srgbClr val="000000"/>
                          </a:solidFill>
                          <a:effectLst/>
                          <a:latin typeface="Calibri" panose="020F0502020204030204" pitchFamily="34" charset="0"/>
                        </a:rPr>
                        <a:t>: </a:t>
                      </a:r>
                    </a:p>
                  </a:txBody>
                  <a:tcPr marL="9525" marR="9525" marT="9525" marB="0" anchor="b"/>
                </a:tc>
                <a:tc>
                  <a:txBody>
                    <a:bodyPr/>
                    <a:lstStyle/>
                    <a:p>
                      <a:pPr algn="r" fontAlgn="b"/>
                      <a:r>
                        <a:rPr lang="es-ES" sz="1800" b="0" i="0" u="none" strike="noStrike">
                          <a:solidFill>
                            <a:srgbClr val="000000"/>
                          </a:solidFill>
                          <a:effectLst/>
                          <a:latin typeface="Calibri" panose="020F0502020204030204" pitchFamily="34" charset="0"/>
                        </a:rPr>
                        <a:t>1.900</a:t>
                      </a:r>
                    </a:p>
                  </a:txBody>
                  <a:tcPr marL="9525" marR="9525" marT="9525" marB="0" anchor="b"/>
                </a:tc>
                <a:tc vMerge="1">
                  <a:txBody>
                    <a:bodyPr/>
                    <a:lstStyle/>
                    <a:p>
                      <a:pPr algn="l" fontAlgn="b"/>
                      <a:endParaRPr lang="es-ES" sz="18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55891961"/>
                  </a:ext>
                </a:extLst>
              </a:tr>
              <a:tr h="370840">
                <a:tc>
                  <a:txBody>
                    <a:bodyPr/>
                    <a:lstStyle/>
                    <a:p>
                      <a:pPr algn="l" fontAlgn="b"/>
                      <a:r>
                        <a:rPr lang="es-ES" sz="1800" b="0" i="0" u="none" strike="noStrike" dirty="0">
                          <a:solidFill>
                            <a:srgbClr val="000000"/>
                          </a:solidFill>
                          <a:effectLst/>
                          <a:latin typeface="Calibri" panose="020F0502020204030204" pitchFamily="34" charset="0"/>
                        </a:rPr>
                        <a:t>• Total: </a:t>
                      </a:r>
                    </a:p>
                  </a:txBody>
                  <a:tcPr marL="9525" marR="9525" marT="9525" marB="0" anchor="b"/>
                </a:tc>
                <a:tc>
                  <a:txBody>
                    <a:bodyPr/>
                    <a:lstStyle/>
                    <a:p>
                      <a:pPr algn="r" fontAlgn="b"/>
                      <a:endParaRPr lang="es-ES" sz="18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s-ES" sz="1800" b="1" i="0" u="none" strike="noStrike" dirty="0" smtClean="0">
                          <a:solidFill>
                            <a:srgbClr val="000000"/>
                          </a:solidFill>
                          <a:effectLst/>
                          <a:latin typeface="Calibri" panose="020F0502020204030204" pitchFamily="34" charset="0"/>
                        </a:rPr>
                        <a:t>750.000</a:t>
                      </a:r>
                      <a:endParaRPr lang="es-ES" sz="18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63073679"/>
                  </a:ext>
                </a:extLst>
              </a:tr>
            </a:tbl>
          </a:graphicData>
        </a:graphic>
      </p:graphicFrame>
    </p:spTree>
    <p:extLst>
      <p:ext uri="{BB962C8B-B14F-4D97-AF65-F5344CB8AC3E}">
        <p14:creationId xmlns:p14="http://schemas.microsoft.com/office/powerpoint/2010/main" val="22784352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272556466"/>
              </p:ext>
            </p:extLst>
          </p:nvPr>
        </p:nvGraphicFramePr>
        <p:xfrm>
          <a:off x="1524000" y="1397000"/>
          <a:ext cx="6096000" cy="450342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994837570"/>
                    </a:ext>
                  </a:extLst>
                </a:gridCol>
                <a:gridCol w="2032000">
                  <a:extLst>
                    <a:ext uri="{9D8B030D-6E8A-4147-A177-3AD203B41FA5}">
                      <a16:colId xmlns:a16="http://schemas.microsoft.com/office/drawing/2014/main" val="3711240744"/>
                    </a:ext>
                  </a:extLst>
                </a:gridCol>
                <a:gridCol w="2032000">
                  <a:extLst>
                    <a:ext uri="{9D8B030D-6E8A-4147-A177-3AD203B41FA5}">
                      <a16:colId xmlns:a16="http://schemas.microsoft.com/office/drawing/2014/main" val="2420903597"/>
                    </a:ext>
                  </a:extLst>
                </a:gridCol>
              </a:tblGrid>
              <a:tr h="370840">
                <a:tc gridSpan="2">
                  <a:txBody>
                    <a:bodyPr/>
                    <a:lstStyle/>
                    <a:p>
                      <a:pPr algn="l" fontAlgn="b"/>
                      <a:r>
                        <a:rPr lang="es-ES" sz="2400" b="0" i="0" u="none" strike="noStrike">
                          <a:solidFill>
                            <a:srgbClr val="000000"/>
                          </a:solidFill>
                          <a:effectLst/>
                          <a:latin typeface="Calibri" panose="020F0502020204030204" pitchFamily="34" charset="0"/>
                        </a:rPr>
                        <a:t>Proyectos a gran escala</a:t>
                      </a:r>
                    </a:p>
                  </a:txBody>
                  <a:tcPr marL="9525" marR="9525" marT="9525" marB="0" anchor="b"/>
                </a:tc>
                <a:tc hMerge="1">
                  <a:txBody>
                    <a:bodyPr/>
                    <a:lstStyle/>
                    <a:p>
                      <a:endParaRPr lang="es-ES"/>
                    </a:p>
                  </a:txBody>
                  <a:tcPr/>
                </a:tc>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721351194"/>
                  </a:ext>
                </a:extLst>
              </a:tr>
              <a:tr h="370840">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2400" b="0" i="0" u="none" strike="noStrike">
                          <a:solidFill>
                            <a:srgbClr val="000000"/>
                          </a:solidFill>
                          <a:effectLst/>
                          <a:latin typeface="Calibri" panose="020F0502020204030204" pitchFamily="34" charset="0"/>
                        </a:rPr>
                        <a:t>ITER</a:t>
                      </a:r>
                    </a:p>
                  </a:txBody>
                  <a:tcPr marL="9525" marR="9525" marT="9525" marB="0" anchor="b"/>
                </a:tc>
                <a:tc>
                  <a:txBody>
                    <a:bodyPr/>
                    <a:lstStyle/>
                    <a:p>
                      <a:pPr algn="r" fontAlgn="b"/>
                      <a:r>
                        <a:rPr lang="es-ES" sz="2400" b="0" i="0" u="none" strike="noStrike">
                          <a:solidFill>
                            <a:srgbClr val="000000"/>
                          </a:solidFill>
                          <a:effectLst/>
                          <a:latin typeface="Calibri" panose="020F0502020204030204" pitchFamily="34" charset="0"/>
                        </a:rPr>
                        <a:t>5.000</a:t>
                      </a:r>
                    </a:p>
                  </a:txBody>
                  <a:tcPr marL="9525" marR="9525" marT="9525" marB="0" anchor="b"/>
                </a:tc>
                <a:extLst>
                  <a:ext uri="{0D108BD9-81ED-4DB2-BD59-A6C34878D82A}">
                    <a16:rowId xmlns:a16="http://schemas.microsoft.com/office/drawing/2014/main" val="1456768503"/>
                  </a:ext>
                </a:extLst>
              </a:tr>
              <a:tr h="370840">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2400" b="0" i="0" u="none" strike="noStrike">
                          <a:solidFill>
                            <a:srgbClr val="000000"/>
                          </a:solidFill>
                          <a:effectLst/>
                          <a:latin typeface="Calibri" panose="020F0502020204030204" pitchFamily="34" charset="0"/>
                        </a:rPr>
                        <a:t>ESA</a:t>
                      </a:r>
                    </a:p>
                  </a:txBody>
                  <a:tcPr marL="9525" marR="9525" marT="9525" marB="0" anchor="b"/>
                </a:tc>
                <a:tc>
                  <a:txBody>
                    <a:bodyPr/>
                    <a:lstStyle/>
                    <a:p>
                      <a:pPr algn="r" fontAlgn="b"/>
                      <a:r>
                        <a:rPr lang="es-ES" sz="2400" b="0" i="0" u="none" strike="noStrike" dirty="0">
                          <a:solidFill>
                            <a:srgbClr val="000000"/>
                          </a:solidFill>
                          <a:effectLst/>
                          <a:latin typeface="Calibri" panose="020F0502020204030204" pitchFamily="34" charset="0"/>
                        </a:rPr>
                        <a:t>13.202</a:t>
                      </a:r>
                    </a:p>
                  </a:txBody>
                  <a:tcPr marL="9525" marR="9525" marT="9525" marB="0" anchor="b"/>
                </a:tc>
                <a:extLst>
                  <a:ext uri="{0D108BD9-81ED-4DB2-BD59-A6C34878D82A}">
                    <a16:rowId xmlns:a16="http://schemas.microsoft.com/office/drawing/2014/main" val="1465641768"/>
                  </a:ext>
                </a:extLst>
              </a:tr>
              <a:tr h="370840">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2400" b="0" i="1" u="none" strike="noStrike">
                          <a:solidFill>
                            <a:srgbClr val="000000"/>
                          </a:solidFill>
                          <a:effectLst/>
                          <a:latin typeface="Calibri" panose="020F0502020204030204" pitchFamily="34" charset="0"/>
                        </a:rPr>
                        <a:t>Galileo</a:t>
                      </a:r>
                    </a:p>
                  </a:txBody>
                  <a:tcPr marL="9525" marR="9525" marT="9525" marB="0" anchor="b"/>
                </a:tc>
                <a:tc>
                  <a:txBody>
                    <a:bodyPr/>
                    <a:lstStyle/>
                    <a:p>
                      <a:pPr algn="r" fontAlgn="b"/>
                      <a:r>
                        <a:rPr lang="es-ES" sz="2400" b="0" i="1" u="none" strike="noStrike" dirty="0" smtClean="0">
                          <a:solidFill>
                            <a:srgbClr val="000000"/>
                          </a:solidFill>
                          <a:effectLst/>
                          <a:latin typeface="Calibri" panose="020F0502020204030204" pitchFamily="34" charset="0"/>
                        </a:rPr>
                        <a:t>8.000</a:t>
                      </a:r>
                      <a:endParaRPr lang="es-ES" sz="2400" b="0" i="1"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60780482"/>
                  </a:ext>
                </a:extLst>
              </a:tr>
              <a:tr h="370840">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2400" b="0" i="1" u="none" strike="noStrike">
                          <a:solidFill>
                            <a:srgbClr val="000000"/>
                          </a:solidFill>
                          <a:effectLst/>
                          <a:latin typeface="Calibri" panose="020F0502020204030204" pitchFamily="34" charset="0"/>
                        </a:rPr>
                        <a:t>Copernicus</a:t>
                      </a:r>
                    </a:p>
                  </a:txBody>
                  <a:tcPr marL="9525" marR="9525" marT="9525" marB="0" anchor="b"/>
                </a:tc>
                <a:tc>
                  <a:txBody>
                    <a:bodyPr/>
                    <a:lstStyle/>
                    <a:p>
                      <a:pPr algn="r" fontAlgn="b"/>
                      <a:r>
                        <a:rPr lang="es-ES" sz="2400" b="0" i="1" u="none" strike="noStrike" dirty="0" smtClean="0">
                          <a:solidFill>
                            <a:srgbClr val="000000"/>
                          </a:solidFill>
                          <a:effectLst/>
                          <a:latin typeface="Calibri" panose="020F0502020204030204" pitchFamily="34" charset="0"/>
                        </a:rPr>
                        <a:t>4.810</a:t>
                      </a:r>
                      <a:endParaRPr lang="es-ES" sz="2400" b="0" i="1"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591944996"/>
                  </a:ext>
                </a:extLst>
              </a:tr>
              <a:tr h="370840">
                <a:tc>
                  <a:txBody>
                    <a:bodyPr/>
                    <a:lstStyle/>
                    <a:p>
                      <a:pPr algn="l" fontAlgn="b"/>
                      <a:r>
                        <a:rPr lang="es-ES" sz="2400" b="0" i="0" u="none" strike="noStrike">
                          <a:solidFill>
                            <a:srgbClr val="000000"/>
                          </a:solidFill>
                          <a:effectLst/>
                          <a:latin typeface="Calibri" panose="020F0502020204030204" pitchFamily="34" charset="0"/>
                        </a:rPr>
                        <a:t>Horizon</a:t>
                      </a:r>
                    </a:p>
                  </a:txBody>
                  <a:tcPr marL="9525" marR="9525" marT="9525" marB="0" anchor="b"/>
                </a:tc>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2400" b="0" i="0" u="none" strike="noStrike">
                          <a:solidFill>
                            <a:srgbClr val="000000"/>
                          </a:solidFill>
                          <a:effectLst/>
                          <a:latin typeface="Calibri" panose="020F0502020204030204" pitchFamily="34" charset="0"/>
                        </a:rPr>
                        <a:t>75.900</a:t>
                      </a:r>
                    </a:p>
                  </a:txBody>
                  <a:tcPr marL="9525" marR="9525" marT="9525" marB="0" anchor="b"/>
                </a:tc>
                <a:extLst>
                  <a:ext uri="{0D108BD9-81ED-4DB2-BD59-A6C34878D82A}">
                    <a16:rowId xmlns:a16="http://schemas.microsoft.com/office/drawing/2014/main" val="4082408220"/>
                  </a:ext>
                </a:extLst>
              </a:tr>
              <a:tr h="370840">
                <a:tc>
                  <a:txBody>
                    <a:bodyPr/>
                    <a:lstStyle/>
                    <a:p>
                      <a:pPr algn="l" fontAlgn="b"/>
                      <a:r>
                        <a:rPr lang="es-ES" sz="2400" b="0" i="0" u="none" strike="noStrike">
                          <a:solidFill>
                            <a:srgbClr val="000000"/>
                          </a:solidFill>
                          <a:effectLst/>
                          <a:latin typeface="Calibri" panose="020F0502020204030204" pitchFamily="34" charset="0"/>
                        </a:rPr>
                        <a:t>InvestEU</a:t>
                      </a:r>
                    </a:p>
                  </a:txBody>
                  <a:tcPr marL="9525" marR="9525" marT="9525" marB="0" anchor="b"/>
                </a:tc>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2400" b="0" i="0" u="none" strike="noStrike">
                          <a:solidFill>
                            <a:srgbClr val="000000"/>
                          </a:solidFill>
                          <a:effectLst/>
                          <a:latin typeface="Calibri" panose="020F0502020204030204" pitchFamily="34" charset="0"/>
                        </a:rPr>
                        <a:t>2.800</a:t>
                      </a:r>
                    </a:p>
                  </a:txBody>
                  <a:tcPr marL="9525" marR="9525" marT="9525" marB="0" anchor="b"/>
                </a:tc>
                <a:extLst>
                  <a:ext uri="{0D108BD9-81ED-4DB2-BD59-A6C34878D82A}">
                    <a16:rowId xmlns:a16="http://schemas.microsoft.com/office/drawing/2014/main" val="1439806759"/>
                  </a:ext>
                </a:extLst>
              </a:tr>
              <a:tr h="370840">
                <a:tc gridSpan="2">
                  <a:txBody>
                    <a:bodyPr/>
                    <a:lstStyle/>
                    <a:p>
                      <a:pPr algn="l" fontAlgn="b"/>
                      <a:r>
                        <a:rPr lang="es-ES" sz="2400" b="0" i="0" u="none" strike="noStrike">
                          <a:solidFill>
                            <a:srgbClr val="000000"/>
                          </a:solidFill>
                          <a:effectLst/>
                          <a:latin typeface="Calibri" panose="020F0502020204030204" pitchFamily="34" charset="0"/>
                        </a:rPr>
                        <a:t>Mecanismo "Conectar a Europa"</a:t>
                      </a:r>
                    </a:p>
                  </a:txBody>
                  <a:tcPr marL="9525" marR="9525" marT="9525" marB="0" anchor="b"/>
                </a:tc>
                <a:tc hMerge="1">
                  <a:txBody>
                    <a:bodyPr/>
                    <a:lstStyle/>
                    <a:p>
                      <a:endParaRPr lang="es-ES"/>
                    </a:p>
                  </a:txBody>
                  <a:tcPr/>
                </a:tc>
                <a:tc>
                  <a:txBody>
                    <a:bodyPr/>
                    <a:lstStyle/>
                    <a:p>
                      <a:pPr algn="r" fontAlgn="b"/>
                      <a:r>
                        <a:rPr lang="es-ES" sz="2400" b="0" i="0" u="none" strike="noStrike">
                          <a:solidFill>
                            <a:srgbClr val="000000"/>
                          </a:solidFill>
                          <a:effectLst/>
                          <a:latin typeface="Calibri" panose="020F0502020204030204" pitchFamily="34" charset="0"/>
                        </a:rPr>
                        <a:t>28.396</a:t>
                      </a:r>
                    </a:p>
                  </a:txBody>
                  <a:tcPr marL="9525" marR="9525" marT="9525" marB="0" anchor="b"/>
                </a:tc>
                <a:extLst>
                  <a:ext uri="{0D108BD9-81ED-4DB2-BD59-A6C34878D82A}">
                    <a16:rowId xmlns:a16="http://schemas.microsoft.com/office/drawing/2014/main" val="2048952015"/>
                  </a:ext>
                </a:extLst>
              </a:tr>
              <a:tr h="370840">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2400" b="0" i="0" u="none" strike="noStrike">
                          <a:solidFill>
                            <a:srgbClr val="000000"/>
                          </a:solidFill>
                          <a:effectLst/>
                          <a:latin typeface="Calibri" panose="020F0502020204030204" pitchFamily="34" charset="0"/>
                        </a:rPr>
                        <a:t>Transporte</a:t>
                      </a:r>
                    </a:p>
                  </a:txBody>
                  <a:tcPr marL="9525" marR="9525" marT="9525" marB="0" anchor="b"/>
                </a:tc>
                <a:tc>
                  <a:txBody>
                    <a:bodyPr/>
                    <a:lstStyle/>
                    <a:p>
                      <a:pPr algn="r" fontAlgn="b"/>
                      <a:r>
                        <a:rPr lang="es-ES" sz="2400" b="0" i="0" u="none" strike="noStrike">
                          <a:solidFill>
                            <a:srgbClr val="000000"/>
                          </a:solidFill>
                          <a:effectLst/>
                          <a:latin typeface="Calibri" panose="020F0502020204030204" pitchFamily="34" charset="0"/>
                        </a:rPr>
                        <a:t>21.384</a:t>
                      </a:r>
                    </a:p>
                  </a:txBody>
                  <a:tcPr marL="9525" marR="9525" marT="9525" marB="0" anchor="b"/>
                </a:tc>
                <a:extLst>
                  <a:ext uri="{0D108BD9-81ED-4DB2-BD59-A6C34878D82A}">
                    <a16:rowId xmlns:a16="http://schemas.microsoft.com/office/drawing/2014/main" val="445346242"/>
                  </a:ext>
                </a:extLst>
              </a:tr>
              <a:tr h="370840">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2400" b="0" i="0" u="none" strike="noStrike">
                          <a:solidFill>
                            <a:srgbClr val="000000"/>
                          </a:solidFill>
                          <a:effectLst/>
                          <a:latin typeface="Calibri" panose="020F0502020204030204" pitchFamily="34" charset="0"/>
                        </a:rPr>
                        <a:t>Energía</a:t>
                      </a:r>
                    </a:p>
                  </a:txBody>
                  <a:tcPr marL="9525" marR="9525" marT="9525" marB="0" anchor="b"/>
                </a:tc>
                <a:tc>
                  <a:txBody>
                    <a:bodyPr/>
                    <a:lstStyle/>
                    <a:p>
                      <a:pPr algn="r" fontAlgn="b"/>
                      <a:r>
                        <a:rPr lang="es-ES" sz="2400" b="0" i="0" u="none" strike="noStrike">
                          <a:solidFill>
                            <a:srgbClr val="000000"/>
                          </a:solidFill>
                          <a:effectLst/>
                          <a:latin typeface="Calibri" panose="020F0502020204030204" pitchFamily="34" charset="0"/>
                        </a:rPr>
                        <a:t>5.180</a:t>
                      </a:r>
                    </a:p>
                  </a:txBody>
                  <a:tcPr marL="9525" marR="9525" marT="9525" marB="0" anchor="b"/>
                </a:tc>
                <a:extLst>
                  <a:ext uri="{0D108BD9-81ED-4DB2-BD59-A6C34878D82A}">
                    <a16:rowId xmlns:a16="http://schemas.microsoft.com/office/drawing/2014/main" val="1318494741"/>
                  </a:ext>
                </a:extLst>
              </a:tr>
              <a:tr h="370840">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2400" b="0" i="0" u="none" strike="noStrike">
                          <a:solidFill>
                            <a:srgbClr val="000000"/>
                          </a:solidFill>
                          <a:effectLst/>
                          <a:latin typeface="Calibri" panose="020F0502020204030204" pitchFamily="34" charset="0"/>
                        </a:rPr>
                        <a:t>Eco.digital</a:t>
                      </a:r>
                    </a:p>
                  </a:txBody>
                  <a:tcPr marL="9525" marR="9525" marT="9525" marB="0" anchor="b"/>
                </a:tc>
                <a:tc>
                  <a:txBody>
                    <a:bodyPr/>
                    <a:lstStyle/>
                    <a:p>
                      <a:pPr algn="r" fontAlgn="b"/>
                      <a:r>
                        <a:rPr lang="es-ES" sz="2400" b="0" i="0" u="none" strike="noStrike">
                          <a:solidFill>
                            <a:srgbClr val="000000"/>
                          </a:solidFill>
                          <a:effectLst/>
                          <a:latin typeface="Calibri" panose="020F0502020204030204" pitchFamily="34" charset="0"/>
                        </a:rPr>
                        <a:t>1.832</a:t>
                      </a:r>
                    </a:p>
                  </a:txBody>
                  <a:tcPr marL="9525" marR="9525" marT="9525" marB="0" anchor="b"/>
                </a:tc>
                <a:extLst>
                  <a:ext uri="{0D108BD9-81ED-4DB2-BD59-A6C34878D82A}">
                    <a16:rowId xmlns:a16="http://schemas.microsoft.com/office/drawing/2014/main" val="1302573237"/>
                  </a:ext>
                </a:extLst>
              </a:tr>
              <a:tr h="370840">
                <a:tc>
                  <a:txBody>
                    <a:bodyPr/>
                    <a:lstStyle/>
                    <a:p>
                      <a:pPr algn="l" fontAlgn="b"/>
                      <a:r>
                        <a:rPr lang="es-ES" sz="2400" b="0" i="0" u="none" strike="noStrike">
                          <a:solidFill>
                            <a:srgbClr val="000000"/>
                          </a:solidFill>
                          <a:effectLst/>
                          <a:latin typeface="Calibri" panose="020F0502020204030204" pitchFamily="34" charset="0"/>
                        </a:rPr>
                        <a:t>Europa digital</a:t>
                      </a:r>
                    </a:p>
                  </a:txBody>
                  <a:tcPr marL="9525" marR="9525" marT="9525" marB="0" anchor="b"/>
                </a:tc>
                <a:tc>
                  <a:txBody>
                    <a:bodyPr/>
                    <a:lstStyle/>
                    <a:p>
                      <a:pPr algn="l" fontAlgn="b"/>
                      <a:endParaRPr lang="es-ES" sz="24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2400" b="0" i="0" u="none" strike="noStrike" dirty="0">
                          <a:solidFill>
                            <a:srgbClr val="000000"/>
                          </a:solidFill>
                          <a:effectLst/>
                          <a:latin typeface="Calibri" panose="020F0502020204030204" pitchFamily="34" charset="0"/>
                        </a:rPr>
                        <a:t>6.761</a:t>
                      </a:r>
                    </a:p>
                  </a:txBody>
                  <a:tcPr marL="9525" marR="9525" marT="9525" marB="0" anchor="b"/>
                </a:tc>
                <a:extLst>
                  <a:ext uri="{0D108BD9-81ED-4DB2-BD59-A6C34878D82A}">
                    <a16:rowId xmlns:a16="http://schemas.microsoft.com/office/drawing/2014/main" val="1552342457"/>
                  </a:ext>
                </a:extLst>
              </a:tr>
            </a:tbl>
          </a:graphicData>
        </a:graphic>
      </p:graphicFrame>
    </p:spTree>
    <p:extLst>
      <p:ext uri="{BB962C8B-B14F-4D97-AF65-F5344CB8AC3E}">
        <p14:creationId xmlns:p14="http://schemas.microsoft.com/office/powerpoint/2010/main" val="33194280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1911319804"/>
              </p:ext>
            </p:extLst>
          </p:nvPr>
        </p:nvGraphicFramePr>
        <p:xfrm>
          <a:off x="1524000" y="1397001"/>
          <a:ext cx="6000327" cy="5079666"/>
        </p:xfrm>
        <a:graphic>
          <a:graphicData uri="http://schemas.openxmlformats.org/drawingml/2006/table">
            <a:tbl>
              <a:tblPr firstRow="1" bandRow="1">
                <a:tableStyleId>{5C22544A-7EE6-4342-B048-85BDC9FD1C3A}</a:tableStyleId>
              </a:tblPr>
              <a:tblGrid>
                <a:gridCol w="2000109">
                  <a:extLst>
                    <a:ext uri="{9D8B030D-6E8A-4147-A177-3AD203B41FA5}">
                      <a16:colId xmlns:a16="http://schemas.microsoft.com/office/drawing/2014/main" val="2773832772"/>
                    </a:ext>
                  </a:extLst>
                </a:gridCol>
                <a:gridCol w="2000109">
                  <a:extLst>
                    <a:ext uri="{9D8B030D-6E8A-4147-A177-3AD203B41FA5}">
                      <a16:colId xmlns:a16="http://schemas.microsoft.com/office/drawing/2014/main" val="2856986003"/>
                    </a:ext>
                  </a:extLst>
                </a:gridCol>
                <a:gridCol w="2000109">
                  <a:extLst>
                    <a:ext uri="{9D8B030D-6E8A-4147-A177-3AD203B41FA5}">
                      <a16:colId xmlns:a16="http://schemas.microsoft.com/office/drawing/2014/main" val="4218183994"/>
                    </a:ext>
                  </a:extLst>
                </a:gridCol>
              </a:tblGrid>
              <a:tr h="291804">
                <a:tc gridSpan="2">
                  <a:txBody>
                    <a:bodyPr/>
                    <a:lstStyle/>
                    <a:p>
                      <a:pPr algn="l" fontAlgn="b"/>
                      <a:r>
                        <a:rPr lang="es-ES" sz="1600" b="0" i="0" u="none" strike="noStrike">
                          <a:solidFill>
                            <a:srgbClr val="000000"/>
                          </a:solidFill>
                          <a:effectLst/>
                          <a:latin typeface="Calibri" panose="020F0502020204030204" pitchFamily="34" charset="0"/>
                        </a:rPr>
                        <a:t>Inversión en crecimiento y empleo</a:t>
                      </a:r>
                    </a:p>
                  </a:txBody>
                  <a:tcPr marL="9525" marR="9525" marT="9525" marB="0" anchor="b"/>
                </a:tc>
                <a:tc hMerge="1">
                  <a:txBody>
                    <a:bodyPr/>
                    <a:lstStyle/>
                    <a:p>
                      <a:endParaRPr lang="es-ES"/>
                    </a:p>
                  </a:txBody>
                  <a:tcPr/>
                </a:tc>
                <a:tc>
                  <a:txBody>
                    <a:bodyPr/>
                    <a:lstStyle/>
                    <a:p>
                      <a:pPr algn="r" fontAlgn="b"/>
                      <a:r>
                        <a:rPr lang="es-ES" sz="1600" b="0" i="0" u="none" strike="noStrike">
                          <a:solidFill>
                            <a:srgbClr val="000000"/>
                          </a:solidFill>
                          <a:effectLst/>
                          <a:latin typeface="Calibri" panose="020F0502020204030204" pitchFamily="34" charset="0"/>
                        </a:rPr>
                        <a:t>322.285</a:t>
                      </a:r>
                    </a:p>
                  </a:txBody>
                  <a:tcPr marL="9525" marR="9525" marT="9525" marB="0" anchor="b"/>
                </a:tc>
                <a:extLst>
                  <a:ext uri="{0D108BD9-81ED-4DB2-BD59-A6C34878D82A}">
                    <a16:rowId xmlns:a16="http://schemas.microsoft.com/office/drawing/2014/main" val="3024716540"/>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Menos desarrolladas</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202.299</a:t>
                      </a:r>
                    </a:p>
                  </a:txBody>
                  <a:tcPr marL="9525" marR="9525" marT="9525" marB="0" anchor="b"/>
                </a:tc>
                <a:extLst>
                  <a:ext uri="{0D108BD9-81ED-4DB2-BD59-A6C34878D82A}">
                    <a16:rowId xmlns:a16="http://schemas.microsoft.com/office/drawing/2014/main" val="4185689015"/>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En transición</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47.789</a:t>
                      </a:r>
                    </a:p>
                  </a:txBody>
                  <a:tcPr marL="9525" marR="9525" marT="9525" marB="0" anchor="b"/>
                </a:tc>
                <a:extLst>
                  <a:ext uri="{0D108BD9-81ED-4DB2-BD59-A6C34878D82A}">
                    <a16:rowId xmlns:a16="http://schemas.microsoft.com/office/drawing/2014/main" val="3375505671"/>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Más desarrolladas</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27.212</a:t>
                      </a:r>
                    </a:p>
                  </a:txBody>
                  <a:tcPr marL="9525" marR="9525" marT="9525" marB="0" anchor="b"/>
                </a:tc>
                <a:extLst>
                  <a:ext uri="{0D108BD9-81ED-4DB2-BD59-A6C34878D82A}">
                    <a16:rowId xmlns:a16="http://schemas.microsoft.com/office/drawing/2014/main" val="3990191823"/>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Estados del FC</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42.556</a:t>
                      </a:r>
                    </a:p>
                  </a:txBody>
                  <a:tcPr marL="9525" marR="9525" marT="9525" marB="0" anchor="b"/>
                </a:tc>
                <a:extLst>
                  <a:ext uri="{0D108BD9-81ED-4DB2-BD59-A6C34878D82A}">
                    <a16:rowId xmlns:a16="http://schemas.microsoft.com/office/drawing/2014/main" val="991393244"/>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Ultraperiféricas</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1.928</a:t>
                      </a:r>
                    </a:p>
                  </a:txBody>
                  <a:tcPr marL="9525" marR="9525" marT="9525" marB="0" anchor="b"/>
                </a:tc>
                <a:extLst>
                  <a:ext uri="{0D108BD9-81ED-4DB2-BD59-A6C34878D82A}">
                    <a16:rowId xmlns:a16="http://schemas.microsoft.com/office/drawing/2014/main" val="2512998568"/>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Innovación interregional</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500</a:t>
                      </a:r>
                    </a:p>
                  </a:txBody>
                  <a:tcPr marL="9525" marR="9525" marT="9525" marB="0" anchor="b"/>
                </a:tc>
                <a:extLst>
                  <a:ext uri="{0D108BD9-81ED-4DB2-BD59-A6C34878D82A}">
                    <a16:rowId xmlns:a16="http://schemas.microsoft.com/office/drawing/2014/main" val="3069302478"/>
                  </a:ext>
                </a:extLst>
              </a:tr>
              <a:tr h="291804">
                <a:tc>
                  <a:txBody>
                    <a:bodyPr/>
                    <a:lstStyle/>
                    <a:p>
                      <a:pPr algn="l" fontAlgn="b"/>
                      <a:r>
                        <a:rPr lang="es-ES" sz="1600" b="0" i="0" u="none" strike="noStrike">
                          <a:solidFill>
                            <a:srgbClr val="000000"/>
                          </a:solidFill>
                          <a:effectLst/>
                          <a:latin typeface="Calibri" panose="020F0502020204030204" pitchFamily="34" charset="0"/>
                        </a:rPr>
                        <a:t>FSE</a:t>
                      </a: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1600" b="0" i="0" u="none" strike="noStrike" dirty="0">
                          <a:solidFill>
                            <a:srgbClr val="000000"/>
                          </a:solidFill>
                          <a:effectLst/>
                          <a:latin typeface="Calibri" panose="020F0502020204030204" pitchFamily="34" charset="0"/>
                        </a:rPr>
                        <a:t>87.319</a:t>
                      </a:r>
                    </a:p>
                  </a:txBody>
                  <a:tcPr marL="9525" marR="9525" marT="9525" marB="0" anchor="b"/>
                </a:tc>
                <a:extLst>
                  <a:ext uri="{0D108BD9-81ED-4DB2-BD59-A6C34878D82A}">
                    <a16:rowId xmlns:a16="http://schemas.microsoft.com/office/drawing/2014/main" val="338917412"/>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Ultraperiféricas</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473</a:t>
                      </a:r>
                    </a:p>
                  </a:txBody>
                  <a:tcPr marL="9525" marR="9525" marT="9525" marB="0" anchor="b"/>
                </a:tc>
                <a:extLst>
                  <a:ext uri="{0D108BD9-81ED-4DB2-BD59-A6C34878D82A}">
                    <a16:rowId xmlns:a16="http://schemas.microsoft.com/office/drawing/2014/main" val="422721493"/>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Coop. Trnsnacional</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175</a:t>
                      </a:r>
                    </a:p>
                  </a:txBody>
                  <a:tcPr marL="9525" marR="9525" marT="9525" marB="0" anchor="b"/>
                </a:tc>
                <a:extLst>
                  <a:ext uri="{0D108BD9-81ED-4DB2-BD59-A6C34878D82A}">
                    <a16:rowId xmlns:a16="http://schemas.microsoft.com/office/drawing/2014/main" val="2585279816"/>
                  </a:ext>
                </a:extLst>
              </a:tr>
              <a:tr h="291804">
                <a:tc>
                  <a:txBody>
                    <a:bodyPr/>
                    <a:lstStyle/>
                    <a:p>
                      <a:pPr algn="l" fontAlgn="b"/>
                      <a:r>
                        <a:rPr lang="es-ES" sz="1600" b="0" i="0" u="none" strike="noStrike">
                          <a:solidFill>
                            <a:srgbClr val="000000"/>
                          </a:solidFill>
                          <a:effectLst/>
                          <a:latin typeface="Calibri" panose="020F0502020204030204" pitchFamily="34" charset="0"/>
                        </a:rPr>
                        <a:t>Interreg</a:t>
                      </a: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7.950</a:t>
                      </a:r>
                    </a:p>
                  </a:txBody>
                  <a:tcPr marL="9525" marR="9525" marT="9525" marB="0" anchor="b"/>
                </a:tc>
                <a:extLst>
                  <a:ext uri="{0D108BD9-81ED-4DB2-BD59-A6C34878D82A}">
                    <a16:rowId xmlns:a16="http://schemas.microsoft.com/office/drawing/2014/main" val="2359964113"/>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Transfronteriza</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5.713</a:t>
                      </a:r>
                    </a:p>
                  </a:txBody>
                  <a:tcPr marL="9525" marR="9525" marT="9525" marB="0" anchor="b"/>
                </a:tc>
                <a:extLst>
                  <a:ext uri="{0D108BD9-81ED-4DB2-BD59-A6C34878D82A}">
                    <a16:rowId xmlns:a16="http://schemas.microsoft.com/office/drawing/2014/main" val="1619869405"/>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Transnacional</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1.466</a:t>
                      </a:r>
                    </a:p>
                  </a:txBody>
                  <a:tcPr marL="9525" marR="9525" marT="9525" marB="0" anchor="b"/>
                </a:tc>
                <a:extLst>
                  <a:ext uri="{0D108BD9-81ED-4DB2-BD59-A6C34878D82A}">
                    <a16:rowId xmlns:a16="http://schemas.microsoft.com/office/drawing/2014/main" val="2746394195"/>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Interregional</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500</a:t>
                      </a:r>
                    </a:p>
                  </a:txBody>
                  <a:tcPr marL="9525" marR="9525" marT="9525" marB="0" anchor="b"/>
                </a:tc>
                <a:extLst>
                  <a:ext uri="{0D108BD9-81ED-4DB2-BD59-A6C34878D82A}">
                    <a16:rowId xmlns:a16="http://schemas.microsoft.com/office/drawing/2014/main" val="4085830945"/>
                  </a:ext>
                </a:extLst>
              </a:tr>
              <a:tr h="291804">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Ultraperiféricas</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271</a:t>
                      </a:r>
                    </a:p>
                  </a:txBody>
                  <a:tcPr marL="9525" marR="9525" marT="9525" marB="0" anchor="b"/>
                </a:tc>
                <a:extLst>
                  <a:ext uri="{0D108BD9-81ED-4DB2-BD59-A6C34878D82A}">
                    <a16:rowId xmlns:a16="http://schemas.microsoft.com/office/drawing/2014/main" val="164199895"/>
                  </a:ext>
                </a:extLst>
              </a:tr>
              <a:tr h="391238">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1" u="none" strike="noStrike">
                          <a:solidFill>
                            <a:srgbClr val="000000"/>
                          </a:solidFill>
                          <a:effectLst/>
                          <a:latin typeface="Calibri" panose="020F0502020204030204" pitchFamily="34" charset="0"/>
                        </a:rPr>
                        <a:t>Innovaciòn interregionales</a:t>
                      </a:r>
                    </a:p>
                  </a:txBody>
                  <a:tcPr marL="9525" marR="9525" marT="9525" marB="0" anchor="b"/>
                </a:tc>
                <a:tc>
                  <a:txBody>
                    <a:bodyPr/>
                    <a:lstStyle/>
                    <a:p>
                      <a:pPr algn="r" fontAlgn="b"/>
                      <a:r>
                        <a:rPr lang="es-ES" sz="1600" b="0" i="1" u="none" strike="noStrike" dirty="0">
                          <a:solidFill>
                            <a:srgbClr val="000000"/>
                          </a:solidFill>
                          <a:effectLst/>
                          <a:latin typeface="Calibri" panose="020F0502020204030204" pitchFamily="34" charset="0"/>
                        </a:rPr>
                        <a:t>970</a:t>
                      </a:r>
                    </a:p>
                  </a:txBody>
                  <a:tcPr marL="9525" marR="9525" marT="9525" marB="0" anchor="b"/>
                </a:tc>
                <a:extLst>
                  <a:ext uri="{0D108BD9-81ED-4DB2-BD59-A6C34878D82A}">
                    <a16:rowId xmlns:a16="http://schemas.microsoft.com/office/drawing/2014/main" val="1123349035"/>
                  </a:ext>
                </a:extLst>
              </a:tr>
            </a:tbl>
          </a:graphicData>
        </a:graphic>
      </p:graphicFrame>
    </p:spTree>
    <p:extLst>
      <p:ext uri="{BB962C8B-B14F-4D97-AF65-F5344CB8AC3E}">
        <p14:creationId xmlns:p14="http://schemas.microsoft.com/office/powerpoint/2010/main" val="3833227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152400"/>
            <a:ext cx="7772400" cy="609600"/>
          </a:xfrm>
        </p:spPr>
        <p:txBody>
          <a:bodyPr>
            <a:normAutofit fontScale="90000"/>
          </a:bodyPr>
          <a:lstStyle/>
          <a:p>
            <a:pPr eaLnBrk="1" hangingPunct="1"/>
            <a:r>
              <a:rPr lang="es-ES_tradnl" smtClean="0">
                <a:solidFill>
                  <a:srgbClr val="FFFF00"/>
                </a:solidFill>
              </a:rPr>
              <a:t>El presupuesto</a:t>
            </a:r>
            <a:endParaRPr lang="es-PE" smtClean="0">
              <a:solidFill>
                <a:srgbClr val="FFFF00"/>
              </a:solidFill>
            </a:endParaRPr>
          </a:p>
        </p:txBody>
      </p:sp>
      <p:graphicFrame>
        <p:nvGraphicFramePr>
          <p:cNvPr id="4" name="Gráfico 3"/>
          <p:cNvGraphicFramePr>
            <a:graphicFrameLocks/>
          </p:cNvGraphicFramePr>
          <p:nvPr>
            <p:extLst>
              <p:ext uri="{D42A27DB-BD31-4B8C-83A1-F6EECF244321}">
                <p14:modId xmlns:p14="http://schemas.microsoft.com/office/powerpoint/2010/main" val="1584511389"/>
              </p:ext>
            </p:extLst>
          </p:nvPr>
        </p:nvGraphicFramePr>
        <p:xfrm>
          <a:off x="251520" y="1124744"/>
          <a:ext cx="8568952" cy="547260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885124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387724704"/>
              </p:ext>
            </p:extLst>
          </p:nvPr>
        </p:nvGraphicFramePr>
        <p:xfrm>
          <a:off x="1331640" y="1330659"/>
          <a:ext cx="6360368" cy="5318125"/>
        </p:xfrm>
        <a:graphic>
          <a:graphicData uri="http://schemas.openxmlformats.org/drawingml/2006/table">
            <a:tbl>
              <a:tblPr firstRow="1" bandRow="1">
                <a:tableStyleId>{5C22544A-7EE6-4342-B048-85BDC9FD1C3A}</a:tableStyleId>
              </a:tblPr>
              <a:tblGrid>
                <a:gridCol w="2120123">
                  <a:extLst>
                    <a:ext uri="{9D8B030D-6E8A-4147-A177-3AD203B41FA5}">
                      <a16:colId xmlns:a16="http://schemas.microsoft.com/office/drawing/2014/main" val="2346784117"/>
                    </a:ext>
                  </a:extLst>
                </a:gridCol>
                <a:gridCol w="3376149">
                  <a:extLst>
                    <a:ext uri="{9D8B030D-6E8A-4147-A177-3AD203B41FA5}">
                      <a16:colId xmlns:a16="http://schemas.microsoft.com/office/drawing/2014/main" val="2848563442"/>
                    </a:ext>
                  </a:extLst>
                </a:gridCol>
                <a:gridCol w="864096">
                  <a:extLst>
                    <a:ext uri="{9D8B030D-6E8A-4147-A177-3AD203B41FA5}">
                      <a16:colId xmlns:a16="http://schemas.microsoft.com/office/drawing/2014/main" val="1299795803"/>
                    </a:ext>
                  </a:extLst>
                </a:gridCol>
              </a:tblGrid>
              <a:tr h="370840">
                <a:tc>
                  <a:txBody>
                    <a:bodyPr/>
                    <a:lstStyle/>
                    <a:p>
                      <a:pPr algn="l" fontAlgn="b"/>
                      <a:r>
                        <a:rPr lang="es-ES" sz="1600" b="0" i="0" u="none" strike="noStrike" dirty="0">
                          <a:solidFill>
                            <a:srgbClr val="000000"/>
                          </a:solidFill>
                          <a:effectLst/>
                          <a:latin typeface="Calibri" panose="020F0502020204030204" pitchFamily="34" charset="0"/>
                        </a:rPr>
                        <a:t>FEADER</a:t>
                      </a: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77.850</a:t>
                      </a:r>
                    </a:p>
                  </a:txBody>
                  <a:tcPr marL="9525" marR="9525" marT="9525" marB="0" anchor="b"/>
                </a:tc>
                <a:extLst>
                  <a:ext uri="{0D108BD9-81ED-4DB2-BD59-A6C34878D82A}">
                    <a16:rowId xmlns:a16="http://schemas.microsoft.com/office/drawing/2014/main" val="1197287799"/>
                  </a:ext>
                </a:extLst>
              </a:tr>
              <a:tr h="370840">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534663319"/>
                  </a:ext>
                </a:extLst>
              </a:tr>
              <a:tr h="370840">
                <a:tc gridSpan="2">
                  <a:txBody>
                    <a:bodyPr/>
                    <a:lstStyle/>
                    <a:p>
                      <a:pPr algn="l" fontAlgn="b"/>
                      <a:r>
                        <a:rPr lang="es-ES" sz="1600" b="0" i="0" u="none" strike="noStrike">
                          <a:solidFill>
                            <a:srgbClr val="000000"/>
                          </a:solidFill>
                          <a:effectLst/>
                          <a:latin typeface="Calibri" panose="020F0502020204030204" pitchFamily="34" charset="0"/>
                        </a:rPr>
                        <a:t>Fondo de Asilo y Migración</a:t>
                      </a:r>
                    </a:p>
                  </a:txBody>
                  <a:tcPr marL="9525" marR="9525" marT="9525" marB="0" anchor="b"/>
                </a:tc>
                <a:tc hMerge="1">
                  <a:txBody>
                    <a:bodyPr/>
                    <a:lstStyle/>
                    <a:p>
                      <a:endParaRPr lang="es-ES"/>
                    </a:p>
                  </a:txBody>
                  <a:tcPr/>
                </a:tc>
                <a:tc>
                  <a:txBody>
                    <a:bodyPr/>
                    <a:lstStyle/>
                    <a:p>
                      <a:pPr algn="r" fontAlgn="b"/>
                      <a:r>
                        <a:rPr lang="es-ES" sz="1600" b="0" i="0" u="none" strike="noStrike">
                          <a:solidFill>
                            <a:srgbClr val="000000"/>
                          </a:solidFill>
                          <a:effectLst/>
                          <a:latin typeface="Calibri" panose="020F0502020204030204" pitchFamily="34" charset="0"/>
                        </a:rPr>
                        <a:t>8.705</a:t>
                      </a:r>
                    </a:p>
                  </a:txBody>
                  <a:tcPr marL="9525" marR="9525" marT="9525" marB="0" anchor="b"/>
                </a:tc>
                <a:extLst>
                  <a:ext uri="{0D108BD9-81ED-4DB2-BD59-A6C34878D82A}">
                    <a16:rowId xmlns:a16="http://schemas.microsoft.com/office/drawing/2014/main" val="2372543801"/>
                  </a:ext>
                </a:extLst>
              </a:tr>
              <a:tr h="370840">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Programas nacionales de gestión compartida</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5.523</a:t>
                      </a:r>
                    </a:p>
                  </a:txBody>
                  <a:tcPr marL="9525" marR="9525" marT="9525" marB="0" anchor="b"/>
                </a:tc>
                <a:extLst>
                  <a:ext uri="{0D108BD9-81ED-4DB2-BD59-A6C34878D82A}">
                    <a16:rowId xmlns:a16="http://schemas.microsoft.com/office/drawing/2014/main" val="1170451806"/>
                  </a:ext>
                </a:extLst>
              </a:tr>
              <a:tr h="370840">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Instrumento temático</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3.182</a:t>
                      </a:r>
                    </a:p>
                  </a:txBody>
                  <a:tcPr marL="9525" marR="9525" marT="9525" marB="0" anchor="b"/>
                </a:tc>
                <a:extLst>
                  <a:ext uri="{0D108BD9-81ED-4DB2-BD59-A6C34878D82A}">
                    <a16:rowId xmlns:a16="http://schemas.microsoft.com/office/drawing/2014/main" val="2895617027"/>
                  </a:ext>
                </a:extLst>
              </a:tr>
              <a:tr h="370840">
                <a:tc gridSpan="2">
                  <a:txBody>
                    <a:bodyPr/>
                    <a:lstStyle/>
                    <a:p>
                      <a:pPr algn="l" fontAlgn="b"/>
                      <a:r>
                        <a:rPr lang="es-ES" sz="1600" b="0" i="0" u="none" strike="noStrike">
                          <a:solidFill>
                            <a:srgbClr val="000000"/>
                          </a:solidFill>
                          <a:effectLst/>
                          <a:latin typeface="Calibri" panose="020F0502020204030204" pitchFamily="34" charset="0"/>
                        </a:rPr>
                        <a:t>Gestión de fronteras</a:t>
                      </a:r>
                    </a:p>
                  </a:txBody>
                  <a:tcPr marL="9525" marR="9525" marT="9525" marB="0" anchor="b"/>
                </a:tc>
                <a:tc hMerge="1">
                  <a:txBody>
                    <a:bodyPr/>
                    <a:lstStyle/>
                    <a:p>
                      <a:endParaRPr lang="es-ES"/>
                    </a:p>
                  </a:txBody>
                  <a:tcPr/>
                </a:tc>
                <a:tc>
                  <a:txBody>
                    <a:bodyPr/>
                    <a:lstStyle/>
                    <a:p>
                      <a:pPr algn="r" fontAlgn="b"/>
                      <a:r>
                        <a:rPr lang="es-ES" sz="1600" b="0" i="0" u="none" strike="noStrike">
                          <a:solidFill>
                            <a:srgbClr val="000000"/>
                          </a:solidFill>
                          <a:effectLst/>
                          <a:latin typeface="Calibri" panose="020F0502020204030204" pitchFamily="34" charset="0"/>
                        </a:rPr>
                        <a:t>5.505</a:t>
                      </a:r>
                    </a:p>
                  </a:txBody>
                  <a:tcPr marL="9525" marR="9525" marT="9525" marB="0" anchor="b"/>
                </a:tc>
                <a:extLst>
                  <a:ext uri="{0D108BD9-81ED-4DB2-BD59-A6C34878D82A}">
                    <a16:rowId xmlns:a16="http://schemas.microsoft.com/office/drawing/2014/main" val="3214818320"/>
                  </a:ext>
                </a:extLst>
              </a:tr>
              <a:tr h="370840">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Equipos de control aduanero</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893</a:t>
                      </a:r>
                    </a:p>
                  </a:txBody>
                  <a:tcPr marL="9525" marR="9525" marT="9525" marB="0" anchor="b"/>
                </a:tc>
                <a:extLst>
                  <a:ext uri="{0D108BD9-81ED-4DB2-BD59-A6C34878D82A}">
                    <a16:rowId xmlns:a16="http://schemas.microsoft.com/office/drawing/2014/main" val="1601565629"/>
                  </a:ext>
                </a:extLst>
              </a:tr>
              <a:tr h="370840">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600" b="0" i="0" u="none" strike="noStrike">
                          <a:solidFill>
                            <a:srgbClr val="000000"/>
                          </a:solidFill>
                          <a:effectLst/>
                          <a:latin typeface="Calibri" panose="020F0502020204030204" pitchFamily="34" charset="0"/>
                        </a:rPr>
                        <a:t>Gestión de fronteras y visados</a:t>
                      </a: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4.612</a:t>
                      </a:r>
                    </a:p>
                  </a:txBody>
                  <a:tcPr marL="9525" marR="9525" marT="9525" marB="0" anchor="b"/>
                </a:tc>
                <a:extLst>
                  <a:ext uri="{0D108BD9-81ED-4DB2-BD59-A6C34878D82A}">
                    <a16:rowId xmlns:a16="http://schemas.microsoft.com/office/drawing/2014/main" val="927118627"/>
                  </a:ext>
                </a:extLst>
              </a:tr>
              <a:tr h="370840">
                <a:tc>
                  <a:txBody>
                    <a:bodyPr/>
                    <a:lstStyle/>
                    <a:p>
                      <a:pPr algn="l" fontAlgn="b"/>
                      <a:r>
                        <a:rPr lang="es-ES" sz="1600" b="0" i="0" u="none" strike="noStrike">
                          <a:solidFill>
                            <a:srgbClr val="000000"/>
                          </a:solidFill>
                          <a:effectLst/>
                          <a:latin typeface="Calibri" panose="020F0502020204030204" pitchFamily="34" charset="0"/>
                        </a:rPr>
                        <a:t>Frontex</a:t>
                      </a: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5.148</a:t>
                      </a:r>
                    </a:p>
                  </a:txBody>
                  <a:tcPr marL="9525" marR="9525" marT="9525" marB="0" anchor="b"/>
                </a:tc>
                <a:extLst>
                  <a:ext uri="{0D108BD9-81ED-4DB2-BD59-A6C34878D82A}">
                    <a16:rowId xmlns:a16="http://schemas.microsoft.com/office/drawing/2014/main" val="2410261120"/>
                  </a:ext>
                </a:extLst>
              </a:tr>
              <a:tr h="370840">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105773987"/>
                  </a:ext>
                </a:extLst>
              </a:tr>
              <a:tr h="370840">
                <a:tc gridSpan="2">
                  <a:txBody>
                    <a:bodyPr/>
                    <a:lstStyle/>
                    <a:p>
                      <a:pPr algn="l" fontAlgn="b"/>
                      <a:r>
                        <a:rPr lang="es-ES" sz="1600" b="0" i="0" u="none" strike="noStrike">
                          <a:solidFill>
                            <a:srgbClr val="000000"/>
                          </a:solidFill>
                          <a:effectLst/>
                          <a:latin typeface="Calibri" panose="020F0502020204030204" pitchFamily="34" charset="0"/>
                        </a:rPr>
                        <a:t>Seguridad interior</a:t>
                      </a:r>
                    </a:p>
                  </a:txBody>
                  <a:tcPr marL="9525" marR="9525" marT="9525" marB="0" anchor="b"/>
                </a:tc>
                <a:tc hMerge="1">
                  <a:txBody>
                    <a:bodyPr/>
                    <a:lstStyle/>
                    <a:p>
                      <a:endParaRPr lang="es-ES"/>
                    </a:p>
                  </a:txBody>
                  <a:tcPr/>
                </a:tc>
                <a:tc>
                  <a:txBody>
                    <a:bodyPr/>
                    <a:lstStyle/>
                    <a:p>
                      <a:pPr algn="r" fontAlgn="b"/>
                      <a:r>
                        <a:rPr lang="es-ES" sz="1600" b="0" i="0" u="none" strike="noStrike">
                          <a:solidFill>
                            <a:srgbClr val="000000"/>
                          </a:solidFill>
                          <a:effectLst/>
                          <a:latin typeface="Calibri" panose="020F0502020204030204" pitchFamily="34" charset="0"/>
                        </a:rPr>
                        <a:t>1.705</a:t>
                      </a:r>
                    </a:p>
                  </a:txBody>
                  <a:tcPr marL="9525" marR="9525" marT="9525" marB="0" anchor="b"/>
                </a:tc>
                <a:extLst>
                  <a:ext uri="{0D108BD9-81ED-4DB2-BD59-A6C34878D82A}">
                    <a16:rowId xmlns:a16="http://schemas.microsoft.com/office/drawing/2014/main" val="2504475006"/>
                  </a:ext>
                </a:extLst>
              </a:tr>
              <a:tr h="370840">
                <a:tc gridSpan="2">
                  <a:txBody>
                    <a:bodyPr/>
                    <a:lstStyle/>
                    <a:p>
                      <a:pPr algn="l" fontAlgn="b"/>
                      <a:r>
                        <a:rPr lang="es-ES" sz="1600" b="0" i="0" u="none" strike="noStrike" dirty="0">
                          <a:solidFill>
                            <a:srgbClr val="000000"/>
                          </a:solidFill>
                          <a:effectLst/>
                          <a:latin typeface="Calibri" panose="020F0502020204030204" pitchFamily="34" charset="0"/>
                        </a:rPr>
                        <a:t>Seguridad nuclear</a:t>
                      </a:r>
                    </a:p>
                  </a:txBody>
                  <a:tcPr marL="9525" marR="9525" marT="9525" marB="0" anchor="b"/>
                </a:tc>
                <a:tc hMerge="1">
                  <a:txBody>
                    <a:bodyPr/>
                    <a:lstStyle/>
                    <a:p>
                      <a:endParaRPr lang="es-ES"/>
                    </a:p>
                  </a:txBody>
                  <a:tcPr/>
                </a:tc>
                <a:tc>
                  <a:txBody>
                    <a:bodyPr/>
                    <a:lstStyle/>
                    <a:p>
                      <a:pPr algn="r" fontAlgn="b"/>
                      <a:r>
                        <a:rPr lang="es-ES" sz="1600" b="0" i="0" u="none" strike="noStrike">
                          <a:solidFill>
                            <a:srgbClr val="000000"/>
                          </a:solidFill>
                          <a:effectLst/>
                          <a:latin typeface="Calibri" panose="020F0502020204030204" pitchFamily="34" charset="0"/>
                        </a:rPr>
                        <a:t>1.045</a:t>
                      </a:r>
                    </a:p>
                  </a:txBody>
                  <a:tcPr marL="9525" marR="9525" marT="9525" marB="0" anchor="b"/>
                </a:tc>
                <a:extLst>
                  <a:ext uri="{0D108BD9-81ED-4DB2-BD59-A6C34878D82A}">
                    <a16:rowId xmlns:a16="http://schemas.microsoft.com/office/drawing/2014/main" val="1422666957"/>
                  </a:ext>
                </a:extLst>
              </a:tr>
              <a:tr h="370840">
                <a:tc>
                  <a:txBody>
                    <a:bodyPr/>
                    <a:lstStyle/>
                    <a:p>
                      <a:pPr algn="l" fontAlgn="b"/>
                      <a:r>
                        <a:rPr lang="es-ES" sz="1600" b="0" i="0" u="none" strike="noStrike">
                          <a:solidFill>
                            <a:srgbClr val="000000"/>
                          </a:solidFill>
                          <a:effectLst/>
                          <a:latin typeface="Calibri" panose="020F0502020204030204" pitchFamily="34" charset="0"/>
                        </a:rPr>
                        <a:t>Defensa</a:t>
                      </a:r>
                    </a:p>
                  </a:txBody>
                  <a:tcPr marL="9525" marR="9525" marT="9525" marB="0" anchor="b"/>
                </a:tc>
                <a:tc>
                  <a:txBody>
                    <a:bodyPr/>
                    <a:lstStyle/>
                    <a:p>
                      <a:pPr algn="l" fontAlgn="b"/>
                      <a:endParaRPr lang="es-ES" sz="1600" b="0" i="0" u="none" strike="noStrike">
                        <a:solidFill>
                          <a:srgbClr val="000000"/>
                        </a:solidFill>
                        <a:effectLst/>
                        <a:latin typeface="Calibri" panose="020F0502020204030204" pitchFamily="34" charset="0"/>
                      </a:endParaRPr>
                    </a:p>
                  </a:txBody>
                  <a:tcPr marL="9525" marR="9525" marT="9525" marB="0" anchor="b"/>
                </a:tc>
                <a:tc>
                  <a:txBody>
                    <a:bodyPr/>
                    <a:lstStyle/>
                    <a:p>
                      <a:pPr algn="r" fontAlgn="b"/>
                      <a:r>
                        <a:rPr lang="es-ES" sz="1600" b="0" i="0" u="none" strike="noStrike">
                          <a:solidFill>
                            <a:srgbClr val="000000"/>
                          </a:solidFill>
                          <a:effectLst/>
                          <a:latin typeface="Calibri" panose="020F0502020204030204" pitchFamily="34" charset="0"/>
                        </a:rPr>
                        <a:t>7.014</a:t>
                      </a:r>
                    </a:p>
                  </a:txBody>
                  <a:tcPr marL="9525" marR="9525" marT="9525" marB="0" anchor="b"/>
                </a:tc>
                <a:extLst>
                  <a:ext uri="{0D108BD9-81ED-4DB2-BD59-A6C34878D82A}">
                    <a16:rowId xmlns:a16="http://schemas.microsoft.com/office/drawing/2014/main" val="2850405854"/>
                  </a:ext>
                </a:extLst>
              </a:tr>
              <a:tr h="370840">
                <a:tc gridSpan="2">
                  <a:txBody>
                    <a:bodyPr/>
                    <a:lstStyle/>
                    <a:p>
                      <a:pPr algn="l" fontAlgn="b"/>
                      <a:r>
                        <a:rPr lang="es-ES" sz="1600" b="0" i="0" u="none" strike="noStrike">
                          <a:solidFill>
                            <a:srgbClr val="000000"/>
                          </a:solidFill>
                          <a:effectLst/>
                          <a:latin typeface="Calibri" panose="020F0502020204030204" pitchFamily="34" charset="0"/>
                        </a:rPr>
                        <a:t>Redes de transporte transeuropeas militares</a:t>
                      </a:r>
                    </a:p>
                  </a:txBody>
                  <a:tcPr marL="9525" marR="9525" marT="9525" marB="0" anchor="b"/>
                </a:tc>
                <a:tc hMerge="1">
                  <a:txBody>
                    <a:bodyPr/>
                    <a:lstStyle/>
                    <a:p>
                      <a:endParaRPr lang="es-ES"/>
                    </a:p>
                  </a:txBody>
                  <a:tcPr/>
                </a:tc>
                <a:tc>
                  <a:txBody>
                    <a:bodyPr/>
                    <a:lstStyle/>
                    <a:p>
                      <a:pPr algn="r" fontAlgn="b"/>
                      <a:r>
                        <a:rPr lang="es-ES" sz="1600" b="0" i="0" u="none" strike="noStrike" dirty="0">
                          <a:solidFill>
                            <a:srgbClr val="000000"/>
                          </a:solidFill>
                          <a:effectLst/>
                          <a:latin typeface="Calibri" panose="020F0502020204030204" pitchFamily="34" charset="0"/>
                        </a:rPr>
                        <a:t>1.500</a:t>
                      </a:r>
                    </a:p>
                  </a:txBody>
                  <a:tcPr marL="9525" marR="9525" marT="9525" marB="0" anchor="b"/>
                </a:tc>
                <a:extLst>
                  <a:ext uri="{0D108BD9-81ED-4DB2-BD59-A6C34878D82A}">
                    <a16:rowId xmlns:a16="http://schemas.microsoft.com/office/drawing/2014/main" val="905114968"/>
                  </a:ext>
                </a:extLst>
              </a:tr>
            </a:tbl>
          </a:graphicData>
        </a:graphic>
      </p:graphicFrame>
    </p:spTree>
    <p:extLst>
      <p:ext uri="{BB962C8B-B14F-4D97-AF65-F5344CB8AC3E}">
        <p14:creationId xmlns:p14="http://schemas.microsoft.com/office/powerpoint/2010/main" val="35527784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graphicFrame>
        <p:nvGraphicFramePr>
          <p:cNvPr id="3" name="Tabla 2"/>
          <p:cNvGraphicFramePr>
            <a:graphicFrameLocks noGrp="1"/>
          </p:cNvGraphicFramePr>
          <p:nvPr>
            <p:extLst>
              <p:ext uri="{D42A27DB-BD31-4B8C-83A1-F6EECF244321}">
                <p14:modId xmlns:p14="http://schemas.microsoft.com/office/powerpoint/2010/main" val="3919219708"/>
              </p:ext>
            </p:extLst>
          </p:nvPr>
        </p:nvGraphicFramePr>
        <p:xfrm>
          <a:off x="1524000" y="1397000"/>
          <a:ext cx="6096000" cy="4641215"/>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944817551"/>
                    </a:ext>
                  </a:extLst>
                </a:gridCol>
                <a:gridCol w="2032000">
                  <a:extLst>
                    <a:ext uri="{9D8B030D-6E8A-4147-A177-3AD203B41FA5}">
                      <a16:colId xmlns:a16="http://schemas.microsoft.com/office/drawing/2014/main" val="851611676"/>
                    </a:ext>
                  </a:extLst>
                </a:gridCol>
                <a:gridCol w="2032000">
                  <a:extLst>
                    <a:ext uri="{9D8B030D-6E8A-4147-A177-3AD203B41FA5}">
                      <a16:colId xmlns:a16="http://schemas.microsoft.com/office/drawing/2014/main" val="4289851576"/>
                    </a:ext>
                  </a:extLst>
                </a:gridCol>
              </a:tblGrid>
              <a:tr h="370840">
                <a:tc gridSpan="2">
                  <a:txBody>
                    <a:bodyPr/>
                    <a:lstStyle/>
                    <a:p>
                      <a:pPr algn="l" fontAlgn="b"/>
                      <a:r>
                        <a:rPr lang="es-ES" sz="1800" b="0" i="0" u="none" strike="noStrike" dirty="0">
                          <a:solidFill>
                            <a:srgbClr val="000000"/>
                          </a:solidFill>
                          <a:effectLst/>
                          <a:latin typeface="Calibri" panose="020F0502020204030204" pitchFamily="34" charset="0"/>
                        </a:rPr>
                        <a:t>Acción exterior</a:t>
                      </a:r>
                    </a:p>
                  </a:txBody>
                  <a:tcPr marL="9525" marR="9525" marT="9525" marB="0" anchor="b"/>
                </a:tc>
                <a:tc hMerge="1">
                  <a:txBody>
                    <a:bodyPr/>
                    <a:lstStyle/>
                    <a:p>
                      <a:endParaRPr lang="es-ES"/>
                    </a:p>
                  </a:txBody>
                  <a:tcPr/>
                </a:tc>
                <a:tc>
                  <a:txBody>
                    <a:bodyPr/>
                    <a:lstStyle/>
                    <a:p>
                      <a:pPr algn="r" fontAlgn="b"/>
                      <a:r>
                        <a:rPr lang="es-ES" sz="1800" b="0" i="0" u="none" strike="noStrike">
                          <a:solidFill>
                            <a:srgbClr val="000000"/>
                          </a:solidFill>
                          <a:effectLst/>
                          <a:latin typeface="Calibri" panose="020F0502020204030204" pitchFamily="34" charset="0"/>
                        </a:rPr>
                        <a:t>70.800</a:t>
                      </a:r>
                    </a:p>
                  </a:txBody>
                  <a:tcPr marL="9525" marR="9525" marT="9525" marB="0" anchor="b"/>
                </a:tc>
                <a:extLst>
                  <a:ext uri="{0D108BD9-81ED-4DB2-BD59-A6C34878D82A}">
                    <a16:rowId xmlns:a16="http://schemas.microsoft.com/office/drawing/2014/main" val="3278875784"/>
                  </a:ext>
                </a:extLst>
              </a:tr>
              <a:tr h="370840">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800" b="0" i="0" u="none" strike="noStrike">
                          <a:solidFill>
                            <a:srgbClr val="000000"/>
                          </a:solidFill>
                          <a:effectLst/>
                          <a:latin typeface="Calibri" panose="020F0502020204030204" pitchFamily="34" charset="0"/>
                        </a:rPr>
                        <a:t>programas geográficos</a:t>
                      </a:r>
                    </a:p>
                  </a:txBody>
                  <a:tcPr marL="9525" marR="9525" marT="9525" marB="0" anchor="b"/>
                </a:tc>
                <a:tc>
                  <a:txBody>
                    <a:bodyPr/>
                    <a:lstStyle/>
                    <a:p>
                      <a:pPr algn="r" fontAlgn="b"/>
                      <a:r>
                        <a:rPr lang="es-ES" sz="1800" b="0" i="0" u="none" strike="noStrike">
                          <a:solidFill>
                            <a:srgbClr val="000000"/>
                          </a:solidFill>
                          <a:effectLst/>
                          <a:latin typeface="Calibri" panose="020F0502020204030204" pitchFamily="34" charset="0"/>
                        </a:rPr>
                        <a:t>53.805</a:t>
                      </a:r>
                    </a:p>
                  </a:txBody>
                  <a:tcPr marL="9525" marR="9525" marT="9525" marB="0" anchor="b"/>
                </a:tc>
                <a:extLst>
                  <a:ext uri="{0D108BD9-81ED-4DB2-BD59-A6C34878D82A}">
                    <a16:rowId xmlns:a16="http://schemas.microsoft.com/office/drawing/2014/main" val="1595380131"/>
                  </a:ext>
                </a:extLst>
              </a:tr>
              <a:tr h="370840">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800" b="0" i="1" u="none" strike="noStrike">
                          <a:solidFill>
                            <a:srgbClr val="000000"/>
                          </a:solidFill>
                          <a:effectLst/>
                          <a:latin typeface="Calibri" panose="020F0502020204030204" pitchFamily="34" charset="0"/>
                        </a:rPr>
                        <a:t>vecindad</a:t>
                      </a:r>
                    </a:p>
                  </a:txBody>
                  <a:tcPr marL="9525" marR="9525" marT="9525" marB="0" anchor="b"/>
                </a:tc>
                <a:tc>
                  <a:txBody>
                    <a:bodyPr/>
                    <a:lstStyle/>
                    <a:p>
                      <a:pPr algn="r" fontAlgn="b"/>
                      <a:r>
                        <a:rPr lang="es-ES" sz="1800" b="0" i="1" u="none" strike="noStrike">
                          <a:solidFill>
                            <a:srgbClr val="000000"/>
                          </a:solidFill>
                          <a:effectLst/>
                          <a:latin typeface="Calibri" panose="020F0502020204030204" pitchFamily="34" charset="0"/>
                        </a:rPr>
                        <a:t>17.217</a:t>
                      </a:r>
                    </a:p>
                  </a:txBody>
                  <a:tcPr marL="9525" marR="9525" marT="9525" marB="0" anchor="b"/>
                </a:tc>
                <a:extLst>
                  <a:ext uri="{0D108BD9-81ED-4DB2-BD59-A6C34878D82A}">
                    <a16:rowId xmlns:a16="http://schemas.microsoft.com/office/drawing/2014/main" val="93687678"/>
                  </a:ext>
                </a:extLst>
              </a:tr>
              <a:tr h="370840">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800" b="0" i="1" u="none" strike="noStrike">
                          <a:solidFill>
                            <a:srgbClr val="000000"/>
                          </a:solidFill>
                          <a:effectLst/>
                          <a:latin typeface="Calibri" panose="020F0502020204030204" pitchFamily="34" charset="0"/>
                        </a:rPr>
                        <a:t>África subsahariana</a:t>
                      </a:r>
                    </a:p>
                  </a:txBody>
                  <a:tcPr marL="9525" marR="9525" marT="9525" marB="0" anchor="b"/>
                </a:tc>
                <a:tc>
                  <a:txBody>
                    <a:bodyPr/>
                    <a:lstStyle/>
                    <a:p>
                      <a:pPr algn="r" fontAlgn="b"/>
                      <a:r>
                        <a:rPr lang="es-ES" sz="1800" b="0" i="1" u="none" strike="noStrike">
                          <a:solidFill>
                            <a:srgbClr val="000000"/>
                          </a:solidFill>
                          <a:effectLst/>
                          <a:latin typeface="Calibri" panose="020F0502020204030204" pitchFamily="34" charset="0"/>
                        </a:rPr>
                        <a:t>26.000</a:t>
                      </a:r>
                    </a:p>
                  </a:txBody>
                  <a:tcPr marL="9525" marR="9525" marT="9525" marB="0" anchor="b"/>
                </a:tc>
                <a:extLst>
                  <a:ext uri="{0D108BD9-81ED-4DB2-BD59-A6C34878D82A}">
                    <a16:rowId xmlns:a16="http://schemas.microsoft.com/office/drawing/2014/main" val="1468613546"/>
                  </a:ext>
                </a:extLst>
              </a:tr>
              <a:tr h="370840">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800" b="0" i="0" u="none" strike="noStrike">
                          <a:solidFill>
                            <a:srgbClr val="000000"/>
                          </a:solidFill>
                          <a:effectLst/>
                          <a:latin typeface="Calibri" panose="020F0502020204030204" pitchFamily="34" charset="0"/>
                        </a:rPr>
                        <a:t>programas temáticos</a:t>
                      </a:r>
                    </a:p>
                  </a:txBody>
                  <a:tcPr marL="9525" marR="9525" marT="9525" marB="0" anchor="b"/>
                </a:tc>
                <a:tc>
                  <a:txBody>
                    <a:bodyPr/>
                    <a:lstStyle/>
                    <a:p>
                      <a:pPr algn="r" fontAlgn="b"/>
                      <a:r>
                        <a:rPr lang="es-ES" sz="1800" b="0" i="0" u="none" strike="noStrike">
                          <a:solidFill>
                            <a:srgbClr val="000000"/>
                          </a:solidFill>
                          <a:effectLst/>
                          <a:latin typeface="Calibri" panose="020F0502020204030204" pitchFamily="34" charset="0"/>
                        </a:rPr>
                        <a:t>5.665</a:t>
                      </a:r>
                    </a:p>
                  </a:txBody>
                  <a:tcPr marL="9525" marR="9525" marT="9525" marB="0" anchor="b"/>
                </a:tc>
                <a:extLst>
                  <a:ext uri="{0D108BD9-81ED-4DB2-BD59-A6C34878D82A}">
                    <a16:rowId xmlns:a16="http://schemas.microsoft.com/office/drawing/2014/main" val="2797928265"/>
                  </a:ext>
                </a:extLst>
              </a:tr>
              <a:tr h="370840">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800" b="0" i="0" u="none" strike="noStrike">
                          <a:solidFill>
                            <a:srgbClr val="000000"/>
                          </a:solidFill>
                          <a:effectLst/>
                          <a:latin typeface="Calibri" panose="020F0502020204030204" pitchFamily="34" charset="0"/>
                        </a:rPr>
                        <a:t>acciones respuesta rápida</a:t>
                      </a:r>
                    </a:p>
                  </a:txBody>
                  <a:tcPr marL="9525" marR="9525" marT="9525" marB="0" anchor="b"/>
                </a:tc>
                <a:tc>
                  <a:txBody>
                    <a:bodyPr/>
                    <a:lstStyle/>
                    <a:p>
                      <a:pPr algn="r" fontAlgn="b"/>
                      <a:r>
                        <a:rPr lang="es-ES" sz="1800" b="0" i="0" u="none" strike="noStrike">
                          <a:solidFill>
                            <a:srgbClr val="000000"/>
                          </a:solidFill>
                          <a:effectLst/>
                          <a:latin typeface="Calibri" panose="020F0502020204030204" pitchFamily="34" charset="0"/>
                        </a:rPr>
                        <a:t>2.835</a:t>
                      </a:r>
                    </a:p>
                  </a:txBody>
                  <a:tcPr marL="9525" marR="9525" marT="9525" marB="0" anchor="b"/>
                </a:tc>
                <a:extLst>
                  <a:ext uri="{0D108BD9-81ED-4DB2-BD59-A6C34878D82A}">
                    <a16:rowId xmlns:a16="http://schemas.microsoft.com/office/drawing/2014/main" val="2349696869"/>
                  </a:ext>
                </a:extLst>
              </a:tr>
              <a:tr h="370840">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800" b="0" i="0" u="none" strike="noStrike">
                          <a:solidFill>
                            <a:srgbClr val="000000"/>
                          </a:solidFill>
                          <a:effectLst/>
                          <a:latin typeface="Calibri" panose="020F0502020204030204" pitchFamily="34" charset="0"/>
                        </a:rPr>
                        <a:t>reserva nuevos retos</a:t>
                      </a:r>
                    </a:p>
                  </a:txBody>
                  <a:tcPr marL="9525" marR="9525" marT="9525" marB="0" anchor="b"/>
                </a:tc>
                <a:tc>
                  <a:txBody>
                    <a:bodyPr/>
                    <a:lstStyle/>
                    <a:p>
                      <a:pPr algn="r" fontAlgn="b"/>
                      <a:r>
                        <a:rPr lang="es-ES" sz="1800" b="0" i="0" u="none" strike="noStrike">
                          <a:solidFill>
                            <a:srgbClr val="000000"/>
                          </a:solidFill>
                          <a:effectLst/>
                          <a:latin typeface="Calibri" panose="020F0502020204030204" pitchFamily="34" charset="0"/>
                        </a:rPr>
                        <a:t>8.495</a:t>
                      </a:r>
                    </a:p>
                  </a:txBody>
                  <a:tcPr marL="9525" marR="9525" marT="9525" marB="0" anchor="b"/>
                </a:tc>
                <a:extLst>
                  <a:ext uri="{0D108BD9-81ED-4DB2-BD59-A6C34878D82A}">
                    <a16:rowId xmlns:a16="http://schemas.microsoft.com/office/drawing/2014/main" val="4179717521"/>
                  </a:ext>
                </a:extLst>
              </a:tr>
              <a:tr h="370840">
                <a:tc>
                  <a:txBody>
                    <a:bodyPr/>
                    <a:lstStyle/>
                    <a:p>
                      <a:pPr algn="l" fontAlgn="b"/>
                      <a:endParaRPr lang="es-ES" sz="18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r>
                        <a:rPr lang="es-ES" sz="1800" b="0" i="0" u="none" strike="noStrike">
                          <a:solidFill>
                            <a:srgbClr val="000000"/>
                          </a:solidFill>
                          <a:effectLst/>
                          <a:latin typeface="Calibri" panose="020F0502020204030204" pitchFamily="34" charset="0"/>
                        </a:rPr>
                        <a:t>Ayuda humanitaria</a:t>
                      </a:r>
                    </a:p>
                  </a:txBody>
                  <a:tcPr marL="9525" marR="9525" marT="9525" marB="0" anchor="b"/>
                </a:tc>
                <a:tc>
                  <a:txBody>
                    <a:bodyPr/>
                    <a:lstStyle/>
                    <a:p>
                      <a:pPr algn="r" fontAlgn="b"/>
                      <a:r>
                        <a:rPr lang="es-ES" sz="1800" b="0" i="0" u="none" strike="noStrike">
                          <a:solidFill>
                            <a:srgbClr val="000000"/>
                          </a:solidFill>
                          <a:effectLst/>
                          <a:latin typeface="Calibri" panose="020F0502020204030204" pitchFamily="34" charset="0"/>
                        </a:rPr>
                        <a:t>9.760</a:t>
                      </a:r>
                    </a:p>
                  </a:txBody>
                  <a:tcPr marL="9525" marR="9525" marT="9525" marB="0" anchor="b"/>
                </a:tc>
                <a:extLst>
                  <a:ext uri="{0D108BD9-81ED-4DB2-BD59-A6C34878D82A}">
                    <a16:rowId xmlns:a16="http://schemas.microsoft.com/office/drawing/2014/main" val="2620064459"/>
                  </a:ext>
                </a:extLst>
              </a:tr>
              <a:tr h="370840">
                <a:tc gridSpan="2">
                  <a:txBody>
                    <a:bodyPr/>
                    <a:lstStyle/>
                    <a:p>
                      <a:pPr algn="l" fontAlgn="b"/>
                      <a:r>
                        <a:rPr lang="es-ES" sz="1800" b="0" i="0" u="none" strike="noStrike" dirty="0">
                          <a:solidFill>
                            <a:srgbClr val="000000"/>
                          </a:solidFill>
                          <a:effectLst/>
                          <a:latin typeface="Calibri" panose="020F0502020204030204" pitchFamily="34" charset="0"/>
                        </a:rPr>
                        <a:t>Ayuda de preadhesión</a:t>
                      </a:r>
                    </a:p>
                  </a:txBody>
                  <a:tcPr marL="9525" marR="9525" marT="9525" marB="0" anchor="b"/>
                </a:tc>
                <a:tc hMerge="1">
                  <a:txBody>
                    <a:bodyPr/>
                    <a:lstStyle/>
                    <a:p>
                      <a:endParaRPr lang="es-ES"/>
                    </a:p>
                  </a:txBody>
                  <a:tcPr/>
                </a:tc>
                <a:tc>
                  <a:txBody>
                    <a:bodyPr/>
                    <a:lstStyle/>
                    <a:p>
                      <a:pPr algn="r" fontAlgn="b"/>
                      <a:r>
                        <a:rPr lang="es-ES" sz="1800" b="0" i="0" u="none" strike="noStrike" dirty="0">
                          <a:solidFill>
                            <a:srgbClr val="000000"/>
                          </a:solidFill>
                          <a:effectLst/>
                          <a:latin typeface="Calibri" panose="020F0502020204030204" pitchFamily="34" charset="0"/>
                        </a:rPr>
                        <a:t>12.565</a:t>
                      </a:r>
                    </a:p>
                  </a:txBody>
                  <a:tcPr marL="9525" marR="9525" marT="9525" marB="0" anchor="b"/>
                </a:tc>
                <a:extLst>
                  <a:ext uri="{0D108BD9-81ED-4DB2-BD59-A6C34878D82A}">
                    <a16:rowId xmlns:a16="http://schemas.microsoft.com/office/drawing/2014/main" val="2902480733"/>
                  </a:ext>
                </a:extLst>
              </a:tr>
              <a:tr h="370840">
                <a:tc gridSpan="2">
                  <a:txBody>
                    <a:bodyPr/>
                    <a:lstStyle/>
                    <a:p>
                      <a:endParaRPr lang="es-ES"/>
                    </a:p>
                  </a:txBody>
                  <a:tcPr marL="9525" marR="9525" marT="9525" marB="0" anchor="b"/>
                </a:tc>
                <a:tc hMerge="1">
                  <a:txBody>
                    <a:bodyPr/>
                    <a:lstStyle/>
                    <a:p>
                      <a:endParaRPr lang="es-ES"/>
                    </a:p>
                  </a:txBody>
                  <a:tcPr/>
                </a:tc>
                <a:tc>
                  <a:txBody>
                    <a:bodyPr/>
                    <a:lstStyle/>
                    <a:p>
                      <a:endParaRPr lang="es-ES" dirty="0"/>
                    </a:p>
                  </a:txBody>
                  <a:tcPr marL="9525" marR="9525" marT="9525" marB="0" anchor="b"/>
                </a:tc>
                <a:extLst>
                  <a:ext uri="{0D108BD9-81ED-4DB2-BD59-A6C34878D82A}">
                    <a16:rowId xmlns:a16="http://schemas.microsoft.com/office/drawing/2014/main" val="3101203510"/>
                  </a:ext>
                </a:extLst>
              </a:tr>
              <a:tr h="370840">
                <a:tc gridSpan="2">
                  <a:txBody>
                    <a:bodyPr/>
                    <a:lstStyle/>
                    <a:p>
                      <a:pPr algn="l" fontAlgn="b"/>
                      <a:r>
                        <a:rPr lang="es-ES" sz="1800" b="0" i="1" u="none" strike="noStrike" dirty="0">
                          <a:solidFill>
                            <a:srgbClr val="000000"/>
                          </a:solidFill>
                          <a:effectLst/>
                          <a:latin typeface="Calibri" panose="020F0502020204030204" pitchFamily="34" charset="0"/>
                        </a:rPr>
                        <a:t>Fondo Europeo de Apoyo a la Paz en </a:t>
                      </a:r>
                      <a:r>
                        <a:rPr lang="es-ES" sz="1800" b="0" i="1" u="none" strike="noStrike" dirty="0" smtClean="0">
                          <a:solidFill>
                            <a:srgbClr val="000000"/>
                          </a:solidFill>
                          <a:effectLst/>
                          <a:latin typeface="Calibri" panose="020F0502020204030204" pitchFamily="34" charset="0"/>
                        </a:rPr>
                        <a:t>África</a:t>
                      </a:r>
                      <a:r>
                        <a:rPr lang="es-ES" sz="1800" b="0" i="1" u="none" strike="noStrike" baseline="0" dirty="0" smtClean="0">
                          <a:solidFill>
                            <a:srgbClr val="000000"/>
                          </a:solidFill>
                          <a:effectLst/>
                          <a:latin typeface="Calibri" panose="020F0502020204030204" pitchFamily="34" charset="0"/>
                        </a:rPr>
                        <a:t> (partida extrapresupuestaria)</a:t>
                      </a:r>
                      <a:endParaRPr lang="es-ES" sz="1800" b="0" i="1" u="none" strike="noStrike" dirty="0">
                        <a:solidFill>
                          <a:srgbClr val="000000"/>
                        </a:solidFill>
                        <a:effectLst/>
                        <a:latin typeface="Calibri" panose="020F0502020204030204" pitchFamily="34" charset="0"/>
                      </a:endParaRPr>
                    </a:p>
                  </a:txBody>
                  <a:tcPr marL="9525" marR="9525" marT="9525" marB="0" anchor="b"/>
                </a:tc>
                <a:tc hMerge="1">
                  <a:txBody>
                    <a:bodyPr/>
                    <a:lstStyle/>
                    <a:p>
                      <a:endParaRPr lang="es-ES"/>
                    </a:p>
                  </a:txBody>
                  <a:tcPr/>
                </a:tc>
                <a:tc>
                  <a:txBody>
                    <a:bodyPr/>
                    <a:lstStyle/>
                    <a:p>
                      <a:pPr algn="r" fontAlgn="b"/>
                      <a:r>
                        <a:rPr lang="es-ES" sz="1800" b="0" i="1" u="none" strike="noStrike" dirty="0">
                          <a:solidFill>
                            <a:srgbClr val="000000"/>
                          </a:solidFill>
                          <a:effectLst/>
                          <a:latin typeface="Calibri" panose="020F0502020204030204" pitchFamily="34" charset="0"/>
                        </a:rPr>
                        <a:t>5.000</a:t>
                      </a:r>
                    </a:p>
                  </a:txBody>
                  <a:tcPr marL="9525" marR="9525" marT="9525" marB="0" anchor="b"/>
                </a:tc>
                <a:extLst>
                  <a:ext uri="{0D108BD9-81ED-4DB2-BD59-A6C34878D82A}">
                    <a16:rowId xmlns:a16="http://schemas.microsoft.com/office/drawing/2014/main" val="1865293158"/>
                  </a:ext>
                </a:extLst>
              </a:tr>
            </a:tbl>
          </a:graphicData>
        </a:graphic>
      </p:graphicFrame>
    </p:spTree>
    <p:extLst>
      <p:ext uri="{BB962C8B-B14F-4D97-AF65-F5344CB8AC3E}">
        <p14:creationId xmlns:p14="http://schemas.microsoft.com/office/powerpoint/2010/main" val="34115418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Marco financiero plurianual </a:t>
            </a:r>
            <a:r>
              <a:rPr lang="es-ES" dirty="0" smtClean="0"/>
              <a:t>2021-2027</a:t>
            </a:r>
            <a:endParaRPr lang="es-ES" dirty="0"/>
          </a:p>
        </p:txBody>
      </p:sp>
    </p:spTree>
    <p:extLst>
      <p:ext uri="{BB962C8B-B14F-4D97-AF65-F5344CB8AC3E}">
        <p14:creationId xmlns:p14="http://schemas.microsoft.com/office/powerpoint/2010/main" val="250941998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1 Título"/>
          <p:cNvSpPr>
            <a:spLocks noGrp="1"/>
          </p:cNvSpPr>
          <p:nvPr>
            <p:ph type="title"/>
          </p:nvPr>
        </p:nvSpPr>
        <p:spPr>
          <a:xfrm>
            <a:off x="323528" y="476672"/>
            <a:ext cx="8686800" cy="1224136"/>
          </a:xfrm>
        </p:spPr>
        <p:txBody>
          <a:bodyPr>
            <a:normAutofit fontScale="90000"/>
          </a:bodyPr>
          <a:lstStyle/>
          <a:p>
            <a:r>
              <a:rPr lang="es-ES" sz="4000" dirty="0" smtClean="0"/>
              <a:t>2021-2027 </a:t>
            </a:r>
            <a:r>
              <a:rPr lang="es-ES" dirty="0" smtClean="0"/>
              <a:t/>
            </a:r>
            <a:br>
              <a:rPr lang="es-ES" dirty="0" smtClean="0"/>
            </a:br>
            <a:endParaRPr lang="es-ES" dirty="0"/>
          </a:p>
        </p:txBody>
      </p:sp>
      <p:sp>
        <p:nvSpPr>
          <p:cNvPr id="2" name="Rectángulo 1"/>
          <p:cNvSpPr/>
          <p:nvPr/>
        </p:nvSpPr>
        <p:spPr>
          <a:xfrm>
            <a:off x="899592" y="3013502"/>
            <a:ext cx="8110736" cy="461665"/>
          </a:xfrm>
          <a:prstGeom prst="rect">
            <a:avLst/>
          </a:prstGeom>
        </p:spPr>
        <p:txBody>
          <a:bodyPr wrap="square">
            <a:spAutoFit/>
          </a:bodyPr>
          <a:lstStyle/>
          <a:p>
            <a:r>
              <a:rPr lang="es-ES" dirty="0"/>
              <a:t>http://ec.europa.eu/budget/mff/index2021-2027_en.cfm</a:t>
            </a:r>
          </a:p>
        </p:txBody>
      </p:sp>
    </p:spTree>
    <p:extLst>
      <p:ext uri="{BB962C8B-B14F-4D97-AF65-F5344CB8AC3E}">
        <p14:creationId xmlns:p14="http://schemas.microsoft.com/office/powerpoint/2010/main" val="2383625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152400"/>
            <a:ext cx="7772400" cy="609600"/>
          </a:xfrm>
        </p:spPr>
        <p:txBody>
          <a:bodyPr>
            <a:normAutofit fontScale="90000"/>
          </a:bodyPr>
          <a:lstStyle/>
          <a:p>
            <a:pPr eaLnBrk="1" hangingPunct="1"/>
            <a:r>
              <a:rPr lang="es-ES_tradnl" smtClean="0">
                <a:solidFill>
                  <a:srgbClr val="FFFF00"/>
                </a:solidFill>
              </a:rPr>
              <a:t>El presupuesto</a:t>
            </a:r>
            <a:endParaRPr lang="es-PE" smtClean="0">
              <a:solidFill>
                <a:srgbClr val="FFFF00"/>
              </a:solidFill>
            </a:endParaRPr>
          </a:p>
        </p:txBody>
      </p:sp>
      <p:sp>
        <p:nvSpPr>
          <p:cNvPr id="7171" name="Rectangle 3"/>
          <p:cNvSpPr>
            <a:spLocks noChangeArrowheads="1"/>
          </p:cNvSpPr>
          <p:nvPr/>
        </p:nvSpPr>
        <p:spPr bwMode="auto">
          <a:xfrm>
            <a:off x="925513" y="990600"/>
            <a:ext cx="7292975" cy="457200"/>
          </a:xfrm>
          <a:prstGeom prst="rect">
            <a:avLst/>
          </a:prstGeom>
          <a:noFill/>
          <a:ln w="9525">
            <a:noFill/>
            <a:miter lim="800000"/>
            <a:headEnd/>
            <a:tailEnd/>
          </a:ln>
        </p:spPr>
        <p:txBody>
          <a:bodyPr wrap="none">
            <a:spAutoFit/>
          </a:bodyPr>
          <a:lstStyle/>
          <a:p>
            <a:r>
              <a:rPr lang="es-PE" b="1">
                <a:latin typeface="Arial" charset="0"/>
              </a:rPr>
              <a:t>¿Cómo se establece el presupuesto de la Unión?</a:t>
            </a:r>
          </a:p>
        </p:txBody>
      </p:sp>
      <p:sp>
        <p:nvSpPr>
          <p:cNvPr id="6148" name="Rectangle 4"/>
          <p:cNvSpPr>
            <a:spLocks noChangeArrowheads="1"/>
          </p:cNvSpPr>
          <p:nvPr/>
        </p:nvSpPr>
        <p:spPr bwMode="auto">
          <a:xfrm>
            <a:off x="990600" y="2438400"/>
            <a:ext cx="7162800" cy="3508375"/>
          </a:xfrm>
          <a:prstGeom prst="rect">
            <a:avLst/>
          </a:prstGeom>
          <a:noFill/>
          <a:ln w="9525">
            <a:noFill/>
            <a:miter lim="800000"/>
            <a:headEnd/>
            <a:tailEnd/>
          </a:ln>
          <a:effectLst/>
        </p:spPr>
        <p:txBody>
          <a:bodyPr>
            <a:spAutoFit/>
          </a:bodyPr>
          <a:lstStyle/>
          <a:p>
            <a:pPr algn="just">
              <a:spcBef>
                <a:spcPct val="50000"/>
              </a:spcBef>
              <a:defRPr/>
            </a:pPr>
            <a:r>
              <a:rPr lang="es-PE" sz="2800" dirty="0"/>
              <a:t>Desde 1988, el presupuesto anual de</a:t>
            </a:r>
            <a:r>
              <a:rPr lang="es-ES_tradnl" sz="2800" dirty="0"/>
              <a:t> </a:t>
            </a:r>
            <a:r>
              <a:rPr lang="es-PE" sz="2800" dirty="0"/>
              <a:t>la Unión se establece respetando un</a:t>
            </a:r>
            <a:r>
              <a:rPr lang="es-ES_tradnl" sz="2800" dirty="0"/>
              <a:t> </a:t>
            </a:r>
            <a:r>
              <a:rPr lang="es-PE" sz="2800" dirty="0"/>
              <a:t>marco financiero a medio plazo</a:t>
            </a:r>
            <a:r>
              <a:rPr lang="es-ES_tradnl" sz="2800" dirty="0"/>
              <a:t> </a:t>
            </a:r>
            <a:r>
              <a:rPr lang="es-PE" sz="2800" dirty="0"/>
              <a:t>(«</a:t>
            </a:r>
            <a:r>
              <a:rPr lang="es-PE" sz="2800" b="1" dirty="0">
                <a:effectLst>
                  <a:outerShdw blurRad="38100" dist="38100" dir="2700000" algn="tl">
                    <a:srgbClr val="000000"/>
                  </a:outerShdw>
                </a:effectLst>
              </a:rPr>
              <a:t>perspectivas financieras</a:t>
            </a:r>
            <a:r>
              <a:rPr lang="es-PE" sz="2800" dirty="0"/>
              <a:t>») que define</a:t>
            </a:r>
            <a:r>
              <a:rPr lang="es-ES_tradnl" sz="2800" dirty="0"/>
              <a:t> </a:t>
            </a:r>
            <a:r>
              <a:rPr lang="es-PE" sz="2800" dirty="0"/>
              <a:t>unos límites anuales de gastos. En</a:t>
            </a:r>
            <a:r>
              <a:rPr lang="es-ES_tradnl" sz="2800" dirty="0"/>
              <a:t> diciembre de </a:t>
            </a:r>
            <a:r>
              <a:rPr lang="es-PE" sz="2800" dirty="0"/>
              <a:t>2006, en el marco de una dura pugna interna entre Consejo y Parlamento, se adoptaron unas</a:t>
            </a:r>
            <a:r>
              <a:rPr lang="es-ES_tradnl" sz="2800" dirty="0"/>
              <a:t> </a:t>
            </a:r>
            <a:r>
              <a:rPr lang="es-PE" sz="2800" dirty="0"/>
              <a:t>perspectivas financieras para siete</a:t>
            </a:r>
            <a:r>
              <a:rPr lang="es-ES_tradnl" sz="2800" dirty="0"/>
              <a:t> </a:t>
            </a:r>
            <a:r>
              <a:rPr lang="es-PE" sz="2800" dirty="0"/>
              <a:t>años, que abarcan el período 2007-</a:t>
            </a:r>
            <a:r>
              <a:rPr lang="es-ES_tradnl" sz="2800" dirty="0"/>
              <a:t> </a:t>
            </a:r>
            <a:r>
              <a:rPr lang="es-PE" sz="2800" dirty="0"/>
              <a:t>2013.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85800" y="152400"/>
            <a:ext cx="7772400" cy="609600"/>
          </a:xfrm>
        </p:spPr>
        <p:txBody>
          <a:bodyPr>
            <a:normAutofit fontScale="90000"/>
          </a:bodyPr>
          <a:lstStyle/>
          <a:p>
            <a:pPr eaLnBrk="1" hangingPunct="1"/>
            <a:r>
              <a:rPr lang="es-ES_tradnl" smtClean="0">
                <a:solidFill>
                  <a:srgbClr val="FFFF00"/>
                </a:solidFill>
              </a:rPr>
              <a:t>El presupuesto</a:t>
            </a:r>
            <a:endParaRPr lang="es-PE" smtClean="0">
              <a:solidFill>
                <a:srgbClr val="FFFF00"/>
              </a:solidFill>
            </a:endParaRPr>
          </a:p>
        </p:txBody>
      </p:sp>
      <p:sp>
        <p:nvSpPr>
          <p:cNvPr id="8195" name="Rectangle 3"/>
          <p:cNvSpPr>
            <a:spLocks noChangeArrowheads="1"/>
          </p:cNvSpPr>
          <p:nvPr/>
        </p:nvSpPr>
        <p:spPr bwMode="auto">
          <a:xfrm>
            <a:off x="925513" y="990600"/>
            <a:ext cx="7292975" cy="457200"/>
          </a:xfrm>
          <a:prstGeom prst="rect">
            <a:avLst/>
          </a:prstGeom>
          <a:noFill/>
          <a:ln w="9525">
            <a:noFill/>
            <a:miter lim="800000"/>
            <a:headEnd/>
            <a:tailEnd/>
          </a:ln>
        </p:spPr>
        <p:txBody>
          <a:bodyPr wrap="none">
            <a:spAutoFit/>
          </a:bodyPr>
          <a:lstStyle/>
          <a:p>
            <a:r>
              <a:rPr lang="es-PE" b="1">
                <a:latin typeface="Arial" charset="0"/>
              </a:rPr>
              <a:t>¿Cómo se establece el presupuesto de la Unión?</a:t>
            </a:r>
          </a:p>
        </p:txBody>
      </p:sp>
      <p:sp>
        <p:nvSpPr>
          <p:cNvPr id="8196" name="Rectangle 4"/>
          <p:cNvSpPr>
            <a:spLocks noChangeArrowheads="1"/>
          </p:cNvSpPr>
          <p:nvPr/>
        </p:nvSpPr>
        <p:spPr bwMode="auto">
          <a:xfrm>
            <a:off x="990600" y="2205038"/>
            <a:ext cx="7162800" cy="4362450"/>
          </a:xfrm>
          <a:prstGeom prst="rect">
            <a:avLst/>
          </a:prstGeom>
          <a:noFill/>
          <a:ln w="9525">
            <a:noFill/>
            <a:miter lim="800000"/>
            <a:headEnd/>
            <a:tailEnd/>
          </a:ln>
        </p:spPr>
        <p:txBody>
          <a:bodyPr>
            <a:spAutoFit/>
          </a:bodyPr>
          <a:lstStyle/>
          <a:p>
            <a:pPr algn="just">
              <a:spcBef>
                <a:spcPct val="50000"/>
              </a:spcBef>
            </a:pPr>
            <a:r>
              <a:rPr lang="es-PE" sz="2800" dirty="0"/>
              <a:t>Al establecer las grandes orientaciones</a:t>
            </a:r>
            <a:r>
              <a:rPr lang="es-ES_tradnl" sz="2800" dirty="0"/>
              <a:t> </a:t>
            </a:r>
            <a:r>
              <a:rPr lang="es-PE" sz="2800" dirty="0"/>
              <a:t>presupuestarias a lo largo de</a:t>
            </a:r>
            <a:r>
              <a:rPr lang="es-ES_tradnl" sz="2800" dirty="0"/>
              <a:t> </a:t>
            </a:r>
            <a:r>
              <a:rPr lang="es-PE" sz="2800" dirty="0"/>
              <a:t>varios años, este marco, adoptado</a:t>
            </a:r>
            <a:r>
              <a:rPr lang="es-ES_tradnl" sz="2800" dirty="0"/>
              <a:t> </a:t>
            </a:r>
            <a:r>
              <a:rPr lang="es-PE" sz="2800" dirty="0"/>
              <a:t>conjuntamente con el Parlamento</a:t>
            </a:r>
            <a:r>
              <a:rPr lang="es-ES_tradnl" sz="2800" dirty="0"/>
              <a:t> </a:t>
            </a:r>
            <a:r>
              <a:rPr lang="es-PE" sz="2800" dirty="0"/>
              <a:t>Europeo y el Consejo de la Unión,</a:t>
            </a:r>
            <a:r>
              <a:rPr lang="es-ES_tradnl" sz="2800" dirty="0"/>
              <a:t> </a:t>
            </a:r>
            <a:r>
              <a:rPr lang="es-PE" sz="2800" dirty="0"/>
              <a:t>facilita la aprobación anual del presupuesto, que, por su parte, exige un</a:t>
            </a:r>
            <a:r>
              <a:rPr lang="es-ES_tradnl" sz="2800" dirty="0"/>
              <a:t> </a:t>
            </a:r>
            <a:r>
              <a:rPr lang="es-PE" sz="2800" dirty="0"/>
              <a:t>acuerdo entre el Consejo y el</a:t>
            </a:r>
            <a:r>
              <a:rPr lang="es-ES_tradnl" sz="2800" dirty="0"/>
              <a:t> </a:t>
            </a:r>
            <a:r>
              <a:rPr lang="es-PE" sz="2800" dirty="0"/>
              <a:t>Parlamento («la Autoridad Presupuestaria</a:t>
            </a:r>
            <a:r>
              <a:rPr lang="es-ES_tradnl" sz="2800" dirty="0"/>
              <a:t> </a:t>
            </a:r>
            <a:r>
              <a:rPr lang="es-PE" sz="2800" dirty="0"/>
              <a:t>» de la Unión). Por otra</a:t>
            </a:r>
            <a:r>
              <a:rPr lang="es-ES_tradnl" sz="2800" dirty="0"/>
              <a:t> </a:t>
            </a:r>
            <a:r>
              <a:rPr lang="es-PE" sz="2800" dirty="0"/>
              <a:t>parte, gracias a los límites plurianuales</a:t>
            </a:r>
            <a:r>
              <a:rPr lang="es-ES_tradnl" sz="2800" dirty="0"/>
              <a:t> </a:t>
            </a:r>
            <a:r>
              <a:rPr lang="es-PE" sz="2800" dirty="0"/>
              <a:t>que fija, se puede controlar la</a:t>
            </a:r>
            <a:r>
              <a:rPr lang="es-ES_tradnl" sz="2800" dirty="0"/>
              <a:t> </a:t>
            </a:r>
            <a:r>
              <a:rPr lang="es-PE" sz="2800" dirty="0"/>
              <a:t>evolución de los gastos de la Unión.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85800" y="152400"/>
            <a:ext cx="7772400" cy="609600"/>
          </a:xfrm>
        </p:spPr>
        <p:txBody>
          <a:bodyPr>
            <a:normAutofit fontScale="90000"/>
          </a:bodyPr>
          <a:lstStyle/>
          <a:p>
            <a:pPr eaLnBrk="1" hangingPunct="1"/>
            <a:r>
              <a:rPr lang="es-ES_tradnl" smtClean="0">
                <a:solidFill>
                  <a:srgbClr val="FFFF00"/>
                </a:solidFill>
              </a:rPr>
              <a:t>El presupuesto</a:t>
            </a:r>
            <a:endParaRPr lang="es-PE" smtClean="0">
              <a:solidFill>
                <a:srgbClr val="FFFF00"/>
              </a:solidFill>
            </a:endParaRPr>
          </a:p>
        </p:txBody>
      </p:sp>
      <p:sp>
        <p:nvSpPr>
          <p:cNvPr id="9219" name="Rectangle 3"/>
          <p:cNvSpPr>
            <a:spLocks noChangeArrowheads="1"/>
          </p:cNvSpPr>
          <p:nvPr/>
        </p:nvSpPr>
        <p:spPr bwMode="auto">
          <a:xfrm>
            <a:off x="925513" y="990600"/>
            <a:ext cx="7292975" cy="457200"/>
          </a:xfrm>
          <a:prstGeom prst="rect">
            <a:avLst/>
          </a:prstGeom>
          <a:noFill/>
          <a:ln w="9525">
            <a:noFill/>
            <a:miter lim="800000"/>
            <a:headEnd/>
            <a:tailEnd/>
          </a:ln>
        </p:spPr>
        <p:txBody>
          <a:bodyPr wrap="none">
            <a:spAutoFit/>
          </a:bodyPr>
          <a:lstStyle/>
          <a:p>
            <a:r>
              <a:rPr lang="es-PE" b="1">
                <a:latin typeface="Arial" charset="0"/>
              </a:rPr>
              <a:t>¿Cómo se establece el presupuesto de la Unión?</a:t>
            </a:r>
          </a:p>
        </p:txBody>
      </p:sp>
      <p:sp>
        <p:nvSpPr>
          <p:cNvPr id="9220" name="Rectangle 4"/>
          <p:cNvSpPr>
            <a:spLocks noChangeArrowheads="1"/>
          </p:cNvSpPr>
          <p:nvPr/>
        </p:nvSpPr>
        <p:spPr bwMode="auto">
          <a:xfrm>
            <a:off x="990600" y="2438400"/>
            <a:ext cx="7162800" cy="2151063"/>
          </a:xfrm>
          <a:prstGeom prst="rect">
            <a:avLst/>
          </a:prstGeom>
          <a:noFill/>
          <a:ln w="9525">
            <a:noFill/>
            <a:miter lim="800000"/>
            <a:headEnd/>
            <a:tailEnd/>
          </a:ln>
        </p:spPr>
        <p:txBody>
          <a:bodyPr>
            <a:spAutoFit/>
          </a:bodyPr>
          <a:lstStyle/>
          <a:p>
            <a:pPr algn="ctr">
              <a:spcBef>
                <a:spcPct val="50000"/>
              </a:spcBef>
            </a:pPr>
            <a:endParaRPr lang="es-ES_tradnl" sz="900"/>
          </a:p>
          <a:p>
            <a:pPr algn="ctr">
              <a:spcBef>
                <a:spcPct val="50000"/>
              </a:spcBef>
            </a:pPr>
            <a:r>
              <a:rPr lang="es-PE" sz="2800"/>
              <a:t>Las contribuciones</a:t>
            </a:r>
            <a:r>
              <a:rPr lang="es-ES_tradnl" sz="2800"/>
              <a:t> </a:t>
            </a:r>
            <a:r>
              <a:rPr lang="es-PE" sz="2800"/>
              <a:t>de los Estados miembros</a:t>
            </a:r>
            <a:r>
              <a:rPr lang="es-ES_tradnl" sz="2800"/>
              <a:t> </a:t>
            </a:r>
            <a:r>
              <a:rPr lang="es-PE" sz="2800"/>
              <a:t>al presupuesto europeo (en relación</a:t>
            </a:r>
            <a:r>
              <a:rPr lang="es-ES_tradnl" sz="2800"/>
              <a:t> </a:t>
            </a:r>
            <a:r>
              <a:rPr lang="es-PE" sz="2800"/>
              <a:t>con el PNB) están, por su parte, estabilizadas</a:t>
            </a:r>
            <a:r>
              <a:rPr lang="es-ES_tradnl" sz="2800"/>
              <a:t> </a:t>
            </a:r>
            <a:r>
              <a:rPr lang="es-PE" sz="2800"/>
              <a:t>a su nivel de 1999.</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76200"/>
            <a:ext cx="7772400" cy="1143000"/>
          </a:xfrm>
        </p:spPr>
        <p:txBody>
          <a:bodyPr/>
          <a:lstStyle/>
          <a:p>
            <a:pPr eaLnBrk="1" hangingPunct="1"/>
            <a:r>
              <a:rPr lang="es-ES_tradnl" smtClean="0"/>
              <a:t>Prioridades de política</a:t>
            </a:r>
            <a:endParaRPr lang="en-GB" smtClean="0"/>
          </a:p>
        </p:txBody>
      </p:sp>
      <p:sp>
        <p:nvSpPr>
          <p:cNvPr id="11267" name="Text Box 3"/>
          <p:cNvSpPr txBox="1">
            <a:spLocks noChangeArrowheads="1"/>
          </p:cNvSpPr>
          <p:nvPr/>
        </p:nvSpPr>
        <p:spPr bwMode="auto">
          <a:xfrm>
            <a:off x="827584" y="1268760"/>
            <a:ext cx="7391400" cy="5016758"/>
          </a:xfrm>
          <a:prstGeom prst="rect">
            <a:avLst/>
          </a:prstGeom>
          <a:noFill/>
          <a:ln w="9525">
            <a:noFill/>
            <a:miter lim="800000"/>
            <a:headEnd/>
            <a:tailEnd/>
          </a:ln>
          <a:effectLst/>
        </p:spPr>
        <p:txBody>
          <a:bodyPr>
            <a:spAutoFit/>
          </a:bodyPr>
          <a:lstStyle/>
          <a:p>
            <a:pPr algn="ctr">
              <a:spcBef>
                <a:spcPct val="50000"/>
              </a:spcBef>
              <a:defRPr/>
            </a:pPr>
            <a:r>
              <a:rPr lang="es-ES_tradnl" sz="3200" dirty="0"/>
              <a:t>Prioridades</a:t>
            </a:r>
          </a:p>
          <a:p>
            <a:pPr algn="ctr">
              <a:spcBef>
                <a:spcPct val="50000"/>
              </a:spcBef>
              <a:defRPr/>
            </a:pPr>
            <a:r>
              <a:rPr lang="es-ES_tradnl" sz="3200" i="1" dirty="0"/>
              <a:t>Antes (</a:t>
            </a:r>
            <a:r>
              <a:rPr lang="es-ES_tradnl" sz="3200" i="1" dirty="0" smtClean="0"/>
              <a:t>2000-2006 y 2007-2013):</a:t>
            </a:r>
            <a:endParaRPr lang="es-ES_tradnl" sz="3200" i="1" dirty="0"/>
          </a:p>
          <a:p>
            <a:pPr algn="ctr">
              <a:spcBef>
                <a:spcPct val="50000"/>
              </a:spcBef>
              <a:defRPr/>
            </a:pPr>
            <a:r>
              <a:rPr lang="es-ES_tradnl" sz="3200" b="1" dirty="0">
                <a:effectLst>
                  <a:outerShdw blurRad="38100" dist="38100" dir="2700000" algn="tl">
                    <a:srgbClr val="000000"/>
                  </a:outerShdw>
                </a:effectLst>
              </a:rPr>
              <a:t>Agricultura </a:t>
            </a:r>
            <a:r>
              <a:rPr lang="es-ES_tradnl" sz="3200" b="1" dirty="0">
                <a:effectLst>
                  <a:outerShdw blurRad="38100" dist="38100" dir="2700000" algn="tl">
                    <a:srgbClr val="000000"/>
                  </a:outerShdw>
                </a:effectLst>
                <a:sym typeface="Wingdings" pitchFamily="2" charset="2"/>
              </a:rPr>
              <a:t> Cohesión</a:t>
            </a:r>
          </a:p>
          <a:p>
            <a:pPr algn="ctr">
              <a:spcBef>
                <a:spcPct val="50000"/>
              </a:spcBef>
              <a:defRPr/>
            </a:pPr>
            <a:r>
              <a:rPr lang="es-ES_tradnl" sz="3200" i="1" dirty="0" smtClean="0">
                <a:effectLst>
                  <a:outerShdw blurRad="38100" dist="38100" dir="2700000" algn="tl">
                    <a:srgbClr val="000000"/>
                  </a:outerShdw>
                </a:effectLst>
                <a:sym typeface="Wingdings" pitchFamily="2" charset="2"/>
              </a:rPr>
              <a:t>(2014-2020):</a:t>
            </a:r>
          </a:p>
          <a:p>
            <a:pPr algn="ctr">
              <a:spcBef>
                <a:spcPct val="50000"/>
              </a:spcBef>
              <a:defRPr/>
            </a:pPr>
            <a:r>
              <a:rPr lang="es-ES_tradnl" sz="3200" b="1" dirty="0" smtClean="0">
                <a:effectLst>
                  <a:outerShdw blurRad="38100" dist="38100" dir="2700000" algn="tl">
                    <a:srgbClr val="000000"/>
                  </a:outerShdw>
                </a:effectLst>
                <a:sym typeface="Wingdings" pitchFamily="2" charset="2"/>
              </a:rPr>
              <a:t>Cohesión  Competitividad </a:t>
            </a:r>
            <a:endParaRPr lang="es-ES_tradnl" sz="3200" b="1" dirty="0">
              <a:effectLst>
                <a:outerShdw blurRad="38100" dist="38100" dir="2700000" algn="tl">
                  <a:srgbClr val="000000"/>
                </a:outerShdw>
              </a:effectLst>
              <a:sym typeface="Wingdings" pitchFamily="2" charset="2"/>
            </a:endParaRPr>
          </a:p>
          <a:p>
            <a:pPr algn="ctr">
              <a:spcBef>
                <a:spcPct val="50000"/>
              </a:spcBef>
              <a:defRPr/>
            </a:pPr>
            <a:r>
              <a:rPr lang="es-ES_tradnl" sz="3200" dirty="0" smtClean="0">
                <a:sym typeface="Wingdings" pitchFamily="2" charset="2"/>
              </a:rPr>
              <a:t>(2028-35?)</a:t>
            </a:r>
            <a:endParaRPr lang="es-ES_tradnl" sz="3200" dirty="0">
              <a:sym typeface="Wingdings" pitchFamily="2" charset="2"/>
            </a:endParaRPr>
          </a:p>
          <a:p>
            <a:pPr algn="ctr">
              <a:spcBef>
                <a:spcPct val="50000"/>
              </a:spcBef>
              <a:defRPr/>
            </a:pPr>
            <a:r>
              <a:rPr lang="es-ES_tradnl" sz="3200" b="1" dirty="0">
                <a:effectLst>
                  <a:outerShdw blurRad="38100" dist="38100" dir="2700000" algn="tl">
                    <a:srgbClr val="000000"/>
                  </a:outerShdw>
                </a:effectLst>
                <a:sym typeface="Wingdings" pitchFamily="2" charset="2"/>
              </a:rPr>
              <a:t>Política de defensa</a:t>
            </a:r>
            <a:endParaRPr lang="en-GB" sz="3200" b="1" dirty="0">
              <a:effectLst>
                <a:outerShdw blurRad="38100" dist="38100" dir="2700000" algn="tl">
                  <a:srgbClr val="000000"/>
                </a:outerShdw>
              </a:effectLst>
              <a:sym typeface="Wingdings" pitchFamily="2" charset="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heckerboard(across)">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checkerboard(across)">
                                      <p:cBhvr>
                                        <p:cTn id="12" dur="500"/>
                                        <p:tgtEl>
                                          <p:spTgt spid="1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267">
                                            <p:txEl>
                                              <p:pRg st="2" end="2"/>
                                            </p:txEl>
                                          </p:spTgt>
                                        </p:tgtEl>
                                        <p:attrNameLst>
                                          <p:attrName>style.visibility</p:attrName>
                                        </p:attrNameLst>
                                      </p:cBhvr>
                                      <p:to>
                                        <p:strVal val="visible"/>
                                      </p:to>
                                    </p:set>
                                    <p:animEffect transition="in" filter="checkerboard(across)">
                                      <p:cBhvr>
                                        <p:cTn id="17" dur="500"/>
                                        <p:tgtEl>
                                          <p:spTgt spid="1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1267">
                                            <p:txEl>
                                              <p:pRg st="3" end="3"/>
                                            </p:txEl>
                                          </p:spTgt>
                                        </p:tgtEl>
                                        <p:attrNameLst>
                                          <p:attrName>style.visibility</p:attrName>
                                        </p:attrNameLst>
                                      </p:cBhvr>
                                      <p:to>
                                        <p:strVal val="visible"/>
                                      </p:to>
                                    </p:set>
                                    <p:animEffect transition="in" filter="checkerboard(across)">
                                      <p:cBhvr>
                                        <p:cTn id="22" dur="500"/>
                                        <p:tgtEl>
                                          <p:spTgt spid="1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1267">
                                            <p:txEl>
                                              <p:pRg st="4" end="4"/>
                                            </p:txEl>
                                          </p:spTgt>
                                        </p:tgtEl>
                                        <p:attrNameLst>
                                          <p:attrName>style.visibility</p:attrName>
                                        </p:attrNameLst>
                                      </p:cBhvr>
                                      <p:to>
                                        <p:strVal val="visible"/>
                                      </p:to>
                                    </p:set>
                                    <p:animEffect transition="in" filter="checkerboard(across)">
                                      <p:cBhvr>
                                        <p:cTn id="27" dur="500"/>
                                        <p:tgtEl>
                                          <p:spTgt spid="1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1267">
                                            <p:txEl>
                                              <p:pRg st="5" end="5"/>
                                            </p:txEl>
                                          </p:spTgt>
                                        </p:tgtEl>
                                        <p:attrNameLst>
                                          <p:attrName>style.visibility</p:attrName>
                                        </p:attrNameLst>
                                      </p:cBhvr>
                                      <p:to>
                                        <p:strVal val="visible"/>
                                      </p:to>
                                    </p:set>
                                    <p:animEffect transition="in" filter="checkerboard(across)">
                                      <p:cBhvr>
                                        <p:cTn id="32" dur="500"/>
                                        <p:tgtEl>
                                          <p:spTgt spid="1126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1267">
                                            <p:txEl>
                                              <p:pRg st="6" end="6"/>
                                            </p:txEl>
                                          </p:spTgt>
                                        </p:tgtEl>
                                        <p:attrNameLst>
                                          <p:attrName>style.visibility</p:attrName>
                                        </p:attrNameLst>
                                      </p:cBhvr>
                                      <p:to>
                                        <p:strVal val="visible"/>
                                      </p:to>
                                    </p:set>
                                    <p:animEffect transition="in" filter="checkerboard(across)">
                                      <p:cBhvr>
                                        <p:cTn id="37"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85800" y="76200"/>
            <a:ext cx="7772400" cy="1143000"/>
          </a:xfrm>
        </p:spPr>
        <p:txBody>
          <a:bodyPr/>
          <a:lstStyle/>
          <a:p>
            <a:pPr eaLnBrk="1" hangingPunct="1"/>
            <a:r>
              <a:rPr lang="es-ES_tradnl" smtClean="0"/>
              <a:t>Prioridades de política</a:t>
            </a:r>
            <a:endParaRPr lang="en-GB" smtClean="0"/>
          </a:p>
        </p:txBody>
      </p:sp>
      <p:graphicFrame>
        <p:nvGraphicFramePr>
          <p:cNvPr id="12291" name="Group 3"/>
          <p:cNvGraphicFramePr>
            <a:graphicFrameLocks noGrp="1"/>
          </p:cNvGraphicFramePr>
          <p:nvPr/>
        </p:nvGraphicFramePr>
        <p:xfrm>
          <a:off x="533400" y="1066800"/>
          <a:ext cx="8077200" cy="5719446"/>
        </p:xfrm>
        <a:graphic>
          <a:graphicData uri="http://schemas.openxmlformats.org/drawingml/2006/table">
            <a:tbl>
              <a:tblPr/>
              <a:tblGrid>
                <a:gridCol w="4038600">
                  <a:extLst>
                    <a:ext uri="{9D8B030D-6E8A-4147-A177-3AD203B41FA5}">
                      <a16:colId xmlns:a16="http://schemas.microsoft.com/office/drawing/2014/main" val="20000"/>
                    </a:ext>
                  </a:extLst>
                </a:gridCol>
                <a:gridCol w="4038600">
                  <a:extLst>
                    <a:ext uri="{9D8B030D-6E8A-4147-A177-3AD203B41FA5}">
                      <a16:colId xmlns:a16="http://schemas.microsoft.com/office/drawing/2014/main" val="20001"/>
                    </a:ext>
                  </a:extLst>
                </a:gridCol>
              </a:tblGrid>
              <a:tr h="450850">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fr-FR" sz="2400" b="1" i="0" u="none" strike="noStrike" cap="none" normalizeH="0" baseline="0" dirty="0" err="1" smtClean="0">
                          <a:ln>
                            <a:noFill/>
                          </a:ln>
                          <a:solidFill>
                            <a:schemeClr val="tx2"/>
                          </a:solidFill>
                          <a:effectLst/>
                          <a:latin typeface="Times New Roman" pitchFamily="18" charset="0"/>
                          <a:cs typeface="Times New Roman" pitchFamily="18" charset="0"/>
                        </a:rPr>
                        <a:t>Capítulos</a:t>
                      </a:r>
                      <a:r>
                        <a:rPr kumimoji="0" lang="fr-FR" sz="2400" b="1" i="0" u="none" strike="noStrike" cap="none" normalizeH="0" baseline="0" dirty="0" smtClean="0">
                          <a:ln>
                            <a:noFill/>
                          </a:ln>
                          <a:solidFill>
                            <a:schemeClr val="tx2"/>
                          </a:solidFill>
                          <a:effectLst/>
                          <a:latin typeface="Times New Roman" pitchFamily="18" charset="0"/>
                          <a:cs typeface="Times New Roman" pitchFamily="18" charset="0"/>
                        </a:rPr>
                        <a:t> 2000-2006</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fr-FR" sz="2400" b="1" i="0" u="none" strike="noStrike" cap="none" normalizeH="0" baseline="0" smtClean="0">
                          <a:ln>
                            <a:noFill/>
                          </a:ln>
                          <a:solidFill>
                            <a:schemeClr val="tx2"/>
                          </a:solidFill>
                          <a:effectLst/>
                          <a:latin typeface="Times New Roman" pitchFamily="18" charset="0"/>
                        </a:rPr>
                        <a:t>Capítulos 2007-2013</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243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1) Agricultura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PE" sz="2400" b="0" i="0" u="none" strike="noStrike" cap="none" normalizeH="0" baseline="0" smtClean="0">
                          <a:ln>
                            <a:noFill/>
                          </a:ln>
                          <a:solidFill>
                            <a:schemeClr val="tx1"/>
                          </a:solidFill>
                          <a:effectLst/>
                          <a:latin typeface="Times New Roman" pitchFamily="18" charset="0"/>
                          <a:cs typeface="Arial" charset="0"/>
                        </a:rPr>
                        <a:t>1) Desarrollo sostenible</a:t>
                      </a:r>
                    </a:p>
                    <a:p>
                      <a:pPr marL="0" marR="0" lvl="0" indent="0" algn="l" defTabSz="914400" rtl="0" eaLnBrk="1" fontAlgn="b" latinLnBrk="0" hangingPunct="1">
                        <a:lnSpc>
                          <a:spcPct val="90000"/>
                        </a:lnSpc>
                        <a:spcBef>
                          <a:spcPct val="20000"/>
                        </a:spcBef>
                        <a:spcAft>
                          <a:spcPct val="0"/>
                        </a:spcAft>
                        <a:buClrTx/>
                        <a:buSzTx/>
                        <a:buFontTx/>
                        <a:buNone/>
                        <a:tabLst/>
                      </a:pPr>
                      <a:r>
                        <a:rPr kumimoji="0" lang="es-PE" sz="2400" b="0" i="0" u="none" strike="noStrike" cap="none" normalizeH="0" baseline="0" smtClean="0">
                          <a:ln>
                            <a:noFill/>
                          </a:ln>
                          <a:solidFill>
                            <a:schemeClr val="tx1"/>
                          </a:solidFill>
                          <a:effectLst/>
                          <a:latin typeface="Times New Roman" pitchFamily="18" charset="0"/>
                          <a:cs typeface="Arial" charset="0"/>
                        </a:rPr>
                        <a:t>    1a) Competitividad</a:t>
                      </a:r>
                    </a:p>
                    <a:p>
                      <a:pPr marL="0" marR="0" lvl="0" indent="0" algn="l" defTabSz="914400" rtl="0" eaLnBrk="1" fontAlgn="b" latinLnBrk="0" hangingPunct="1">
                        <a:lnSpc>
                          <a:spcPct val="90000"/>
                        </a:lnSpc>
                        <a:spcBef>
                          <a:spcPct val="20000"/>
                        </a:spcBef>
                        <a:spcAft>
                          <a:spcPct val="0"/>
                        </a:spcAft>
                        <a:buClrTx/>
                        <a:buSzTx/>
                        <a:buFontTx/>
                        <a:buNone/>
                        <a:tabLst/>
                      </a:pPr>
                      <a:r>
                        <a:rPr kumimoji="0" lang="es-PE" sz="2400" b="0" i="0" u="none" strike="noStrike" cap="none" normalizeH="0" baseline="0" smtClean="0">
                          <a:ln>
                            <a:noFill/>
                          </a:ln>
                          <a:solidFill>
                            <a:schemeClr val="tx1"/>
                          </a:solidFill>
                          <a:effectLst/>
                          <a:latin typeface="Times New Roman" pitchFamily="18" charset="0"/>
                          <a:cs typeface="Arial" charset="0"/>
                        </a:rPr>
                        <a:t>    1b) Cohesión</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0850">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2) Acciones estructurales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ES_tradnl" sz="2400" b="0" i="0" u="none" strike="noStrike" cap="none" normalizeH="0" baseline="0" dirty="0" smtClean="0">
                          <a:ln>
                            <a:noFill/>
                          </a:ln>
                          <a:solidFill>
                            <a:schemeClr val="tx1"/>
                          </a:solidFill>
                          <a:effectLst/>
                          <a:latin typeface="Times New Roman" pitchFamily="18" charset="0"/>
                          <a:cs typeface="Arial" charset="0"/>
                        </a:rPr>
                        <a:t>2) </a:t>
                      </a:r>
                      <a:r>
                        <a:rPr kumimoji="0" lang="en-GB" sz="2400" b="0" i="0" u="none" strike="noStrike" cap="none" normalizeH="0" baseline="0" dirty="0" err="1" smtClean="0">
                          <a:ln>
                            <a:noFill/>
                          </a:ln>
                          <a:solidFill>
                            <a:schemeClr val="tx1"/>
                          </a:solidFill>
                          <a:effectLst/>
                          <a:latin typeface="Times New Roman" pitchFamily="18" charset="0"/>
                          <a:cs typeface="Arial" charset="0"/>
                        </a:rPr>
                        <a:t>Preserva</a:t>
                      </a:r>
                      <a:r>
                        <a:rPr kumimoji="0" lang="es-ES_tradnl" sz="2400" b="0" i="0" u="none" strike="noStrike" cap="none" normalizeH="0" baseline="0" dirty="0" smtClean="0">
                          <a:ln>
                            <a:noFill/>
                          </a:ln>
                          <a:solidFill>
                            <a:schemeClr val="tx1"/>
                          </a:solidFill>
                          <a:effectLst/>
                          <a:latin typeface="Times New Roman" pitchFamily="18" charset="0"/>
                          <a:cs typeface="Arial" charset="0"/>
                        </a:rPr>
                        <a:t>c</a:t>
                      </a:r>
                      <a:r>
                        <a:rPr kumimoji="0" lang="en-GB" sz="2400" b="0" i="0" u="none" strike="noStrike" cap="none" normalizeH="0" baseline="0" dirty="0" err="1" smtClean="0">
                          <a:ln>
                            <a:noFill/>
                          </a:ln>
                          <a:solidFill>
                            <a:schemeClr val="tx1"/>
                          </a:solidFill>
                          <a:effectLst/>
                          <a:latin typeface="Times New Roman" pitchFamily="18" charset="0"/>
                          <a:cs typeface="Arial" charset="0"/>
                        </a:rPr>
                        <a:t>i</a:t>
                      </a:r>
                      <a:r>
                        <a:rPr kumimoji="0" lang="es-ES_tradnl" sz="2400" b="0" i="0" u="none" strike="noStrike" cap="none" normalizeH="0" baseline="0" dirty="0" smtClean="0">
                          <a:ln>
                            <a:noFill/>
                          </a:ln>
                          <a:solidFill>
                            <a:schemeClr val="tx1"/>
                          </a:solidFill>
                          <a:effectLst/>
                          <a:latin typeface="Times New Roman" pitchFamily="18" charset="0"/>
                          <a:cs typeface="Arial" charset="0"/>
                        </a:rPr>
                        <a:t>ó</a:t>
                      </a:r>
                      <a:r>
                        <a:rPr kumimoji="0" lang="en-GB" sz="2400" b="0" i="0" u="none" strike="noStrike" cap="none" normalizeH="0" baseline="0" dirty="0" smtClean="0">
                          <a:ln>
                            <a:noFill/>
                          </a:ln>
                          <a:solidFill>
                            <a:schemeClr val="tx1"/>
                          </a:solidFill>
                          <a:effectLst/>
                          <a:latin typeface="Times New Roman" pitchFamily="18" charset="0"/>
                          <a:cs typeface="Arial" charset="0"/>
                        </a:rPr>
                        <a:t>n </a:t>
                      </a:r>
                      <a:r>
                        <a:rPr kumimoji="0" lang="es-ES_tradnl" sz="2400" b="0" i="0" u="none" strike="noStrike" cap="none" normalizeH="0" baseline="0" dirty="0" smtClean="0">
                          <a:ln>
                            <a:noFill/>
                          </a:ln>
                          <a:solidFill>
                            <a:schemeClr val="tx1"/>
                          </a:solidFill>
                          <a:effectLst/>
                          <a:latin typeface="Times New Roman" pitchFamily="18" charset="0"/>
                          <a:cs typeface="Arial" charset="0"/>
                        </a:rPr>
                        <a:t>y gestión de los recursos naturales</a:t>
                      </a:r>
                      <a:endParaRPr kumimoji="0" lang="es-PE"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243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3) Políticas internas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ES_tradnl" sz="2400" b="0" i="0" u="none" strike="noStrike" cap="none" normalizeH="0" baseline="0" dirty="0" smtClean="0">
                          <a:ln>
                            <a:noFill/>
                          </a:ln>
                          <a:solidFill>
                            <a:schemeClr val="tx1"/>
                          </a:solidFill>
                          <a:effectLst/>
                          <a:latin typeface="Times New Roman" pitchFamily="18" charset="0"/>
                          <a:cs typeface="Arial" charset="0"/>
                        </a:rPr>
                        <a:t>3) Ciudadanía</a:t>
                      </a:r>
                      <a:r>
                        <a:rPr kumimoji="0" lang="en-GB" sz="2400" b="0" i="0" u="none" strike="noStrike" cap="none" normalizeH="0" baseline="0" dirty="0" smtClean="0">
                          <a:ln>
                            <a:noFill/>
                          </a:ln>
                          <a:solidFill>
                            <a:schemeClr val="tx1"/>
                          </a:solidFill>
                          <a:effectLst/>
                          <a:latin typeface="Times New Roman" pitchFamily="18" charset="0"/>
                          <a:cs typeface="Arial" charset="0"/>
                        </a:rPr>
                        <a:t>, </a:t>
                      </a:r>
                      <a:r>
                        <a:rPr kumimoji="0" lang="es-ES_tradnl" sz="2400" b="0" i="0" u="none" strike="noStrike" cap="none" normalizeH="0" baseline="0" dirty="0" smtClean="0">
                          <a:ln>
                            <a:noFill/>
                          </a:ln>
                          <a:solidFill>
                            <a:schemeClr val="tx1"/>
                          </a:solidFill>
                          <a:effectLst/>
                          <a:latin typeface="Times New Roman" pitchFamily="18" charset="0"/>
                          <a:cs typeface="Arial" charset="0"/>
                        </a:rPr>
                        <a:t>libertad</a:t>
                      </a:r>
                      <a:r>
                        <a:rPr kumimoji="0" lang="en-GB" sz="2400" b="0" i="0" u="none" strike="noStrike" cap="none" normalizeH="0" baseline="0" dirty="0" smtClean="0">
                          <a:ln>
                            <a:noFill/>
                          </a:ln>
                          <a:solidFill>
                            <a:schemeClr val="tx1"/>
                          </a:solidFill>
                          <a:effectLst/>
                          <a:latin typeface="Times New Roman" pitchFamily="18" charset="0"/>
                          <a:cs typeface="Arial" charset="0"/>
                        </a:rPr>
                        <a:t>, </a:t>
                      </a:r>
                      <a:r>
                        <a:rPr kumimoji="0" lang="es-ES_tradnl" sz="2400" b="0" i="0" u="none" strike="noStrike" cap="none" normalizeH="0" baseline="0" dirty="0" smtClean="0">
                          <a:ln>
                            <a:noFill/>
                          </a:ln>
                          <a:solidFill>
                            <a:schemeClr val="tx1"/>
                          </a:solidFill>
                          <a:effectLst/>
                          <a:latin typeface="Times New Roman" pitchFamily="18" charset="0"/>
                          <a:cs typeface="Arial" charset="0"/>
                        </a:rPr>
                        <a:t>seguridad y justicia</a:t>
                      </a:r>
                      <a:endParaRPr kumimoji="0" lang="es-PE"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00050">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4) </a:t>
                      </a:r>
                      <a:r>
                        <a:rPr kumimoji="0" lang="es-ES_tradnl" sz="2400" b="0" i="0" u="none" strike="noStrike" cap="none" normalizeH="0" baseline="0" smtClean="0">
                          <a:ln>
                            <a:noFill/>
                          </a:ln>
                          <a:solidFill>
                            <a:schemeClr val="tx2"/>
                          </a:solidFill>
                          <a:effectLst/>
                          <a:latin typeface="Times New Roman" pitchFamily="18" charset="0"/>
                          <a:cs typeface="Times New Roman" pitchFamily="18" charset="0"/>
                        </a:rPr>
                        <a:t>Accion exterior</a:t>
                      </a:r>
                      <a:endParaRPr kumimoji="0" lang="fr-FR" sz="2400" b="0" i="0" u="none" strike="noStrike" cap="none" normalizeH="0" baseline="0" smtClean="0">
                        <a:ln>
                          <a:noFill/>
                        </a:ln>
                        <a:solidFill>
                          <a:schemeClr val="tx2"/>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es-ES_tradnl" sz="2400" b="0" i="0" u="none" strike="noStrike" cap="none" normalizeH="0" baseline="0" dirty="0" smtClean="0">
                          <a:ln>
                            <a:noFill/>
                          </a:ln>
                          <a:solidFill>
                            <a:schemeClr val="tx1"/>
                          </a:solidFill>
                          <a:effectLst/>
                          <a:latin typeface="Times New Roman" pitchFamily="18" charset="0"/>
                          <a:cs typeface="Arial" charset="0"/>
                        </a:rPr>
                        <a:t>4) La Unión Europea como un socio global</a:t>
                      </a:r>
                      <a:endParaRPr kumimoji="0" lang="es-PE" sz="2400" b="0" i="0" u="none" strike="noStrike" cap="none" normalizeH="0" baseline="0" dirty="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5243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5) Administración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5) Administración</a:t>
                      </a:r>
                      <a:endParaRPr kumimoji="0" lang="es-PE"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50850">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6) Reservas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90000"/>
                        </a:lnSpc>
                        <a:spcBef>
                          <a:spcPct val="20000"/>
                        </a:spcBef>
                        <a:spcAft>
                          <a:spcPct val="0"/>
                        </a:spcAft>
                        <a:buClrTx/>
                        <a:buSzTx/>
                        <a:buFontTx/>
                        <a:buNone/>
                        <a:tabLst/>
                      </a:pPr>
                      <a:endParaRPr kumimoji="0" lang="en-GB" sz="2400" b="0" i="0" u="none" strike="noStrike" cap="none" normalizeH="0" baseline="0" smtClean="0">
                        <a:ln>
                          <a:noFill/>
                        </a:ln>
                        <a:solidFill>
                          <a:schemeClr val="tx1"/>
                        </a:solidFill>
                        <a:effectLst/>
                        <a:latin typeface="Times New Roman" pitchFamily="18"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33388">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7) Estrategia de </a:t>
                      </a:r>
                      <a:r>
                        <a:rPr kumimoji="0" lang="en-GB" sz="2400" b="0" i="0" u="none" strike="noStrike" cap="none" normalizeH="0" baseline="0" smtClean="0">
                          <a:ln>
                            <a:noFill/>
                          </a:ln>
                          <a:solidFill>
                            <a:schemeClr val="tx2"/>
                          </a:solidFill>
                          <a:effectLst/>
                          <a:latin typeface="Times New Roman" pitchFamily="18" charset="0"/>
                          <a:cs typeface="Times New Roman" pitchFamily="18" charset="0"/>
                        </a:rPr>
                        <a:t>Pre-a</a:t>
                      </a:r>
                      <a:r>
                        <a:rPr kumimoji="0" lang="es-ES_tradnl" sz="2400" b="0" i="0" u="none" strike="noStrike" cap="none" normalizeH="0" baseline="0" smtClean="0">
                          <a:ln>
                            <a:noFill/>
                          </a:ln>
                          <a:solidFill>
                            <a:schemeClr val="tx2"/>
                          </a:solidFill>
                          <a:effectLst/>
                          <a:latin typeface="Times New Roman" pitchFamily="18" charset="0"/>
                          <a:cs typeface="Times New Roman" pitchFamily="18" charset="0"/>
                        </a:rPr>
                        <a:t>dhesión</a:t>
                      </a:r>
                      <a:endParaRPr kumimoji="0" lang="fr-FR" sz="2400" b="0" i="0" u="none" strike="noStrike" cap="none" normalizeH="0" baseline="0" smtClean="0">
                        <a:ln>
                          <a:noFill/>
                        </a:ln>
                        <a:solidFill>
                          <a:schemeClr val="tx2"/>
                        </a:solidFill>
                        <a:effectLst/>
                        <a:latin typeface="Times New Roman" pitchFamily="18" charset="0"/>
                        <a:cs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 latinLnBrk="0" hangingPunct="1">
                        <a:lnSpc>
                          <a:spcPct val="90000"/>
                        </a:lnSpc>
                        <a:spcBef>
                          <a:spcPct val="20000"/>
                        </a:spcBef>
                        <a:spcAft>
                          <a:spcPct val="0"/>
                        </a:spcAft>
                        <a:buClrTx/>
                        <a:buSzTx/>
                        <a:buFontTx/>
                        <a:buNone/>
                        <a:tabLst/>
                      </a:pPr>
                      <a:endParaRPr kumimoji="0" lang="en-GB"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50850">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8) Compensaciones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90000"/>
                        </a:lnSpc>
                        <a:spcBef>
                          <a:spcPct val="20000"/>
                        </a:spcBef>
                        <a:spcAft>
                          <a:spcPct val="0"/>
                        </a:spcAft>
                        <a:buClrTx/>
                        <a:buSzTx/>
                        <a:buFontTx/>
                        <a:buNone/>
                        <a:tabLst/>
                      </a:pPr>
                      <a:r>
                        <a:rPr kumimoji="0" lang="fr-FR" sz="2400" b="0" i="0" u="none" strike="noStrike" cap="none" normalizeH="0" baseline="0" smtClean="0">
                          <a:ln>
                            <a:noFill/>
                          </a:ln>
                          <a:solidFill>
                            <a:schemeClr val="tx2"/>
                          </a:solidFill>
                          <a:effectLst/>
                          <a:latin typeface="Times New Roman" pitchFamily="18" charset="0"/>
                          <a:cs typeface="Times New Roman" pitchFamily="18" charset="0"/>
                        </a:rPr>
                        <a:t>6) Compensaciones</a:t>
                      </a:r>
                      <a:endParaRPr kumimoji="0" lang="en-GB" sz="24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Trek</Template>
  <TotalTime>245</TotalTime>
  <Words>4862</Words>
  <Application>Microsoft Office PowerPoint</Application>
  <PresentationFormat>Presentación en pantalla (4:3)</PresentationFormat>
  <Paragraphs>1908</Paragraphs>
  <Slides>43</Slides>
  <Notes>1</Notes>
  <HiddenSlides>18</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43</vt:i4>
      </vt:variant>
    </vt:vector>
  </HeadingPairs>
  <TitlesOfParts>
    <vt:vector size="52" baseType="lpstr">
      <vt:lpstr>Arial</vt:lpstr>
      <vt:lpstr>Calibri</vt:lpstr>
      <vt:lpstr>Franklin Gothic Book</vt:lpstr>
      <vt:lpstr>Franklin Gothic Medium</vt:lpstr>
      <vt:lpstr>Times New Roman</vt:lpstr>
      <vt:lpstr>Verdana</vt:lpstr>
      <vt:lpstr>Wingdings</vt:lpstr>
      <vt:lpstr>Wingdings 2</vt:lpstr>
      <vt:lpstr>Viajes</vt:lpstr>
      <vt:lpstr>El presupuesto</vt:lpstr>
      <vt:lpstr>El presupuesto</vt:lpstr>
      <vt:lpstr>El presupuesto</vt:lpstr>
      <vt:lpstr>El presupuesto</vt:lpstr>
      <vt:lpstr>El presupuesto</vt:lpstr>
      <vt:lpstr>El presupuesto</vt:lpstr>
      <vt:lpstr>El presupuesto</vt:lpstr>
      <vt:lpstr>Prioridades de política</vt:lpstr>
      <vt:lpstr>Prioridades de política</vt:lpstr>
      <vt:lpstr>Prioridades de política</vt:lpstr>
      <vt:lpstr>Nuevas prioridades</vt:lpstr>
      <vt:lpstr>políticas</vt:lpstr>
      <vt:lpstr>políticas</vt:lpstr>
      <vt:lpstr>Nuevas políticas</vt:lpstr>
      <vt:lpstr>Nuevas políticas</vt:lpstr>
      <vt:lpstr>Nuevas políticas</vt:lpstr>
      <vt:lpstr>Otras políticas</vt:lpstr>
      <vt:lpstr>Marco financiero plurianual  p. corr.</vt:lpstr>
      <vt:lpstr>Marco financiero plurianual</vt:lpstr>
      <vt:lpstr>Marco financiero plurianual 2014-2020</vt:lpstr>
      <vt:lpstr>Propuesta Comisión-decisión consejo</vt:lpstr>
      <vt:lpstr>Propuesta Comisión-decisión consejo</vt:lpstr>
      <vt:lpstr>Marco financiero plurianual 2014-2020</vt:lpstr>
      <vt:lpstr>Marco financiero plurianual 2014-2020</vt:lpstr>
      <vt:lpstr>Marco financiero plurianual 2014-2020</vt:lpstr>
      <vt:lpstr>Marco financiero plurianual 2014-2020</vt:lpstr>
      <vt:lpstr>Marco financiero plurianual 2014-2020</vt:lpstr>
      <vt:lpstr>Procedimiento de aprobación</vt:lpstr>
      <vt:lpstr>Sistema de financiación</vt:lpstr>
      <vt:lpstr>Sistema de financiación</vt:lpstr>
      <vt:lpstr>Sistema de financiación</vt:lpstr>
      <vt:lpstr>Sistema de financiación.  Mecanismos de corrección</vt:lpstr>
      <vt:lpstr>Sistema de financiación.  Mecanismos de corrección</vt:lpstr>
      <vt:lpstr>Marco financiero plurianual 2021-2027</vt:lpstr>
      <vt:lpstr>Marco financiero plurianual 2021-2027</vt:lpstr>
      <vt:lpstr>Presentación de PowerPoint</vt:lpstr>
      <vt:lpstr>Marco financiero plurianual 2021-2027</vt:lpstr>
      <vt:lpstr>Marco financiero plurianual 2021-2027</vt:lpstr>
      <vt:lpstr>Marco financiero plurianual 2021-2027</vt:lpstr>
      <vt:lpstr>Marco financiero plurianual 2021-2027</vt:lpstr>
      <vt:lpstr>Marco financiero plurianual 2021-2027</vt:lpstr>
      <vt:lpstr>Marco financiero plurianual 2021-2027</vt:lpstr>
      <vt:lpstr>2021-2027  </vt:lpstr>
    </vt:vector>
  </TitlesOfParts>
  <Company>UPV/EHU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presupuesto</dc:title>
  <dc:creator>JAP</dc:creator>
  <cp:lastModifiedBy>JOAQUIN ARRIOLA</cp:lastModifiedBy>
  <cp:revision>44</cp:revision>
  <dcterms:created xsi:type="dcterms:W3CDTF">2005-11-14T19:20:12Z</dcterms:created>
  <dcterms:modified xsi:type="dcterms:W3CDTF">2021-11-22T21:34:27Z</dcterms:modified>
</cp:coreProperties>
</file>