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2" r:id="rId4"/>
    <p:sldId id="257" r:id="rId5"/>
    <p:sldId id="258" r:id="rId6"/>
    <p:sldId id="259" r:id="rId7"/>
    <p:sldId id="260" r:id="rId8"/>
    <p:sldId id="261" r:id="rId9"/>
    <p:sldId id="263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114" y="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upvehueus-my.sharepoint.com/personal/joaquin_arriola_ehu_eus/Documents/DOCENCIA/UE%202024/Competitividad%20ImasD/ImasD_gba_nabsfin07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3200" b="1" dirty="0" smtClean="0"/>
              <a:t>Presupuesto </a:t>
            </a:r>
            <a:r>
              <a:rPr lang="es-ES" sz="3200" b="1" dirty="0"/>
              <a:t>comunitario de I+D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>
        <c:manualLayout>
          <c:layoutTarget val="inner"/>
          <c:xMode val="edge"/>
          <c:yMode val="edge"/>
          <c:x val="1.7160303145962719E-2"/>
          <c:y val="0.10383537474482356"/>
          <c:w val="0.97108753463428654"/>
          <c:h val="0.79531233595800521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6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6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6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  <a:ln>
              <a:solidFill>
                <a:schemeClr val="accent6">
                  <a:lumMod val="60000"/>
                  <a:lumOff val="4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accent4">
                        <a:lumMod val="40000"/>
                        <a:lumOff val="6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Hoja4!$A$2:$A$7</c:f>
              <c:strCache>
                <c:ptCount val="6"/>
                <c:pt idx="0">
                  <c:v>4PM 
1994-1998</c:v>
                </c:pt>
                <c:pt idx="1">
                  <c:v>5PM 
1998-2002</c:v>
                </c:pt>
                <c:pt idx="2">
                  <c:v>6PM 
2002-2006</c:v>
                </c:pt>
                <c:pt idx="3">
                  <c:v>7PM 
2007-2013</c:v>
                </c:pt>
                <c:pt idx="4">
                  <c:v>Horizon 2020 
2014-2020</c:v>
                </c:pt>
                <c:pt idx="5">
                  <c:v>Horizon Europa 
2021-2027</c:v>
                </c:pt>
              </c:strCache>
            </c:strRef>
          </c:cat>
          <c:val>
            <c:numRef>
              <c:f>Hoja4!$B$2:$B$7</c:f>
              <c:numCache>
                <c:formatCode>_-* #,##0\ _z_ł_-;\-* #,##0\ _z_ł_-;_-* "-"??\ _z_ł_-;_-@_-</c:formatCode>
                <c:ptCount val="6"/>
                <c:pt idx="0">
                  <c:v>13215</c:v>
                </c:pt>
                <c:pt idx="1">
                  <c:v>14960</c:v>
                </c:pt>
                <c:pt idx="2">
                  <c:v>17500</c:v>
                </c:pt>
                <c:pt idx="3">
                  <c:v>50521</c:v>
                </c:pt>
                <c:pt idx="4">
                  <c:v>79402</c:v>
                </c:pt>
                <c:pt idx="5">
                  <c:v>93721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5B-4AFA-8A68-6F31002DD0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"/>
        <c:axId val="548249336"/>
        <c:axId val="548252288"/>
      </c:barChart>
      <c:catAx>
        <c:axId val="548249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548252288"/>
        <c:crosses val="autoZero"/>
        <c:auto val="1"/>
        <c:lblAlgn val="ctr"/>
        <c:lblOffset val="100"/>
        <c:noMultiLvlLbl val="0"/>
      </c:catAx>
      <c:valAx>
        <c:axId val="5482522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z_ł_-;\-* #,##0\ _z_ł_-;_-* &quot;-&quot;??\ _z_ł_-;_-@_-" sourceLinked="1"/>
        <c:majorTickMark val="none"/>
        <c:minorTickMark val="none"/>
        <c:tickLblPos val="nextTo"/>
        <c:crossAx val="548249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6DB5-2C05-4066-8E6C-090F105AC33E}" type="datetimeFigureOut">
              <a:rPr lang="es-ES" smtClean="0"/>
              <a:t>06/01/2025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4DCC3-4160-499E-8BF4-510F9047A4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288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6DB5-2C05-4066-8E6C-090F105AC33E}" type="datetimeFigureOut">
              <a:rPr lang="es-ES" smtClean="0"/>
              <a:t>06/01/2025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4DCC3-4160-499E-8BF4-510F9047A4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1192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6DB5-2C05-4066-8E6C-090F105AC33E}" type="datetimeFigureOut">
              <a:rPr lang="es-ES" smtClean="0"/>
              <a:t>06/01/2025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4DCC3-4160-499E-8BF4-510F9047A4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4422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6DB5-2C05-4066-8E6C-090F105AC33E}" type="datetimeFigureOut">
              <a:rPr lang="es-ES" smtClean="0"/>
              <a:t>06/01/2025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4DCC3-4160-499E-8BF4-510F9047A4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629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6DB5-2C05-4066-8E6C-090F105AC33E}" type="datetimeFigureOut">
              <a:rPr lang="es-ES" smtClean="0"/>
              <a:t>06/01/2025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4DCC3-4160-499E-8BF4-510F9047A4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225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6DB5-2C05-4066-8E6C-090F105AC33E}" type="datetimeFigureOut">
              <a:rPr lang="es-ES" smtClean="0"/>
              <a:t>06/01/2025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4DCC3-4160-499E-8BF4-510F9047A4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1254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6DB5-2C05-4066-8E6C-090F105AC33E}" type="datetimeFigureOut">
              <a:rPr lang="es-ES" smtClean="0"/>
              <a:t>06/01/2025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4DCC3-4160-499E-8BF4-510F9047A4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0657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6DB5-2C05-4066-8E6C-090F105AC33E}" type="datetimeFigureOut">
              <a:rPr lang="es-ES" smtClean="0"/>
              <a:t>06/01/2025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4DCC3-4160-499E-8BF4-510F9047A4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828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6DB5-2C05-4066-8E6C-090F105AC33E}" type="datetimeFigureOut">
              <a:rPr lang="es-ES" smtClean="0"/>
              <a:t>06/01/2025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4DCC3-4160-499E-8BF4-510F9047A4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732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6DB5-2C05-4066-8E6C-090F105AC33E}" type="datetimeFigureOut">
              <a:rPr lang="es-ES" smtClean="0"/>
              <a:t>06/01/2025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4DCC3-4160-499E-8BF4-510F9047A4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7717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6DB5-2C05-4066-8E6C-090F105AC33E}" type="datetimeFigureOut">
              <a:rPr lang="es-ES" smtClean="0"/>
              <a:t>06/01/2025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4DCC3-4160-499E-8BF4-510F9047A4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34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86DB5-2C05-4066-8E6C-090F105AC33E}" type="datetimeFigureOut">
              <a:rPr lang="es-ES" smtClean="0"/>
              <a:t>06/01/2025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4DCC3-4160-499E-8BF4-510F9047A4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2716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op.europa.eu/en/publication-detail/-/publication/1f107d76-acbe-11eb-9767-01aa75ed71a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info/files/horizon-europe-open-science-early-knowledge-and-data-sharing-and-open-collaboration_e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c.europa.eu/info/research-and-innovation/funding/funding-opportunities/funding-programmes-and-open-calls/horizon-europe/cluster-4-digital-industry-and-space_es" TargetMode="External"/><Relationship Id="rId13" Type="http://schemas.openxmlformats.org/officeDocument/2006/relationships/hyperlink" Target="https://ec.europa.eu/info/research-and-innovation/funding/funding-opportunities/funding-programmes-and-open-calls/horizon-europe/european-innovation-ecosystems_es" TargetMode="External"/><Relationship Id="rId3" Type="http://schemas.openxmlformats.org/officeDocument/2006/relationships/hyperlink" Target="https://ec.europa.eu/info/research-and-innovation/funding/funding-opportunities/funding-programmes-and-open-calls/horizon-europe/marie-sklodowska-curie-actions_es" TargetMode="External"/><Relationship Id="rId7" Type="http://schemas.openxmlformats.org/officeDocument/2006/relationships/hyperlink" Target="https://ec.europa.eu/info/research-and-innovation/funding/funding-opportunities/funding-programmes-and-open-calls/horizon-europe/cluster-3-civil-security-society_es" TargetMode="External"/><Relationship Id="rId12" Type="http://schemas.openxmlformats.org/officeDocument/2006/relationships/hyperlink" Target="https://ec.europa.eu/info/research-and-innovation/funding/funding-opportunities/funding-programmes-and-open-calls/horizon-europe/european-innovation-council_es" TargetMode="External"/><Relationship Id="rId2" Type="http://schemas.openxmlformats.org/officeDocument/2006/relationships/hyperlink" Target="https://ec.europa.eu/info/research-and-innovation/funding/funding-opportunities/funding-programmes-and-open-calls/horizon-europe/european-research-council_es" TargetMode="External"/><Relationship Id="rId16" Type="http://schemas.openxmlformats.org/officeDocument/2006/relationships/hyperlink" Target="https://ec.europa.eu/info/research-and-innovation/funding/funding-opportunities/funding-programmes-and-open-calls/horizon-europe/reforming-and-enhancing-european-research-and-innovation-system_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c.europa.eu/info/research-and-innovation/funding/funding-opportunities/funding-programmes-and-open-calls/horizon-europe/cluster-2-culture-creativity-and-inclusive-society_es" TargetMode="External"/><Relationship Id="rId11" Type="http://schemas.openxmlformats.org/officeDocument/2006/relationships/hyperlink" Target="https://ec.europa.eu/info/research-and-innovation/funding/funding-opportunities/funding-programmes-and-open-calls/horizon-europe/non-nuclear-direct-actions-joint-research-centre_es" TargetMode="External"/><Relationship Id="rId5" Type="http://schemas.openxmlformats.org/officeDocument/2006/relationships/hyperlink" Target="https://ec.europa.eu/info/research-and-innovation/funding/funding-opportunities/funding-programmes-and-open-calls/horizon-europe/cluster-1-health_es" TargetMode="External"/><Relationship Id="rId15" Type="http://schemas.openxmlformats.org/officeDocument/2006/relationships/hyperlink" Target="https://ec.europa.eu/info/research-and-innovation/funding/funding-opportunities/funding-programmes-and-open-calls/horizon-europe/widening-participation-and-spreading-excellence_es" TargetMode="External"/><Relationship Id="rId10" Type="http://schemas.openxmlformats.org/officeDocument/2006/relationships/hyperlink" Target="https://ec.europa.eu/info/research-and-innovation/funding/funding-opportunities/funding-programmes-and-open-calls/horizon-europe/cluster-6-food-bioeconomy-natural-resources-agriculture-and-environment_es" TargetMode="External"/><Relationship Id="rId4" Type="http://schemas.openxmlformats.org/officeDocument/2006/relationships/hyperlink" Target="https://ec.europa.eu/info/research-and-innovation/funding/funding-opportunities/funding-programmes-and-open-calls/horizon-europe/research-infrastructures_es" TargetMode="External"/><Relationship Id="rId9" Type="http://schemas.openxmlformats.org/officeDocument/2006/relationships/hyperlink" Target="https://ec.europa.eu/info/research-and-innovation/funding/funding-opportunities/funding-programmes-and-open-calls/horizon-europe/cluster-5-climate-energy-and-mobility_es" TargetMode="External"/><Relationship Id="rId14" Type="http://schemas.openxmlformats.org/officeDocument/2006/relationships/hyperlink" Target="https://ec.europa.eu/info/research-and-innovation/funding/funding-opportunities/funding-programmes-and-open-calls/horizon-europe/european-institute-innovation-and-technology-eit_e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info/research-and-innovation/funding/funding-opportunities/funding-programmes-and-open-calls/horizon-europe/euratom-research-and-training-programme_es" TargetMode="External"/><Relationship Id="rId2" Type="http://schemas.openxmlformats.org/officeDocument/2006/relationships/hyperlink" Target="https://ec.europa.eu/defence-industry-space/eu-defence-industry/european-defence-fund-edf_e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info/research-and-innovation/funding/funding-opportunities/funding-programmes-and-open-calls/horizon-europe/missions-horizon-europe/climate-neutral-and-smart-cities_es" TargetMode="External"/><Relationship Id="rId2" Type="http://schemas.openxmlformats.org/officeDocument/2006/relationships/hyperlink" Target="https://ec.europa.eu/info/research-and-innovation/funding/funding-opportunities/funding-programmes-and-open-calls/horizon-europe/missions-horizon-europe/adaptation-climate-change-including-societal-transformation_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c.europa.eu/info/research-and-innovation/funding/funding-opportunities/funding-programmes-and-open-calls/horizon-europe/missions-horizon-europe/healthy-oceans-seas-coastal-and-inland-waters_es" TargetMode="External"/><Relationship Id="rId5" Type="http://schemas.openxmlformats.org/officeDocument/2006/relationships/hyperlink" Target="https://ec.europa.eu/info/research-and-innovation/funding/funding-opportunities/funding-programmes-and-open-calls/horizon-europe/missions-horizon-europe/soil-health-and-food_es" TargetMode="External"/><Relationship Id="rId4" Type="http://schemas.openxmlformats.org/officeDocument/2006/relationships/hyperlink" Target="https://ec.europa.eu/info/research-and-innovation/funding/funding-opportunities/funding-programmes-and-open-calls/horizon-europe/missions-horizon-europe/cancer_es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Horizonte Europa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2014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3028425"/>
              </p:ext>
            </p:extLst>
          </p:nvPr>
        </p:nvGraphicFramePr>
        <p:xfrm>
          <a:off x="621475" y="130629"/>
          <a:ext cx="10949049" cy="6567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5539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48000" y="296733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/>
              <a:t>https://ec.europa.eu/info/research-and-innovation/funding/funding-opportunities/funding-programmes-and-open-calls/horizon-europe_es?etrans=es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65931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26957" y="698001"/>
            <a:ext cx="1053808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smtClean="0"/>
              <a:t>¿Qué es Horizonte Europa?</a:t>
            </a:r>
          </a:p>
          <a:p>
            <a:endParaRPr lang="es-ES" sz="2000" b="1" dirty="0" smtClean="0"/>
          </a:p>
          <a:p>
            <a:r>
              <a:rPr lang="es-ES" sz="2000" dirty="0" smtClean="0"/>
              <a:t>Horizonte Europa es el programa de financiación clave de la UE para la investigación y la innovación, con un </a:t>
            </a:r>
            <a:r>
              <a:rPr lang="es-ES" sz="2000" dirty="0" smtClean="0">
                <a:hlinkClick r:id="rId2"/>
              </a:rPr>
              <a:t>presupuesto de 95 500 millones de euros.</a:t>
            </a:r>
            <a:endParaRPr lang="es-ES" sz="2000" dirty="0" smtClean="0"/>
          </a:p>
          <a:p>
            <a:r>
              <a:rPr lang="es-ES" sz="2000" dirty="0" smtClean="0"/>
              <a:t> </a:t>
            </a:r>
          </a:p>
          <a:p>
            <a:r>
              <a:rPr lang="es-ES" sz="2000" dirty="0" smtClean="0"/>
              <a:t>Aborda el cambio climático, ayuda a alcanzar los Objetivos de Desarrollo Sostenible de las Naciones Unidas e impulsa la competitividad y el crecimiento de la UE.</a:t>
            </a:r>
          </a:p>
          <a:p>
            <a:r>
              <a:rPr lang="es-ES" sz="2000" dirty="0" smtClean="0"/>
              <a:t> </a:t>
            </a:r>
          </a:p>
          <a:p>
            <a:r>
              <a:rPr lang="es-ES" sz="2000" dirty="0" smtClean="0"/>
              <a:t>El programa facilita la colaboración y refuerza el impacto de la investigación y la innovación en el desarrollo, el apoyo y la aplicación de las políticas de la UE, al tiempo que se abordan los retos mundiales. Apoya la creación y una mejor dispersión de conocimientos y tecnologías excelentes.</a:t>
            </a:r>
          </a:p>
          <a:p>
            <a:r>
              <a:rPr lang="es-ES" sz="2000" dirty="0" smtClean="0"/>
              <a:t> </a:t>
            </a:r>
          </a:p>
          <a:p>
            <a:r>
              <a:rPr lang="es-ES" sz="2000" dirty="0" smtClean="0"/>
              <a:t>Crea empleo, participa plenamente en la reserva de talento de la UE, impulsa el crecimiento económico, promueve la competitividad industrial y optimiza el impacto de la inversión en un Espacio Europeo de Investigación reforzado.</a:t>
            </a:r>
          </a:p>
          <a:p>
            <a:r>
              <a:rPr lang="es-ES" sz="2000" dirty="0" smtClean="0"/>
              <a:t>Pueden participar entidades jurídicas de la UE y países asociados.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192863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54439" y="612845"/>
            <a:ext cx="954873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smtClean="0"/>
              <a:t>Nuevos elementos en Horizonte Europa</a:t>
            </a:r>
          </a:p>
          <a:p>
            <a:endParaRPr lang="es-ES" sz="2000" b="1" dirty="0" smtClean="0"/>
          </a:p>
          <a:p>
            <a:r>
              <a:rPr lang="es-ES" sz="2000" b="1" dirty="0" smtClean="0"/>
              <a:t>Consejo Europeo de Innovación</a:t>
            </a:r>
            <a:r>
              <a:rPr lang="es-ES" sz="2000" dirty="0" smtClean="0"/>
              <a:t>: Apoyo a innovaciones con potencial de avance y carácter disruptivo con potencial de expansión que puede ser demasiado arriesgado para los inversores privados. Se trata del 70 % del presupuesto destinado a las PYME.</a:t>
            </a:r>
          </a:p>
          <a:p>
            <a:r>
              <a:rPr lang="es-ES" sz="2000" dirty="0" smtClean="0"/>
              <a:t> </a:t>
            </a:r>
          </a:p>
          <a:p>
            <a:r>
              <a:rPr lang="es-ES" sz="2000" b="1" dirty="0" smtClean="0"/>
              <a:t>Misiones</a:t>
            </a:r>
            <a:r>
              <a:rPr lang="es-ES" sz="2000" dirty="0" smtClean="0"/>
              <a:t>: Conjuntos de medidas para alcanzar objetivos audaces, inspiradores y mensurables dentro de un plazo determinado. Hay cinco áreas de misión principales como parte de Horizonte Europa.</a:t>
            </a:r>
          </a:p>
          <a:p>
            <a:r>
              <a:rPr lang="es-ES" sz="2000" dirty="0" smtClean="0"/>
              <a:t> </a:t>
            </a:r>
          </a:p>
          <a:p>
            <a:r>
              <a:rPr lang="es-ES" sz="2000" b="1" dirty="0" smtClean="0"/>
              <a:t>Política de ciencia abierta</a:t>
            </a:r>
            <a:r>
              <a:rPr lang="es-ES" sz="2000" dirty="0" smtClean="0"/>
              <a:t>: El acceso abierto obligatorio a las publicaciones y los principios de la ciencia abierta se aplican en toda la </a:t>
            </a:r>
            <a:r>
              <a:rPr lang="es-ES" sz="2000" dirty="0" smtClean="0">
                <a:hlinkClick r:id="rId2"/>
              </a:rPr>
              <a:t>ficha informativa del programa: Ciencia abierta en Horizonte Europa</a:t>
            </a:r>
            <a:endParaRPr lang="es-ES" sz="2000" dirty="0" smtClean="0"/>
          </a:p>
          <a:p>
            <a:r>
              <a:rPr lang="es-ES" sz="2000" dirty="0" smtClean="0"/>
              <a:t> </a:t>
            </a:r>
          </a:p>
          <a:p>
            <a:r>
              <a:rPr lang="es-ES" sz="2000" b="1" dirty="0" smtClean="0"/>
              <a:t>Nuevo enfoque de las asociaciones</a:t>
            </a:r>
            <a:r>
              <a:rPr lang="es-ES" sz="2000" dirty="0" smtClean="0"/>
              <a:t>: Asociaciones más ambiciosas y basadas en objetivos con la industria en apoyo de los objetivos políticos de la UE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449946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165342"/>
              </p:ext>
            </p:extLst>
          </p:nvPr>
        </p:nvGraphicFramePr>
        <p:xfrm>
          <a:off x="1021830" y="1378796"/>
          <a:ext cx="10148340" cy="4974105"/>
        </p:xfrm>
        <a:graphic>
          <a:graphicData uri="http://schemas.openxmlformats.org/drawingml/2006/table">
            <a:tbl>
              <a:tblPr/>
              <a:tblGrid>
                <a:gridCol w="3382780">
                  <a:extLst>
                    <a:ext uri="{9D8B030D-6E8A-4147-A177-3AD203B41FA5}">
                      <a16:colId xmlns:a16="http://schemas.microsoft.com/office/drawing/2014/main" val="3032035949"/>
                    </a:ext>
                  </a:extLst>
                </a:gridCol>
                <a:gridCol w="3382780">
                  <a:extLst>
                    <a:ext uri="{9D8B030D-6E8A-4147-A177-3AD203B41FA5}">
                      <a16:colId xmlns:a16="http://schemas.microsoft.com/office/drawing/2014/main" val="3311602512"/>
                    </a:ext>
                  </a:extLst>
                </a:gridCol>
                <a:gridCol w="3382780">
                  <a:extLst>
                    <a:ext uri="{9D8B030D-6E8A-4147-A177-3AD203B41FA5}">
                      <a16:colId xmlns:a16="http://schemas.microsoft.com/office/drawing/2014/main" val="755169318"/>
                    </a:ext>
                  </a:extLst>
                </a:gridCol>
              </a:tblGrid>
              <a:tr h="3384374">
                <a:tc>
                  <a:txBody>
                    <a:bodyPr/>
                    <a:lstStyle/>
                    <a:p>
                      <a:pPr algn="l" fontAlgn="t"/>
                      <a:r>
                        <a:rPr lang="es-ES" sz="1600" b="1">
                          <a:effectLst/>
                        </a:rPr>
                        <a:t>Pilar I</a:t>
                      </a:r>
                    </a:p>
                    <a:p>
                      <a:pPr algn="l" fontAlgn="t"/>
                      <a:r>
                        <a:rPr lang="es-ES" sz="1600" b="1">
                          <a:effectLst/>
                        </a:rPr>
                        <a:t>Ciencia excelente</a:t>
                      </a:r>
                      <a:endParaRPr lang="es-ES" sz="1600">
                        <a:effectLst/>
                      </a:endParaRPr>
                    </a:p>
                    <a:p>
                      <a:pPr algn="l" fontAlgn="t"/>
                      <a:r>
                        <a:rPr lang="es-ES" sz="1600">
                          <a:effectLst/>
                        </a:rPr>
                        <a:t> </a:t>
                      </a:r>
                    </a:p>
                    <a:p>
                      <a:pPr algn="l" fontAlgn="t"/>
                      <a:r>
                        <a:rPr lang="es-ES" sz="1600">
                          <a:effectLst/>
                          <a:hlinkClick r:id="rId2"/>
                        </a:rPr>
                        <a:t>Consejo Europeo de Investigación</a:t>
                      </a:r>
                      <a:endParaRPr lang="es-ES" sz="1600">
                        <a:effectLst/>
                      </a:endParaRPr>
                    </a:p>
                    <a:p>
                      <a:pPr algn="l" fontAlgn="t"/>
                      <a:r>
                        <a:rPr lang="es-ES" sz="1600">
                          <a:effectLst/>
                        </a:rPr>
                        <a:t> </a:t>
                      </a:r>
                    </a:p>
                    <a:p>
                      <a:pPr algn="l" fontAlgn="t"/>
                      <a:r>
                        <a:rPr lang="es-ES" sz="1600">
                          <a:effectLst/>
                          <a:hlinkClick r:id="rId3"/>
                        </a:rPr>
                        <a:t>Acciones Marie Sklodowska-Curie</a:t>
                      </a:r>
                      <a:endParaRPr lang="es-ES" sz="1600">
                        <a:effectLst/>
                      </a:endParaRPr>
                    </a:p>
                    <a:p>
                      <a:pPr algn="l" fontAlgn="t"/>
                      <a:r>
                        <a:rPr lang="es-ES" sz="1600">
                          <a:effectLst/>
                        </a:rPr>
                        <a:t> </a:t>
                      </a:r>
                    </a:p>
                    <a:p>
                      <a:pPr algn="l" fontAlgn="t"/>
                      <a:r>
                        <a:rPr lang="es-ES" sz="1600">
                          <a:effectLst/>
                          <a:hlinkClick r:id="rId4"/>
                        </a:rPr>
                        <a:t>Infraestructuras de Investigación</a:t>
                      </a:r>
                      <a:endParaRPr lang="es-ES" sz="1600">
                        <a:effectLst/>
                      </a:endParaRPr>
                    </a:p>
                    <a:p>
                      <a:pPr algn="l" fontAlgn="t"/>
                      <a:r>
                        <a:rPr lang="es-ES" sz="1600">
                          <a:effectLst/>
                        </a:rPr>
                        <a:t> </a:t>
                      </a:r>
                    </a:p>
                  </a:txBody>
                  <a:tcPr marL="69069" marR="69069" marT="34534" marB="3453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600" b="1" dirty="0">
                          <a:effectLst/>
                        </a:rPr>
                        <a:t>Pilar II</a:t>
                      </a:r>
                    </a:p>
                    <a:p>
                      <a:pPr algn="l" fontAlgn="t"/>
                      <a:r>
                        <a:rPr lang="es-ES" sz="1600" b="1" dirty="0">
                          <a:effectLst/>
                        </a:rPr>
                        <a:t>Retos globales y competitividad industrial europea</a:t>
                      </a:r>
                      <a:endParaRPr lang="es-ES" sz="1600" dirty="0">
                        <a:effectLst/>
                      </a:endParaRPr>
                    </a:p>
                    <a:p>
                      <a:pPr algn="l" fontAlgn="t"/>
                      <a:r>
                        <a:rPr lang="es-ES" sz="1600" dirty="0">
                          <a:effectLst/>
                        </a:rPr>
                        <a:t> </a:t>
                      </a:r>
                    </a:p>
                    <a:p>
                      <a:pPr algn="l" fontAlgn="t"/>
                      <a:r>
                        <a:rPr lang="es-ES" sz="1600" b="1" dirty="0">
                          <a:effectLst/>
                        </a:rPr>
                        <a:t>Clústeres</a:t>
                      </a:r>
                      <a:endParaRPr lang="es-ES" sz="1600" dirty="0">
                        <a:effectLst/>
                      </a:endParaRP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600" dirty="0">
                          <a:effectLst/>
                          <a:hlinkClick r:id="rId5"/>
                        </a:rPr>
                        <a:t>Salud</a:t>
                      </a:r>
                      <a:endParaRPr lang="es-ES" sz="1600" dirty="0">
                        <a:effectLst/>
                      </a:endParaRP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600" dirty="0">
                          <a:effectLst/>
                          <a:hlinkClick r:id="rId6"/>
                        </a:rPr>
                        <a:t>Cultura, Creatividad y Sociedad Inclusiva</a:t>
                      </a:r>
                      <a:endParaRPr lang="es-ES" sz="1600" dirty="0">
                        <a:effectLst/>
                      </a:endParaRP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600" dirty="0">
                          <a:effectLst/>
                          <a:hlinkClick r:id="rId7"/>
                        </a:rPr>
                        <a:t>Seguridad civil para la sociedad</a:t>
                      </a:r>
                      <a:endParaRPr lang="es-ES" sz="1600" dirty="0">
                        <a:effectLst/>
                      </a:endParaRP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600" dirty="0">
                          <a:effectLst/>
                          <a:hlinkClick r:id="rId8"/>
                        </a:rPr>
                        <a:t>Digital, Industria y Espacio</a:t>
                      </a:r>
                      <a:endParaRPr lang="es-ES" sz="1600" dirty="0">
                        <a:effectLst/>
                      </a:endParaRP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600" dirty="0">
                          <a:effectLst/>
                          <a:hlinkClick r:id="rId9"/>
                        </a:rPr>
                        <a:t>Clima, Energía y Movilidad</a:t>
                      </a:r>
                      <a:endParaRPr lang="es-ES" sz="1600" dirty="0">
                        <a:effectLst/>
                      </a:endParaRP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600" dirty="0">
                          <a:effectLst/>
                          <a:hlinkClick r:id="rId10"/>
                        </a:rPr>
                        <a:t>Alimentación, </a:t>
                      </a:r>
                      <a:r>
                        <a:rPr lang="es-ES" sz="1600" dirty="0" err="1">
                          <a:effectLst/>
                          <a:hlinkClick r:id="rId10"/>
                        </a:rPr>
                        <a:t>Bioeconomía</a:t>
                      </a:r>
                      <a:r>
                        <a:rPr lang="es-ES" sz="1600" dirty="0">
                          <a:effectLst/>
                          <a:hlinkClick r:id="rId10"/>
                        </a:rPr>
                        <a:t>, Recursos Naturales, Agricultura y Medio Ambiente</a:t>
                      </a:r>
                      <a:endParaRPr lang="es-ES" sz="1600" dirty="0">
                        <a:effectLst/>
                      </a:endParaRPr>
                    </a:p>
                    <a:p>
                      <a:pPr algn="l" fontAlgn="t"/>
                      <a:r>
                        <a:rPr lang="es-ES" sz="1600" dirty="0">
                          <a:effectLst/>
                          <a:hlinkClick r:id="rId11"/>
                        </a:rPr>
                        <a:t>Acciones directas no nucleares del Centro Común de Investigación</a:t>
                      </a:r>
                      <a:endParaRPr lang="es-ES" sz="1600" dirty="0">
                        <a:effectLst/>
                      </a:endParaRPr>
                    </a:p>
                  </a:txBody>
                  <a:tcPr marL="69069" marR="69069" marT="34534" marB="3453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600" b="1">
                          <a:effectLst/>
                        </a:rPr>
                        <a:t>Pilar III</a:t>
                      </a:r>
                    </a:p>
                    <a:p>
                      <a:pPr algn="l" fontAlgn="t"/>
                      <a:r>
                        <a:rPr lang="es-ES" sz="1600" b="1">
                          <a:effectLst/>
                        </a:rPr>
                        <a:t>Europa innovadora</a:t>
                      </a:r>
                      <a:endParaRPr lang="es-ES" sz="1600">
                        <a:effectLst/>
                      </a:endParaRPr>
                    </a:p>
                    <a:p>
                      <a:pPr algn="l" fontAlgn="t"/>
                      <a:r>
                        <a:rPr lang="es-ES" sz="1600">
                          <a:effectLst/>
                        </a:rPr>
                        <a:t> </a:t>
                      </a:r>
                    </a:p>
                    <a:p>
                      <a:pPr algn="l" fontAlgn="t"/>
                      <a:r>
                        <a:rPr lang="es-ES" sz="1600">
                          <a:effectLst/>
                          <a:hlinkClick r:id="rId12"/>
                        </a:rPr>
                        <a:t>Consejo Europeo de Innovación</a:t>
                      </a:r>
                      <a:endParaRPr lang="es-ES" sz="1600">
                        <a:effectLst/>
                      </a:endParaRPr>
                    </a:p>
                    <a:p>
                      <a:pPr algn="l" fontAlgn="t"/>
                      <a:r>
                        <a:rPr lang="es-ES" sz="1600">
                          <a:effectLst/>
                        </a:rPr>
                        <a:t> </a:t>
                      </a:r>
                    </a:p>
                    <a:p>
                      <a:pPr algn="l" fontAlgn="t"/>
                      <a:r>
                        <a:rPr lang="es-ES" sz="1600">
                          <a:effectLst/>
                          <a:hlinkClick r:id="rId13"/>
                        </a:rPr>
                        <a:t>Ecosistemas europeos de innovación</a:t>
                      </a:r>
                      <a:endParaRPr lang="es-ES" sz="1600">
                        <a:effectLst/>
                      </a:endParaRPr>
                    </a:p>
                    <a:p>
                      <a:pPr algn="l" fontAlgn="t"/>
                      <a:r>
                        <a:rPr lang="es-ES" sz="1600">
                          <a:effectLst/>
                        </a:rPr>
                        <a:t> </a:t>
                      </a:r>
                    </a:p>
                    <a:p>
                      <a:pPr algn="l" fontAlgn="t"/>
                      <a:r>
                        <a:rPr lang="es-ES" sz="1600">
                          <a:effectLst/>
                          <a:hlinkClick r:id="rId14"/>
                        </a:rPr>
                        <a:t>Instituto Europeo de Innovación y Tecnología</a:t>
                      </a:r>
                      <a:endParaRPr lang="es-ES" sz="1600">
                        <a:effectLst/>
                      </a:endParaRPr>
                    </a:p>
                  </a:txBody>
                  <a:tcPr marL="69069" marR="69069" marT="34534" marB="3453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6489657"/>
                  </a:ext>
                </a:extLst>
              </a:tr>
              <a:tr h="276275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s-ES" sz="1600" b="1">
                          <a:effectLst/>
                        </a:rPr>
                        <a:t>Parte: Ampliar la participación y reforzar el Espacio Europeo de Investigación</a:t>
                      </a:r>
                    </a:p>
                  </a:txBody>
                  <a:tcPr marL="69069" marR="69069" marT="34534" marB="3453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430088"/>
                  </a:ext>
                </a:extLst>
              </a:tr>
              <a:tr h="690689">
                <a:tc>
                  <a:txBody>
                    <a:bodyPr/>
                    <a:lstStyle/>
                    <a:p>
                      <a:pPr algn="l" fontAlgn="t"/>
                      <a:r>
                        <a:rPr lang="es-ES" sz="1600">
                          <a:effectLst/>
                          <a:hlinkClick r:id="rId15"/>
                        </a:rPr>
                        <a:t>Ampliar la participación y difundir la excelencia</a:t>
                      </a:r>
                      <a:endParaRPr lang="es-ES" sz="1600">
                        <a:effectLst/>
                      </a:endParaRPr>
                    </a:p>
                  </a:txBody>
                  <a:tcPr marL="69069" marR="69069" marT="34534" marB="3453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>
                          <a:effectLst/>
                          <a:hlinkClick r:id="rId16"/>
                        </a:rPr>
                        <a:t>Reforma y mejora del sistema europeo de investigación e innovación</a:t>
                      </a:r>
                      <a:endParaRPr lang="es-ES" sz="1600">
                        <a:effectLst/>
                      </a:endParaRPr>
                    </a:p>
                  </a:txBody>
                  <a:tcPr marL="69069" marR="69069" marT="34534" marB="3453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69069" marR="69069" marT="34534" marB="34534">
                    <a:lnL>
                      <a:noFill/>
                    </a:lnL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41015075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841292" y="333154"/>
            <a:ext cx="701789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Programa específico por el que se ejecuta Horizonte Europa y el EIT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Enfoque exclusivo en aplicaciones civiles</a:t>
            </a:r>
          </a:p>
        </p:txBody>
      </p:sp>
    </p:spTree>
    <p:extLst>
      <p:ext uri="{BB962C8B-B14F-4D97-AF65-F5344CB8AC3E}">
        <p14:creationId xmlns:p14="http://schemas.microsoft.com/office/powerpoint/2010/main" val="1245754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501515" y="1713026"/>
            <a:ext cx="91889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/>
              <a:t>Programa específico: Fondo Europeo de Defensa</a:t>
            </a:r>
          </a:p>
          <a:p>
            <a:r>
              <a:rPr lang="es-ES" sz="2400" dirty="0" smtClean="0"/>
              <a:t>Enfoque exclusivo en investigación y desarrollo en defensa</a:t>
            </a:r>
          </a:p>
          <a:p>
            <a:r>
              <a:rPr lang="es-ES" sz="2400" dirty="0" smtClean="0">
                <a:hlinkClick r:id="rId2"/>
              </a:rPr>
              <a:t>Sitio web del Fondo Europeo de Defensa</a:t>
            </a:r>
            <a:endParaRPr lang="es-ES" sz="2400" dirty="0" smtClean="0"/>
          </a:p>
          <a:p>
            <a:r>
              <a:rPr lang="es-ES" sz="2400" dirty="0" smtClean="0"/>
              <a:t> </a:t>
            </a:r>
          </a:p>
          <a:p>
            <a:r>
              <a:rPr lang="es-ES" sz="2400" b="1" dirty="0" smtClean="0"/>
              <a:t>Programa complementario: Programa de Investigación y Formación de </a:t>
            </a:r>
            <a:r>
              <a:rPr lang="es-ES" sz="2400" b="1" dirty="0" err="1" smtClean="0"/>
              <a:t>Euratom</a:t>
            </a:r>
            <a:endParaRPr lang="es-ES" sz="2400" b="1" dirty="0" smtClean="0"/>
          </a:p>
          <a:p>
            <a:r>
              <a:rPr lang="es-ES" sz="2400" dirty="0" smtClean="0"/>
              <a:t>Centrarse en la investigación y la formación sobre la fusión nuclear y la fisión</a:t>
            </a:r>
          </a:p>
          <a:p>
            <a:r>
              <a:rPr lang="es-ES" sz="2400" dirty="0" smtClean="0">
                <a:hlinkClick r:id="rId3"/>
              </a:rPr>
              <a:t>Programa de Investigación y Formación de </a:t>
            </a:r>
            <a:r>
              <a:rPr lang="es-ES" sz="2400" dirty="0" err="1" smtClean="0">
                <a:hlinkClick r:id="rId3"/>
              </a:rPr>
              <a:t>Euratom</a:t>
            </a:r>
            <a:endParaRPr lang="es-ES" sz="2400" dirty="0" smtClean="0"/>
          </a:p>
          <a:p>
            <a:r>
              <a:rPr lang="es-ES" sz="2400" dirty="0" smtClean="0"/>
              <a:t> 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382286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876731"/>
              </p:ext>
            </p:extLst>
          </p:nvPr>
        </p:nvGraphicFramePr>
        <p:xfrm>
          <a:off x="658318" y="3199604"/>
          <a:ext cx="10515600" cy="2601588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223303527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837081985"/>
                    </a:ext>
                  </a:extLst>
                </a:gridCol>
              </a:tblGrid>
              <a:tr h="1214074">
                <a:tc>
                  <a:txBody>
                    <a:bodyPr/>
                    <a:lstStyle/>
                    <a:p>
                      <a:pPr algn="l" fontAlgn="t"/>
                      <a:r>
                        <a:rPr lang="es-ES" sz="2000" b="1" dirty="0">
                          <a:effectLst/>
                          <a:hlinkClick r:id="rId2"/>
                        </a:rPr>
                        <a:t>Misión de adaptación al cambio climático</a:t>
                      </a:r>
                      <a:endParaRPr lang="es-ES" sz="2000" b="1" dirty="0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2000" b="1">
                          <a:effectLst/>
                          <a:hlinkClick r:id="rId3"/>
                        </a:rPr>
                        <a:t>Misión de ciudades climáticamente neutras e inteligentes</a:t>
                      </a:r>
                      <a:endParaRPr lang="es-ES" sz="2000" b="1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3071907"/>
                  </a:ext>
                </a:extLst>
              </a:tr>
              <a:tr h="693757">
                <a:tc>
                  <a:txBody>
                    <a:bodyPr/>
                    <a:lstStyle/>
                    <a:p>
                      <a:pPr algn="l" fontAlgn="t"/>
                      <a:r>
                        <a:rPr lang="es-ES" sz="2000" b="1">
                          <a:effectLst/>
                          <a:hlinkClick r:id="rId4"/>
                        </a:rPr>
                        <a:t>Misión contra el cáncer</a:t>
                      </a:r>
                      <a:r>
                        <a:rPr lang="es-ES" sz="2000" b="1">
                          <a:effectLst/>
                        </a:rPr>
                        <a:t> 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2000" b="1">
                          <a:effectLst/>
                          <a:hlinkClick r:id="rId5"/>
                        </a:rPr>
                        <a:t>Misión «Trato de suelo para Europa»</a:t>
                      </a:r>
                      <a:endParaRPr lang="es-ES" sz="2000" b="1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248363"/>
                  </a:ext>
                </a:extLst>
              </a:tr>
              <a:tr h="693757">
                <a:tc>
                  <a:txBody>
                    <a:bodyPr/>
                    <a:lstStyle/>
                    <a:p>
                      <a:pPr algn="l" fontAlgn="t"/>
                      <a:r>
                        <a:rPr lang="es-ES" sz="2000" b="1" dirty="0">
                          <a:effectLst/>
                          <a:hlinkClick r:id="rId6"/>
                        </a:rPr>
                        <a:t>Restaurar nuestra misión Océanos y Aguas </a:t>
                      </a:r>
                      <a:endParaRPr lang="es-ES" sz="2000" b="1" dirty="0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2000" dirty="0">
                          <a:effectLst/>
                        </a:rPr>
                        <a:t> 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7044109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58318" y="524580"/>
            <a:ext cx="11161255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Misiones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Horizonte Europa incorpora misiones de investigación e innovación para aumentar la eficacia de la financiación persiguiendo objetivos claramente definidos.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 Comisión contrató a expertos en políticas para que elaboraran estudios, estudios de casos e informes sobre la forma en que funcionaría un enfoque político orientado a la misión.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30665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26333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599</Words>
  <Application>Microsoft Office PowerPoint</Application>
  <PresentationFormat>Panorámica</PresentationFormat>
  <Paragraphs>74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Horizonte Europa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UPV/EHU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Horizonte Europa</dc:title>
  <dc:creator>JOAQUIN ARRIOLA</dc:creator>
  <cp:lastModifiedBy>JOAQUIN ARRIOLA PALOMARES</cp:lastModifiedBy>
  <cp:revision>3</cp:revision>
  <dcterms:created xsi:type="dcterms:W3CDTF">2022-01-20T16:40:56Z</dcterms:created>
  <dcterms:modified xsi:type="dcterms:W3CDTF">2025-01-06T16:09:02Z</dcterms:modified>
</cp:coreProperties>
</file>