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8" r:id="rId2"/>
    <p:sldId id="259" r:id="rId3"/>
    <p:sldId id="256" r:id="rId4"/>
    <p:sldId id="263" r:id="rId5"/>
    <p:sldId id="257" r:id="rId6"/>
    <p:sldId id="260" r:id="rId7"/>
    <p:sldId id="261" r:id="rId8"/>
    <p:sldId id="262" r:id="rId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0B672F-8C61-99F9-FDB9-23080E09763D}" v="2" dt="2026-09-25T12:26:13.411"/>
    <p1510:client id="{E4645372-4B21-C13C-E40E-82F7C939B4C2}" v="17" dt="2026-09-25T12:29:58.8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AQUIN ARRIOLA PALOMARES" userId="S::joaquin.arriola@ehu.eus::85528e76-1efa-418f-ac47-e10dc1cb24c5" providerId="AD" clId="Web-{910B672F-8C61-99F9-FDB9-23080E09763D}"/>
    <pc:docChg chg="addSld">
      <pc:chgData name="JOAQUIN ARRIOLA PALOMARES" userId="S::joaquin.arriola@ehu.eus::85528e76-1efa-418f-ac47-e10dc1cb24c5" providerId="AD" clId="Web-{910B672F-8C61-99F9-FDB9-23080E09763D}" dt="2026-09-25T12:26:13.411" v="2"/>
      <pc:docMkLst>
        <pc:docMk/>
      </pc:docMkLst>
      <pc:sldChg chg="add">
        <pc:chgData name="JOAQUIN ARRIOLA PALOMARES" userId="S::joaquin.arriola@ehu.eus::85528e76-1efa-418f-ac47-e10dc1cb24c5" providerId="AD" clId="Web-{910B672F-8C61-99F9-FDB9-23080E09763D}" dt="2026-09-25T12:26:13.020" v="0"/>
        <pc:sldMkLst>
          <pc:docMk/>
          <pc:sldMk cId="3226393947" sldId="260"/>
        </pc:sldMkLst>
      </pc:sldChg>
      <pc:sldChg chg="add">
        <pc:chgData name="JOAQUIN ARRIOLA PALOMARES" userId="S::joaquin.arriola@ehu.eus::85528e76-1efa-418f-ac47-e10dc1cb24c5" providerId="AD" clId="Web-{910B672F-8C61-99F9-FDB9-23080E09763D}" dt="2026-09-25T12:26:13.129" v="1"/>
        <pc:sldMkLst>
          <pc:docMk/>
          <pc:sldMk cId="2144004467" sldId="261"/>
        </pc:sldMkLst>
      </pc:sldChg>
      <pc:sldChg chg="add">
        <pc:chgData name="JOAQUIN ARRIOLA PALOMARES" userId="S::joaquin.arriola@ehu.eus::85528e76-1efa-418f-ac47-e10dc1cb24c5" providerId="AD" clId="Web-{910B672F-8C61-99F9-FDB9-23080E09763D}" dt="2026-09-25T12:26:13.411" v="2"/>
        <pc:sldMkLst>
          <pc:docMk/>
          <pc:sldMk cId="4119367405" sldId="262"/>
        </pc:sldMkLst>
      </pc:sldChg>
    </pc:docChg>
  </pc:docChgLst>
  <pc:docChgLst>
    <pc:chgData name="JOAQUIN ARRIOLA PALOMARES" userId="S::joaquin.arriola@ehu.eus::85528e76-1efa-418f-ac47-e10dc1cb24c5" providerId="AD" clId="Web-{E4645372-4B21-C13C-E40E-82F7C939B4C2}"/>
    <pc:docChg chg="addSld modSld">
      <pc:chgData name="JOAQUIN ARRIOLA PALOMARES" userId="S::joaquin.arriola@ehu.eus::85528e76-1efa-418f-ac47-e10dc1cb24c5" providerId="AD" clId="Web-{E4645372-4B21-C13C-E40E-82F7C939B4C2}" dt="2026-09-25T12:29:58.836" v="16" actId="14100"/>
      <pc:docMkLst>
        <pc:docMk/>
      </pc:docMkLst>
      <pc:sldChg chg="addSp modSp">
        <pc:chgData name="JOAQUIN ARRIOLA PALOMARES" userId="S::joaquin.arriola@ehu.eus::85528e76-1efa-418f-ac47-e10dc1cb24c5" providerId="AD" clId="Web-{E4645372-4B21-C13C-E40E-82F7C939B4C2}" dt="2026-09-25T12:27:50.471" v="4" actId="1076"/>
        <pc:sldMkLst>
          <pc:docMk/>
          <pc:sldMk cId="865397208" sldId="256"/>
        </pc:sldMkLst>
        <pc:picChg chg="add mod">
          <ac:chgData name="JOAQUIN ARRIOLA PALOMARES" userId="S::joaquin.arriola@ehu.eus::85528e76-1efa-418f-ac47-e10dc1cb24c5" providerId="AD" clId="Web-{E4645372-4B21-C13C-E40E-82F7C939B4C2}" dt="2026-09-25T12:27:50.471" v="4" actId="1076"/>
          <ac:picMkLst>
            <pc:docMk/>
            <pc:sldMk cId="865397208" sldId="256"/>
            <ac:picMk id="2" creationId="{12DAA512-5022-156A-41B9-14262D2C1ED8}"/>
          </ac:picMkLst>
        </pc:picChg>
        <pc:picChg chg="mod">
          <ac:chgData name="JOAQUIN ARRIOLA PALOMARES" userId="S::joaquin.arriola@ehu.eus::85528e76-1efa-418f-ac47-e10dc1cb24c5" providerId="AD" clId="Web-{E4645372-4B21-C13C-E40E-82F7C939B4C2}" dt="2026-09-25T12:27:48.331" v="3" actId="1076"/>
          <ac:picMkLst>
            <pc:docMk/>
            <pc:sldMk cId="865397208" sldId="256"/>
            <ac:picMk id="4" creationId="{00000000-0000-0000-0000-000000000000}"/>
          </ac:picMkLst>
        </pc:picChg>
      </pc:sldChg>
      <pc:sldChg chg="addSp delSp modSp new">
        <pc:chgData name="JOAQUIN ARRIOLA PALOMARES" userId="S::joaquin.arriola@ehu.eus::85528e76-1efa-418f-ac47-e10dc1cb24c5" providerId="AD" clId="Web-{E4645372-4B21-C13C-E40E-82F7C939B4C2}" dt="2026-09-25T12:29:58.836" v="16" actId="14100"/>
        <pc:sldMkLst>
          <pc:docMk/>
          <pc:sldMk cId="1819188643" sldId="263"/>
        </pc:sldMkLst>
        <pc:spChg chg="del">
          <ac:chgData name="JOAQUIN ARRIOLA PALOMARES" userId="S::joaquin.arriola@ehu.eus::85528e76-1efa-418f-ac47-e10dc1cb24c5" providerId="AD" clId="Web-{E4645372-4B21-C13C-E40E-82F7C939B4C2}" dt="2026-09-25T12:29:19.131" v="7"/>
          <ac:spMkLst>
            <pc:docMk/>
            <pc:sldMk cId="1819188643" sldId="263"/>
            <ac:spMk id="2" creationId="{4FFB0E11-9616-13A4-F5D0-977C66732628}"/>
          </ac:spMkLst>
        </pc:spChg>
        <pc:spChg chg="del">
          <ac:chgData name="JOAQUIN ARRIOLA PALOMARES" userId="S::joaquin.arriola@ehu.eus::85528e76-1efa-418f-ac47-e10dc1cb24c5" providerId="AD" clId="Web-{E4645372-4B21-C13C-E40E-82F7C939B4C2}" dt="2026-09-25T12:29:11.459" v="6"/>
          <ac:spMkLst>
            <pc:docMk/>
            <pc:sldMk cId="1819188643" sldId="263"/>
            <ac:spMk id="3" creationId="{7D7C5881-841C-A77B-7DC4-A326EDF2B22F}"/>
          </ac:spMkLst>
        </pc:spChg>
        <pc:picChg chg="add mod">
          <ac:chgData name="JOAQUIN ARRIOLA PALOMARES" userId="S::joaquin.arriola@ehu.eus::85528e76-1efa-418f-ac47-e10dc1cb24c5" providerId="AD" clId="Web-{E4645372-4B21-C13C-E40E-82F7C939B4C2}" dt="2026-09-25T12:29:58.836" v="16" actId="14100"/>
          <ac:picMkLst>
            <pc:docMk/>
            <pc:sldMk cId="1819188643" sldId="263"/>
            <ac:picMk id="4" creationId="{571D3EE0-9BE4-6FEC-A4FF-6CD37DA91ED9}"/>
          </ac:picMkLst>
        </pc:picChg>
        <pc:picChg chg="add mod">
          <ac:chgData name="JOAQUIN ARRIOLA PALOMARES" userId="S::joaquin.arriola@ehu.eus::85528e76-1efa-418f-ac47-e10dc1cb24c5" providerId="AD" clId="Web-{E4645372-4B21-C13C-E40E-82F7C939B4C2}" dt="2026-09-25T12:29:42.210" v="11" actId="1076"/>
          <ac:picMkLst>
            <pc:docMk/>
            <pc:sldMk cId="1819188643" sldId="263"/>
            <ac:picMk id="5" creationId="{B4A4E1A6-8B16-5F75-9244-94ED6E20851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A24197-2816-41BF-A4CB-ECD594DA7C79}" type="datetimeFigureOut">
              <a:rPr lang="es-ES" smtClean="0"/>
              <a:t>25/09/2026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D82D2B-136B-4E09-B2F7-5493B50C9081}" type="slidenum">
              <a:rPr lang="es-ES" smtClean="0"/>
              <a:t>‹#›</a:t>
            </a:fld>
            <a:endParaRPr lang="es-ES"/>
          </a:p>
        </p:txBody>
      </p:sp>
    </p:spTree>
    <p:extLst>
      <p:ext uri="{BB962C8B-B14F-4D97-AF65-F5344CB8AC3E}">
        <p14:creationId xmlns:p14="http://schemas.microsoft.com/office/powerpoint/2010/main" val="2631654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b="1"/>
              <a:t>Sinopsis</a:t>
            </a:r>
          </a:p>
          <a:p>
            <a:r>
              <a:rPr lang="es-ES"/>
              <a:t>Este libro trata de la globalización económica desde una visión, a la vez histórica y política, de las transformaciones que están en marcha hoy en Europa. Por eso trata principalmente de dos de sus aspectos: la reestructuración espacial y productiva de la Europa central y oriental como elemento clave de la recomposición de la tasa de beneficio, y la creación del euro, no sólo como medida protectora del mercado interno unificado, sino como expresión de una rivalidad creciente entre la Unión Europea y Estados Unidos, pues no hay que olvidar que la moneda es símbolo de soberanía y mecanismo de extracción del excedente mundial al servicio de la potencia dominante. Europa pugna por alcanzar mayores cotas de poder y de mercado, pero dentro de un modelo de acumulación mundial que está sometido a las exigencias y prioridades del capital financiero privado, altamente concentrado. Un régimen de acumulación que está permanentemente a la búsqueda de la "estabilidad político-económica" y de nuevas áreas de intervención, y que conduce directamente a la instauración de una economía en la que la guerra tendrá un papel cada vez más importante, una "guerra infinita" cuyo carácter económico-estructural estamos contemplando ya. Y todo ello en un marco en el que el desempleo y la precariedad se han convertido en un factor estructural que, junto a los continuos ataques a las conquistas sociales alcanzadas en el siglo XX, permite el aumento de la explotación de los trabajadores en activo.</a:t>
            </a:r>
          </a:p>
          <a:p>
            <a:endParaRPr lang="es-ES" b="1"/>
          </a:p>
          <a:p>
            <a:r>
              <a:rPr lang="es-ES" b="1"/>
              <a:t>Sinopsis</a:t>
            </a:r>
          </a:p>
          <a:p>
            <a:r>
              <a:rPr lang="es-ES"/>
              <a:t>En el principio no fue el verbo, sino el trabajo. El trabajo y después la palabra articulada fueron los dos estímulos principales bajo cuya influencia el cerebro del homínido pre-humano evolucionó hasta convertirse en el cerebro humano. Luego, a lo largo de la historia, en torno al trabajo se han ido estableciendo los vínculos sociales que han determinado el establecimiento de estructuras jerárquicas y de dominación diversas. Por eso, el análisis del trabajo es capital en la comprensión de cualquier época o momento histórico. Hoy, el derrumbe del modelo </a:t>
            </a:r>
            <a:r>
              <a:rPr lang="es-ES" err="1"/>
              <a:t>fordista</a:t>
            </a:r>
            <a:r>
              <a:rPr lang="es-ES"/>
              <a:t> ha llevado al nacimiento de los nuevos modelos de la llamada acumulación flexible. A pesar de que el proceso que ha caracterizado el desarrollo industrial de los últimos veinte años en los países con capitalismo maduro ha estado marcado por un fuerte aumento de la productividad, el "factor trabajo" no ha obtenido algún tipo de beneficio en términos de redistribución real de tales incrementos de productividad. En realidad, no se ha producido un aumento ocupacional, ni aumento de los salarios reales, ni reducciones significativas en el horario de trabajo, que actualmente se mantiene no muy lejos del habitual a finales de los años 50 del siglo XX. Y ni siquiera está garantizado el mantenimiento de los precedentes niveles de salario indirecto cuantificables a través del gasto social. Flexibilidad y precariedad son las banderas que, en aras de la competitividad, enarbola la denominada "New </a:t>
            </a:r>
            <a:r>
              <a:rPr lang="es-ES" err="1"/>
              <a:t>Economy</a:t>
            </a:r>
            <a:r>
              <a:rPr lang="es-ES"/>
              <a:t>", bajo cuya máscara se oculta un crecimiento destructivo sin ningún aporte al desarrollo social ni mejora del bienestar. Pero los trabajadores no tienen por qué asistir pasivamente al recorte constante de sus ingresos directos e indirectos. Pueden tomarse medidas que permitan recuperar para el trabajo parte de los ingentes beneficios producidos por esos extraordinarios incrementos de productividad, y que hasta ahora han sido tomados exclusivamente por los detentadores de capital. Aquí, Arriola y </a:t>
            </a:r>
            <a:r>
              <a:rPr lang="es-ES" err="1"/>
              <a:t>Vasapollo</a:t>
            </a:r>
            <a:r>
              <a:rPr lang="es-ES"/>
              <a:t> sugieren algunas.</a:t>
            </a:r>
          </a:p>
          <a:p>
            <a:endParaRPr lang="es-ES"/>
          </a:p>
          <a:p>
            <a:r>
              <a:rPr lang="es-ES"/>
              <a:t>«El acrónimo PIIGS se ha hecho famoso: incluye a los países cuya situación se ha agravado más en la zona euro: Portugal, Irlanda, Italia, Grecia y España. Con el avance de la crisis de la deuda pública, en algunos de ellos Grecia a la cabeza la salida del euro ya no es un tabú. Fácil profecía: volviendo a la moneda nacional, el país moriría en un instante por la devaluación inconcebible de todas sus actividades. Pero ¿y si esto no sucediese sólo en un país? ¿Qué ocurriría si fueran cinco o seis los que negociaran la salida conjunta del euro y la creación de una nueva moneda común? Es la hipótesis sugerida en el libro, que toma como ejemplo el ALBA (la unión de los países latinoamericanos que ha dado lugar a un mercado común, eficaz y mutuamente beneficioso)».</a:t>
            </a:r>
          </a:p>
        </p:txBody>
      </p:sp>
      <p:sp>
        <p:nvSpPr>
          <p:cNvPr id="4" name="Marcador de número de diapositiva 3"/>
          <p:cNvSpPr>
            <a:spLocks noGrp="1"/>
          </p:cNvSpPr>
          <p:nvPr>
            <p:ph type="sldNum" sz="quarter" idx="10"/>
          </p:nvPr>
        </p:nvSpPr>
        <p:spPr/>
        <p:txBody>
          <a:bodyPr/>
          <a:lstStyle/>
          <a:p>
            <a:fld id="{0ED82D2B-136B-4E09-B2F7-5493B50C9081}" type="slidenum">
              <a:rPr lang="es-ES" smtClean="0"/>
              <a:t>1</a:t>
            </a:fld>
            <a:endParaRPr lang="es-ES"/>
          </a:p>
        </p:txBody>
      </p:sp>
    </p:spTree>
    <p:extLst>
      <p:ext uri="{BB962C8B-B14F-4D97-AF65-F5344CB8AC3E}">
        <p14:creationId xmlns:p14="http://schemas.microsoft.com/office/powerpoint/2010/main" val="339069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p>
        </p:txBody>
      </p:sp>
      <p:sp>
        <p:nvSpPr>
          <p:cNvPr id="4" name="Marcador de fecha 3"/>
          <p:cNvSpPr>
            <a:spLocks noGrp="1"/>
          </p:cNvSpPr>
          <p:nvPr>
            <p:ph type="dt" sz="half" idx="10"/>
          </p:nvPr>
        </p:nvSpPr>
        <p:spPr/>
        <p:txBody>
          <a:bodyPr/>
          <a:lstStyle/>
          <a:p>
            <a:fld id="{9E0750C1-952D-45E9-9146-318D91CB097D}" type="datetimeFigureOut">
              <a:rPr lang="es-ES" smtClean="0"/>
              <a:t>25/09/2026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57F13621-3038-4B9E-A32C-C641783F92ED}" type="slidenum">
              <a:rPr lang="es-ES" smtClean="0"/>
              <a:t>‹#›</a:t>
            </a:fld>
            <a:endParaRPr lang="es-ES"/>
          </a:p>
        </p:txBody>
      </p:sp>
    </p:spTree>
    <p:extLst>
      <p:ext uri="{BB962C8B-B14F-4D97-AF65-F5344CB8AC3E}">
        <p14:creationId xmlns:p14="http://schemas.microsoft.com/office/powerpoint/2010/main" val="2073225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E0750C1-952D-45E9-9146-318D91CB097D}" type="datetimeFigureOut">
              <a:rPr lang="es-ES" smtClean="0"/>
              <a:t>25/09/2026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57F13621-3038-4B9E-A32C-C641783F92ED}" type="slidenum">
              <a:rPr lang="es-ES" smtClean="0"/>
              <a:t>‹#›</a:t>
            </a:fld>
            <a:endParaRPr lang="es-ES"/>
          </a:p>
        </p:txBody>
      </p:sp>
    </p:spTree>
    <p:extLst>
      <p:ext uri="{BB962C8B-B14F-4D97-AF65-F5344CB8AC3E}">
        <p14:creationId xmlns:p14="http://schemas.microsoft.com/office/powerpoint/2010/main" val="583100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9E0750C1-952D-45E9-9146-318D91CB097D}" type="datetimeFigureOut">
              <a:rPr lang="es-ES" smtClean="0"/>
              <a:t>25/09/2026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57F13621-3038-4B9E-A32C-C641783F92ED}" type="slidenum">
              <a:rPr lang="es-ES" smtClean="0"/>
              <a:t>‹#›</a:t>
            </a:fld>
            <a:endParaRPr lang="es-ES"/>
          </a:p>
        </p:txBody>
      </p:sp>
    </p:spTree>
    <p:extLst>
      <p:ext uri="{BB962C8B-B14F-4D97-AF65-F5344CB8AC3E}">
        <p14:creationId xmlns:p14="http://schemas.microsoft.com/office/powerpoint/2010/main" val="4177599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9E0750C1-952D-45E9-9146-318D91CB097D}" type="datetimeFigureOut">
              <a:rPr lang="es-ES" smtClean="0"/>
              <a:t>25/09/2026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57F13621-3038-4B9E-A32C-C641783F92ED}" type="slidenum">
              <a:rPr lang="es-ES" smtClean="0"/>
              <a:t>‹#›</a:t>
            </a:fld>
            <a:endParaRPr lang="es-ES"/>
          </a:p>
        </p:txBody>
      </p:sp>
    </p:spTree>
    <p:extLst>
      <p:ext uri="{BB962C8B-B14F-4D97-AF65-F5344CB8AC3E}">
        <p14:creationId xmlns:p14="http://schemas.microsoft.com/office/powerpoint/2010/main" val="2868130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9E0750C1-952D-45E9-9146-318D91CB097D}" type="datetimeFigureOut">
              <a:rPr lang="es-ES" smtClean="0"/>
              <a:t>25/09/2026</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57F13621-3038-4B9E-A32C-C641783F92ED}" type="slidenum">
              <a:rPr lang="es-ES" smtClean="0"/>
              <a:t>‹#›</a:t>
            </a:fld>
            <a:endParaRPr lang="es-ES"/>
          </a:p>
        </p:txBody>
      </p:sp>
    </p:spTree>
    <p:extLst>
      <p:ext uri="{BB962C8B-B14F-4D97-AF65-F5344CB8AC3E}">
        <p14:creationId xmlns:p14="http://schemas.microsoft.com/office/powerpoint/2010/main" val="4164072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9E0750C1-952D-45E9-9146-318D91CB097D}" type="datetimeFigureOut">
              <a:rPr lang="es-ES" smtClean="0"/>
              <a:t>25/09/2026</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57F13621-3038-4B9E-A32C-C641783F92ED}" type="slidenum">
              <a:rPr lang="es-ES" smtClean="0"/>
              <a:t>‹#›</a:t>
            </a:fld>
            <a:endParaRPr lang="es-ES"/>
          </a:p>
        </p:txBody>
      </p:sp>
    </p:spTree>
    <p:extLst>
      <p:ext uri="{BB962C8B-B14F-4D97-AF65-F5344CB8AC3E}">
        <p14:creationId xmlns:p14="http://schemas.microsoft.com/office/powerpoint/2010/main" val="1849346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E0750C1-952D-45E9-9146-318D91CB097D}" type="datetimeFigureOut">
              <a:rPr lang="es-ES" smtClean="0"/>
              <a:t>25/09/2026</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57F13621-3038-4B9E-A32C-C641783F92ED}" type="slidenum">
              <a:rPr lang="es-ES" smtClean="0"/>
              <a:t>‹#›</a:t>
            </a:fld>
            <a:endParaRPr lang="es-ES"/>
          </a:p>
        </p:txBody>
      </p:sp>
    </p:spTree>
    <p:extLst>
      <p:ext uri="{BB962C8B-B14F-4D97-AF65-F5344CB8AC3E}">
        <p14:creationId xmlns:p14="http://schemas.microsoft.com/office/powerpoint/2010/main" val="2914395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9E0750C1-952D-45E9-9146-318D91CB097D}" type="datetimeFigureOut">
              <a:rPr lang="es-ES" smtClean="0"/>
              <a:t>25/09/2026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57F13621-3038-4B9E-A32C-C641783F92ED}" type="slidenum">
              <a:rPr lang="es-ES" smtClean="0"/>
              <a:t>‹#›</a:t>
            </a:fld>
            <a:endParaRPr lang="es-ES"/>
          </a:p>
        </p:txBody>
      </p:sp>
    </p:spTree>
    <p:extLst>
      <p:ext uri="{BB962C8B-B14F-4D97-AF65-F5344CB8AC3E}">
        <p14:creationId xmlns:p14="http://schemas.microsoft.com/office/powerpoint/2010/main" val="1506302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9E0750C1-952D-45E9-9146-318D91CB097D}" type="datetimeFigureOut">
              <a:rPr lang="es-ES" smtClean="0"/>
              <a:t>25/09/2026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57F13621-3038-4B9E-A32C-C641783F92ED}" type="slidenum">
              <a:rPr lang="es-ES" smtClean="0"/>
              <a:t>‹#›</a:t>
            </a:fld>
            <a:endParaRPr lang="es-ES"/>
          </a:p>
        </p:txBody>
      </p:sp>
    </p:spTree>
    <p:extLst>
      <p:ext uri="{BB962C8B-B14F-4D97-AF65-F5344CB8AC3E}">
        <p14:creationId xmlns:p14="http://schemas.microsoft.com/office/powerpoint/2010/main" val="2866722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E0750C1-952D-45E9-9146-318D91CB097D}" type="datetimeFigureOut">
              <a:rPr lang="es-ES" smtClean="0"/>
              <a:t>25/09/2026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57F13621-3038-4B9E-A32C-C641783F92ED}" type="slidenum">
              <a:rPr lang="es-ES" smtClean="0"/>
              <a:t>‹#›</a:t>
            </a:fld>
            <a:endParaRPr lang="es-ES"/>
          </a:p>
        </p:txBody>
      </p:sp>
    </p:spTree>
    <p:extLst>
      <p:ext uri="{BB962C8B-B14F-4D97-AF65-F5344CB8AC3E}">
        <p14:creationId xmlns:p14="http://schemas.microsoft.com/office/powerpoint/2010/main" val="1682649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9E0750C1-952D-45E9-9146-318D91CB097D}" type="datetimeFigureOut">
              <a:rPr lang="es-ES" smtClean="0"/>
              <a:t>25/09/2026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57F13621-3038-4B9E-A32C-C641783F92ED}" type="slidenum">
              <a:rPr lang="es-ES" smtClean="0"/>
              <a:t>‹#›</a:t>
            </a:fld>
            <a:endParaRPr lang="es-ES"/>
          </a:p>
        </p:txBody>
      </p:sp>
    </p:spTree>
    <p:extLst>
      <p:ext uri="{BB962C8B-B14F-4D97-AF65-F5344CB8AC3E}">
        <p14:creationId xmlns:p14="http://schemas.microsoft.com/office/powerpoint/2010/main" val="2032460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0750C1-952D-45E9-9146-318D91CB097D}" type="datetimeFigureOut">
              <a:rPr lang="es-ES" smtClean="0"/>
              <a:t>25/09/2026</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F13621-3038-4B9E-A32C-C641783F92ED}" type="slidenum">
              <a:rPr lang="es-ES" smtClean="0"/>
              <a:t>‹#›</a:t>
            </a:fld>
            <a:endParaRPr lang="es-ES"/>
          </a:p>
        </p:txBody>
      </p:sp>
    </p:spTree>
    <p:extLst>
      <p:ext uri="{BB962C8B-B14F-4D97-AF65-F5344CB8AC3E}">
        <p14:creationId xmlns:p14="http://schemas.microsoft.com/office/powerpoint/2010/main" val="3963324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archive.org/details/WorldAtlasHistory" TargetMode="External"/><Relationship Id="rId2" Type="http://schemas.openxmlformats.org/officeDocument/2006/relationships/hyperlink" Target="https://alpoma.net/carto/?p=2693" TargetMode="Externa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hyperlink" Target="https://es.wikipedia.org/wiki/Historia_del_siglo_XX_(libro)" TargetMode="External"/><Relationship Id="rId7" Type="http://schemas.openxmlformats.org/officeDocument/2006/relationships/image" Target="../media/image21.png"/><Relationship Id="rId2" Type="http://schemas.openxmlformats.org/officeDocument/2006/relationships/hyperlink" Target="https://es.wikipedia.org/wiki/Editorial_Cr&#237;tica" TargetMode="Externa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3053" y="845458"/>
            <a:ext cx="3247403" cy="5001402"/>
          </a:xfrm>
          <a:prstGeom prst="rect">
            <a:avLst/>
          </a:prstGeom>
        </p:spPr>
      </p:pic>
      <p:sp>
        <p:nvSpPr>
          <p:cNvPr id="6" name="CuadroTexto 5"/>
          <p:cNvSpPr txBox="1"/>
          <p:nvPr/>
        </p:nvSpPr>
        <p:spPr>
          <a:xfrm>
            <a:off x="5788058" y="6052008"/>
            <a:ext cx="1310326" cy="369332"/>
          </a:xfrm>
          <a:prstGeom prst="rect">
            <a:avLst/>
          </a:prstGeom>
          <a:noFill/>
        </p:spPr>
        <p:txBody>
          <a:bodyPr wrap="square" rtlCol="0">
            <a:spAutoFit/>
          </a:bodyPr>
          <a:lstStyle/>
          <a:p>
            <a:r>
              <a:rPr lang="es-ES"/>
              <a:t>2005</a:t>
            </a:r>
          </a:p>
        </p:txBody>
      </p:sp>
      <p:sp>
        <p:nvSpPr>
          <p:cNvPr id="8" name="CuadroTexto 7"/>
          <p:cNvSpPr txBox="1"/>
          <p:nvPr/>
        </p:nvSpPr>
        <p:spPr>
          <a:xfrm>
            <a:off x="9685143" y="6052008"/>
            <a:ext cx="1310326" cy="369332"/>
          </a:xfrm>
          <a:prstGeom prst="rect">
            <a:avLst/>
          </a:prstGeom>
          <a:noFill/>
        </p:spPr>
        <p:txBody>
          <a:bodyPr wrap="square" rtlCol="0">
            <a:spAutoFit/>
          </a:bodyPr>
          <a:lstStyle/>
          <a:p>
            <a:r>
              <a:rPr lang="es-ES"/>
              <a:t>2014</a:t>
            </a:r>
          </a:p>
        </p:txBody>
      </p:sp>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845458"/>
            <a:ext cx="4863895" cy="4863895"/>
          </a:xfrm>
          <a:prstGeom prst="rect">
            <a:avLst/>
          </a:prstGeom>
        </p:spPr>
      </p:pic>
      <p:pic>
        <p:nvPicPr>
          <p:cNvPr id="10" name="Picture 2" descr="Atelier Libros Jurídicos - Flexibles y precarios: la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89618" y="845458"/>
            <a:ext cx="3425279" cy="4863896"/>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1890973" y="6052008"/>
            <a:ext cx="1310326" cy="369332"/>
          </a:xfrm>
          <a:prstGeom prst="rect">
            <a:avLst/>
          </a:prstGeom>
          <a:noFill/>
        </p:spPr>
        <p:txBody>
          <a:bodyPr wrap="square" rtlCol="0">
            <a:spAutoFit/>
          </a:bodyPr>
          <a:lstStyle/>
          <a:p>
            <a:r>
              <a:rPr lang="es-ES"/>
              <a:t>2004</a:t>
            </a:r>
          </a:p>
        </p:txBody>
      </p:sp>
    </p:spTree>
    <p:extLst>
      <p:ext uri="{BB962C8B-B14F-4D97-AF65-F5344CB8AC3E}">
        <p14:creationId xmlns:p14="http://schemas.microsoft.com/office/powerpoint/2010/main" val="2927139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82058" y="1020042"/>
            <a:ext cx="11994594" cy="4755116"/>
          </a:xfrm>
          <a:prstGeom prst="rect">
            <a:avLst/>
          </a:prstGeom>
        </p:spPr>
      </p:pic>
    </p:spTree>
    <p:extLst>
      <p:ext uri="{BB962C8B-B14F-4D97-AF65-F5344CB8AC3E}">
        <p14:creationId xmlns:p14="http://schemas.microsoft.com/office/powerpoint/2010/main" val="16785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564848" y="3602037"/>
            <a:ext cx="9103151" cy="2713921"/>
          </a:xfrm>
        </p:spPr>
        <p:txBody>
          <a:bodyPr>
            <a:normAutofit fontScale="25000" lnSpcReduction="20000"/>
          </a:bodyPr>
          <a:lstStyle/>
          <a:p>
            <a:endParaRPr lang="es-ES"/>
          </a:p>
          <a:p>
            <a:r>
              <a:rPr lang="es-ES" sz="9600"/>
              <a:t>ATLAS HISTORICO MUNDIAL: DE LOS ORIGENES HASTA NUESTROS DIAS </a:t>
            </a:r>
          </a:p>
          <a:p>
            <a:r>
              <a:rPr lang="es-ES" sz="9600"/>
              <a:t>WERNER HILGEMANN; MANFRED HERGT; HERMANN KINDER , 2007</a:t>
            </a:r>
          </a:p>
          <a:p>
            <a:endParaRPr lang="es-ES" sz="9600"/>
          </a:p>
          <a:p>
            <a:r>
              <a:rPr lang="es-ES" sz="9600"/>
              <a:t>    Nº de páginas: 704 págs.</a:t>
            </a:r>
          </a:p>
          <a:p>
            <a:r>
              <a:rPr lang="es-ES" sz="9600"/>
              <a:t>Editorial: AKAL</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9216" y="267225"/>
            <a:ext cx="2177526" cy="3334813"/>
          </a:xfrm>
          <a:prstGeom prst="rect">
            <a:avLst/>
          </a:prstGeom>
        </p:spPr>
      </p:pic>
      <p:pic>
        <p:nvPicPr>
          <p:cNvPr id="2" name="Picture 1" descr="Atlas histórico mundial: 11 (Atlas Akal)">
            <a:extLst>
              <a:ext uri="{FF2B5EF4-FFF2-40B4-BE49-F238E27FC236}">
                <a16:creationId xmlns:a16="http://schemas.microsoft.com/office/drawing/2014/main" id="{12DAA512-5022-156A-41B9-14262D2C1ED8}"/>
              </a:ext>
            </a:extLst>
          </p:cNvPr>
          <p:cNvPicPr>
            <a:picLocks noChangeAspect="1"/>
          </p:cNvPicPr>
          <p:nvPr/>
        </p:nvPicPr>
        <p:blipFill>
          <a:blip r:embed="rId3"/>
          <a:stretch>
            <a:fillRect/>
          </a:stretch>
        </p:blipFill>
        <p:spPr>
          <a:xfrm>
            <a:off x="3281207" y="272790"/>
            <a:ext cx="2181850" cy="3339372"/>
          </a:xfrm>
          <a:prstGeom prst="rect">
            <a:avLst/>
          </a:prstGeom>
        </p:spPr>
      </p:pic>
    </p:spTree>
    <p:extLst>
      <p:ext uri="{BB962C8B-B14F-4D97-AF65-F5344CB8AC3E}">
        <p14:creationId xmlns:p14="http://schemas.microsoft.com/office/powerpoint/2010/main" val="865397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1D3EE0-9BE4-6FEC-A4FF-6CD37DA91ED9}"/>
              </a:ext>
            </a:extLst>
          </p:cNvPr>
          <p:cNvPicPr>
            <a:picLocks noChangeAspect="1"/>
          </p:cNvPicPr>
          <p:nvPr/>
        </p:nvPicPr>
        <p:blipFill>
          <a:blip r:embed="rId2"/>
          <a:stretch>
            <a:fillRect/>
          </a:stretch>
        </p:blipFill>
        <p:spPr>
          <a:xfrm>
            <a:off x="6479110" y="-2027"/>
            <a:ext cx="4630241" cy="6862057"/>
          </a:xfrm>
          <a:prstGeom prst="rect">
            <a:avLst/>
          </a:prstGeom>
        </p:spPr>
      </p:pic>
      <p:pic>
        <p:nvPicPr>
          <p:cNvPr id="5" name="Picture 4">
            <a:extLst>
              <a:ext uri="{FF2B5EF4-FFF2-40B4-BE49-F238E27FC236}">
                <a16:creationId xmlns:a16="http://schemas.microsoft.com/office/drawing/2014/main" id="{B4A4E1A6-8B16-5F75-9244-94ED6E208514}"/>
              </a:ext>
            </a:extLst>
          </p:cNvPr>
          <p:cNvPicPr>
            <a:picLocks noChangeAspect="1"/>
          </p:cNvPicPr>
          <p:nvPr/>
        </p:nvPicPr>
        <p:blipFill>
          <a:blip r:embed="rId3"/>
          <a:stretch>
            <a:fillRect/>
          </a:stretch>
        </p:blipFill>
        <p:spPr>
          <a:xfrm>
            <a:off x="532413" y="0"/>
            <a:ext cx="4631436" cy="6858000"/>
          </a:xfrm>
          <a:prstGeom prst="rect">
            <a:avLst/>
          </a:prstGeom>
        </p:spPr>
      </p:pic>
    </p:spTree>
    <p:extLst>
      <p:ext uri="{BB962C8B-B14F-4D97-AF65-F5344CB8AC3E}">
        <p14:creationId xmlns:p14="http://schemas.microsoft.com/office/powerpoint/2010/main" val="1819188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1527141" y="4714400"/>
            <a:ext cx="9103151" cy="1601559"/>
          </a:xfrm>
        </p:spPr>
        <p:txBody>
          <a:bodyPr>
            <a:normAutofit/>
          </a:bodyPr>
          <a:lstStyle/>
          <a:p>
            <a:r>
              <a:rPr lang="es-ES">
                <a:hlinkClick r:id="rId2"/>
              </a:rPr>
              <a:t>https://alpoma.net/carto/?p=2693</a:t>
            </a:r>
            <a:endParaRPr lang="es-ES"/>
          </a:p>
          <a:p>
            <a:endParaRPr lang="es-ES"/>
          </a:p>
          <a:p>
            <a:r>
              <a:rPr lang="es-ES">
                <a:hlinkClick r:id="rId3"/>
              </a:rPr>
              <a:t>https://archive.org/details/WorldAtlasHistory</a:t>
            </a:r>
            <a:endParaRPr lang="es-ES"/>
          </a:p>
        </p:txBody>
      </p:sp>
      <p:pic>
        <p:nvPicPr>
          <p:cNvPr id="2" name="Imagen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6214" y="197962"/>
            <a:ext cx="3056219" cy="4124227"/>
          </a:xfrm>
          <a:prstGeom prst="rect">
            <a:avLst/>
          </a:prstGeom>
        </p:spPr>
      </p:pic>
    </p:spTree>
    <p:extLst>
      <p:ext uri="{BB962C8B-B14F-4D97-AF65-F5344CB8AC3E}">
        <p14:creationId xmlns:p14="http://schemas.microsoft.com/office/powerpoint/2010/main" val="90989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La gran transformacion - Polanyi, Karl: 9788477310471 - ZVAB">
            <a:extLst>
              <a:ext uri="{FF2B5EF4-FFF2-40B4-BE49-F238E27FC236}">
                <a16:creationId xmlns:a16="http://schemas.microsoft.com/office/drawing/2014/main" id="{ECBF07A9-AADF-3CDC-89CF-F0080F0AECF7}"/>
              </a:ext>
            </a:extLst>
          </p:cNvPr>
          <p:cNvPicPr>
            <a:picLocks noChangeAspect="1"/>
          </p:cNvPicPr>
          <p:nvPr/>
        </p:nvPicPr>
        <p:blipFill>
          <a:blip r:embed="rId2"/>
          <a:stretch>
            <a:fillRect/>
          </a:stretch>
        </p:blipFill>
        <p:spPr>
          <a:xfrm>
            <a:off x="382773" y="799214"/>
            <a:ext cx="3004522" cy="4367038"/>
          </a:xfrm>
          <a:prstGeom prst="rect">
            <a:avLst/>
          </a:prstGeom>
        </p:spPr>
      </p:pic>
      <p:pic>
        <p:nvPicPr>
          <p:cNvPr id="7" name="Imagen 6" descr="Gran transformación,La (Nueva edición) (Economía)">
            <a:extLst>
              <a:ext uri="{FF2B5EF4-FFF2-40B4-BE49-F238E27FC236}">
                <a16:creationId xmlns:a16="http://schemas.microsoft.com/office/drawing/2014/main" id="{3284647E-0856-CA22-E975-233DDA015ACA}"/>
              </a:ext>
            </a:extLst>
          </p:cNvPr>
          <p:cNvPicPr>
            <a:picLocks noChangeAspect="1"/>
          </p:cNvPicPr>
          <p:nvPr/>
        </p:nvPicPr>
        <p:blipFill>
          <a:blip r:embed="rId3"/>
          <a:stretch>
            <a:fillRect/>
          </a:stretch>
        </p:blipFill>
        <p:spPr>
          <a:xfrm>
            <a:off x="3721396" y="799214"/>
            <a:ext cx="3323228" cy="4449510"/>
          </a:xfrm>
          <a:prstGeom prst="rect">
            <a:avLst/>
          </a:prstGeom>
        </p:spPr>
      </p:pic>
      <p:sp>
        <p:nvSpPr>
          <p:cNvPr id="12" name="CuadroTexto 11">
            <a:extLst>
              <a:ext uri="{FF2B5EF4-FFF2-40B4-BE49-F238E27FC236}">
                <a16:creationId xmlns:a16="http://schemas.microsoft.com/office/drawing/2014/main" id="{35962077-4388-044B-AB91-43B94BEBF3AE}"/>
              </a:ext>
            </a:extLst>
          </p:cNvPr>
          <p:cNvSpPr txBox="1"/>
          <p:nvPr/>
        </p:nvSpPr>
        <p:spPr>
          <a:xfrm>
            <a:off x="8905068" y="5248724"/>
            <a:ext cx="1380130" cy="369332"/>
          </a:xfrm>
          <a:prstGeom prst="rect">
            <a:avLst/>
          </a:prstGeom>
          <a:noFill/>
        </p:spPr>
        <p:txBody>
          <a:bodyPr wrap="square" rtlCol="0">
            <a:spAutoFit/>
          </a:bodyPr>
          <a:lstStyle/>
          <a:p>
            <a:r>
              <a:rPr lang="es-ES"/>
              <a:t>1886-1964</a:t>
            </a:r>
          </a:p>
        </p:txBody>
      </p:sp>
      <p:pic>
        <p:nvPicPr>
          <p:cNvPr id="13" name="Imagen 12">
            <a:extLst>
              <a:ext uri="{FF2B5EF4-FFF2-40B4-BE49-F238E27FC236}">
                <a16:creationId xmlns:a16="http://schemas.microsoft.com/office/drawing/2014/main" id="{59BF3D63-0E28-EE9C-EA69-619AAF3F8AA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065827" y="2056816"/>
            <a:ext cx="2959584" cy="3109436"/>
          </a:xfrm>
          <a:prstGeom prst="rect">
            <a:avLst/>
          </a:prstGeom>
        </p:spPr>
      </p:pic>
    </p:spTree>
    <p:extLst>
      <p:ext uri="{BB962C8B-B14F-4D97-AF65-F5344CB8AC3E}">
        <p14:creationId xmlns:p14="http://schemas.microsoft.com/office/powerpoint/2010/main" val="3226393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2354C-D370-BBAD-895F-67FD83A30F7C}"/>
            </a:ext>
          </a:extLst>
        </p:cNvPr>
        <p:cNvGrpSpPr/>
        <p:nvPr/>
      </p:nvGrpSpPr>
      <p:grpSpPr>
        <a:xfrm>
          <a:off x="0" y="0"/>
          <a:ext cx="0" cy="0"/>
          <a:chOff x="0" y="0"/>
          <a:chExt cx="0" cy="0"/>
        </a:xfrm>
      </p:grpSpPr>
      <p:pic>
        <p:nvPicPr>
          <p:cNvPr id="4" name="Imagen 3" descr="Historia del capitalismo: De 1500 a nuestros días (Ariel Economía)">
            <a:extLst>
              <a:ext uri="{FF2B5EF4-FFF2-40B4-BE49-F238E27FC236}">
                <a16:creationId xmlns:a16="http://schemas.microsoft.com/office/drawing/2014/main" id="{C86B6A7E-B94A-3DC5-0651-1D8C154374AE}"/>
              </a:ext>
            </a:extLst>
          </p:cNvPr>
          <p:cNvPicPr>
            <a:picLocks noChangeAspect="1"/>
          </p:cNvPicPr>
          <p:nvPr/>
        </p:nvPicPr>
        <p:blipFill>
          <a:blip r:embed="rId2"/>
          <a:stretch>
            <a:fillRect/>
          </a:stretch>
        </p:blipFill>
        <p:spPr>
          <a:xfrm>
            <a:off x="1211914" y="656511"/>
            <a:ext cx="3381351" cy="5356596"/>
          </a:xfrm>
          <a:prstGeom prst="rect">
            <a:avLst/>
          </a:prstGeom>
        </p:spPr>
      </p:pic>
      <p:pic>
        <p:nvPicPr>
          <p:cNvPr id="7" name="Imagen 6" descr="Histoire du capitalisme: De 1500 à nos jours">
            <a:extLst>
              <a:ext uri="{FF2B5EF4-FFF2-40B4-BE49-F238E27FC236}">
                <a16:creationId xmlns:a16="http://schemas.microsoft.com/office/drawing/2014/main" id="{FF125FB5-9490-D162-A6D3-1213327873DF}"/>
              </a:ext>
            </a:extLst>
          </p:cNvPr>
          <p:cNvPicPr>
            <a:picLocks noChangeAspect="1"/>
          </p:cNvPicPr>
          <p:nvPr/>
        </p:nvPicPr>
        <p:blipFill>
          <a:blip r:embed="rId3"/>
          <a:stretch>
            <a:fillRect/>
          </a:stretch>
        </p:blipFill>
        <p:spPr>
          <a:xfrm>
            <a:off x="5081587" y="544033"/>
            <a:ext cx="2028825" cy="3048000"/>
          </a:xfrm>
          <a:prstGeom prst="rect">
            <a:avLst/>
          </a:prstGeom>
        </p:spPr>
      </p:pic>
      <p:pic>
        <p:nvPicPr>
          <p:cNvPr id="8" name="Imagen 7" descr="Histoire du capitalisme de 1500 à 2000">
            <a:extLst>
              <a:ext uri="{FF2B5EF4-FFF2-40B4-BE49-F238E27FC236}">
                <a16:creationId xmlns:a16="http://schemas.microsoft.com/office/drawing/2014/main" id="{46893EF3-B656-443E-E4D6-F61FE45B1E44}"/>
              </a:ext>
            </a:extLst>
          </p:cNvPr>
          <p:cNvPicPr>
            <a:picLocks noChangeAspect="1"/>
          </p:cNvPicPr>
          <p:nvPr/>
        </p:nvPicPr>
        <p:blipFill>
          <a:blip r:embed="rId4"/>
          <a:stretch>
            <a:fillRect/>
          </a:stretch>
        </p:blipFill>
        <p:spPr>
          <a:xfrm>
            <a:off x="7598734" y="544033"/>
            <a:ext cx="1809750" cy="3048000"/>
          </a:xfrm>
          <a:prstGeom prst="rect">
            <a:avLst/>
          </a:prstGeom>
        </p:spPr>
      </p:pic>
      <p:pic>
        <p:nvPicPr>
          <p:cNvPr id="9" name="Imagen 8" descr="Histoire du capitalisme: 1500-2010 (Points Economie)">
            <a:extLst>
              <a:ext uri="{FF2B5EF4-FFF2-40B4-BE49-F238E27FC236}">
                <a16:creationId xmlns:a16="http://schemas.microsoft.com/office/drawing/2014/main" id="{E6EEC6EC-A88D-C115-1980-9FD7B597F927}"/>
              </a:ext>
            </a:extLst>
          </p:cNvPr>
          <p:cNvPicPr>
            <a:picLocks noChangeAspect="1"/>
          </p:cNvPicPr>
          <p:nvPr/>
        </p:nvPicPr>
        <p:blipFill>
          <a:blip r:embed="rId5"/>
          <a:stretch>
            <a:fillRect/>
          </a:stretch>
        </p:blipFill>
        <p:spPr>
          <a:xfrm>
            <a:off x="10009777" y="656511"/>
            <a:ext cx="1724025" cy="3048000"/>
          </a:xfrm>
          <a:prstGeom prst="rect">
            <a:avLst/>
          </a:prstGeom>
        </p:spPr>
      </p:pic>
      <p:sp>
        <p:nvSpPr>
          <p:cNvPr id="10" name="CuadroTexto 9">
            <a:extLst>
              <a:ext uri="{FF2B5EF4-FFF2-40B4-BE49-F238E27FC236}">
                <a16:creationId xmlns:a16="http://schemas.microsoft.com/office/drawing/2014/main" id="{C77B6C5B-F88F-B3EC-6D96-29C5B4AD9D44}"/>
              </a:ext>
            </a:extLst>
          </p:cNvPr>
          <p:cNvSpPr txBox="1"/>
          <p:nvPr/>
        </p:nvSpPr>
        <p:spPr>
          <a:xfrm>
            <a:off x="5688419" y="3912781"/>
            <a:ext cx="1031358" cy="369332"/>
          </a:xfrm>
          <a:prstGeom prst="rect">
            <a:avLst/>
          </a:prstGeom>
          <a:noFill/>
        </p:spPr>
        <p:txBody>
          <a:bodyPr wrap="square" rtlCol="0">
            <a:spAutoFit/>
          </a:bodyPr>
          <a:lstStyle/>
          <a:p>
            <a:r>
              <a:rPr lang="es-ES"/>
              <a:t>1984</a:t>
            </a:r>
          </a:p>
        </p:txBody>
      </p:sp>
      <p:sp>
        <p:nvSpPr>
          <p:cNvPr id="12" name="CuadroTexto 11">
            <a:extLst>
              <a:ext uri="{FF2B5EF4-FFF2-40B4-BE49-F238E27FC236}">
                <a16:creationId xmlns:a16="http://schemas.microsoft.com/office/drawing/2014/main" id="{2800EA0E-C863-537B-125C-E3722086C988}"/>
              </a:ext>
            </a:extLst>
          </p:cNvPr>
          <p:cNvSpPr txBox="1"/>
          <p:nvPr/>
        </p:nvSpPr>
        <p:spPr>
          <a:xfrm>
            <a:off x="8119731" y="3898584"/>
            <a:ext cx="1031358" cy="369332"/>
          </a:xfrm>
          <a:prstGeom prst="rect">
            <a:avLst/>
          </a:prstGeom>
          <a:noFill/>
        </p:spPr>
        <p:txBody>
          <a:bodyPr wrap="square" rtlCol="0">
            <a:spAutoFit/>
          </a:bodyPr>
          <a:lstStyle/>
          <a:p>
            <a:r>
              <a:rPr lang="es-ES"/>
              <a:t>2000</a:t>
            </a:r>
          </a:p>
        </p:txBody>
      </p:sp>
      <p:sp>
        <p:nvSpPr>
          <p:cNvPr id="14" name="CuadroTexto 13">
            <a:extLst>
              <a:ext uri="{FF2B5EF4-FFF2-40B4-BE49-F238E27FC236}">
                <a16:creationId xmlns:a16="http://schemas.microsoft.com/office/drawing/2014/main" id="{8F034810-E36C-B530-78E5-E9D2FBD88971}"/>
              </a:ext>
            </a:extLst>
          </p:cNvPr>
          <p:cNvSpPr txBox="1"/>
          <p:nvPr/>
        </p:nvSpPr>
        <p:spPr>
          <a:xfrm>
            <a:off x="10702444" y="3898584"/>
            <a:ext cx="1031358" cy="369332"/>
          </a:xfrm>
          <a:prstGeom prst="rect">
            <a:avLst/>
          </a:prstGeom>
          <a:noFill/>
        </p:spPr>
        <p:txBody>
          <a:bodyPr wrap="square" rtlCol="0">
            <a:spAutoFit/>
          </a:bodyPr>
          <a:lstStyle/>
          <a:p>
            <a:r>
              <a:rPr lang="es-ES"/>
              <a:t>2010</a:t>
            </a:r>
          </a:p>
        </p:txBody>
      </p:sp>
      <p:sp>
        <p:nvSpPr>
          <p:cNvPr id="16" name="CuadroTexto 15">
            <a:extLst>
              <a:ext uri="{FF2B5EF4-FFF2-40B4-BE49-F238E27FC236}">
                <a16:creationId xmlns:a16="http://schemas.microsoft.com/office/drawing/2014/main" id="{5F69334A-4A93-6F67-2ACA-1389F277284A}"/>
              </a:ext>
            </a:extLst>
          </p:cNvPr>
          <p:cNvSpPr txBox="1"/>
          <p:nvPr/>
        </p:nvSpPr>
        <p:spPr>
          <a:xfrm>
            <a:off x="2386910" y="6201489"/>
            <a:ext cx="1031358" cy="369332"/>
          </a:xfrm>
          <a:prstGeom prst="rect">
            <a:avLst/>
          </a:prstGeom>
          <a:noFill/>
        </p:spPr>
        <p:txBody>
          <a:bodyPr wrap="square" rtlCol="0">
            <a:spAutoFit/>
          </a:bodyPr>
          <a:lstStyle/>
          <a:p>
            <a:r>
              <a:rPr lang="es-ES"/>
              <a:t>2013</a:t>
            </a:r>
          </a:p>
        </p:txBody>
      </p:sp>
      <p:pic>
        <p:nvPicPr>
          <p:cNvPr id="17" name="Imagen 16">
            <a:extLst>
              <a:ext uri="{FF2B5EF4-FFF2-40B4-BE49-F238E27FC236}">
                <a16:creationId xmlns:a16="http://schemas.microsoft.com/office/drawing/2014/main" id="{CC584EFB-599E-31EC-01E1-8DB4DA3DE6E7}"/>
              </a:ext>
            </a:extLst>
          </p:cNvPr>
          <p:cNvPicPr>
            <a:picLocks noChangeAspect="1"/>
          </p:cNvPicPr>
          <p:nvPr/>
        </p:nvPicPr>
        <p:blipFill>
          <a:blip r:embed="rId6"/>
          <a:stretch>
            <a:fillRect/>
          </a:stretch>
        </p:blipFill>
        <p:spPr>
          <a:xfrm>
            <a:off x="6572997" y="4428699"/>
            <a:ext cx="1546734" cy="2059969"/>
          </a:xfrm>
          <a:prstGeom prst="rect">
            <a:avLst/>
          </a:prstGeom>
        </p:spPr>
      </p:pic>
      <p:sp>
        <p:nvSpPr>
          <p:cNvPr id="19" name="CuadroTexto 18">
            <a:extLst>
              <a:ext uri="{FF2B5EF4-FFF2-40B4-BE49-F238E27FC236}">
                <a16:creationId xmlns:a16="http://schemas.microsoft.com/office/drawing/2014/main" id="{82932879-124A-9CBB-8350-E83CDDF44CCF}"/>
              </a:ext>
            </a:extLst>
          </p:cNvPr>
          <p:cNvSpPr txBox="1"/>
          <p:nvPr/>
        </p:nvSpPr>
        <p:spPr>
          <a:xfrm>
            <a:off x="8195384" y="6119336"/>
            <a:ext cx="1380130" cy="369332"/>
          </a:xfrm>
          <a:prstGeom prst="rect">
            <a:avLst/>
          </a:prstGeom>
          <a:noFill/>
        </p:spPr>
        <p:txBody>
          <a:bodyPr wrap="square" rtlCol="0">
            <a:spAutoFit/>
          </a:bodyPr>
          <a:lstStyle/>
          <a:p>
            <a:r>
              <a:rPr lang="es-ES"/>
              <a:t>1936-2026</a:t>
            </a:r>
          </a:p>
        </p:txBody>
      </p:sp>
    </p:spTree>
    <p:extLst>
      <p:ext uri="{BB962C8B-B14F-4D97-AF65-F5344CB8AC3E}">
        <p14:creationId xmlns:p14="http://schemas.microsoft.com/office/powerpoint/2010/main" val="2144004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30BECB1B-9C3E-4EE8-738E-E207999A3645}"/>
              </a:ext>
            </a:extLst>
          </p:cNvPr>
          <p:cNvSpPr txBox="1"/>
          <p:nvPr/>
        </p:nvSpPr>
        <p:spPr>
          <a:xfrm>
            <a:off x="576618" y="420638"/>
            <a:ext cx="11283285" cy="369332"/>
          </a:xfrm>
          <a:prstGeom prst="rect">
            <a:avLst/>
          </a:prstGeom>
          <a:noFill/>
        </p:spPr>
        <p:txBody>
          <a:bodyPr wrap="square">
            <a:spAutoFit/>
          </a:bodyPr>
          <a:lstStyle/>
          <a:p>
            <a:r>
              <a:rPr lang="es-ES" i="1"/>
              <a:t>The Age </a:t>
            </a:r>
            <a:r>
              <a:rPr lang="es-ES" i="1" err="1"/>
              <a:t>of</a:t>
            </a:r>
            <a:r>
              <a:rPr lang="es-ES" i="1"/>
              <a:t> </a:t>
            </a:r>
            <a:r>
              <a:rPr lang="es-ES" i="1" err="1"/>
              <a:t>Revolution</a:t>
            </a:r>
            <a:r>
              <a:rPr lang="es-ES" i="1"/>
              <a:t> : Europe 1789-1848</a:t>
            </a:r>
            <a:r>
              <a:rPr lang="es-ES"/>
              <a:t> (1962). &gt;&gt; Trad. </a:t>
            </a:r>
            <a:r>
              <a:rPr lang="es-ES" i="1"/>
              <a:t>La era de la revolución</a:t>
            </a:r>
            <a:r>
              <a:rPr lang="es-ES"/>
              <a:t>, </a:t>
            </a:r>
            <a:r>
              <a:rPr lang="es-ES">
                <a:hlinkClick r:id="rId2" tooltip="Editorial Crítica"/>
              </a:rPr>
              <a:t>Editorial Crítica</a:t>
            </a:r>
            <a:r>
              <a:rPr lang="es-ES"/>
              <a:t>, 2003, 1971.</a:t>
            </a:r>
          </a:p>
        </p:txBody>
      </p:sp>
      <p:sp>
        <p:nvSpPr>
          <p:cNvPr id="7" name="CuadroTexto 6">
            <a:extLst>
              <a:ext uri="{FF2B5EF4-FFF2-40B4-BE49-F238E27FC236}">
                <a16:creationId xmlns:a16="http://schemas.microsoft.com/office/drawing/2014/main" id="{8D27B6C6-3287-4799-4A54-9CB829BE5874}"/>
              </a:ext>
            </a:extLst>
          </p:cNvPr>
          <p:cNvSpPr txBox="1"/>
          <p:nvPr/>
        </p:nvSpPr>
        <p:spPr>
          <a:xfrm>
            <a:off x="576617" y="863769"/>
            <a:ext cx="10996683" cy="369332"/>
          </a:xfrm>
          <a:prstGeom prst="rect">
            <a:avLst/>
          </a:prstGeom>
          <a:noFill/>
        </p:spPr>
        <p:txBody>
          <a:bodyPr wrap="square">
            <a:spAutoFit/>
          </a:bodyPr>
          <a:lstStyle/>
          <a:p>
            <a:r>
              <a:rPr lang="es-ES" i="1"/>
              <a:t>The Age </a:t>
            </a:r>
            <a:r>
              <a:rPr lang="es-ES" i="1" err="1"/>
              <a:t>of</a:t>
            </a:r>
            <a:r>
              <a:rPr lang="es-ES" i="1"/>
              <a:t> Capital, 1848-1875</a:t>
            </a:r>
            <a:r>
              <a:rPr lang="es-ES"/>
              <a:t> (1975). &gt;&gt; Trad. </a:t>
            </a:r>
            <a:r>
              <a:rPr lang="es-ES" i="1"/>
              <a:t>La era del capital (1848-1875)</a:t>
            </a:r>
            <a:r>
              <a:rPr lang="es-ES"/>
              <a:t>, Crítica, 1988.</a:t>
            </a:r>
          </a:p>
        </p:txBody>
      </p:sp>
      <p:sp>
        <p:nvSpPr>
          <p:cNvPr id="9" name="CuadroTexto 8">
            <a:extLst>
              <a:ext uri="{FF2B5EF4-FFF2-40B4-BE49-F238E27FC236}">
                <a16:creationId xmlns:a16="http://schemas.microsoft.com/office/drawing/2014/main" id="{921558EE-73AF-5825-44B6-C0E5243097EB}"/>
              </a:ext>
            </a:extLst>
          </p:cNvPr>
          <p:cNvSpPr txBox="1"/>
          <p:nvPr/>
        </p:nvSpPr>
        <p:spPr>
          <a:xfrm>
            <a:off x="576617" y="1323881"/>
            <a:ext cx="10577013" cy="369332"/>
          </a:xfrm>
          <a:prstGeom prst="rect">
            <a:avLst/>
          </a:prstGeom>
          <a:noFill/>
        </p:spPr>
        <p:txBody>
          <a:bodyPr wrap="square">
            <a:spAutoFit/>
          </a:bodyPr>
          <a:lstStyle/>
          <a:p>
            <a:r>
              <a:rPr lang="es-ES" i="1"/>
              <a:t>The Age </a:t>
            </a:r>
            <a:r>
              <a:rPr lang="es-ES" i="1" err="1"/>
              <a:t>of</a:t>
            </a:r>
            <a:r>
              <a:rPr lang="es-ES" i="1"/>
              <a:t> </a:t>
            </a:r>
            <a:r>
              <a:rPr lang="es-ES" i="1" err="1"/>
              <a:t>Empire</a:t>
            </a:r>
            <a:r>
              <a:rPr lang="es-ES" i="1"/>
              <a:t>, 1875-1914</a:t>
            </a:r>
            <a:r>
              <a:rPr lang="es-ES"/>
              <a:t> (1987). &gt;&gt; Trad. </a:t>
            </a:r>
            <a:r>
              <a:rPr lang="es-ES" i="1"/>
              <a:t>La era del Imperio (1875-1914)</a:t>
            </a:r>
            <a:r>
              <a:rPr lang="es-ES"/>
              <a:t>, Crítica, 1998.</a:t>
            </a:r>
          </a:p>
        </p:txBody>
      </p:sp>
      <p:sp>
        <p:nvSpPr>
          <p:cNvPr id="11" name="CuadroTexto 10">
            <a:extLst>
              <a:ext uri="{FF2B5EF4-FFF2-40B4-BE49-F238E27FC236}">
                <a16:creationId xmlns:a16="http://schemas.microsoft.com/office/drawing/2014/main" id="{613E0150-6DFE-C6C9-0324-CA85DA243312}"/>
              </a:ext>
            </a:extLst>
          </p:cNvPr>
          <p:cNvSpPr txBox="1"/>
          <p:nvPr/>
        </p:nvSpPr>
        <p:spPr>
          <a:xfrm>
            <a:off x="576617" y="1744312"/>
            <a:ext cx="11163867" cy="369332"/>
          </a:xfrm>
          <a:prstGeom prst="rect">
            <a:avLst/>
          </a:prstGeom>
          <a:noFill/>
        </p:spPr>
        <p:txBody>
          <a:bodyPr wrap="square">
            <a:spAutoFit/>
          </a:bodyPr>
          <a:lstStyle/>
          <a:p>
            <a:r>
              <a:rPr lang="es-ES" i="1"/>
              <a:t>The Age </a:t>
            </a:r>
            <a:r>
              <a:rPr lang="es-ES" i="1" err="1"/>
              <a:t>of</a:t>
            </a:r>
            <a:r>
              <a:rPr lang="es-ES" i="1"/>
              <a:t> Extremes: </a:t>
            </a:r>
            <a:r>
              <a:rPr lang="es-ES" i="1" err="1"/>
              <a:t>the</a:t>
            </a:r>
            <a:r>
              <a:rPr lang="es-ES" i="1"/>
              <a:t> short </a:t>
            </a:r>
            <a:r>
              <a:rPr lang="es-ES" i="1" err="1"/>
              <a:t>twentieth</a:t>
            </a:r>
            <a:r>
              <a:rPr lang="es-ES" i="1"/>
              <a:t> </a:t>
            </a:r>
            <a:r>
              <a:rPr lang="es-ES" i="1" err="1"/>
              <a:t>century</a:t>
            </a:r>
            <a:r>
              <a:rPr lang="es-ES" i="1"/>
              <a:t>, 1914-1991</a:t>
            </a:r>
            <a:r>
              <a:rPr lang="es-ES"/>
              <a:t> (1994). Trad. &gt;&gt; </a:t>
            </a:r>
            <a:r>
              <a:rPr lang="es-ES" i="1">
                <a:hlinkClick r:id="rId3" tooltip="Historia del siglo XX (libro)"/>
              </a:rPr>
              <a:t>Historia del siglo XX</a:t>
            </a:r>
            <a:r>
              <a:rPr lang="es-ES"/>
              <a:t>, Crítica, 1998.</a:t>
            </a:r>
          </a:p>
        </p:txBody>
      </p:sp>
      <p:sp>
        <p:nvSpPr>
          <p:cNvPr id="15" name="CuadroTexto 14">
            <a:extLst>
              <a:ext uri="{FF2B5EF4-FFF2-40B4-BE49-F238E27FC236}">
                <a16:creationId xmlns:a16="http://schemas.microsoft.com/office/drawing/2014/main" id="{27E143C2-338B-CB38-4BA2-2E63E9262A8E}"/>
              </a:ext>
            </a:extLst>
          </p:cNvPr>
          <p:cNvSpPr txBox="1"/>
          <p:nvPr/>
        </p:nvSpPr>
        <p:spPr>
          <a:xfrm>
            <a:off x="958755" y="6252696"/>
            <a:ext cx="6093724" cy="369332"/>
          </a:xfrm>
          <a:prstGeom prst="rect">
            <a:avLst/>
          </a:prstGeom>
          <a:noFill/>
        </p:spPr>
        <p:txBody>
          <a:bodyPr wrap="square">
            <a:spAutoFit/>
          </a:bodyPr>
          <a:lstStyle/>
          <a:p>
            <a:r>
              <a:rPr lang="es-ES"/>
              <a:t>https://www.youtube.com/watch?v=CGG9Km2TPi0</a:t>
            </a:r>
          </a:p>
        </p:txBody>
      </p:sp>
      <p:sp>
        <p:nvSpPr>
          <p:cNvPr id="18" name="CuadroTexto 17">
            <a:extLst>
              <a:ext uri="{FF2B5EF4-FFF2-40B4-BE49-F238E27FC236}">
                <a16:creationId xmlns:a16="http://schemas.microsoft.com/office/drawing/2014/main" id="{01315B3F-A054-34C1-30A0-8573E35046EA}"/>
              </a:ext>
            </a:extLst>
          </p:cNvPr>
          <p:cNvSpPr txBox="1"/>
          <p:nvPr/>
        </p:nvSpPr>
        <p:spPr>
          <a:xfrm>
            <a:off x="9268795" y="6399283"/>
            <a:ext cx="1380130" cy="369332"/>
          </a:xfrm>
          <a:prstGeom prst="rect">
            <a:avLst/>
          </a:prstGeom>
          <a:noFill/>
        </p:spPr>
        <p:txBody>
          <a:bodyPr wrap="square" rtlCol="0">
            <a:spAutoFit/>
          </a:bodyPr>
          <a:lstStyle/>
          <a:p>
            <a:r>
              <a:rPr lang="es-ES"/>
              <a:t>1917- 2012</a:t>
            </a:r>
          </a:p>
        </p:txBody>
      </p:sp>
      <p:pic>
        <p:nvPicPr>
          <p:cNvPr id="21" name="Imagen 20" descr="Industria E Imperio: Historia de Gran Bretaña Desde 1750 Hasta Nuestros ...">
            <a:extLst>
              <a:ext uri="{FF2B5EF4-FFF2-40B4-BE49-F238E27FC236}">
                <a16:creationId xmlns:a16="http://schemas.microsoft.com/office/drawing/2014/main" id="{51DA123B-7299-C2C4-B89D-4FEE2A17F9D3}"/>
              </a:ext>
            </a:extLst>
          </p:cNvPr>
          <p:cNvPicPr>
            <a:picLocks noChangeAspect="1"/>
          </p:cNvPicPr>
          <p:nvPr/>
        </p:nvPicPr>
        <p:blipFill>
          <a:blip r:embed="rId4"/>
          <a:stretch>
            <a:fillRect/>
          </a:stretch>
        </p:blipFill>
        <p:spPr>
          <a:xfrm>
            <a:off x="9469578" y="2108798"/>
            <a:ext cx="2621180" cy="2621180"/>
          </a:xfrm>
          <a:prstGeom prst="rect">
            <a:avLst/>
          </a:prstGeom>
        </p:spPr>
      </p:pic>
      <p:pic>
        <p:nvPicPr>
          <p:cNvPr id="23" name="Imagen 22">
            <a:extLst>
              <a:ext uri="{FF2B5EF4-FFF2-40B4-BE49-F238E27FC236}">
                <a16:creationId xmlns:a16="http://schemas.microsoft.com/office/drawing/2014/main" id="{55BE2055-C80C-19A3-BE7C-B19074C9882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241481" y="2325259"/>
            <a:ext cx="1185242" cy="1840376"/>
          </a:xfrm>
          <a:prstGeom prst="rect">
            <a:avLst/>
          </a:prstGeom>
        </p:spPr>
      </p:pic>
      <p:pic>
        <p:nvPicPr>
          <p:cNvPr id="24" name="Imagen 23" descr="Hobsbawm, Eric – La era de la revolución (1789-1848) ( audio audiolibro ...">
            <a:extLst>
              <a:ext uri="{FF2B5EF4-FFF2-40B4-BE49-F238E27FC236}">
                <a16:creationId xmlns:a16="http://schemas.microsoft.com/office/drawing/2014/main" id="{17104187-4F7D-AF37-4F80-93931473AD30}"/>
              </a:ext>
            </a:extLst>
          </p:cNvPr>
          <p:cNvPicPr>
            <a:picLocks noChangeAspect="1"/>
          </p:cNvPicPr>
          <p:nvPr/>
        </p:nvPicPr>
        <p:blipFill>
          <a:blip r:embed="rId6"/>
          <a:stretch>
            <a:fillRect/>
          </a:stretch>
        </p:blipFill>
        <p:spPr>
          <a:xfrm>
            <a:off x="259697" y="2275966"/>
            <a:ext cx="1962077" cy="2905861"/>
          </a:xfrm>
          <a:prstGeom prst="rect">
            <a:avLst/>
          </a:prstGeom>
        </p:spPr>
      </p:pic>
      <p:pic>
        <p:nvPicPr>
          <p:cNvPr id="27" name="Imagen 26" descr="Libro La era del Capital, 1848-1875 De Eric Hobsbawm - Buscalibre Chile">
            <a:extLst>
              <a:ext uri="{FF2B5EF4-FFF2-40B4-BE49-F238E27FC236}">
                <a16:creationId xmlns:a16="http://schemas.microsoft.com/office/drawing/2014/main" id="{437E949B-318D-7080-B382-3C6475E48B23}"/>
              </a:ext>
            </a:extLst>
          </p:cNvPr>
          <p:cNvPicPr>
            <a:picLocks noChangeAspect="1"/>
          </p:cNvPicPr>
          <p:nvPr/>
        </p:nvPicPr>
        <p:blipFill>
          <a:blip r:embed="rId7"/>
          <a:stretch>
            <a:fillRect/>
          </a:stretch>
        </p:blipFill>
        <p:spPr>
          <a:xfrm>
            <a:off x="2134880" y="2325259"/>
            <a:ext cx="1861131" cy="2863279"/>
          </a:xfrm>
          <a:prstGeom prst="rect">
            <a:avLst/>
          </a:prstGeom>
        </p:spPr>
      </p:pic>
      <p:pic>
        <p:nvPicPr>
          <p:cNvPr id="29" name="Imagen 28">
            <a:extLst>
              <a:ext uri="{FF2B5EF4-FFF2-40B4-BE49-F238E27FC236}">
                <a16:creationId xmlns:a16="http://schemas.microsoft.com/office/drawing/2014/main" id="{F3A2A191-011F-4FF7-C28B-C5AB4FF6E2BF}"/>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008465" y="3932182"/>
            <a:ext cx="3756384" cy="2456707"/>
          </a:xfrm>
          <a:prstGeom prst="rect">
            <a:avLst/>
          </a:prstGeom>
        </p:spPr>
      </p:pic>
      <p:pic>
        <p:nvPicPr>
          <p:cNvPr id="30" name="Imagen 29" descr="Life Chronicles: Eric Hobsbawm - La Era del Imperio, 1875-1914 (1987) [PDF]">
            <a:extLst>
              <a:ext uri="{FF2B5EF4-FFF2-40B4-BE49-F238E27FC236}">
                <a16:creationId xmlns:a16="http://schemas.microsoft.com/office/drawing/2014/main" id="{D016590B-23A3-E086-EE1A-840BD52118A7}"/>
              </a:ext>
            </a:extLst>
          </p:cNvPr>
          <p:cNvPicPr>
            <a:picLocks noChangeAspect="1"/>
          </p:cNvPicPr>
          <p:nvPr/>
        </p:nvPicPr>
        <p:blipFill>
          <a:blip r:embed="rId9"/>
          <a:stretch>
            <a:fillRect/>
          </a:stretch>
        </p:blipFill>
        <p:spPr>
          <a:xfrm>
            <a:off x="3915505" y="2325259"/>
            <a:ext cx="1908979" cy="2835277"/>
          </a:xfrm>
          <a:prstGeom prst="rect">
            <a:avLst/>
          </a:prstGeom>
        </p:spPr>
      </p:pic>
      <p:pic>
        <p:nvPicPr>
          <p:cNvPr id="31" name="Imagen 30" descr="¿Qué dice ChatGPT sobre el libro Historia del Siglo XX de Eric Hobsbawm ...">
            <a:extLst>
              <a:ext uri="{FF2B5EF4-FFF2-40B4-BE49-F238E27FC236}">
                <a16:creationId xmlns:a16="http://schemas.microsoft.com/office/drawing/2014/main" id="{80932CF8-B857-8376-6AA9-72650EEC2424}"/>
              </a:ext>
            </a:extLst>
          </p:cNvPr>
          <p:cNvPicPr>
            <a:picLocks noChangeAspect="1"/>
          </p:cNvPicPr>
          <p:nvPr/>
        </p:nvPicPr>
        <p:blipFill>
          <a:blip r:embed="rId10"/>
          <a:stretch>
            <a:fillRect/>
          </a:stretch>
        </p:blipFill>
        <p:spPr>
          <a:xfrm>
            <a:off x="5725450" y="2297259"/>
            <a:ext cx="1815483" cy="2863277"/>
          </a:xfrm>
          <a:prstGeom prst="rect">
            <a:avLst/>
          </a:prstGeom>
        </p:spPr>
      </p:pic>
    </p:spTree>
    <p:extLst>
      <p:ext uri="{BB962C8B-B14F-4D97-AF65-F5344CB8AC3E}">
        <p14:creationId xmlns:p14="http://schemas.microsoft.com/office/powerpoint/2010/main" val="411936740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Slides>
  <Notes>1</Notes>
  <HiddenSlides>0</HiddenSlide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UPV/EHU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JOAQUIN ARRIOLA</dc:creator>
  <cp:revision>1</cp:revision>
  <dcterms:created xsi:type="dcterms:W3CDTF">2018-09-24T17:26:22Z</dcterms:created>
  <dcterms:modified xsi:type="dcterms:W3CDTF">2026-09-25T12:30:11Z</dcterms:modified>
</cp:coreProperties>
</file>