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66" r:id="rId5"/>
    <p:sldId id="272" r:id="rId6"/>
    <p:sldId id="267" r:id="rId7"/>
    <p:sldId id="268" r:id="rId8"/>
    <p:sldId id="274" r:id="rId9"/>
    <p:sldId id="276" r:id="rId10"/>
    <p:sldId id="273" r:id="rId11"/>
    <p:sldId id="275" r:id="rId12"/>
    <p:sldId id="277" r:id="rId13"/>
    <p:sldId id="269" r:id="rId14"/>
    <p:sldId id="270" r:id="rId15"/>
    <p:sldId id="271" r:id="rId16"/>
    <p:sldId id="265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1" autoAdjust="0"/>
    <p:restoredTop sz="86401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CCFC7-723A-9844-BC74-6EF94D8029CF}" type="datetimeFigureOut">
              <a:rPr lang="es-ES_tradnl" smtClean="0"/>
              <a:t>24/06/2014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E68D4-C9E7-EE49-9793-A9CEF1C1E13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720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D2CAC-4ED2-4F4D-9F6F-535444EAC56A}" type="datetimeFigureOut">
              <a:rPr lang="es-ES_tradnl" smtClean="0"/>
              <a:t>24/06/2014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FC4F5-4885-3841-81FA-ACFBA8155A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933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53FF-93CF-D145-B808-2798319FC613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120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3F892-0CB1-3744-A292-B3F5FE85A446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360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016B-6FAE-A24A-A31C-C4D46B45AF46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64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9C80-E8B1-A44E-B9B2-1C35D2563960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996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6D3B-CA7B-F043-A2A1-E8535E39663E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250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4A664-F086-A246-B709-2F4EF1BF84BF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534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106A6-CCCB-D740-8E3E-CB8D59192369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747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F1D89-D6E3-9C41-87AD-DB7A731EDEA1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0540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AD81B-1869-CC4D-9F06-F2DC10215CBD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798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1C055-DBA8-5E4D-BDB1-5F8070B568C9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842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799FD-DDA5-7546-A428-6C7A3442F001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126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7000">
              <a:schemeClr val="accent1">
                <a:tint val="44500"/>
                <a:satMod val="160000"/>
                <a:lumMod val="29000"/>
                <a:lumOff val="71000"/>
                <a:alpha val="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7EB22-62DB-0140-B3A0-07978A3206D0}" type="datetime1">
              <a:rPr lang="es-ES_tradnl" smtClean="0"/>
              <a:t>24/06/2014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HAIS 2013, Salamanca, 11 sept.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F4C8C-58F1-4D22-B5F5-5EC6AB52E0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2749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Experiments on Trust </a:t>
            </a:r>
            <a:r>
              <a:rPr lang="en-US" dirty="0" smtClean="0"/>
              <a:t>Prediction based on </a:t>
            </a:r>
            <a:r>
              <a:rPr lang="es-ES" dirty="0" err="1" smtClean="0"/>
              <a:t>reputation</a:t>
            </a:r>
            <a:r>
              <a:rPr lang="es-ES" dirty="0" smtClean="0"/>
              <a:t> </a:t>
            </a:r>
            <a:r>
              <a:rPr lang="es-ES" dirty="0" err="1"/>
              <a:t>features</a:t>
            </a:r>
            <a:endParaRPr lang="en-GB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73696"/>
          </a:xfrm>
        </p:spPr>
        <p:txBody>
          <a:bodyPr/>
          <a:lstStyle/>
          <a:p>
            <a:pPr>
              <a:defRPr/>
            </a:pPr>
            <a:r>
              <a:rPr lang="es-ES" dirty="0" smtClean="0"/>
              <a:t>J</a:t>
            </a:r>
            <a:r>
              <a:rPr lang="es-ES" dirty="0"/>
              <a:t>. David </a:t>
            </a:r>
            <a:r>
              <a:rPr lang="es-ES" dirty="0" err="1"/>
              <a:t>Nuñez-Gonzalez</a:t>
            </a:r>
            <a:endParaRPr lang="es-ES" dirty="0"/>
          </a:p>
          <a:p>
            <a:r>
              <a:rPr lang="es-ES" dirty="0"/>
              <a:t>Manuel Graña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CISIS2014, Bilbao, 25-27 June.</a:t>
            </a:r>
            <a:endParaRPr lang="es-ES" dirty="0"/>
          </a:p>
        </p:txBody>
      </p:sp>
      <p:pic>
        <p:nvPicPr>
          <p:cNvPr id="6" name="Picture 2" descr="http://www.oocities.org/es/aingast/index23_archivos/image03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3157"/>
            <a:ext cx="286702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83157"/>
            <a:ext cx="1866662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505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/>
              <a:t>4.- </a:t>
            </a:r>
            <a:r>
              <a:rPr lang="es-ES" dirty="0" err="1"/>
              <a:t>Feature</a:t>
            </a:r>
            <a:r>
              <a:rPr lang="es-ES" dirty="0"/>
              <a:t> </a:t>
            </a:r>
            <a:r>
              <a:rPr lang="es-ES" dirty="0" err="1"/>
              <a:t>extraction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 smtClean="0"/>
              <a:t>Second</a:t>
            </a:r>
            <a:r>
              <a:rPr lang="es-ES" dirty="0" smtClean="0"/>
              <a:t> set </a:t>
            </a:r>
            <a:r>
              <a:rPr lang="es-ES" dirty="0"/>
              <a:t>of </a:t>
            </a:r>
            <a:r>
              <a:rPr lang="es-ES" dirty="0" err="1" smtClean="0"/>
              <a:t>features</a:t>
            </a:r>
            <a:r>
              <a:rPr lang="es-ES" dirty="0" smtClean="0"/>
              <a:t> (c)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baseline="-25000" dirty="0"/>
          </a:p>
          <a:p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10</a:t>
            </a:fld>
            <a:endParaRPr 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44824"/>
            <a:ext cx="6967434" cy="4173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889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/>
              <a:t>4.- </a:t>
            </a:r>
            <a:r>
              <a:rPr lang="es-ES" dirty="0" err="1"/>
              <a:t>Feature</a:t>
            </a:r>
            <a:r>
              <a:rPr lang="es-ES" dirty="0"/>
              <a:t> </a:t>
            </a:r>
            <a:r>
              <a:rPr lang="es-ES" dirty="0" err="1"/>
              <a:t>extraction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Second</a:t>
            </a:r>
            <a:r>
              <a:rPr lang="es-ES" dirty="0"/>
              <a:t> set of </a:t>
            </a:r>
            <a:r>
              <a:rPr lang="es-ES" dirty="0" err="1" smtClean="0"/>
              <a:t>features</a:t>
            </a:r>
            <a:r>
              <a:rPr lang="es-ES" dirty="0" smtClean="0"/>
              <a:t> (d)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11</a:t>
            </a:fld>
            <a:endParaRPr lang="es-E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44824"/>
            <a:ext cx="6501572" cy="3592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667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/>
              <a:t>4.- </a:t>
            </a:r>
            <a:r>
              <a:rPr lang="es-ES" dirty="0" err="1"/>
              <a:t>Feature</a:t>
            </a:r>
            <a:r>
              <a:rPr lang="es-ES" dirty="0"/>
              <a:t> </a:t>
            </a:r>
            <a:r>
              <a:rPr lang="es-ES" dirty="0" err="1"/>
              <a:t>extraction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Second</a:t>
            </a:r>
            <a:r>
              <a:rPr lang="es-ES" dirty="0"/>
              <a:t> set of </a:t>
            </a:r>
            <a:r>
              <a:rPr lang="es-ES" dirty="0" err="1" smtClean="0"/>
              <a:t>features</a:t>
            </a:r>
            <a:r>
              <a:rPr lang="es-ES" dirty="0" smtClean="0"/>
              <a:t> (</a:t>
            </a:r>
            <a:r>
              <a:rPr lang="es-ES" dirty="0" err="1" smtClean="0"/>
              <a:t>c+d</a:t>
            </a:r>
            <a:r>
              <a:rPr lang="es-ES" dirty="0" smtClean="0"/>
              <a:t>)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12</a:t>
            </a:fld>
            <a:endParaRPr lang="es-E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5305" y="1556792"/>
            <a:ext cx="4199844" cy="2303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1" y="4021423"/>
            <a:ext cx="4243188" cy="203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1547664" y="2276872"/>
            <a:ext cx="1008112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dirty="0" smtClean="0"/>
              <a:t>c</a:t>
            </a:r>
            <a:endParaRPr lang="es-ES" sz="4800" dirty="0"/>
          </a:p>
        </p:txBody>
      </p:sp>
      <p:sp>
        <p:nvSpPr>
          <p:cNvPr id="9" name="8 Rectángulo"/>
          <p:cNvSpPr/>
          <p:nvPr/>
        </p:nvSpPr>
        <p:spPr>
          <a:xfrm>
            <a:off x="1547664" y="4581128"/>
            <a:ext cx="1008112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dirty="0" smtClean="0"/>
              <a:t>d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333335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/>
              <a:t>5.- </a:t>
            </a:r>
            <a:r>
              <a:rPr lang="es-ES" dirty="0" err="1"/>
              <a:t>Computational</a:t>
            </a:r>
            <a:r>
              <a:rPr lang="es-ES" dirty="0"/>
              <a:t> </a:t>
            </a:r>
            <a:r>
              <a:rPr lang="es-ES" dirty="0" err="1" smtClean="0"/>
              <a:t>Experiments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1st </a:t>
            </a:r>
            <a:r>
              <a:rPr lang="es-ES" dirty="0" err="1" smtClean="0"/>
              <a:t>experiment</a:t>
            </a:r>
            <a:r>
              <a:rPr lang="es-ES" dirty="0" smtClean="0"/>
              <a:t>: </a:t>
            </a:r>
            <a:r>
              <a:rPr lang="es-ES" dirty="0" err="1" smtClean="0"/>
              <a:t>First</a:t>
            </a:r>
            <a:r>
              <a:rPr lang="es-ES" dirty="0" smtClean="0"/>
              <a:t> set of </a:t>
            </a:r>
            <a:r>
              <a:rPr lang="es-ES" dirty="0" err="1" smtClean="0"/>
              <a:t>features</a:t>
            </a: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2nd </a:t>
            </a:r>
            <a:r>
              <a:rPr lang="es-ES" dirty="0" err="1" smtClean="0"/>
              <a:t>experiment</a:t>
            </a:r>
            <a:r>
              <a:rPr lang="es-ES" dirty="0" smtClean="0"/>
              <a:t>: </a:t>
            </a:r>
            <a:r>
              <a:rPr lang="es-ES" dirty="0" err="1" smtClean="0"/>
              <a:t>Second</a:t>
            </a:r>
            <a:r>
              <a:rPr lang="es-ES" dirty="0" smtClean="0"/>
              <a:t> set of </a:t>
            </a:r>
            <a:r>
              <a:rPr lang="es-ES" dirty="0" err="1" smtClean="0"/>
              <a:t>features</a:t>
            </a: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3rd </a:t>
            </a:r>
            <a:r>
              <a:rPr lang="es-ES" dirty="0" err="1" smtClean="0"/>
              <a:t>experiment</a:t>
            </a:r>
            <a:r>
              <a:rPr lang="es-ES" dirty="0" smtClean="0"/>
              <a:t>: </a:t>
            </a:r>
            <a:r>
              <a:rPr lang="es-ES" dirty="0" err="1" smtClean="0"/>
              <a:t>First</a:t>
            </a:r>
            <a:r>
              <a:rPr lang="es-ES" dirty="0" smtClean="0"/>
              <a:t> + </a:t>
            </a:r>
            <a:r>
              <a:rPr lang="es-ES" dirty="0" err="1" smtClean="0"/>
              <a:t>Second</a:t>
            </a:r>
            <a:r>
              <a:rPr lang="es-ES" dirty="0" smtClean="0"/>
              <a:t> set of </a:t>
            </a:r>
            <a:r>
              <a:rPr lang="es-ES" dirty="0" err="1" smtClean="0"/>
              <a:t>features</a:t>
            </a:r>
            <a:endParaRPr lang="es-ES" dirty="0" smtClean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218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6.- </a:t>
            </a:r>
            <a:r>
              <a:rPr lang="es-ES" dirty="0" err="1" smtClean="0"/>
              <a:t>Results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14</a:t>
            </a:fld>
            <a:endParaRPr lang="es-E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02" y="1608777"/>
            <a:ext cx="8722570" cy="4628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137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7.- </a:t>
            </a:r>
            <a:r>
              <a:rPr lang="es-ES" dirty="0" err="1" smtClean="0"/>
              <a:t>Conclusion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Calculation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/>
              <a:t>probabilities </a:t>
            </a:r>
            <a:r>
              <a:rPr lang="en-US" dirty="0" smtClean="0"/>
              <a:t>in </a:t>
            </a:r>
            <a:r>
              <a:rPr lang="en-US" dirty="0"/>
              <a:t>a trust reputation system achieves the </a:t>
            </a:r>
            <a:r>
              <a:rPr lang="en-US" dirty="0" smtClean="0"/>
              <a:t>best accuracies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robustness of this features </a:t>
            </a:r>
            <a:r>
              <a:rPr lang="en-US" dirty="0" smtClean="0"/>
              <a:t>is demonstrated </a:t>
            </a:r>
            <a:r>
              <a:rPr lang="en-US" dirty="0"/>
              <a:t>on 3rd experiment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438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pPr marL="0" indent="0" algn="ctr">
              <a:buNone/>
            </a:pPr>
            <a:r>
              <a:rPr lang="es-ES" sz="6000" dirty="0" err="1" smtClean="0"/>
              <a:t>Thank</a:t>
            </a:r>
            <a:r>
              <a:rPr lang="es-ES" sz="6000" dirty="0" smtClean="0"/>
              <a:t> </a:t>
            </a:r>
            <a:r>
              <a:rPr lang="es-ES" sz="6000" dirty="0" err="1" smtClean="0"/>
              <a:t>You</a:t>
            </a:r>
            <a:endParaRPr lang="es-ES" sz="6000" dirty="0"/>
          </a:p>
        </p:txBody>
      </p:sp>
      <p:pic>
        <p:nvPicPr>
          <p:cNvPr id="1026" name="Picture 2" descr="http://www.oocities.org/es/aingast/index23_archivos/image03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3157"/>
            <a:ext cx="286702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83157"/>
            <a:ext cx="1866662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</p:spTree>
    <p:extLst>
      <p:ext uri="{BB962C8B-B14F-4D97-AF65-F5344CB8AC3E}">
        <p14:creationId xmlns:p14="http://schemas.microsoft.com/office/powerpoint/2010/main" val="374933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err="1" smtClean="0"/>
              <a:t>Index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ES" b="1" dirty="0" smtClean="0"/>
              <a:t>1</a:t>
            </a:r>
            <a:r>
              <a:rPr lang="es-ES" b="1" dirty="0"/>
              <a:t>.- </a:t>
            </a:r>
            <a:r>
              <a:rPr lang="es-ES" b="1" dirty="0" err="1"/>
              <a:t>Introduction</a:t>
            </a:r>
            <a:endParaRPr lang="es-ES" b="1" dirty="0"/>
          </a:p>
          <a:p>
            <a:pPr>
              <a:defRPr/>
            </a:pPr>
            <a:r>
              <a:rPr lang="es-ES" b="1" dirty="0" smtClean="0"/>
              <a:t>2</a:t>
            </a:r>
            <a:r>
              <a:rPr lang="es-ES" b="1" dirty="0"/>
              <a:t>.- Trust </a:t>
            </a:r>
            <a:r>
              <a:rPr lang="es-ES" b="1" dirty="0" err="1" smtClean="0"/>
              <a:t>related</a:t>
            </a:r>
            <a:r>
              <a:rPr lang="es-ES" b="1" dirty="0" smtClean="0"/>
              <a:t> </a:t>
            </a:r>
            <a:r>
              <a:rPr lang="es-ES" b="1" dirty="0" err="1" smtClean="0"/>
              <a:t>definitions</a:t>
            </a:r>
            <a:endParaRPr lang="es-ES" b="1" dirty="0" smtClean="0"/>
          </a:p>
          <a:p>
            <a:pPr>
              <a:defRPr/>
            </a:pPr>
            <a:r>
              <a:rPr lang="es-ES" b="1" dirty="0" smtClean="0"/>
              <a:t>3.- </a:t>
            </a:r>
            <a:r>
              <a:rPr lang="es-ES" b="1" dirty="0"/>
              <a:t>Experimental </a:t>
            </a:r>
            <a:r>
              <a:rPr lang="es-ES" b="1" dirty="0" err="1"/>
              <a:t>Database</a:t>
            </a:r>
            <a:endParaRPr lang="es-ES" b="1" dirty="0"/>
          </a:p>
          <a:p>
            <a:pPr>
              <a:defRPr/>
            </a:pPr>
            <a:r>
              <a:rPr lang="es-ES" b="1" dirty="0" smtClean="0"/>
              <a:t>4.- </a:t>
            </a:r>
            <a:r>
              <a:rPr lang="es-ES" b="1" dirty="0" err="1" smtClean="0"/>
              <a:t>Feature</a:t>
            </a:r>
            <a:r>
              <a:rPr lang="es-ES" b="1" dirty="0" smtClean="0"/>
              <a:t> </a:t>
            </a:r>
            <a:r>
              <a:rPr lang="es-ES" b="1" dirty="0" err="1" smtClean="0"/>
              <a:t>extraction</a:t>
            </a:r>
            <a:endParaRPr lang="es-ES" b="1" dirty="0"/>
          </a:p>
          <a:p>
            <a:pPr>
              <a:defRPr/>
            </a:pPr>
            <a:r>
              <a:rPr lang="es-ES" b="1" dirty="0" smtClean="0"/>
              <a:t>5.- </a:t>
            </a:r>
            <a:r>
              <a:rPr lang="es-ES" b="1" dirty="0" err="1" smtClean="0"/>
              <a:t>Computational</a:t>
            </a:r>
            <a:r>
              <a:rPr lang="es-ES" b="1" dirty="0" smtClean="0"/>
              <a:t> </a:t>
            </a:r>
            <a:r>
              <a:rPr lang="es-ES" b="1" dirty="0" err="1" smtClean="0"/>
              <a:t>Experiments</a:t>
            </a:r>
            <a:endParaRPr lang="es-ES" b="1" dirty="0" smtClean="0"/>
          </a:p>
          <a:p>
            <a:pPr>
              <a:defRPr/>
            </a:pPr>
            <a:r>
              <a:rPr lang="es-ES" b="1" dirty="0" smtClean="0"/>
              <a:t>6.- </a:t>
            </a:r>
            <a:r>
              <a:rPr lang="es-ES" b="1" dirty="0" err="1" smtClean="0"/>
              <a:t>Results</a:t>
            </a:r>
            <a:endParaRPr lang="es-ES" b="1" dirty="0" smtClean="0"/>
          </a:p>
          <a:p>
            <a:pPr>
              <a:defRPr/>
            </a:pPr>
            <a:r>
              <a:rPr lang="es-ES" b="1" dirty="0" smtClean="0"/>
              <a:t>7.- </a:t>
            </a:r>
            <a:r>
              <a:rPr lang="es-ES" b="1" dirty="0" err="1" smtClean="0"/>
              <a:t>Conclusion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</p:spTree>
    <p:extLst>
      <p:ext uri="{BB962C8B-B14F-4D97-AF65-F5344CB8AC3E}">
        <p14:creationId xmlns:p14="http://schemas.microsoft.com/office/powerpoint/2010/main" val="407591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1.- </a:t>
            </a:r>
            <a:r>
              <a:rPr lang="es-ES" dirty="0" err="1" smtClean="0"/>
              <a:t>Introduction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693199" y="1895039"/>
            <a:ext cx="1440160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MAKE A DECISION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5724128" y="1830271"/>
            <a:ext cx="1368152" cy="8681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RISK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92280" y="1753689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u</a:t>
            </a:r>
            <a:r>
              <a:rPr lang="es-ES" dirty="0" err="1" smtClean="0"/>
              <a:t>ncertainy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results</a:t>
            </a:r>
            <a:endParaRPr lang="es-ES" dirty="0" smtClean="0"/>
          </a:p>
          <a:p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expect</a:t>
            </a:r>
            <a:endParaRPr lang="es-ES" dirty="0"/>
          </a:p>
        </p:txBody>
      </p:sp>
      <p:cxnSp>
        <p:nvCxnSpPr>
          <p:cNvPr id="15" name="14 Conector recto de flecha"/>
          <p:cNvCxnSpPr>
            <a:stCxn id="4" idx="3"/>
          </p:cNvCxnSpPr>
          <p:nvPr/>
        </p:nvCxnSpPr>
        <p:spPr>
          <a:xfrm>
            <a:off x="2133359" y="2291083"/>
            <a:ext cx="35907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2668603" y="1895039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u</a:t>
            </a:r>
            <a:r>
              <a:rPr lang="es-ES" dirty="0" err="1" smtClean="0"/>
              <a:t>nknown</a:t>
            </a:r>
            <a:r>
              <a:rPr lang="es-ES" dirty="0" smtClean="0"/>
              <a:t> </a:t>
            </a:r>
            <a:r>
              <a:rPr lang="es-ES" dirty="0" err="1" smtClean="0"/>
              <a:t>consecuences</a:t>
            </a:r>
            <a:endParaRPr lang="es-ES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413279" y="2698470"/>
            <a:ext cx="0" cy="8745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1547664" y="2812590"/>
            <a:ext cx="1208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Based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693198" y="3573016"/>
            <a:ext cx="1574545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INFORMATION SOURCES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3275856" y="3573016"/>
            <a:ext cx="157454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TRUST</a:t>
            </a:r>
            <a:endParaRPr lang="es-ES" dirty="0"/>
          </a:p>
        </p:txBody>
      </p:sp>
      <p:cxnSp>
        <p:nvCxnSpPr>
          <p:cNvPr id="27" name="26 Conector recto de flecha"/>
          <p:cNvCxnSpPr/>
          <p:nvPr/>
        </p:nvCxnSpPr>
        <p:spPr>
          <a:xfrm>
            <a:off x="2251733" y="3969060"/>
            <a:ext cx="10081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2283751" y="3599728"/>
            <a:ext cx="976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endParaRPr lang="es-ES" dirty="0"/>
          </a:p>
        </p:txBody>
      </p:sp>
      <p:cxnSp>
        <p:nvCxnSpPr>
          <p:cNvPr id="30" name="29 Conector recto de flecha"/>
          <p:cNvCxnSpPr>
            <a:stCxn id="25" idx="3"/>
          </p:cNvCxnSpPr>
          <p:nvPr/>
        </p:nvCxnSpPr>
        <p:spPr>
          <a:xfrm>
            <a:off x="4850400" y="3969060"/>
            <a:ext cx="13057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4986315" y="3567002"/>
            <a:ext cx="904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built</a:t>
            </a:r>
            <a:r>
              <a:rPr lang="es-ES" dirty="0" smtClean="0"/>
              <a:t> in</a:t>
            </a:r>
            <a:endParaRPr lang="es-ES" dirty="0"/>
          </a:p>
        </p:txBody>
      </p:sp>
      <p:sp>
        <p:nvSpPr>
          <p:cNvPr id="32" name="31 Rectángulo"/>
          <p:cNvSpPr/>
          <p:nvPr/>
        </p:nvSpPr>
        <p:spPr>
          <a:xfrm>
            <a:off x="6156176" y="3468282"/>
            <a:ext cx="1584176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FEEDBACK PROCESS</a:t>
            </a:r>
            <a:endParaRPr lang="es-ES" dirty="0"/>
          </a:p>
        </p:txBody>
      </p:sp>
      <p:cxnSp>
        <p:nvCxnSpPr>
          <p:cNvPr id="34" name="33 Conector recto de flecha"/>
          <p:cNvCxnSpPr/>
          <p:nvPr/>
        </p:nvCxnSpPr>
        <p:spPr>
          <a:xfrm flipH="1">
            <a:off x="3928743" y="4404386"/>
            <a:ext cx="2227433" cy="5367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7308304" y="4404386"/>
            <a:ext cx="0" cy="9688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7308304" y="475650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bad</a:t>
            </a:r>
            <a:r>
              <a:rPr lang="es-ES" dirty="0" smtClean="0"/>
              <a:t> </a:t>
            </a:r>
            <a:r>
              <a:rPr lang="es-ES" dirty="0" err="1" smtClean="0"/>
              <a:t>results</a:t>
            </a:r>
            <a:endParaRPr lang="es-ES" dirty="0"/>
          </a:p>
        </p:txBody>
      </p:sp>
      <p:sp>
        <p:nvSpPr>
          <p:cNvPr id="39" name="38 Rectángulo"/>
          <p:cNvSpPr/>
          <p:nvPr/>
        </p:nvSpPr>
        <p:spPr>
          <a:xfrm>
            <a:off x="3251640" y="5033501"/>
            <a:ext cx="1296144" cy="679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TRUST + +</a:t>
            </a:r>
            <a:endParaRPr lang="es-ES" dirty="0"/>
          </a:p>
        </p:txBody>
      </p:sp>
      <p:sp>
        <p:nvSpPr>
          <p:cNvPr id="40" name="39 Rectángulo"/>
          <p:cNvSpPr/>
          <p:nvPr/>
        </p:nvSpPr>
        <p:spPr>
          <a:xfrm>
            <a:off x="6732240" y="5388895"/>
            <a:ext cx="1152128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TRUST - -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5188883" y="475650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results</a:t>
            </a:r>
            <a:endParaRPr lang="es-ES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24" name="Marcador de pie de pá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</p:spTree>
    <p:extLst>
      <p:ext uri="{BB962C8B-B14F-4D97-AF65-F5344CB8AC3E}">
        <p14:creationId xmlns:p14="http://schemas.microsoft.com/office/powerpoint/2010/main" val="184027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/>
      <p:bldP spid="17" grpId="0"/>
      <p:bldP spid="21" grpId="0"/>
      <p:bldP spid="22" grpId="0" animBg="1"/>
      <p:bldP spid="25" grpId="0" animBg="1"/>
      <p:bldP spid="28" grpId="0"/>
      <p:bldP spid="31" grpId="0"/>
      <p:bldP spid="32" grpId="0" animBg="1"/>
      <p:bldP spid="38" grpId="0"/>
      <p:bldP spid="39" grpId="0" animBg="1"/>
      <p:bldP spid="40" grpId="0" animBg="1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2.- Trust </a:t>
            </a:r>
            <a:r>
              <a:rPr lang="es-ES" dirty="0" err="1" smtClean="0"/>
              <a:t>related</a:t>
            </a:r>
            <a:r>
              <a:rPr lang="es-ES" dirty="0" smtClean="0"/>
              <a:t> </a:t>
            </a:r>
            <a:r>
              <a:rPr lang="es-ES" dirty="0" err="1" smtClean="0"/>
              <a:t>definitions</a:t>
            </a:r>
            <a:r>
              <a:rPr lang="es-ES" dirty="0" smtClean="0"/>
              <a:t> 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</a:t>
            </a:r>
            <a:r>
              <a:rPr lang="en-US" dirty="0"/>
              <a:t>degree of subjective belief about the behaviors </a:t>
            </a:r>
            <a:r>
              <a:rPr lang="en-US" dirty="0" smtClean="0"/>
              <a:t>of a </a:t>
            </a:r>
            <a:r>
              <a:rPr lang="es-ES" dirty="0" smtClean="0"/>
              <a:t>particular </a:t>
            </a:r>
            <a:r>
              <a:rPr lang="es-ES" dirty="0" err="1" smtClean="0"/>
              <a:t>entity</a:t>
            </a:r>
            <a:r>
              <a:rPr lang="es-ES" dirty="0" smtClean="0"/>
              <a:t>.</a:t>
            </a:r>
          </a:p>
          <a:p>
            <a:pPr marL="0" indent="0" algn="just">
              <a:buNone/>
            </a:pPr>
            <a:endParaRPr lang="es-E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quantified belief by a </a:t>
            </a:r>
            <a:r>
              <a:rPr lang="en-US" dirty="0" err="1"/>
              <a:t>truster</a:t>
            </a:r>
            <a:r>
              <a:rPr lang="en-US" dirty="0"/>
              <a:t> with respect to the competence, </a:t>
            </a:r>
            <a:r>
              <a:rPr lang="en-US" dirty="0" smtClean="0"/>
              <a:t>honesty, security</a:t>
            </a:r>
            <a:r>
              <a:rPr lang="en-US" dirty="0"/>
              <a:t>, and dependability of a trustee within a specified </a:t>
            </a:r>
            <a:r>
              <a:rPr lang="en-US" dirty="0" smtClean="0"/>
              <a:t>context.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840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/>
              <a:t>2.- Trust </a:t>
            </a:r>
            <a:r>
              <a:rPr lang="es-ES" dirty="0" err="1"/>
              <a:t>related</a:t>
            </a:r>
            <a:r>
              <a:rPr lang="es-ES" dirty="0"/>
              <a:t> </a:t>
            </a:r>
            <a:r>
              <a:rPr lang="es-ES" dirty="0" err="1" smtClean="0"/>
              <a:t>definitions</a:t>
            </a:r>
            <a:r>
              <a:rPr lang="es-ES" dirty="0" smtClean="0"/>
              <a:t> 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Properties</a:t>
            </a:r>
            <a:endParaRPr lang="es-ES" dirty="0" smtClean="0"/>
          </a:p>
          <a:p>
            <a:pPr lvl="1"/>
            <a:r>
              <a:rPr lang="es-ES" dirty="0" err="1" smtClean="0"/>
              <a:t>Transitivity</a:t>
            </a:r>
            <a:r>
              <a:rPr lang="es-ES" dirty="0" smtClean="0"/>
              <a:t>, </a:t>
            </a:r>
            <a:r>
              <a:rPr lang="es-ES" dirty="0" err="1" smtClean="0"/>
              <a:t>asymmetry</a:t>
            </a:r>
            <a:r>
              <a:rPr lang="es-ES" dirty="0" smtClean="0"/>
              <a:t>,</a:t>
            </a:r>
            <a:endParaRPr lang="es-ES" dirty="0" smtClean="0"/>
          </a:p>
          <a:p>
            <a:pPr lvl="1"/>
            <a:r>
              <a:rPr lang="es-ES" dirty="0" err="1" smtClean="0"/>
              <a:t>Subjectivity</a:t>
            </a:r>
            <a:r>
              <a:rPr lang="es-ES" dirty="0" smtClean="0"/>
              <a:t>, </a:t>
            </a:r>
            <a:r>
              <a:rPr lang="es-ES" smtClean="0"/>
              <a:t>context-dependency</a:t>
            </a:r>
            <a:endParaRPr lang="es-ES" dirty="0" smtClean="0"/>
          </a:p>
          <a:p>
            <a:pPr lvl="1"/>
            <a:r>
              <a:rPr lang="es-ES" dirty="0" err="1" smtClean="0"/>
              <a:t>Reflexivity</a:t>
            </a:r>
            <a:r>
              <a:rPr lang="es-ES" dirty="0" smtClean="0"/>
              <a:t>, </a:t>
            </a:r>
            <a:r>
              <a:rPr lang="es-ES" dirty="0" smtClean="0"/>
              <a:t>non </a:t>
            </a:r>
            <a:r>
              <a:rPr lang="es-ES" dirty="0" err="1" smtClean="0"/>
              <a:t>antisymmetric</a:t>
            </a:r>
            <a:endParaRPr lang="es-ES" dirty="0" smtClean="0"/>
          </a:p>
          <a:p>
            <a:endParaRPr lang="es-ES" dirty="0"/>
          </a:p>
          <a:p>
            <a:r>
              <a:rPr lang="es-ES" dirty="0" err="1" smtClean="0"/>
              <a:t>Reputation</a:t>
            </a:r>
            <a:r>
              <a:rPr lang="es-ES" dirty="0" smtClean="0"/>
              <a:t> </a:t>
            </a:r>
            <a:r>
              <a:rPr lang="es-ES" dirty="0" err="1" smtClean="0"/>
              <a:t>systems</a:t>
            </a:r>
            <a:endParaRPr lang="es-ES" dirty="0" smtClean="0"/>
          </a:p>
          <a:p>
            <a:pPr lvl="1"/>
            <a:r>
              <a:rPr lang="es-ES" dirty="0" err="1" smtClean="0"/>
              <a:t>Collaborative</a:t>
            </a:r>
            <a:r>
              <a:rPr lang="es-ES" dirty="0" smtClean="0"/>
              <a:t> </a:t>
            </a:r>
            <a:r>
              <a:rPr lang="es-ES" dirty="0" err="1" smtClean="0"/>
              <a:t>Filtering</a:t>
            </a:r>
            <a:endParaRPr lang="es-ES" dirty="0" smtClean="0"/>
          </a:p>
          <a:p>
            <a:pPr lvl="1"/>
            <a:r>
              <a:rPr lang="es-ES" dirty="0" err="1" smtClean="0"/>
              <a:t>Collaborative</a:t>
            </a:r>
            <a:r>
              <a:rPr lang="es-ES" dirty="0" smtClean="0"/>
              <a:t> </a:t>
            </a:r>
            <a:r>
              <a:rPr lang="es-ES" dirty="0" err="1" smtClean="0"/>
              <a:t>Sanctioning</a:t>
            </a:r>
            <a:endParaRPr lang="es-ES" dirty="0" smtClean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888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/>
              <a:t>3.- Experimental </a:t>
            </a:r>
            <a:r>
              <a:rPr lang="es-ES" dirty="0" err="1" smtClean="0"/>
              <a:t>Database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Wikipedia’s</a:t>
            </a:r>
            <a:r>
              <a:rPr lang="es-ES" dirty="0" smtClean="0"/>
              <a:t> Vote Network</a:t>
            </a:r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 err="1" smtClean="0"/>
              <a:t>Built</a:t>
            </a:r>
            <a:r>
              <a:rPr lang="es-ES" dirty="0" smtClean="0"/>
              <a:t> </a:t>
            </a:r>
            <a:r>
              <a:rPr lang="es-ES" dirty="0" err="1" smtClean="0"/>
              <a:t>Database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6</a:t>
            </a:fld>
            <a:endParaRPr lang="es-ES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989930"/>
              </p:ext>
            </p:extLst>
          </p:nvPr>
        </p:nvGraphicFramePr>
        <p:xfrm>
          <a:off x="251521" y="2492896"/>
          <a:ext cx="856895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790"/>
                <a:gridCol w="1713790"/>
                <a:gridCol w="2645580"/>
                <a:gridCol w="1703703"/>
                <a:gridCol w="79208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elector </a:t>
                      </a:r>
                      <a:r>
                        <a:rPr lang="es-ES" sz="2400" dirty="0" err="1" smtClean="0"/>
                        <a:t>promotion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time </a:t>
                      </a:r>
                      <a:r>
                        <a:rPr lang="es-ES" sz="2400" dirty="0" err="1" smtClean="0"/>
                        <a:t>election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err="1" smtClean="0"/>
                        <a:t>considered</a:t>
                      </a:r>
                      <a:r>
                        <a:rPr lang="es-ES" sz="2400" baseline="0" dirty="0" smtClean="0"/>
                        <a:t> </a:t>
                      </a:r>
                      <a:r>
                        <a:rPr lang="es-ES" sz="2400" baseline="0" dirty="0" err="1" smtClean="0"/>
                        <a:t>user</a:t>
                      </a:r>
                      <a:r>
                        <a:rPr lang="es-ES" sz="2400" baseline="0" dirty="0" smtClean="0"/>
                        <a:t>  </a:t>
                      </a:r>
                      <a:r>
                        <a:rPr lang="es-ES" sz="2400" baseline="0" dirty="0" err="1" smtClean="0"/>
                        <a:t>for</a:t>
                      </a:r>
                      <a:r>
                        <a:rPr lang="es-ES" sz="2400" baseline="0" dirty="0" smtClean="0"/>
                        <a:t> </a:t>
                      </a:r>
                      <a:r>
                        <a:rPr lang="es-ES" sz="2400" baseline="0" dirty="0" err="1" smtClean="0"/>
                        <a:t>promotion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err="1" smtClean="0"/>
                        <a:t>nominator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user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vote</a:t>
                      </a:r>
                      <a:endParaRPr lang="es-E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512320"/>
              </p:ext>
            </p:extLst>
          </p:nvPr>
        </p:nvGraphicFramePr>
        <p:xfrm>
          <a:off x="1691680" y="4725144"/>
          <a:ext cx="6096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err="1" smtClean="0"/>
                        <a:t>user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who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give</a:t>
                      </a:r>
                      <a:r>
                        <a:rPr lang="es-ES" sz="2400" baseline="0" dirty="0" smtClean="0"/>
                        <a:t> vote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err="1" smtClean="0"/>
                        <a:t>voted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user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Vote</a:t>
                      </a:r>
                    </a:p>
                    <a:p>
                      <a:pPr algn="ctr"/>
                      <a:endParaRPr lang="es-ES" sz="24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127066"/>
              </p:ext>
            </p:extLst>
          </p:nvPr>
        </p:nvGraphicFramePr>
        <p:xfrm>
          <a:off x="5724128" y="6021288"/>
          <a:ext cx="959768" cy="396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59768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78.83%</a:t>
                      </a:r>
                      <a:endParaRPr lang="es-E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481457"/>
              </p:ext>
            </p:extLst>
          </p:nvPr>
        </p:nvGraphicFramePr>
        <p:xfrm>
          <a:off x="6804248" y="6021288"/>
          <a:ext cx="959768" cy="396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9768"/>
              </a:tblGrid>
              <a:tr h="351656"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21.17%</a:t>
                      </a:r>
                      <a:endParaRPr lang="es-ES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11 Conector recto de flecha"/>
          <p:cNvCxnSpPr>
            <a:endCxn id="8" idx="0"/>
          </p:cNvCxnSpPr>
          <p:nvPr/>
        </p:nvCxnSpPr>
        <p:spPr>
          <a:xfrm flipH="1">
            <a:off x="6204012" y="5517232"/>
            <a:ext cx="52822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>
            <a:endCxn id="10" idx="0"/>
          </p:cNvCxnSpPr>
          <p:nvPr/>
        </p:nvCxnSpPr>
        <p:spPr>
          <a:xfrm>
            <a:off x="6732240" y="5517232"/>
            <a:ext cx="55189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37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/>
              <a:t>4.- </a:t>
            </a:r>
            <a:r>
              <a:rPr lang="es-ES" dirty="0" err="1" smtClean="0"/>
              <a:t>Feature</a:t>
            </a:r>
            <a:r>
              <a:rPr lang="es-ES" dirty="0" smtClean="0"/>
              <a:t> </a:t>
            </a:r>
            <a:r>
              <a:rPr lang="es-ES" dirty="0" err="1" smtClean="0"/>
              <a:t>extraction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First</a:t>
            </a:r>
            <a:r>
              <a:rPr lang="es-ES" dirty="0" smtClean="0"/>
              <a:t> set of </a:t>
            </a:r>
            <a:r>
              <a:rPr lang="es-ES" dirty="0" err="1" smtClean="0"/>
              <a:t>features</a:t>
            </a:r>
            <a:r>
              <a:rPr lang="es-ES" dirty="0" smtClean="0"/>
              <a:t> (a)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s-ES" sz="20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378"/>
            <a:ext cx="6768752" cy="4613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817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/>
              <a:t>4.- </a:t>
            </a:r>
            <a:r>
              <a:rPr lang="es-ES" dirty="0" err="1"/>
              <a:t>Feature</a:t>
            </a:r>
            <a:r>
              <a:rPr lang="es-ES" dirty="0"/>
              <a:t> </a:t>
            </a:r>
            <a:r>
              <a:rPr lang="es-ES" dirty="0" err="1"/>
              <a:t>extraction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First</a:t>
            </a:r>
            <a:r>
              <a:rPr lang="es-ES" dirty="0"/>
              <a:t> set of </a:t>
            </a:r>
            <a:r>
              <a:rPr lang="es-ES" dirty="0" err="1" smtClean="0"/>
              <a:t>features</a:t>
            </a:r>
            <a:r>
              <a:rPr lang="es-ES" dirty="0" smtClean="0"/>
              <a:t> (b)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8</a:t>
            </a:fld>
            <a:endParaRPr lang="es-E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8"/>
            <a:ext cx="7344816" cy="4070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936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/>
              <a:t>4.- </a:t>
            </a:r>
            <a:r>
              <a:rPr lang="es-ES" dirty="0" err="1"/>
              <a:t>Feature</a:t>
            </a:r>
            <a:r>
              <a:rPr lang="es-ES" dirty="0"/>
              <a:t> </a:t>
            </a:r>
            <a:r>
              <a:rPr lang="es-ES" dirty="0" err="1"/>
              <a:t>extraction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First</a:t>
            </a:r>
            <a:r>
              <a:rPr lang="es-ES" dirty="0"/>
              <a:t> set of </a:t>
            </a:r>
            <a:r>
              <a:rPr lang="es-ES" dirty="0" err="1" smtClean="0"/>
              <a:t>features</a:t>
            </a:r>
            <a:r>
              <a:rPr lang="es-ES" dirty="0" smtClean="0"/>
              <a:t> (</a:t>
            </a:r>
            <a:r>
              <a:rPr lang="es-ES" dirty="0" err="1" smtClean="0"/>
              <a:t>a+b</a:t>
            </a:r>
            <a:r>
              <a:rPr lang="es-ES" dirty="0" smtClean="0"/>
              <a:t>)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CISIS2014, Bilbao, 25-27 June</a:t>
            </a:r>
            <a:r>
              <a:rPr lang="es-ES" dirty="0" smtClean="0"/>
              <a:t>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4C8C-58F1-4D22-B5F5-5EC6AB52E0F6}" type="slidenum">
              <a:rPr lang="es-ES" smtClean="0"/>
              <a:pPr/>
              <a:t>9</a:t>
            </a:fld>
            <a:endParaRPr lang="es-E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616" y="1556792"/>
            <a:ext cx="4264224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040478"/>
            <a:ext cx="4320480" cy="2085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1547664" y="2276872"/>
            <a:ext cx="1008112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dirty="0" smtClean="0"/>
              <a:t>a</a:t>
            </a:r>
            <a:endParaRPr lang="es-ES" sz="4800" dirty="0"/>
          </a:p>
        </p:txBody>
      </p:sp>
      <p:sp>
        <p:nvSpPr>
          <p:cNvPr id="10" name="9 Rectángulo"/>
          <p:cNvSpPr/>
          <p:nvPr/>
        </p:nvSpPr>
        <p:spPr>
          <a:xfrm>
            <a:off x="1547664" y="4581128"/>
            <a:ext cx="1008112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8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496061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391</Words>
  <Application>Microsoft Office PowerPoint</Application>
  <PresentationFormat>Presentación en pantalla (4:3)</PresentationFormat>
  <Paragraphs>115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Experiments on Trust Prediction based on reputation features</vt:lpstr>
      <vt:lpstr>Index</vt:lpstr>
      <vt:lpstr>1.- Introduction</vt:lpstr>
      <vt:lpstr>2.- Trust related definitions I</vt:lpstr>
      <vt:lpstr>2.- Trust related definitions II</vt:lpstr>
      <vt:lpstr>3.- Experimental Database</vt:lpstr>
      <vt:lpstr>4.- Feature extraction First set of features (a)</vt:lpstr>
      <vt:lpstr>4.- Feature extraction First set of features (b)</vt:lpstr>
      <vt:lpstr>4.- Feature extraction First set of features (a+b)</vt:lpstr>
      <vt:lpstr>4.- Feature extraction Second set of features (c)</vt:lpstr>
      <vt:lpstr>4.- Feature extraction Second set of features (d)</vt:lpstr>
      <vt:lpstr>4.- Feature extraction Second set of features (c+d)</vt:lpstr>
      <vt:lpstr>5.- Computational Experiments</vt:lpstr>
      <vt:lpstr>6.- Results</vt:lpstr>
      <vt:lpstr>7.- Conclusion</vt:lpstr>
      <vt:lpstr>Presentación de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discussion on trust requierements for a social network of eahoukers</dc:title>
  <dc:creator>*</dc:creator>
  <cp:lastModifiedBy>*</cp:lastModifiedBy>
  <cp:revision>64</cp:revision>
  <dcterms:created xsi:type="dcterms:W3CDTF">2013-09-04T15:41:35Z</dcterms:created>
  <dcterms:modified xsi:type="dcterms:W3CDTF">2014-06-24T15:10:35Z</dcterms:modified>
</cp:coreProperties>
</file>