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62" r:id="rId4"/>
    <p:sldId id="260" r:id="rId5"/>
    <p:sldId id="258" r:id="rId6"/>
    <p:sldId id="259" r:id="rId7"/>
    <p:sldId id="261" r:id="rId8"/>
    <p:sldId id="269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0" autoAdjust="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A4A683-077F-4B85-99C1-0B854A557859}" type="datetimeFigureOut">
              <a:rPr lang="zh-CN" altLang="en-US" smtClean="0"/>
              <a:pPr/>
              <a:t>2011/6/20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DD0F1-98EC-4729-857F-19B6B2EE9FC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DD0F1-98EC-4729-857F-19B6B2EE9FC8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7E559-78E6-4DFF-8775-DF6FF3F656DE}" type="datetimeFigureOut">
              <a:rPr lang="zh-CN" altLang="en-US" smtClean="0"/>
              <a:pPr/>
              <a:t>2011/6/20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301B1-8EDD-453D-9B9B-74C647DD73A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7E559-78E6-4DFF-8775-DF6FF3F656DE}" type="datetimeFigureOut">
              <a:rPr lang="zh-CN" altLang="en-US" smtClean="0"/>
              <a:pPr/>
              <a:t>2011/6/20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301B1-8EDD-453D-9B9B-74C647DD73A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7E559-78E6-4DFF-8775-DF6FF3F656DE}" type="datetimeFigureOut">
              <a:rPr lang="zh-CN" altLang="en-US" smtClean="0"/>
              <a:pPr/>
              <a:t>2011/6/20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301B1-8EDD-453D-9B9B-74C647DD73A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7E559-78E6-4DFF-8775-DF6FF3F656DE}" type="datetimeFigureOut">
              <a:rPr lang="zh-CN" altLang="en-US" smtClean="0"/>
              <a:pPr/>
              <a:t>2011/6/20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301B1-8EDD-453D-9B9B-74C647DD73A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7E559-78E6-4DFF-8775-DF6FF3F656DE}" type="datetimeFigureOut">
              <a:rPr lang="zh-CN" altLang="en-US" smtClean="0"/>
              <a:pPr/>
              <a:t>2011/6/20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301B1-8EDD-453D-9B9B-74C647DD73A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7E559-78E6-4DFF-8775-DF6FF3F656DE}" type="datetimeFigureOut">
              <a:rPr lang="zh-CN" altLang="en-US" smtClean="0"/>
              <a:pPr/>
              <a:t>2011/6/20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301B1-8EDD-453D-9B9B-74C647DD73A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7E559-78E6-4DFF-8775-DF6FF3F656DE}" type="datetimeFigureOut">
              <a:rPr lang="zh-CN" altLang="en-US" smtClean="0"/>
              <a:pPr/>
              <a:t>2011/6/20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301B1-8EDD-453D-9B9B-74C647DD73A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7E559-78E6-4DFF-8775-DF6FF3F656DE}" type="datetimeFigureOut">
              <a:rPr lang="zh-CN" altLang="en-US" smtClean="0"/>
              <a:pPr/>
              <a:t>2011/6/20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301B1-8EDD-453D-9B9B-74C647DD73A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7E559-78E6-4DFF-8775-DF6FF3F656DE}" type="datetimeFigureOut">
              <a:rPr lang="zh-CN" altLang="en-US" smtClean="0"/>
              <a:pPr/>
              <a:t>2011/6/20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301B1-8EDD-453D-9B9B-74C647DD73A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7E559-78E6-4DFF-8775-DF6FF3F656DE}" type="datetimeFigureOut">
              <a:rPr lang="zh-CN" altLang="en-US" smtClean="0"/>
              <a:pPr/>
              <a:t>2011/6/20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301B1-8EDD-453D-9B9B-74C647DD73A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单圆角矩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7E559-78E6-4DFF-8775-DF6FF3F656DE}" type="datetimeFigureOut">
              <a:rPr lang="zh-CN" altLang="en-US" smtClean="0"/>
              <a:pPr/>
              <a:t>2011/6/20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10301B1-8EDD-453D-9B9B-74C647DD73AC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BB7E559-78E6-4DFF-8775-DF6FF3F656DE}" type="datetimeFigureOut">
              <a:rPr lang="zh-CN" altLang="en-US" smtClean="0"/>
              <a:pPr/>
              <a:t>2011/6/20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0301B1-8EDD-453D-9B9B-74C647DD73AC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9.png"/><Relationship Id="rId7" Type="http://schemas.openxmlformats.org/officeDocument/2006/relationships/image" Target="../media/image22.jpe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jpe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25.jpeg"/><Relationship Id="rId4" Type="http://schemas.openxmlformats.org/officeDocument/2006/relationships/image" Target="../media/image20.jpeg"/><Relationship Id="rId9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Multi Agent Robots Navigating in the Unknown Environment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smtClean="0"/>
              <a:t>WangTing </a:t>
            </a:r>
          </a:p>
          <a:p>
            <a:r>
              <a:rPr lang="en-US" altLang="zh-CN" smtClean="0"/>
              <a:t>L.I.S.S.I</a:t>
            </a:r>
          </a:p>
          <a:p>
            <a:r>
              <a:rPr lang="en-US" altLang="zh-CN" smtClean="0"/>
              <a:t>24/06/2011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B. Q Learning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 smtClean="0"/>
              <a:t>The Q-Learning algorithm is as follow:</a:t>
            </a:r>
          </a:p>
          <a:p>
            <a:r>
              <a:rPr lang="fr-FR" altLang="zh-CN" dirty="0" smtClean="0"/>
              <a:t>1) Initialize Q(S,A) arbitrarily.</a:t>
            </a:r>
          </a:p>
          <a:p>
            <a:r>
              <a:rPr lang="en-US" altLang="zh-CN" dirty="0" smtClean="0"/>
              <a:t>2) Repeat (for each episode):</a:t>
            </a:r>
          </a:p>
          <a:p>
            <a:pPr>
              <a:buNone/>
            </a:pPr>
            <a:r>
              <a:rPr lang="en-US" altLang="zh-CN" dirty="0" smtClean="0"/>
              <a:t>       a) Initialize the state S;</a:t>
            </a:r>
          </a:p>
          <a:p>
            <a:pPr>
              <a:buNone/>
            </a:pPr>
            <a:r>
              <a:rPr lang="en-US" altLang="zh-CN" dirty="0" smtClean="0"/>
              <a:t>       b) Repeat (for each step of episode):</a:t>
            </a:r>
          </a:p>
          <a:p>
            <a:pPr>
              <a:buNone/>
            </a:pPr>
            <a:r>
              <a:rPr lang="en-US" altLang="zh-CN" dirty="0" smtClean="0"/>
              <a:t>      • Choose action from Q(S,A) using e-greedy </a:t>
            </a:r>
            <a:r>
              <a:rPr lang="fr-FR" altLang="zh-CN" dirty="0" smtClean="0"/>
              <a:t>algorithm.</a:t>
            </a:r>
          </a:p>
          <a:p>
            <a:pPr>
              <a:buNone/>
            </a:pPr>
            <a:r>
              <a:rPr lang="en-US" altLang="zh-CN" dirty="0" smtClean="0"/>
              <a:t>      • Take the action, observe the next state S’.</a:t>
            </a:r>
          </a:p>
          <a:p>
            <a:pPr>
              <a:buNone/>
            </a:pPr>
            <a:r>
              <a:rPr lang="fr-FR" altLang="zh-CN" dirty="0" smtClean="0"/>
              <a:t>       c) End for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 smtClean="0"/>
              <a:t>In </a:t>
            </a:r>
            <a:r>
              <a:rPr lang="en-US" altLang="zh-CN" dirty="0" err="1" smtClean="0"/>
              <a:t>Eq</a:t>
            </a:r>
            <a:r>
              <a:rPr lang="en-US" altLang="zh-CN" dirty="0" smtClean="0"/>
              <a:t>, r indicates the rewards for the actions with respect to the current S. The regulation of rewards are as</a:t>
            </a:r>
          </a:p>
          <a:p>
            <a:pPr>
              <a:buNone/>
            </a:pPr>
            <a:r>
              <a:rPr lang="fr-FR" altLang="zh-CN" dirty="0" smtClean="0"/>
              <a:t>     follows:</a:t>
            </a:r>
          </a:p>
          <a:p>
            <a:r>
              <a:rPr lang="en-US" altLang="zh-CN" dirty="0" smtClean="0"/>
              <a:t>1) If the selected action makes any robot in the rigid formation exceed the world, r = −100;</a:t>
            </a:r>
          </a:p>
          <a:p>
            <a:r>
              <a:rPr lang="en-US" altLang="zh-CN" dirty="0" smtClean="0"/>
              <a:t>2) If the selected action makes any robot in the rigid </a:t>
            </a:r>
            <a:r>
              <a:rPr lang="fr-FR" altLang="zh-CN" dirty="0" smtClean="0"/>
              <a:t>formation meet obstacles, break, r = −100;</a:t>
            </a:r>
          </a:p>
          <a:p>
            <a:r>
              <a:rPr lang="en-US" altLang="zh-CN" dirty="0" smtClean="0"/>
              <a:t>3) Otherwise, r is the distance between the position of standard robot with the final position.</a:t>
            </a:r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C.</a:t>
            </a:r>
            <a:r>
              <a:rPr lang="fr-FR" altLang="zh-CN" dirty="0" smtClean="0"/>
              <a:t> ANFIS</a:t>
            </a:r>
            <a:r>
              <a:rPr lang="en-US" altLang="zh-CN" dirty="0" smtClean="0"/>
              <a:t>control</a:t>
            </a:r>
            <a:endParaRPr lang="zh-CN" alt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643182"/>
            <a:ext cx="4038600" cy="2207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内容占位符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zh-CN" dirty="0" smtClean="0"/>
              <a:t>Orientation control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Reference control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Speed 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endParaRPr lang="en-US" altLang="zh-CN" dirty="0" smtClean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500306"/>
            <a:ext cx="18383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3429000"/>
            <a:ext cx="22193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5429264"/>
            <a:ext cx="237172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Simulation Results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altLang="zh-CN" dirty="0" err="1" smtClean="0"/>
              <a:t>Tpath</a:t>
            </a:r>
            <a:r>
              <a:rPr lang="en-US" altLang="zh-CN" dirty="0" smtClean="0"/>
              <a:t> is divided in 5 stages.</a:t>
            </a:r>
          </a:p>
          <a:p>
            <a:r>
              <a:rPr lang="en-US" altLang="zh-CN" dirty="0" smtClean="0"/>
              <a:t>• Stage I: Translate from initial position [6, 10] with the formation 7 to the position [8, 6] with formation 7. The successive actions used are 5, 6, 6, 5.</a:t>
            </a:r>
          </a:p>
          <a:p>
            <a:r>
              <a:rPr lang="en-US" altLang="zh-CN" dirty="0" smtClean="0"/>
              <a:t>• Stage II: Rotate in position [8, 6] from formation 7 to formation 5. This part takes two continuous clockwise</a:t>
            </a:r>
          </a:p>
          <a:p>
            <a:pPr>
              <a:buNone/>
            </a:pPr>
            <a:r>
              <a:rPr lang="fr-FR" altLang="zh-CN" dirty="0" smtClean="0"/>
              <a:t>        rotation actions 9.</a:t>
            </a:r>
          </a:p>
          <a:p>
            <a:r>
              <a:rPr lang="en-US" altLang="zh-CN" dirty="0" smtClean="0"/>
              <a:t>• Stage III: Translate from the position [8, 6] with the</a:t>
            </a:r>
          </a:p>
          <a:p>
            <a:pPr>
              <a:buNone/>
            </a:pPr>
            <a:r>
              <a:rPr lang="en-US" altLang="zh-CN" dirty="0" smtClean="0"/>
              <a:t>        formation 5 to the position [6, 3] in formation 5. The</a:t>
            </a:r>
          </a:p>
          <a:p>
            <a:pPr>
              <a:buNone/>
            </a:pPr>
            <a:r>
              <a:rPr lang="en-US" altLang="zh-CN" dirty="0" smtClean="0"/>
              <a:t>        three translation actions are 4, 5, 4.</a:t>
            </a:r>
          </a:p>
          <a:p>
            <a:r>
              <a:rPr lang="en-US" altLang="zh-CN" dirty="0" smtClean="0"/>
              <a:t>• Stage IV: Rotate and translate from initial position [6, 3] with formation 5 to final position [4, 5] with formation 3. The successive actions used are 2, 9, 9, 2.</a:t>
            </a:r>
          </a:p>
          <a:p>
            <a:r>
              <a:rPr lang="en-US" altLang="zh-CN" dirty="0" smtClean="0"/>
              <a:t>• Stage V: Translation from initial position [4, 5] to final position [4, 10] in formation 3. In last stage, the translation actions are 2, 1, 8, 1, 1.</a:t>
            </a:r>
            <a:endParaRPr lang="zh-CN" alt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40960"/>
            <a:ext cx="4038600" cy="4393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Real Experiment</a:t>
            </a:r>
            <a:endParaRPr lang="zh-CN" altLang="en-US" dirty="0"/>
          </a:p>
        </p:txBody>
      </p:sp>
      <p:sp>
        <p:nvSpPr>
          <p:cNvPr id="16" name="文本占位符 15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543428" cy="573620"/>
          </a:xfrm>
        </p:spPr>
        <p:txBody>
          <a:bodyPr/>
          <a:lstStyle/>
          <a:p>
            <a:r>
              <a:rPr lang="en-US" sz="1200" dirty="0" smtClean="0"/>
              <a:t>States and formation:</a:t>
            </a:r>
            <a:endParaRPr lang="zh-CN" altLang="en-US" sz="1200" dirty="0" smtClean="0"/>
          </a:p>
          <a:p>
            <a:r>
              <a:rPr lang="en-US" sz="1200" dirty="0" smtClean="0"/>
              <a:t>[4;3],2</a:t>
            </a:r>
            <a:r>
              <a:rPr lang="zh-CN" altLang="en-US" sz="1200" dirty="0" smtClean="0"/>
              <a:t>→</a:t>
            </a:r>
            <a:r>
              <a:rPr lang="en-US" sz="1200" dirty="0" smtClean="0"/>
              <a:t>[3;3],2 </a:t>
            </a:r>
            <a:r>
              <a:rPr lang="zh-CN" altLang="en-US" sz="1200" dirty="0" smtClean="0"/>
              <a:t>→</a:t>
            </a:r>
            <a:r>
              <a:rPr lang="en-US" sz="1200" dirty="0" smtClean="0"/>
              <a:t>[3;4],2 </a:t>
            </a:r>
            <a:r>
              <a:rPr lang="zh-CN" altLang="en-US" sz="1200" dirty="0" smtClean="0"/>
              <a:t>→</a:t>
            </a:r>
            <a:r>
              <a:rPr lang="en-US" sz="1200" dirty="0" smtClean="0"/>
              <a:t>[3;5],2 </a:t>
            </a:r>
            <a:r>
              <a:rPr lang="zh-CN" altLang="en-US" sz="1200" dirty="0" smtClean="0"/>
              <a:t>→</a:t>
            </a:r>
            <a:r>
              <a:rPr lang="en-US" sz="1200" dirty="0" smtClean="0"/>
              <a:t>[3;6],2 </a:t>
            </a:r>
            <a:r>
              <a:rPr lang="zh-CN" altLang="en-US" sz="1200" dirty="0" smtClean="0"/>
              <a:t>→</a:t>
            </a:r>
            <a:r>
              <a:rPr lang="en-US" sz="1200" dirty="0" smtClean="0"/>
              <a:t>[4;6],2.</a:t>
            </a:r>
            <a:endParaRPr lang="zh-CN" altLang="en-US" sz="1200" dirty="0" smtClean="0"/>
          </a:p>
          <a:p>
            <a:endParaRPr lang="zh-CN" altLang="en-US" sz="1200" dirty="0"/>
          </a:p>
        </p:txBody>
      </p:sp>
      <p:sp>
        <p:nvSpPr>
          <p:cNvPr id="17" name="文本占位符 16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284693" cy="654843"/>
          </a:xfrm>
        </p:spPr>
        <p:txBody>
          <a:bodyPr>
            <a:normAutofit/>
          </a:bodyPr>
          <a:lstStyle/>
          <a:p>
            <a:r>
              <a:rPr lang="en-US" sz="1200" b="0" dirty="0" smtClean="0"/>
              <a:t>Corresponding actions:</a:t>
            </a:r>
            <a:endParaRPr lang="zh-CN" altLang="en-US" sz="1200" b="0" dirty="0" smtClean="0"/>
          </a:p>
          <a:p>
            <a:pPr lvl="0"/>
            <a:r>
              <a:rPr lang="zh-CN" altLang="en-US" sz="1200" b="0" dirty="0" smtClean="0"/>
              <a:t>→</a:t>
            </a:r>
            <a:r>
              <a:rPr lang="en-US" sz="1200" b="0" dirty="0" smtClean="0"/>
              <a:t> 1 </a:t>
            </a:r>
            <a:r>
              <a:rPr lang="zh-CN" altLang="en-US" sz="1200" b="0" dirty="0" smtClean="0"/>
              <a:t>→</a:t>
            </a:r>
            <a:r>
              <a:rPr lang="en-US" sz="1200" b="0" dirty="0" smtClean="0"/>
              <a:t>1 </a:t>
            </a:r>
            <a:r>
              <a:rPr lang="zh-CN" altLang="en-US" sz="1200" b="0" dirty="0" smtClean="0"/>
              <a:t>→ </a:t>
            </a:r>
            <a:r>
              <a:rPr lang="en-US" sz="1200" b="0" dirty="0" smtClean="0"/>
              <a:t>1 </a:t>
            </a:r>
            <a:r>
              <a:rPr lang="zh-CN" altLang="en-US" sz="1200" b="0" dirty="0" smtClean="0"/>
              <a:t>→ </a:t>
            </a:r>
            <a:r>
              <a:rPr lang="en-US" sz="1200" b="0" dirty="0" smtClean="0"/>
              <a:t>4 </a:t>
            </a:r>
            <a:r>
              <a:rPr lang="zh-CN" altLang="en-US" sz="1200" b="0" dirty="0" smtClean="0"/>
              <a:t>→ </a:t>
            </a:r>
            <a:r>
              <a:rPr lang="en-US" sz="1200" b="0" dirty="0" smtClean="0"/>
              <a:t>1.</a:t>
            </a:r>
            <a:endParaRPr lang="zh-CN" altLang="en-US" sz="1200" b="0" dirty="0" smtClean="0"/>
          </a:p>
          <a:p>
            <a:endParaRPr lang="zh-CN" altLang="en-US" dirty="0"/>
          </a:p>
        </p:txBody>
      </p:sp>
      <p:pic>
        <p:nvPicPr>
          <p:cNvPr id="5" name="内容占位符 4" descr="D:\E\study\pictures and the movie\experiment\experiment.png"/>
          <p:cNvPicPr>
            <a:picLocks noGrp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 bwMode="auto">
          <a:xfrm>
            <a:off x="500034" y="2928934"/>
            <a:ext cx="4040188" cy="2135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内容占位符 7" descr="D:\E\study\pictures and the movie\experiment\1.jpg"/>
          <p:cNvPicPr>
            <a:picLocks noGrp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214282" y="5643578"/>
            <a:ext cx="1259378" cy="586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121" name="Object 1"/>
          <p:cNvGraphicFramePr>
            <a:graphicFrameLocks noChangeAspect="1"/>
          </p:cNvGraphicFramePr>
          <p:nvPr/>
        </p:nvGraphicFramePr>
        <p:xfrm>
          <a:off x="5072066" y="2928934"/>
          <a:ext cx="3641839" cy="2143140"/>
        </p:xfrm>
        <a:graphic>
          <a:graphicData uri="http://schemas.openxmlformats.org/presentationml/2006/ole">
            <p:oleObj spid="_x0000_s5121" name="Visio" r:id="rId5" imgW="4541755" imgH="2674772" progId="Visio.Drawing.11">
              <p:embed/>
            </p:oleObj>
          </a:graphicData>
        </a:graphic>
      </p:graphicFrame>
      <p:pic>
        <p:nvPicPr>
          <p:cNvPr id="9" name="图片 8" descr="D:\E\study\pictures and the movie\experiment\2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14480" y="5643578"/>
            <a:ext cx="1259455" cy="595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图片 9" descr="D:\E\study\pictures and the movie\experiment\3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14678" y="5643578"/>
            <a:ext cx="1259455" cy="583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图片 10" descr="D:\E\study\pictures and the movie\experiment\4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3438" y="5643578"/>
            <a:ext cx="1259455" cy="583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11" descr="D:\E\study\pictures and the movie\experiment\5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43636" y="5643578"/>
            <a:ext cx="1259455" cy="583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图片 12" descr="D:\E\study\pictures and the movie\experiment\6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72396" y="5643578"/>
            <a:ext cx="1259455" cy="58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altLang="zh-CN" dirty="0" smtClean="0"/>
              <a:t>End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altLang="zh-CN" sz="9600" dirty="0" smtClean="0"/>
              <a:t>Thank you!</a:t>
            </a:r>
            <a:endParaRPr lang="zh-CN" altLang="en-US" sz="9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1.The Unknown </a:t>
            </a:r>
            <a:r>
              <a:rPr lang="en-US" altLang="zh-CN" dirty="0" smtClean="0"/>
              <a:t>Environment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Initial Position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altLang="zh-CN" dirty="0" smtClean="0"/>
              <a:t>Final position</a:t>
            </a:r>
            <a:endParaRPr lang="zh-CN" altLang="en-US" dirty="0"/>
          </a:p>
        </p:txBody>
      </p:sp>
      <p:pic>
        <p:nvPicPr>
          <p:cNvPr id="1026" name="Picture 2" descr="C:\Users\WangTing\Pictures\±©·ç½ØÆÁ2011061617102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301553"/>
            <a:ext cx="4040188" cy="2272606"/>
          </a:xfrm>
          <a:prstGeom prst="rect">
            <a:avLst/>
          </a:prstGeom>
          <a:noFill/>
        </p:spPr>
      </p:pic>
      <p:pic>
        <p:nvPicPr>
          <p:cNvPr id="1027" name="Picture 3" descr="C:\Users\WangTing\Pictures\±©·ç½ØÆÁ2011061617204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3301107"/>
            <a:ext cx="4041775" cy="22734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Problem and Aim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Aim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altLang="zh-CN" dirty="0" smtClean="0"/>
              <a:t>Problems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altLang="zh-CN" dirty="0" smtClean="0"/>
              <a:t>Transport for warehouse logistics system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altLang="zh-CN" dirty="0" smtClean="0"/>
              <a:t>A.  Path Planning</a:t>
            </a:r>
          </a:p>
          <a:p>
            <a:r>
              <a:rPr lang="en-US" altLang="zh-CN" dirty="0" smtClean="0"/>
              <a:t>B.  Formation (Virtual Structure)</a:t>
            </a:r>
          </a:p>
          <a:p>
            <a:r>
              <a:rPr lang="en-US" altLang="zh-CN" dirty="0" smtClean="0"/>
              <a:t>C.  Avoidance</a:t>
            </a:r>
          </a:p>
          <a:p>
            <a:r>
              <a:rPr lang="en-US" altLang="zh-CN" dirty="0" smtClean="0"/>
              <a:t>D. Learning</a:t>
            </a:r>
          </a:p>
          <a:p>
            <a:r>
              <a:rPr lang="en-US" altLang="zh-CN" dirty="0" smtClean="0"/>
              <a:t>E. Communication </a:t>
            </a:r>
          </a:p>
          <a:p>
            <a:r>
              <a:rPr lang="en-US" altLang="zh-CN" dirty="0" smtClean="0"/>
              <a:t>    1. Communication between </a:t>
            </a:r>
            <a:r>
              <a:rPr lang="en-US" altLang="zh-CN" dirty="0" err="1" smtClean="0"/>
              <a:t>Nao</a:t>
            </a:r>
            <a:r>
              <a:rPr lang="en-US" altLang="zh-CN" dirty="0" smtClean="0"/>
              <a:t> and </a:t>
            </a:r>
            <a:r>
              <a:rPr lang="en-US" altLang="zh-CN" dirty="0" err="1" smtClean="0"/>
              <a:t>Kheperas</a:t>
            </a:r>
            <a:endParaRPr lang="en-US" altLang="zh-CN" dirty="0" smtClean="0"/>
          </a:p>
          <a:p>
            <a:r>
              <a:rPr lang="en-US" altLang="zh-CN" dirty="0" smtClean="0"/>
              <a:t>   2. No communication between the </a:t>
            </a:r>
            <a:r>
              <a:rPr lang="en-US" altLang="zh-CN" dirty="0" err="1" smtClean="0"/>
              <a:t>Kheperas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Introduction of Environment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World and Cell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altLang="zh-CN" dirty="0" err="1" smtClean="0"/>
              <a:t>Nao</a:t>
            </a:r>
            <a:r>
              <a:rPr lang="en-US" altLang="zh-CN" dirty="0" smtClean="0"/>
              <a:t> and the Formation </a:t>
            </a:r>
            <a:endParaRPr lang="zh-CN" alt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0469" y="2866231"/>
            <a:ext cx="25336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65687" y="3613944"/>
            <a:ext cx="360045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Navigation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Case 1: Obstacles are far away</a:t>
            </a:r>
          </a:p>
          <a:p>
            <a:r>
              <a:rPr lang="en-US" altLang="zh-CN" dirty="0" smtClean="0"/>
              <a:t>   </a:t>
            </a:r>
            <a:r>
              <a:rPr lang="en-US" altLang="zh-CN" dirty="0" err="1" smtClean="0"/>
              <a:t>Nao</a:t>
            </a:r>
            <a:r>
              <a:rPr lang="en-US" altLang="zh-CN" dirty="0" smtClean="0"/>
              <a:t>: Leader, guide </a:t>
            </a:r>
            <a:r>
              <a:rPr lang="en-US" altLang="zh-CN" dirty="0" err="1" smtClean="0"/>
              <a:t>Kheperas</a:t>
            </a:r>
            <a:r>
              <a:rPr lang="en-US" altLang="zh-CN" dirty="0" smtClean="0"/>
              <a:t> going forwards</a:t>
            </a:r>
          </a:p>
          <a:p>
            <a:r>
              <a:rPr lang="en-US" altLang="zh-CN" dirty="0" smtClean="0"/>
              <a:t>Case 2: Obstacles are very near</a:t>
            </a:r>
          </a:p>
          <a:p>
            <a:r>
              <a:rPr lang="en-US" altLang="zh-CN" dirty="0" smtClean="0"/>
              <a:t>   </a:t>
            </a:r>
            <a:r>
              <a:rPr lang="en-US" altLang="zh-CN" dirty="0" err="1" smtClean="0"/>
              <a:t>Kheperas</a:t>
            </a:r>
            <a:r>
              <a:rPr lang="en-US" altLang="zh-CN" dirty="0" smtClean="0"/>
              <a:t>: Leaders, find the optimum path avoiding    obstacles and maintaining the rigid formation</a:t>
            </a:r>
          </a:p>
          <a:p>
            <a:r>
              <a:rPr lang="en-US" altLang="zh-CN" dirty="0" smtClean="0"/>
              <a:t>   </a:t>
            </a:r>
            <a:r>
              <a:rPr lang="en-US" altLang="zh-CN" dirty="0" err="1" smtClean="0"/>
              <a:t>Nao</a:t>
            </a:r>
            <a:r>
              <a:rPr lang="en-US" altLang="zh-CN" dirty="0" smtClean="0"/>
              <a:t>: Follow with </a:t>
            </a:r>
            <a:r>
              <a:rPr lang="en-US" altLang="zh-CN" dirty="0" err="1" smtClean="0"/>
              <a:t>Kheperas</a:t>
            </a:r>
            <a:r>
              <a:rPr lang="en-US" altLang="zh-CN" dirty="0" smtClean="0"/>
              <a:t> and ask a photo from an outlet camera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Navigation Strategy</a:t>
            </a:r>
            <a:endParaRPr lang="zh-CN" alt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1937893"/>
            <a:ext cx="4038600" cy="4399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内容占位符 4" descr="D:\E\study\pictures and the movie\experiment\IMG_0057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2214554"/>
            <a:ext cx="278608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Formation and Actions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Formations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altLang="zh-CN" dirty="0" smtClean="0"/>
              <a:t>Actions</a:t>
            </a:r>
            <a:endParaRPr lang="zh-CN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7" y="2503793"/>
            <a:ext cx="2953570" cy="3377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779058"/>
            <a:ext cx="3000396" cy="2712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zh-CN" dirty="0" smtClean="0"/>
              <a:t>Path Planning Part</a:t>
            </a:r>
            <a:endParaRPr lang="zh-CN" altLang="en-US" dirty="0"/>
          </a:p>
        </p:txBody>
      </p:sp>
      <p:sp>
        <p:nvSpPr>
          <p:cNvPr id="10" name="文本占位符 9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lphaUcPeriod"/>
            </a:pPr>
            <a:r>
              <a:rPr lang="en-US" altLang="zh-CN" dirty="0" smtClean="0"/>
              <a:t>Image Processing</a:t>
            </a:r>
          </a:p>
          <a:p>
            <a:pPr marL="457200" indent="-457200">
              <a:buAutoNum type="alphaUcPeriod"/>
            </a:pPr>
            <a:r>
              <a:rPr lang="en-US" altLang="zh-CN" dirty="0" smtClean="0"/>
              <a:t>Q Learning</a:t>
            </a:r>
          </a:p>
          <a:p>
            <a:pPr marL="457200" indent="-457200">
              <a:buAutoNum type="alphaUcPeriod"/>
            </a:pPr>
            <a:r>
              <a:rPr lang="fr-FR" altLang="zh-CN" dirty="0" smtClean="0"/>
              <a:t>Adaptive Neural Fuzzy Inference System(</a:t>
            </a:r>
            <a:r>
              <a:rPr lang="en-US" altLang="zh-CN" dirty="0" smtClean="0"/>
              <a:t> ANFIS)</a:t>
            </a:r>
          </a:p>
          <a:p>
            <a:pPr marL="457200" indent="-457200">
              <a:buAutoNum type="alphaUcPeriod"/>
            </a:pP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A. Image Processing</a:t>
            </a:r>
            <a:r>
              <a:rPr lang="zh-CN" altLang="en-US" dirty="0" smtClean="0"/>
              <a:t/>
            </a:r>
            <a:br>
              <a:rPr lang="zh-CN" altLang="en-US" dirty="0" smtClean="0"/>
            </a:br>
            <a:endParaRPr lang="zh-CN" altLang="en-US" dirty="0"/>
          </a:p>
        </p:txBody>
      </p:sp>
      <p:sp>
        <p:nvSpPr>
          <p:cNvPr id="25" name="文本占位符 2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simulation</a:t>
            </a:r>
            <a:endParaRPr lang="zh-CN" altLang="en-US" dirty="0"/>
          </a:p>
        </p:txBody>
      </p:sp>
      <p:sp>
        <p:nvSpPr>
          <p:cNvPr id="24" name="文本占位符 2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altLang="zh-CN" dirty="0" smtClean="0"/>
              <a:t>Operation and Matrix E</a:t>
            </a:r>
            <a:endParaRPr lang="zh-CN" altLang="en-US" dirty="0"/>
          </a:p>
        </p:txBody>
      </p:sp>
      <p:pic>
        <p:nvPicPr>
          <p:cNvPr id="2055" name="Picture 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xfrm>
            <a:off x="285720" y="2428868"/>
            <a:ext cx="3786214" cy="2075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内容占位符 2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altLang="zh-CN" dirty="0" err="1" smtClean="0"/>
              <a:t>RGB→gray</a:t>
            </a:r>
            <a:r>
              <a:rPr lang="en-US" altLang="zh-CN" dirty="0" smtClean="0"/>
              <a:t> </a:t>
            </a:r>
          </a:p>
          <a:p>
            <a:r>
              <a:rPr lang="en-US" altLang="zh-CN" dirty="0" smtClean="0"/>
              <a:t>gray →E</a:t>
            </a:r>
          </a:p>
          <a:p>
            <a:endParaRPr lang="zh-CN" altLang="en-US" dirty="0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708173"/>
            <a:ext cx="3357586" cy="2888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4266462"/>
            <a:ext cx="3086106" cy="259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434</TotalTime>
  <Words>601</Words>
  <Application>Microsoft Office PowerPoint</Application>
  <PresentationFormat>全屏显示(4:3)</PresentationFormat>
  <Paragraphs>83</Paragraphs>
  <Slides>14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6" baseType="lpstr">
      <vt:lpstr>流畅</vt:lpstr>
      <vt:lpstr>Visio</vt:lpstr>
      <vt:lpstr>Multi Agent Robots Navigating in the Unknown Environment</vt:lpstr>
      <vt:lpstr>1.The Unknown Environment</vt:lpstr>
      <vt:lpstr>Problem and Aim</vt:lpstr>
      <vt:lpstr>Introduction of Environment</vt:lpstr>
      <vt:lpstr>Navigation</vt:lpstr>
      <vt:lpstr>Navigation Strategy</vt:lpstr>
      <vt:lpstr>Formation and Actions</vt:lpstr>
      <vt:lpstr>Path Planning Part</vt:lpstr>
      <vt:lpstr>A. Image Processing </vt:lpstr>
      <vt:lpstr>B. Q Learning</vt:lpstr>
      <vt:lpstr>C. ANFIScontrol</vt:lpstr>
      <vt:lpstr>Simulation Results</vt:lpstr>
      <vt:lpstr>Real Experiment</vt:lpstr>
      <vt:lpstr>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WangTing</dc:creator>
  <cp:lastModifiedBy>WangTing</cp:lastModifiedBy>
  <cp:revision>29</cp:revision>
  <dcterms:created xsi:type="dcterms:W3CDTF">2011-06-16T10:25:37Z</dcterms:created>
  <dcterms:modified xsi:type="dcterms:W3CDTF">2011-06-20T10:24:16Z</dcterms:modified>
</cp:coreProperties>
</file>