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E5"/>
    <a:srgbClr val="F7ABBB"/>
    <a:srgbClr val="FFFF9F"/>
    <a:srgbClr val="B21244"/>
    <a:srgbClr val="D41651"/>
    <a:srgbClr val="A0F6B4"/>
    <a:srgbClr val="FCB46C"/>
    <a:srgbClr val="8AD2F2"/>
    <a:srgbClr val="0F87F5"/>
    <a:srgbClr val="EC467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4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D6BC-7116-430E-A2D9-AAEAF69C7383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3397-8D43-4EE0-BE8E-CEF37366A7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>
              <a:latin typeface="Arial" pitchFamily="34" charset="0"/>
            </a:endParaRPr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54AEB-43A4-4DBF-B58C-BF1EB857A35F}" type="slidenum">
              <a:rPr lang="es-ES" smtClean="0">
                <a:latin typeface="Arial" pitchFamily="34" charset="0"/>
              </a:rPr>
              <a:pPr>
                <a:defRPr/>
              </a:pPr>
              <a:t>1</a:t>
            </a:fld>
            <a:endParaRPr lang="es-E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9DD5-0721-485F-AAFE-8ECBC6404B2D}" type="datetimeFigureOut">
              <a:rPr lang="es-ES" smtClean="0"/>
              <a:pPr/>
              <a:t>18/02/2016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120 Rectángulo redondeado"/>
          <p:cNvSpPr>
            <a:spLocks noChangeArrowheads="1"/>
          </p:cNvSpPr>
          <p:nvPr/>
        </p:nvSpPr>
        <p:spPr bwMode="auto">
          <a:xfrm>
            <a:off x="166836" y="1700808"/>
            <a:ext cx="7357492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9" name="128 Rectángulo redondeado"/>
          <p:cNvSpPr>
            <a:spLocks noChangeArrowheads="1"/>
          </p:cNvSpPr>
          <p:nvPr/>
        </p:nvSpPr>
        <p:spPr bwMode="auto">
          <a:xfrm>
            <a:off x="179512" y="5733256"/>
            <a:ext cx="7429500" cy="9281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8" name="127 Rectángulo redondeado"/>
          <p:cNvSpPr>
            <a:spLocks noChangeArrowheads="1"/>
          </p:cNvSpPr>
          <p:nvPr/>
        </p:nvSpPr>
        <p:spPr bwMode="auto">
          <a:xfrm>
            <a:off x="179512" y="4725145"/>
            <a:ext cx="7344816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6" name="125 Rectángulo redondeado"/>
          <p:cNvSpPr>
            <a:spLocks noChangeArrowheads="1"/>
          </p:cNvSpPr>
          <p:nvPr/>
        </p:nvSpPr>
        <p:spPr bwMode="auto">
          <a:xfrm>
            <a:off x="179512" y="3717033"/>
            <a:ext cx="7344816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5" name="124 Rectángulo redondeado"/>
          <p:cNvSpPr>
            <a:spLocks noChangeArrowheads="1"/>
          </p:cNvSpPr>
          <p:nvPr/>
        </p:nvSpPr>
        <p:spPr bwMode="auto">
          <a:xfrm>
            <a:off x="179512" y="2708920"/>
            <a:ext cx="7344816" cy="9281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18" name="117 Rectángulo redondeado"/>
          <p:cNvSpPr>
            <a:spLocks noChangeArrowheads="1"/>
          </p:cNvSpPr>
          <p:nvPr/>
        </p:nvSpPr>
        <p:spPr bwMode="auto">
          <a:xfrm>
            <a:off x="179512" y="619964"/>
            <a:ext cx="7344816" cy="1000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899592" y="777942"/>
            <a:ext cx="115212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635896" y="766830"/>
            <a:ext cx="1224136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Zelulen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Biologia</a:t>
            </a:r>
            <a:endParaRPr lang="es-ES_tradnl" sz="800" b="1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123728" y="763980"/>
            <a:ext cx="1440160" cy="36004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Oinarrizko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Biokimika</a:t>
            </a:r>
            <a:endParaRPr lang="es-ES_tradnl" sz="800" b="1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123728" y="2204864"/>
            <a:ext cx="1368152" cy="369181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II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563888" y="1772816"/>
            <a:ext cx="1369863" cy="36004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Oinarrizko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Histol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b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725134" y="1198878"/>
            <a:ext cx="1215017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021279" y="1198878"/>
            <a:ext cx="1359033" cy="35719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Bioestatistika</a:t>
            </a:r>
            <a:endParaRPr lang="es-ES_tradnl" sz="900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493722" y="4797152"/>
            <a:ext cx="1214446" cy="35719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Lege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b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796136" y="5229200"/>
            <a:ext cx="1584176" cy="360039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Preb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eta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Os.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Publikoa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4281118" y="3789040"/>
            <a:ext cx="1143008" cy="357211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Dermatologia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4932040" y="766830"/>
            <a:ext cx="1080120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Psikologia</a:t>
            </a:r>
            <a:endParaRPr lang="es-ES_tradnl" sz="900" b="1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2693522" y="4797152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Ginekologia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200998" y="3789040"/>
            <a:ext cx="100013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Otorrinol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893322" y="4797152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Pediatria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5004048" y="2204864"/>
            <a:ext cx="1656184" cy="35719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Mikrobiologia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899592" y="2780928"/>
            <a:ext cx="792088" cy="79208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Kirurgia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oinarriak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5505254" y="3789040"/>
            <a:ext cx="1587026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pat.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Berezia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3629626" y="2783778"/>
            <a:ext cx="1143578" cy="35719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Farmakologia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4499992" y="5229200"/>
            <a:ext cx="1214445" cy="342983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Farmak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Aplikatua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3" name="62 Rectángulo redondeado"/>
          <p:cNvSpPr/>
          <p:nvPr/>
        </p:nvSpPr>
        <p:spPr>
          <a:xfrm>
            <a:off x="6084168" y="2780928"/>
            <a:ext cx="1296144" cy="36004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Mikrobiologia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klin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4" name="63 Rectángulo redondeado"/>
          <p:cNvSpPr/>
          <p:nvPr/>
        </p:nvSpPr>
        <p:spPr>
          <a:xfrm>
            <a:off x="4353126" y="4221088"/>
            <a:ext cx="1077271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Psikiatria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6" name="65 Rectángulo redondeado"/>
          <p:cNvSpPr/>
          <p:nvPr/>
        </p:nvSpPr>
        <p:spPr>
          <a:xfrm>
            <a:off x="895416" y="3789040"/>
            <a:ext cx="937430" cy="79208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Kirurgia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12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7" name="66 Rectángulo redondeado"/>
          <p:cNvSpPr/>
          <p:nvPr/>
        </p:nvSpPr>
        <p:spPr>
          <a:xfrm>
            <a:off x="899592" y="5229200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Kirurgia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9" name="68 Rectángulo redondeado"/>
          <p:cNvSpPr/>
          <p:nvPr/>
        </p:nvSpPr>
        <p:spPr>
          <a:xfrm>
            <a:off x="1904854" y="3789040"/>
            <a:ext cx="1234582" cy="79208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800" b="1" dirty="0" smtClean="0">
                <a:solidFill>
                  <a:schemeClr val="tx1"/>
                </a:solidFill>
                <a:latin typeface="EHUSerif" pitchFamily="50"/>
              </a:rPr>
              <a:t>Patologia eta Klinika Medikoa I </a:t>
            </a:r>
            <a:r>
              <a:rPr lang="sv-SE" sz="900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sv-SE" sz="900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sv-SE" sz="900" dirty="0" smtClean="0">
                <a:latin typeface="EHUSerif" pitchFamily="50"/>
              </a:rPr>
              <a:t>*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12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0" name="69 Rectángulo redondeado"/>
          <p:cNvSpPr/>
          <p:nvPr/>
        </p:nvSpPr>
        <p:spPr>
          <a:xfrm>
            <a:off x="2699792" y="5229200"/>
            <a:ext cx="1728192" cy="357233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800" b="1" dirty="0" smtClean="0">
                <a:solidFill>
                  <a:schemeClr val="tx1"/>
                </a:solidFill>
                <a:latin typeface="EHUSerif" pitchFamily="50"/>
              </a:rPr>
              <a:t>Pat.eta Klinika Medikoa II </a:t>
            </a:r>
            <a:r>
              <a:rPr lang="sv-SE" sz="900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sv-SE" sz="900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1" name="70 Rectángulo redondeado"/>
          <p:cNvSpPr/>
          <p:nvPr/>
        </p:nvSpPr>
        <p:spPr>
          <a:xfrm>
            <a:off x="5789866" y="4797152"/>
            <a:ext cx="1590446" cy="34636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Errad. eta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Fis.II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3" name="72 Rectángulo redondeado"/>
          <p:cNvSpPr/>
          <p:nvPr/>
        </p:nvSpPr>
        <p:spPr>
          <a:xfrm>
            <a:off x="944300" y="5797277"/>
            <a:ext cx="5355892" cy="7920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800" tIns="36000" rIns="46800" b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6" name="75 Rectángulo redondeado"/>
          <p:cNvSpPr/>
          <p:nvPr/>
        </p:nvSpPr>
        <p:spPr>
          <a:xfrm>
            <a:off x="3428991" y="1198878"/>
            <a:ext cx="1214446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Genetika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eta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endParaRPr lang="es-ES_tradnl" sz="1200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8" name="87 Rectángulo redondeado"/>
          <p:cNvSpPr/>
          <p:nvPr/>
        </p:nvSpPr>
        <p:spPr>
          <a:xfrm>
            <a:off x="6372200" y="1772816"/>
            <a:ext cx="1008112" cy="357190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365" name="104 Rectángulo"/>
          <p:cNvSpPr>
            <a:spLocks noChangeArrowheads="1"/>
          </p:cNvSpPr>
          <p:nvPr/>
        </p:nvSpPr>
        <p:spPr bwMode="auto">
          <a:xfrm>
            <a:off x="179512" y="692696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1.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82" name="81 Rectángulo redondeado"/>
          <p:cNvSpPr/>
          <p:nvPr/>
        </p:nvSpPr>
        <p:spPr>
          <a:xfrm>
            <a:off x="3629626" y="3212976"/>
            <a:ext cx="1368152" cy="36004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Etika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Komunikazioa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4" name="83 Rectángulo redondeado"/>
          <p:cNvSpPr/>
          <p:nvPr/>
        </p:nvSpPr>
        <p:spPr>
          <a:xfrm>
            <a:off x="2123728" y="1198878"/>
            <a:ext cx="1224136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Biokimika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6" name="85 Rectángulo redondeado"/>
          <p:cNvSpPr/>
          <p:nvPr/>
        </p:nvSpPr>
        <p:spPr>
          <a:xfrm>
            <a:off x="3563888" y="2204864"/>
            <a:ext cx="1368152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Histologia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berezia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5" name="104 Estrella de 5 puntas"/>
          <p:cNvSpPr/>
          <p:nvPr/>
        </p:nvSpPr>
        <p:spPr>
          <a:xfrm>
            <a:off x="2134392" y="774644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6" name="105 Estrella de 5 puntas"/>
          <p:cNvSpPr/>
          <p:nvPr/>
        </p:nvSpPr>
        <p:spPr>
          <a:xfrm>
            <a:off x="3439655" y="1206692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8" name="107 Estrella de 5 puntas"/>
          <p:cNvSpPr/>
          <p:nvPr/>
        </p:nvSpPr>
        <p:spPr>
          <a:xfrm>
            <a:off x="3646560" y="763980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1" name="110 Estrella de 5 puntas"/>
          <p:cNvSpPr/>
          <p:nvPr/>
        </p:nvSpPr>
        <p:spPr>
          <a:xfrm>
            <a:off x="3563888" y="1783480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2" name="111 Estrella de 5 puntas"/>
          <p:cNvSpPr/>
          <p:nvPr/>
        </p:nvSpPr>
        <p:spPr>
          <a:xfrm>
            <a:off x="3640290" y="2792316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3" name="112 Estrella de 5 puntas"/>
          <p:cNvSpPr/>
          <p:nvPr/>
        </p:nvSpPr>
        <p:spPr>
          <a:xfrm>
            <a:off x="4942704" y="775368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1" name="80 Rectángulo redondeado"/>
          <p:cNvSpPr/>
          <p:nvPr/>
        </p:nvSpPr>
        <p:spPr>
          <a:xfrm>
            <a:off x="5505254" y="4221088"/>
            <a:ext cx="1587026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Errad. eta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Fis.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5" name="84 Rectángulo redondeado"/>
          <p:cNvSpPr/>
          <p:nvPr/>
        </p:nvSpPr>
        <p:spPr>
          <a:xfrm>
            <a:off x="6084168" y="763980"/>
            <a:ext cx="1296144" cy="36004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Dok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Historia</a:t>
            </a:r>
            <a:b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2" name="121 Rectángulo redondeado"/>
          <p:cNvSpPr/>
          <p:nvPr/>
        </p:nvSpPr>
        <p:spPr>
          <a:xfrm>
            <a:off x="899592" y="1209990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II 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3" name="122 Rectángulo redondeado"/>
          <p:cNvSpPr/>
          <p:nvPr/>
        </p:nvSpPr>
        <p:spPr>
          <a:xfrm>
            <a:off x="893322" y="1772816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4" name="123 Rectángulo redondeado"/>
          <p:cNvSpPr/>
          <p:nvPr/>
        </p:nvSpPr>
        <p:spPr>
          <a:xfrm>
            <a:off x="902442" y="2204864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IV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7" name="126 Rectángulo redondeado"/>
          <p:cNvSpPr/>
          <p:nvPr/>
        </p:nvSpPr>
        <p:spPr>
          <a:xfrm>
            <a:off x="2117458" y="1772816"/>
            <a:ext cx="1390486" cy="352533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7" name="86 Rectángulo redondeado"/>
          <p:cNvSpPr/>
          <p:nvPr/>
        </p:nvSpPr>
        <p:spPr>
          <a:xfrm>
            <a:off x="6372200" y="6093296"/>
            <a:ext cx="1080120" cy="5040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GRAL</a:t>
            </a:r>
            <a:br>
              <a:rPr lang="es-ES_tradnl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5" name="94 Rectángulo redondeado"/>
          <p:cNvSpPr/>
          <p:nvPr/>
        </p:nvSpPr>
        <p:spPr>
          <a:xfrm>
            <a:off x="3200998" y="4221088"/>
            <a:ext cx="1064730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Oftalmologia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6" name="95 Rectángulo redondeado"/>
          <p:cNvSpPr/>
          <p:nvPr/>
        </p:nvSpPr>
        <p:spPr>
          <a:xfrm>
            <a:off x="5069786" y="3212976"/>
            <a:ext cx="1152128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468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pat.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Orokorra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9" name="88 Rectángulo redondeado"/>
          <p:cNvSpPr/>
          <p:nvPr/>
        </p:nvSpPr>
        <p:spPr>
          <a:xfrm>
            <a:off x="6293922" y="3215826"/>
            <a:ext cx="870366" cy="357190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3" name="82 Rectángulo redondeado"/>
          <p:cNvSpPr/>
          <p:nvPr/>
        </p:nvSpPr>
        <p:spPr>
          <a:xfrm>
            <a:off x="4853762" y="2783778"/>
            <a:ext cx="1158398" cy="357190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II 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9" name="118 Rectángulo redondeado"/>
          <p:cNvSpPr/>
          <p:nvPr/>
        </p:nvSpPr>
        <p:spPr>
          <a:xfrm>
            <a:off x="4997778" y="1772816"/>
            <a:ext cx="1287025" cy="35662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Ikerketa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Sarrera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0" name="119 Rectángulo redondeado"/>
          <p:cNvSpPr/>
          <p:nvPr/>
        </p:nvSpPr>
        <p:spPr>
          <a:xfrm>
            <a:off x="2693522" y="2780928"/>
            <a:ext cx="864096" cy="792088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Ikerketa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Proiektua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0" name="109 Estrella de 5 puntas"/>
          <p:cNvSpPr/>
          <p:nvPr/>
        </p:nvSpPr>
        <p:spPr>
          <a:xfrm>
            <a:off x="4735799" y="1206692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4" name="113 Estrella de 5 puntas"/>
          <p:cNvSpPr/>
          <p:nvPr/>
        </p:nvSpPr>
        <p:spPr>
          <a:xfrm>
            <a:off x="5008442" y="1772816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7" name="106 Estrella de 5 puntas"/>
          <p:cNvSpPr/>
          <p:nvPr/>
        </p:nvSpPr>
        <p:spPr>
          <a:xfrm>
            <a:off x="6031943" y="1206692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449" name="84 CuadroTexto"/>
          <p:cNvSpPr txBox="1">
            <a:spLocks noChangeArrowheads="1"/>
          </p:cNvSpPr>
          <p:nvPr/>
        </p:nvSpPr>
        <p:spPr bwMode="auto">
          <a:xfrm>
            <a:off x="4195869" y="87015"/>
            <a:ext cx="48725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2400" b="1" dirty="0" err="1" smtClean="0">
                <a:solidFill>
                  <a:srgbClr val="0070C0"/>
                </a:solidFill>
                <a:latin typeface="EHUSans" pitchFamily="50"/>
              </a:rPr>
              <a:t>Medikuntzako</a:t>
            </a:r>
            <a:r>
              <a:rPr lang="es-ES" sz="2400" b="1" dirty="0" smtClean="0">
                <a:solidFill>
                  <a:srgbClr val="0070C0"/>
                </a:solidFill>
                <a:latin typeface="EHUSans" pitchFamily="50"/>
              </a:rPr>
              <a:t> </a:t>
            </a:r>
            <a:r>
              <a:rPr lang="es-ES" sz="2400" b="1" dirty="0" err="1" smtClean="0">
                <a:solidFill>
                  <a:srgbClr val="0070C0"/>
                </a:solidFill>
                <a:latin typeface="EHUSans" pitchFamily="50"/>
              </a:rPr>
              <a:t>Gradu-Masterra</a:t>
            </a:r>
            <a:endParaRPr lang="es-ES" sz="2400" b="1" dirty="0">
              <a:solidFill>
                <a:srgbClr val="0070C0"/>
              </a:solidFill>
              <a:latin typeface="EHUSans" pitchFamily="50"/>
            </a:endParaRPr>
          </a:p>
        </p:txBody>
      </p:sp>
      <p:cxnSp>
        <p:nvCxnSpPr>
          <p:cNvPr id="74" name="73 Conector recto de flecha"/>
          <p:cNvCxnSpPr/>
          <p:nvPr/>
        </p:nvCxnSpPr>
        <p:spPr>
          <a:xfrm>
            <a:off x="3923928" y="3644455"/>
            <a:ext cx="3240360" cy="1293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8" name="77 CuadroTexto"/>
          <p:cNvSpPr txBox="1"/>
          <p:nvPr/>
        </p:nvSpPr>
        <p:spPr>
          <a:xfrm>
            <a:off x="7236296" y="3387621"/>
            <a:ext cx="1800200" cy="11387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rgbClr val="0070C0"/>
            </a:solidFill>
          </a:ln>
        </p:spPr>
        <p:txBody>
          <a:bodyPr wrap="square" lIns="18000" rIns="18000">
            <a:spAutoFit/>
          </a:bodyPr>
          <a:lstStyle/>
          <a:p>
            <a:pPr marL="182563" lvl="1" indent="-182563" algn="ctr">
              <a:defRPr/>
            </a:pPr>
            <a:r>
              <a:rPr lang="es-ES" sz="1000" dirty="0" smtClean="0">
                <a:solidFill>
                  <a:srgbClr val="D41651"/>
                </a:solidFill>
                <a:latin typeface="EHUSerif" pitchFamily="50"/>
              </a:rPr>
              <a:t>4. </a:t>
            </a:r>
            <a:r>
              <a:rPr lang="es-ES" sz="1000" dirty="0" err="1" smtClean="0">
                <a:solidFill>
                  <a:srgbClr val="D41651"/>
                </a:solidFill>
                <a:latin typeface="EHUSerif" pitchFamily="50"/>
              </a:rPr>
              <a:t>Mailara</a:t>
            </a:r>
            <a:r>
              <a:rPr lang="es-ES" sz="1000" dirty="0" smtClean="0">
                <a:solidFill>
                  <a:srgbClr val="D41651"/>
                </a:solidFill>
                <a:latin typeface="EHUSerif" pitchFamily="50"/>
              </a:rPr>
              <a:t> </a:t>
            </a:r>
            <a:r>
              <a:rPr lang="es-ES" sz="1000" dirty="0" err="1" smtClean="0">
                <a:solidFill>
                  <a:srgbClr val="D41651"/>
                </a:solidFill>
                <a:latin typeface="EHUSerif" pitchFamily="50"/>
              </a:rPr>
              <a:t>pasatzeko</a:t>
            </a:r>
            <a:r>
              <a:rPr lang="es-ES" sz="1000" dirty="0" smtClean="0">
                <a:solidFill>
                  <a:srgbClr val="D41651"/>
                </a:solidFill>
                <a:latin typeface="EHUSerif" pitchFamily="50"/>
              </a:rPr>
              <a:t> </a:t>
            </a:r>
            <a:r>
              <a:rPr lang="es-ES" sz="1000" dirty="0" err="1" smtClean="0">
                <a:solidFill>
                  <a:srgbClr val="D41651"/>
                </a:solidFill>
                <a:latin typeface="EHUSerif" pitchFamily="50"/>
              </a:rPr>
              <a:t>aurrebladintzak</a:t>
            </a:r>
            <a:r>
              <a:rPr lang="es-ES" sz="1000" dirty="0" smtClean="0">
                <a:solidFill>
                  <a:srgbClr val="D41651"/>
                </a:solidFill>
                <a:latin typeface="EHUSerif" pitchFamily="50"/>
              </a:rPr>
              <a:t>: </a:t>
            </a:r>
            <a:r>
              <a:rPr lang="es-ES" sz="1000" b="1" dirty="0" smtClean="0">
                <a:solidFill>
                  <a:srgbClr val="D41651"/>
                </a:solidFill>
                <a:latin typeface="EHUSerif" pitchFamily="50"/>
              </a:rPr>
              <a:t/>
            </a:r>
            <a:br>
              <a:rPr lang="es-ES" sz="1000" b="1" dirty="0" smtClean="0">
                <a:solidFill>
                  <a:srgbClr val="D4165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12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kreditu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bainogutxiago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izatea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gainditu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gabe</a:t>
            </a:r>
            <a:endParaRPr lang="es-ES" sz="1200" b="1" dirty="0">
              <a:solidFill>
                <a:srgbClr val="B21244"/>
              </a:solidFill>
              <a:latin typeface="EHUSerif" pitchFamily="50"/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6808788" y="5437237"/>
            <a:ext cx="2227708" cy="4154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rgbClr val="0070C0"/>
            </a:solidFill>
          </a:ln>
        </p:spPr>
        <p:txBody>
          <a:bodyPr wrap="square" lIns="36000" rIns="36000">
            <a:spAutoFit/>
          </a:bodyPr>
          <a:lstStyle/>
          <a:p>
            <a:pPr marL="0" lvl="1" algn="ctr">
              <a:defRPr/>
            </a:pPr>
            <a:r>
              <a:rPr lang="es-ES" sz="900" dirty="0" smtClean="0">
                <a:solidFill>
                  <a:srgbClr val="D41651"/>
                </a:solidFill>
                <a:latin typeface="EHUSerif" pitchFamily="50"/>
              </a:rPr>
              <a:t>6. </a:t>
            </a:r>
            <a:r>
              <a:rPr lang="es-ES" sz="900" dirty="0" err="1" smtClean="0">
                <a:solidFill>
                  <a:srgbClr val="D41651"/>
                </a:solidFill>
                <a:latin typeface="EHUSerif" pitchFamily="50"/>
              </a:rPr>
              <a:t>Mailara</a:t>
            </a:r>
            <a:r>
              <a:rPr lang="es-ES" sz="900" dirty="0" smtClean="0">
                <a:solidFill>
                  <a:srgbClr val="D41651"/>
                </a:solidFill>
                <a:latin typeface="EHUSerif" pitchFamily="50"/>
              </a:rPr>
              <a:t> </a:t>
            </a:r>
            <a:r>
              <a:rPr lang="es-ES" sz="900" dirty="0" err="1" smtClean="0">
                <a:solidFill>
                  <a:srgbClr val="D41651"/>
                </a:solidFill>
                <a:latin typeface="EHUSerif" pitchFamily="50"/>
              </a:rPr>
              <a:t>pasatzeko</a:t>
            </a:r>
            <a:r>
              <a:rPr lang="es-ES" sz="900" dirty="0" smtClean="0">
                <a:solidFill>
                  <a:srgbClr val="D41651"/>
                </a:solidFill>
                <a:latin typeface="EHUSerif" pitchFamily="50"/>
              </a:rPr>
              <a:t> </a:t>
            </a:r>
            <a:r>
              <a:rPr lang="es-ES" sz="900" dirty="0" err="1" smtClean="0">
                <a:solidFill>
                  <a:srgbClr val="D41651"/>
                </a:solidFill>
                <a:latin typeface="EHUSerif" pitchFamily="50"/>
              </a:rPr>
              <a:t>aurrebladintzak</a:t>
            </a:r>
            <a:r>
              <a:rPr lang="es-ES" sz="900" dirty="0" smtClean="0">
                <a:solidFill>
                  <a:srgbClr val="D41651"/>
                </a:solidFill>
                <a:latin typeface="EHUSerif" pitchFamily="50"/>
              </a:rPr>
              <a:t>:</a:t>
            </a:r>
            <a:r>
              <a:rPr lang="es-ES" sz="950" dirty="0" smtClean="0">
                <a:solidFill>
                  <a:srgbClr val="D41651"/>
                </a:solidFill>
                <a:latin typeface="EHUSerif" pitchFamily="50"/>
              </a:rPr>
              <a:t/>
            </a:r>
            <a:br>
              <a:rPr lang="es-ES" sz="950" dirty="0" smtClean="0">
                <a:solidFill>
                  <a:srgbClr val="D41651"/>
                </a:solidFill>
                <a:latin typeface="EHUSerif" pitchFamily="50"/>
              </a:rPr>
            </a:b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izatea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gainditu</a:t>
            </a:r>
            <a:r>
              <a:rPr lang="es-ES" sz="1200" b="1" dirty="0" smtClean="0">
                <a:solidFill>
                  <a:srgbClr val="B21244"/>
                </a:solidFill>
                <a:latin typeface="EHUSerif" pitchFamily="50"/>
              </a:rPr>
              <a:t> </a:t>
            </a:r>
            <a:r>
              <a:rPr lang="es-ES" sz="1200" b="1" dirty="0" err="1" smtClean="0">
                <a:solidFill>
                  <a:srgbClr val="B21244"/>
                </a:solidFill>
                <a:latin typeface="EHUSerif" pitchFamily="50"/>
              </a:rPr>
              <a:t>gabe</a:t>
            </a:r>
            <a:endParaRPr lang="es-ES" sz="1200" b="1" dirty="0">
              <a:solidFill>
                <a:srgbClr val="B21244"/>
              </a:solidFill>
              <a:latin typeface="EHUSerif" pitchFamily="50"/>
            </a:endParaRPr>
          </a:p>
        </p:txBody>
      </p:sp>
      <p:cxnSp>
        <p:nvCxnSpPr>
          <p:cNvPr id="90" name="89 Conector recto de flecha"/>
          <p:cNvCxnSpPr/>
          <p:nvPr/>
        </p:nvCxnSpPr>
        <p:spPr>
          <a:xfrm>
            <a:off x="3851275" y="5653261"/>
            <a:ext cx="2880965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3747632" y="6289575"/>
            <a:ext cx="24858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400" b="1" dirty="0" err="1" smtClean="0">
                <a:latin typeface="EHUSerif" pitchFamily="50"/>
                <a:ea typeface="ＭＳ Ｐゴシック" pitchFamily="-112" charset="-128"/>
              </a:rPr>
              <a:t>Ebaluazioa</a:t>
            </a:r>
            <a:r>
              <a:rPr lang="es-ES_tradnl" sz="1400" b="1" dirty="0" smtClean="0">
                <a:latin typeface="EHUSerif" pitchFamily="50"/>
                <a:ea typeface="ＭＳ Ｐゴシック" pitchFamily="-112" charset="-128"/>
              </a:rPr>
              <a:t> (ECOE) 2 </a:t>
            </a:r>
            <a:r>
              <a:rPr lang="es-ES_tradnl" sz="1400" b="1" dirty="0" err="1" smtClean="0">
                <a:latin typeface="EHUSerif" pitchFamily="50"/>
                <a:ea typeface="ＭＳ Ｐゴシック" pitchFamily="-112" charset="-128"/>
              </a:rPr>
              <a:t>aste</a:t>
            </a:r>
            <a:endParaRPr lang="es-ES" sz="1400" b="1" dirty="0">
              <a:latin typeface="EHUSerif" pitchFamily="50"/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1043608" y="5982523"/>
            <a:ext cx="302433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800" b="1" dirty="0" smtClean="0">
                <a:latin typeface="EHUSerif" pitchFamily="50"/>
              </a:rPr>
              <a:t>Patologia eta Klinika Medikoa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8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(12 ECTS)</a:t>
            </a:r>
            <a:br>
              <a:rPr lang="es-ES_tradnl" sz="8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Obstetrizia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	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Lehen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mailako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arreta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Oftalmologia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, ORL,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Dermatologia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 </a:t>
            </a:r>
            <a:r>
              <a:rPr lang="es-ES_tradnl" sz="1000" dirty="0" smtClean="0">
                <a:latin typeface="EHUSerif" pitchFamily="50"/>
                <a:ea typeface="ＭＳ Ｐゴシック" pitchFamily="-112" charset="-128"/>
              </a:rPr>
              <a:t>	</a:t>
            </a:r>
            <a:endParaRPr lang="es-ES" dirty="0">
              <a:latin typeface="EHUSerif" pitchFamily="50"/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3563888" y="5797277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Kirurgia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8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(12 ECTS)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Pediatria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Psikiatria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aste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</a:t>
            </a:r>
          </a:p>
        </p:txBody>
      </p:sp>
      <p:sp>
        <p:nvSpPr>
          <p:cNvPr id="117" name="116 CuadroTexto"/>
          <p:cNvSpPr txBox="1"/>
          <p:nvPr/>
        </p:nvSpPr>
        <p:spPr>
          <a:xfrm>
            <a:off x="7668344" y="607908"/>
            <a:ext cx="1619672" cy="2900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100" b="1" dirty="0" smtClean="0">
                <a:latin typeface="EHUSerif" pitchFamily="50"/>
                <a:ea typeface="ＭＳ Ｐゴシック" pitchFamily="-112" charset="-128"/>
              </a:rPr>
              <a:t>HAUTAZKOAK:</a:t>
            </a:r>
            <a:r>
              <a:rPr lang="es-ES_tradnl" sz="1200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12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2. MAILA: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u="sng" dirty="0" err="1" smtClean="0"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 1: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Euskera I 6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b="1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Embriologia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Jard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.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Fisi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. eta </a:t>
            </a:r>
            <a:br>
              <a:rPr lang="es-ES_tradnl" sz="800" b="1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 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Kirolaren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.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  <a:endParaRPr lang="es-ES_tradnl" sz="900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3. MAILA: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u="sng" dirty="0" err="1" smtClean="0"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 2</a:t>
            </a: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(1º cuatrimestre):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Euskara II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Drogo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Menpek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. 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>
              <a:buFontTx/>
              <a:buChar char="-"/>
              <a:defRPr/>
            </a:pP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Genetika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medikoa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6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800" b="1" dirty="0" smtClean="0">
                <a:latin typeface="EHUSerif" pitchFamily="50"/>
                <a:ea typeface="ＭＳ Ｐゴシック" pitchFamily="-112" charset="-128"/>
              </a:rPr>
            </a:br>
            <a:endParaRPr lang="es-ES_tradnl" sz="800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900" u="sng" dirty="0" err="1" smtClean="0">
                <a:latin typeface="EHUSerif" pitchFamily="50"/>
                <a:ea typeface="ＭＳ Ｐゴシック" pitchFamily="-112" charset="-128"/>
              </a:rPr>
              <a:t>Hautazkoa</a:t>
            </a: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 3:</a:t>
            </a:r>
            <a:br>
              <a:rPr lang="es-ES_tradnl" sz="900" u="sng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(2. </a:t>
            </a:r>
            <a:r>
              <a:rPr lang="es-ES_tradnl" sz="900" dirty="0" err="1" smtClean="0">
                <a:latin typeface="EHUSerif" pitchFamily="50"/>
                <a:ea typeface="ＭＳ Ｐゴシック" pitchFamily="-112" charset="-128"/>
              </a:rPr>
              <a:t>lauhilabetekoa</a:t>
            </a:r>
            <a:endParaRPr lang="es-ES_tradnl" sz="900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Txertoak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Zaink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.  Perioperat.6</a:t>
            </a:r>
          </a:p>
          <a:p>
            <a:endParaRPr lang="es-ES" sz="900" dirty="0"/>
          </a:p>
        </p:txBody>
      </p:sp>
      <p:sp>
        <p:nvSpPr>
          <p:cNvPr id="109" name="108 Estrella de 5 puntas"/>
          <p:cNvSpPr/>
          <p:nvPr/>
        </p:nvSpPr>
        <p:spPr>
          <a:xfrm>
            <a:off x="6094832" y="774644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30" name="129 Rectángulo redondeado"/>
          <p:cNvSpPr>
            <a:spLocks noChangeArrowheads="1"/>
          </p:cNvSpPr>
          <p:nvPr/>
        </p:nvSpPr>
        <p:spPr bwMode="auto">
          <a:xfrm>
            <a:off x="7655668" y="620688"/>
            <a:ext cx="1380828" cy="27363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1043608" y="5733980"/>
            <a:ext cx="14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TXANDAKETA</a:t>
            </a:r>
            <a:endParaRPr lang="es-ES" b="1" dirty="0"/>
          </a:p>
        </p:txBody>
      </p:sp>
      <p:cxnSp>
        <p:nvCxnSpPr>
          <p:cNvPr id="98" name="97 Conector recto"/>
          <p:cNvCxnSpPr/>
          <p:nvPr/>
        </p:nvCxnSpPr>
        <p:spPr>
          <a:xfrm>
            <a:off x="755576" y="620688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"/>
          <p:cNvCxnSpPr/>
          <p:nvPr/>
        </p:nvCxnSpPr>
        <p:spPr>
          <a:xfrm>
            <a:off x="755576" y="170080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755576" y="2708920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755576" y="3717032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/>
          <p:nvPr/>
        </p:nvCxnSpPr>
        <p:spPr>
          <a:xfrm>
            <a:off x="755576" y="472514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755576" y="5733256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04 Rectángulo"/>
          <p:cNvSpPr>
            <a:spLocks noChangeArrowheads="1"/>
          </p:cNvSpPr>
          <p:nvPr/>
        </p:nvSpPr>
        <p:spPr bwMode="auto">
          <a:xfrm>
            <a:off x="222931" y="1700808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2.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4" name="104 Rectángulo"/>
          <p:cNvSpPr>
            <a:spLocks noChangeArrowheads="1"/>
          </p:cNvSpPr>
          <p:nvPr/>
        </p:nvSpPr>
        <p:spPr bwMode="auto">
          <a:xfrm>
            <a:off x="179512" y="2708920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3.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5" name="104 Rectángulo"/>
          <p:cNvSpPr>
            <a:spLocks noChangeArrowheads="1"/>
          </p:cNvSpPr>
          <p:nvPr/>
        </p:nvSpPr>
        <p:spPr bwMode="auto">
          <a:xfrm>
            <a:off x="179512" y="3717032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4.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6" name="104 Rectángulo"/>
          <p:cNvSpPr>
            <a:spLocks noChangeArrowheads="1"/>
          </p:cNvSpPr>
          <p:nvPr/>
        </p:nvSpPr>
        <p:spPr bwMode="auto">
          <a:xfrm>
            <a:off x="179512" y="4725144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5.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7" name="104 Rectángulo"/>
          <p:cNvSpPr>
            <a:spLocks noChangeArrowheads="1"/>
          </p:cNvSpPr>
          <p:nvPr/>
        </p:nvSpPr>
        <p:spPr bwMode="auto">
          <a:xfrm>
            <a:off x="179512" y="5733256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6.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grpSp>
        <p:nvGrpSpPr>
          <p:cNvPr id="93" name="92 Grupo"/>
          <p:cNvGrpSpPr/>
          <p:nvPr/>
        </p:nvGrpSpPr>
        <p:grpSpPr>
          <a:xfrm>
            <a:off x="72008" y="44624"/>
            <a:ext cx="3707904" cy="568425"/>
            <a:chOff x="0" y="0"/>
            <a:chExt cx="4031432" cy="568425"/>
          </a:xfrm>
        </p:grpSpPr>
        <p:sp>
          <p:nvSpPr>
            <p:cNvPr id="94" name="93 CuadroTexto"/>
            <p:cNvSpPr txBox="1"/>
            <p:nvPr/>
          </p:nvSpPr>
          <p:spPr>
            <a:xfrm>
              <a:off x="251520" y="260648"/>
              <a:ext cx="26541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u="sng" dirty="0" err="1" smtClean="0"/>
                <a:t>Adarreko</a:t>
              </a:r>
              <a:r>
                <a:rPr lang="es-ES" sz="1400" b="1" u="sng" dirty="0" smtClean="0"/>
                <a:t> </a:t>
              </a:r>
              <a:r>
                <a:rPr lang="es-ES" sz="1400" b="1" u="sng" dirty="0" err="1" smtClean="0"/>
                <a:t>oinarrizko</a:t>
              </a:r>
              <a:r>
                <a:rPr lang="es-ES" sz="1400" b="1" u="sng" dirty="0" smtClean="0"/>
                <a:t> </a:t>
              </a:r>
              <a:r>
                <a:rPr lang="es-ES" sz="1400" b="1" u="sng" dirty="0" err="1" smtClean="0"/>
                <a:t>irakasgaia</a:t>
              </a:r>
              <a:endParaRPr lang="es-ES" sz="1400" b="1" u="sng" dirty="0"/>
            </a:p>
          </p:txBody>
        </p:sp>
        <p:sp>
          <p:nvSpPr>
            <p:cNvPr id="97" name="96 Rectángulo redondeado"/>
            <p:cNvSpPr/>
            <p:nvPr/>
          </p:nvSpPr>
          <p:spPr>
            <a:xfrm>
              <a:off x="0" y="0"/>
              <a:ext cx="827584" cy="260648"/>
            </a:xfrm>
            <a:prstGeom prst="roundRect">
              <a:avLst/>
            </a:prstGeom>
            <a:solidFill>
              <a:srgbClr val="F7ABBB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1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99" name="98 Rectángulo redondeado"/>
            <p:cNvSpPr/>
            <p:nvPr/>
          </p:nvSpPr>
          <p:spPr>
            <a:xfrm>
              <a:off x="827584" y="0"/>
              <a:ext cx="827584" cy="260648"/>
            </a:xfrm>
            <a:prstGeom prst="roundRect">
              <a:avLst/>
            </a:prstGeom>
            <a:solidFill>
              <a:srgbClr val="A0F6B4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2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01" name="100 Rectángulo redondeado"/>
            <p:cNvSpPr/>
            <p:nvPr/>
          </p:nvSpPr>
          <p:spPr>
            <a:xfrm>
              <a:off x="1619672" y="0"/>
              <a:ext cx="827584" cy="260648"/>
            </a:xfrm>
            <a:prstGeom prst="roundRect">
              <a:avLst/>
            </a:prstGeom>
            <a:solidFill>
              <a:srgbClr val="8AD2F2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3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03" name="102 Rectángulo redondeado"/>
            <p:cNvSpPr/>
            <p:nvPr/>
          </p:nvSpPr>
          <p:spPr>
            <a:xfrm>
              <a:off x="2411760" y="0"/>
              <a:ext cx="827584" cy="260648"/>
            </a:xfrm>
            <a:prstGeom prst="roundRect">
              <a:avLst/>
            </a:prstGeom>
            <a:solidFill>
              <a:srgbClr val="FFFF9F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4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5" name="114 Rectángulo redondeado"/>
            <p:cNvSpPr/>
            <p:nvPr/>
          </p:nvSpPr>
          <p:spPr>
            <a:xfrm>
              <a:off x="3203848" y="0"/>
              <a:ext cx="827584" cy="26064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5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31" name="130 Estrella de 5 puntas"/>
            <p:cNvSpPr/>
            <p:nvPr/>
          </p:nvSpPr>
          <p:spPr>
            <a:xfrm>
              <a:off x="179512" y="332656"/>
              <a:ext cx="133352" cy="133352"/>
            </a:xfrm>
            <a:prstGeom prst="star5">
              <a:avLst/>
            </a:prstGeom>
            <a:solidFill>
              <a:srgbClr val="0070C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</p:grpSp>
      <p:sp>
        <p:nvSpPr>
          <p:cNvPr id="138" name="137 CuadroTexto"/>
          <p:cNvSpPr txBox="1"/>
          <p:nvPr/>
        </p:nvSpPr>
        <p:spPr>
          <a:xfrm>
            <a:off x="5004048" y="5805264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 smtClean="0">
                <a:latin typeface="EHUSerif" pitchFamily="50"/>
                <a:ea typeface="ＭＳ Ｐゴシック" pitchFamily="-112" charset="-128"/>
              </a:rPr>
              <a:t>Preb</a:t>
            </a:r>
            <a:r>
              <a:rPr lang="es-ES" sz="800" b="1" dirty="0" smtClean="0">
                <a:latin typeface="EHUSerif" pitchFamily="50"/>
                <a:ea typeface="ＭＳ Ｐゴシック" pitchFamily="-112" charset="-128"/>
              </a:rPr>
              <a:t>. </a:t>
            </a:r>
            <a:r>
              <a:rPr lang="es-ES" sz="800" b="1" dirty="0" err="1" smtClean="0">
                <a:latin typeface="EHUSerif" pitchFamily="50"/>
                <a:ea typeface="ＭＳ Ｐゴシック" pitchFamily="-112" charset="-128"/>
              </a:rPr>
              <a:t>Medik</a:t>
            </a:r>
            <a:r>
              <a:rPr lang="es-ES" sz="800" b="1" dirty="0" smtClean="0">
                <a:latin typeface="EHUSerif" pitchFamily="50"/>
                <a:ea typeface="ＭＳ Ｐゴシック" pitchFamily="-112" charset="-128"/>
              </a:rPr>
              <a:t>. </a:t>
            </a:r>
            <a:r>
              <a:rPr lang="es-ES" sz="800" dirty="0" smtClean="0"/>
              <a:t>4 </a:t>
            </a:r>
            <a:r>
              <a:rPr lang="es-ES" sz="800" dirty="0" err="1" smtClean="0"/>
              <a:t>aste</a:t>
            </a:r>
            <a:r>
              <a:rPr lang="es-ES" sz="800" dirty="0" smtClean="0"/>
              <a:t/>
            </a:r>
            <a:br>
              <a:rPr lang="es-ES" sz="800" dirty="0" smtClean="0"/>
            </a:br>
            <a:endParaRPr lang="es-ES" sz="800" dirty="0" smtClean="0"/>
          </a:p>
          <a:p>
            <a:pPr algn="ctr"/>
            <a:r>
              <a:rPr lang="es-ES_tradnl" sz="1200" b="1" dirty="0" smtClean="0">
                <a:latin typeface="EHUSerif" pitchFamily="50"/>
                <a:ea typeface="ＭＳ Ｐゴシック" pitchFamily="-112" charset="-128"/>
              </a:rPr>
              <a:t>54 ECTS</a:t>
            </a:r>
            <a:r>
              <a:rPr lang="es-ES" sz="1200" b="1" dirty="0" smtClean="0">
                <a:latin typeface="EHUSerif" pitchFamily="50"/>
                <a:ea typeface="ＭＳ Ｐゴシック" pitchFamily="-112" charset="-128"/>
              </a:rPr>
              <a:t>.</a:t>
            </a:r>
          </a:p>
          <a:p>
            <a:endParaRPr lang="es-ES" sz="800" dirty="0" smtClean="0"/>
          </a:p>
          <a:p>
            <a:endParaRPr lang="es-ES" sz="800" dirty="0"/>
          </a:p>
        </p:txBody>
      </p:sp>
      <p:sp>
        <p:nvSpPr>
          <p:cNvPr id="139" name="138 Rectángulo redondeado"/>
          <p:cNvSpPr/>
          <p:nvPr/>
        </p:nvSpPr>
        <p:spPr>
          <a:xfrm>
            <a:off x="1771098" y="2787198"/>
            <a:ext cx="856686" cy="78581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Patologia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orok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ETCS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262</Words>
  <Application>Microsoft Office PowerPoint</Application>
  <PresentationFormat>Presentación en pantalla (4:3)</PresentationFormat>
  <Paragraphs>124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Rodríguez Andrés</dc:creator>
  <cp:lastModifiedBy>bczsocoz</cp:lastModifiedBy>
  <cp:revision>163</cp:revision>
  <dcterms:created xsi:type="dcterms:W3CDTF">2015-09-10T09:22:40Z</dcterms:created>
  <dcterms:modified xsi:type="dcterms:W3CDTF">2016-02-18T13:31:00Z</dcterms:modified>
</cp:coreProperties>
</file>