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E5"/>
    <a:srgbClr val="F7ABBB"/>
    <a:srgbClr val="FFFF9F"/>
    <a:srgbClr val="B21244"/>
    <a:srgbClr val="D41651"/>
    <a:srgbClr val="A0F6B4"/>
    <a:srgbClr val="FCB46C"/>
    <a:srgbClr val="8AD2F2"/>
    <a:srgbClr val="0F87F5"/>
    <a:srgbClr val="EC46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D6BC-7116-430E-A2D9-AAEAF69C7383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3397-8D43-4EE0-BE8E-CEF37366A7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Arial" pitchFamily="34" charset="0"/>
            </a:endParaRPr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4AEB-43A4-4DBF-B58C-BF1EB857A35F}" type="slidenum">
              <a:rPr lang="es-ES" smtClean="0">
                <a:latin typeface="Arial" pitchFamily="34" charset="0"/>
              </a:rPr>
              <a:pPr>
                <a:defRPr/>
              </a:pPr>
              <a:t>1</a:t>
            </a:fld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Rectángulo redondeado"/>
          <p:cNvSpPr>
            <a:spLocks noChangeArrowheads="1"/>
          </p:cNvSpPr>
          <p:nvPr/>
        </p:nvSpPr>
        <p:spPr bwMode="auto">
          <a:xfrm>
            <a:off x="7655668" y="620688"/>
            <a:ext cx="1488332" cy="27363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0" name="119 Rectángulo redondeado"/>
          <p:cNvSpPr/>
          <p:nvPr/>
        </p:nvSpPr>
        <p:spPr>
          <a:xfrm>
            <a:off x="2706062" y="2780928"/>
            <a:ext cx="1001842" cy="792088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Proyecto investigación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1" name="120 Rectángulo redondeado"/>
          <p:cNvSpPr>
            <a:spLocks noChangeArrowheads="1"/>
          </p:cNvSpPr>
          <p:nvPr/>
        </p:nvSpPr>
        <p:spPr bwMode="auto">
          <a:xfrm>
            <a:off x="166836" y="1700808"/>
            <a:ext cx="7357492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9" name="128 Rectángulo redondeado"/>
          <p:cNvSpPr>
            <a:spLocks noChangeArrowheads="1"/>
          </p:cNvSpPr>
          <p:nvPr/>
        </p:nvSpPr>
        <p:spPr bwMode="auto">
          <a:xfrm>
            <a:off x="179512" y="5733256"/>
            <a:ext cx="7429500" cy="9281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8" name="127 Rectángulo redondeado"/>
          <p:cNvSpPr>
            <a:spLocks noChangeArrowheads="1"/>
          </p:cNvSpPr>
          <p:nvPr/>
        </p:nvSpPr>
        <p:spPr bwMode="auto">
          <a:xfrm>
            <a:off x="179512" y="4725145"/>
            <a:ext cx="7344816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6" name="125 Rectángulo redondeado"/>
          <p:cNvSpPr>
            <a:spLocks noChangeArrowheads="1"/>
          </p:cNvSpPr>
          <p:nvPr/>
        </p:nvSpPr>
        <p:spPr bwMode="auto">
          <a:xfrm>
            <a:off x="179512" y="3717033"/>
            <a:ext cx="7344816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5" name="124 Rectángulo redondeado"/>
          <p:cNvSpPr>
            <a:spLocks noChangeArrowheads="1"/>
          </p:cNvSpPr>
          <p:nvPr/>
        </p:nvSpPr>
        <p:spPr bwMode="auto">
          <a:xfrm>
            <a:off x="179512" y="2708920"/>
            <a:ext cx="7344816" cy="9281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18" name="117 Rectángulo redondeado"/>
          <p:cNvSpPr>
            <a:spLocks noChangeArrowheads="1"/>
          </p:cNvSpPr>
          <p:nvPr/>
        </p:nvSpPr>
        <p:spPr bwMode="auto">
          <a:xfrm>
            <a:off x="179512" y="619964"/>
            <a:ext cx="7344816" cy="10001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99592" y="777942"/>
            <a:ext cx="115212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635896" y="766830"/>
            <a:ext cx="1224136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Biología celular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123728" y="763980"/>
            <a:ext cx="1440160" cy="36004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Bioquímica básica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123728" y="2204864"/>
            <a:ext cx="1368152" cy="369181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Fisiología II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563888" y="1772816"/>
            <a:ext cx="1369863" cy="36004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Histología básica</a:t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932040" y="1196752"/>
            <a:ext cx="1071001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Fisiología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084168" y="1198878"/>
            <a:ext cx="1296144" cy="35719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Bioestadística</a:t>
            </a:r>
            <a:endParaRPr lang="es-ES_tradnl" sz="900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493722" y="4797152"/>
            <a:ext cx="1214446" cy="35719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Medicina legal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796136" y="5229200"/>
            <a:ext cx="1584176" cy="360039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Medicina Preventiva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4281118" y="3789040"/>
            <a:ext cx="1143008" cy="357211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Dermatología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4932040" y="766830"/>
            <a:ext cx="1080120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Psicología</a:t>
            </a:r>
            <a:endParaRPr lang="es-ES_tradnl" sz="900" b="1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2693522" y="4797152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Ginecología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200998" y="3789040"/>
            <a:ext cx="100013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Otorrino.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893322" y="4797152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Pediatría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5004048" y="2204864"/>
            <a:ext cx="1143008" cy="35719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Microbiología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899592" y="2780928"/>
            <a:ext cx="798358" cy="79208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Fundam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Cirugía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505254" y="3789040"/>
            <a:ext cx="1587026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patológica especial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3788462" y="2783778"/>
            <a:ext cx="1143578" cy="35719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Farmacología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499992" y="5229200"/>
            <a:ext cx="1214445" cy="342983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Farmac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aplicada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6012160" y="2780928"/>
            <a:ext cx="1440160" cy="36004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Microbiología Clínica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4353126" y="4221088"/>
            <a:ext cx="1077271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Psiquiatría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895416" y="3789040"/>
            <a:ext cx="937430" cy="79208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Cirugía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12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899592" y="5229200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Cirugía 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1763688" y="2780928"/>
            <a:ext cx="856686" cy="78581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Patologia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General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1904854" y="3789040"/>
            <a:ext cx="1234582" cy="79208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solidFill>
                  <a:schemeClr val="tx1"/>
                </a:solidFill>
                <a:latin typeface="EHUSerif" pitchFamily="50"/>
              </a:rPr>
              <a:t>Patología y clínica médica I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900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sv-SE" sz="900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sv-SE" sz="900" dirty="0" smtClean="0">
                <a:latin typeface="EHUSerif" pitchFamily="50"/>
              </a:rPr>
              <a:t>*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12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2699792" y="5229200"/>
            <a:ext cx="1728192" cy="357233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solidFill>
                  <a:schemeClr val="tx1"/>
                </a:solidFill>
                <a:latin typeface="EHUSerif" pitchFamily="50"/>
              </a:rPr>
              <a:t>Patología y clínica médica II </a:t>
            </a:r>
            <a:r>
              <a:rPr lang="sv-SE" sz="900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sv-SE" sz="900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5789866" y="4797152"/>
            <a:ext cx="1590446" cy="34636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Rad. y medicina física  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944300" y="5797277"/>
            <a:ext cx="5355892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6800" tIns="36000" rIns="468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3491880" y="1198878"/>
            <a:ext cx="1368151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Genética y Biología D.</a:t>
            </a:r>
            <a:endParaRPr lang="es-ES_tradnl" sz="1200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8" name="87 Rectángulo redondeado"/>
          <p:cNvSpPr/>
          <p:nvPr/>
        </p:nvSpPr>
        <p:spPr>
          <a:xfrm>
            <a:off x="6372200" y="1772816"/>
            <a:ext cx="1008112" cy="3571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alpha val="52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Optativa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365" name="104 Rectángulo"/>
          <p:cNvSpPr>
            <a:spLocks noChangeArrowheads="1"/>
          </p:cNvSpPr>
          <p:nvPr/>
        </p:nvSpPr>
        <p:spPr bwMode="auto">
          <a:xfrm>
            <a:off x="188329" y="692696"/>
            <a:ext cx="5870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1º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3773642" y="3212976"/>
            <a:ext cx="1302414" cy="36004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Ética, comunicación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2123728" y="1198878"/>
            <a:ext cx="1296144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Bioquímica médica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3563888" y="2204864"/>
            <a:ext cx="1368152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Histología Especial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5" name="104 Estrella de 5 puntas"/>
          <p:cNvSpPr/>
          <p:nvPr/>
        </p:nvSpPr>
        <p:spPr>
          <a:xfrm>
            <a:off x="2123728" y="774644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6" name="105 Estrella de 5 puntas"/>
          <p:cNvSpPr/>
          <p:nvPr/>
        </p:nvSpPr>
        <p:spPr>
          <a:xfrm>
            <a:off x="3563888" y="134076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8" name="107 Estrella de 5 puntas"/>
          <p:cNvSpPr/>
          <p:nvPr/>
        </p:nvSpPr>
        <p:spPr>
          <a:xfrm>
            <a:off x="3635896" y="76398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1" name="110 Estrella de 5 puntas"/>
          <p:cNvSpPr/>
          <p:nvPr/>
        </p:nvSpPr>
        <p:spPr>
          <a:xfrm>
            <a:off x="3574552" y="178348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2" name="111 Estrella de 5 puntas"/>
          <p:cNvSpPr/>
          <p:nvPr/>
        </p:nvSpPr>
        <p:spPr>
          <a:xfrm>
            <a:off x="3790576" y="278092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3" name="112 Estrella de 5 puntas"/>
          <p:cNvSpPr/>
          <p:nvPr/>
        </p:nvSpPr>
        <p:spPr>
          <a:xfrm>
            <a:off x="5014712" y="77536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5505254" y="4221088"/>
            <a:ext cx="1587026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Rad. y medicina física 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5" name="84 Rectángulo redondeado"/>
          <p:cNvSpPr/>
          <p:nvPr/>
        </p:nvSpPr>
        <p:spPr>
          <a:xfrm>
            <a:off x="6084168" y="763980"/>
            <a:ext cx="1296144" cy="36004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Doc., Historia</a:t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2" name="121 Rectángulo redondeado"/>
          <p:cNvSpPr/>
          <p:nvPr/>
        </p:nvSpPr>
        <p:spPr>
          <a:xfrm>
            <a:off x="899592" y="1209990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II 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3" name="122 Rectángulo redondeado"/>
          <p:cNvSpPr/>
          <p:nvPr/>
        </p:nvSpPr>
        <p:spPr>
          <a:xfrm>
            <a:off x="893322" y="1772816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III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4" name="123 Rectángulo redondeado"/>
          <p:cNvSpPr/>
          <p:nvPr/>
        </p:nvSpPr>
        <p:spPr>
          <a:xfrm>
            <a:off x="902442" y="2204864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IV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7" name="126 Rectángulo redondeado"/>
          <p:cNvSpPr/>
          <p:nvPr/>
        </p:nvSpPr>
        <p:spPr>
          <a:xfrm>
            <a:off x="2117458" y="1772816"/>
            <a:ext cx="1390486" cy="352533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Fisiología 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7" name="86 Rectángulo redondeado"/>
          <p:cNvSpPr/>
          <p:nvPr/>
        </p:nvSpPr>
        <p:spPr>
          <a:xfrm>
            <a:off x="6372200" y="6093296"/>
            <a:ext cx="1080120" cy="5040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TFG</a:t>
            </a:r>
            <a:br>
              <a:rPr lang="es-ES_tradnl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5" name="94 Rectángulo redondeado"/>
          <p:cNvSpPr/>
          <p:nvPr/>
        </p:nvSpPr>
        <p:spPr>
          <a:xfrm>
            <a:off x="3200998" y="4221088"/>
            <a:ext cx="1064730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Oftalmología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5148064" y="3212976"/>
            <a:ext cx="1152128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468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Ant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Patológica G.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9" name="88 Rectángulo redondeado"/>
          <p:cNvSpPr/>
          <p:nvPr/>
        </p:nvSpPr>
        <p:spPr>
          <a:xfrm>
            <a:off x="6365930" y="3215826"/>
            <a:ext cx="870366" cy="3571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alpha val="52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Optativa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3</a:t>
            </a: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</a:p>
        </p:txBody>
      </p:sp>
      <p:sp>
        <p:nvSpPr>
          <p:cNvPr id="83" name="82 Rectángulo redondeado"/>
          <p:cNvSpPr/>
          <p:nvPr/>
        </p:nvSpPr>
        <p:spPr>
          <a:xfrm>
            <a:off x="4997778" y="2783778"/>
            <a:ext cx="942374" cy="3571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alpha val="52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Optativa 2 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</a:p>
        </p:txBody>
      </p:sp>
      <p:sp>
        <p:nvSpPr>
          <p:cNvPr id="119" name="118 Rectángulo redondeado"/>
          <p:cNvSpPr/>
          <p:nvPr/>
        </p:nvSpPr>
        <p:spPr>
          <a:xfrm>
            <a:off x="4997778" y="1772816"/>
            <a:ext cx="1287025" cy="35662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Intr. investigación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0" name="109 Estrella de 5 puntas"/>
          <p:cNvSpPr/>
          <p:nvPr/>
        </p:nvSpPr>
        <p:spPr>
          <a:xfrm>
            <a:off x="4932040" y="1196752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4" name="113 Estrella de 5 puntas"/>
          <p:cNvSpPr/>
          <p:nvPr/>
        </p:nvSpPr>
        <p:spPr>
          <a:xfrm>
            <a:off x="5008442" y="1772816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7" name="106 Estrella de 5 puntas"/>
          <p:cNvSpPr/>
          <p:nvPr/>
        </p:nvSpPr>
        <p:spPr>
          <a:xfrm>
            <a:off x="6156176" y="126876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cxnSp>
        <p:nvCxnSpPr>
          <p:cNvPr id="74" name="73 Conector recto de flecha"/>
          <p:cNvCxnSpPr/>
          <p:nvPr/>
        </p:nvCxnSpPr>
        <p:spPr>
          <a:xfrm>
            <a:off x="3923928" y="3644455"/>
            <a:ext cx="3240360" cy="12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236296" y="3387621"/>
            <a:ext cx="18002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70C0"/>
            </a:solidFill>
          </a:ln>
        </p:spPr>
        <p:txBody>
          <a:bodyPr wrap="square" lIns="18000" rIns="18000">
            <a:spAutoFit/>
          </a:bodyPr>
          <a:lstStyle/>
          <a:p>
            <a:pPr marL="182563" lvl="1" indent="-182563" algn="ctr">
              <a:defRPr/>
            </a:pPr>
            <a:r>
              <a:rPr lang="es-ES" sz="1000" b="1" dirty="0" smtClean="0">
                <a:solidFill>
                  <a:srgbClr val="D41651"/>
                </a:solidFill>
              </a:rPr>
              <a:t>Prerrequisitos acceso a 4º curso: </a:t>
            </a:r>
          </a:p>
          <a:p>
            <a:pPr marL="182563" lvl="1" indent="-182563" algn="ctr">
              <a:defRPr/>
            </a:pPr>
            <a:r>
              <a:rPr lang="es-ES" sz="1500" b="1" dirty="0" smtClean="0">
                <a:solidFill>
                  <a:srgbClr val="B21244"/>
                </a:solidFill>
              </a:rPr>
              <a:t>No mas de 12 créditos</a:t>
            </a:r>
          </a:p>
          <a:p>
            <a:pPr marL="182563" lvl="1" indent="-182563" algn="ctr">
              <a:defRPr/>
            </a:pPr>
            <a:r>
              <a:rPr lang="es-ES" sz="1500" b="1" dirty="0" smtClean="0">
                <a:solidFill>
                  <a:srgbClr val="B21244"/>
                </a:solidFill>
              </a:rPr>
              <a:t>suspendidos.</a:t>
            </a:r>
            <a:endParaRPr lang="es-ES" sz="1500" b="1" dirty="0">
              <a:solidFill>
                <a:srgbClr val="B21244"/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7092280" y="5517232"/>
            <a:ext cx="1944216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70C0"/>
            </a:solidFill>
          </a:ln>
        </p:spPr>
        <p:txBody>
          <a:bodyPr wrap="square" lIns="36000" rIns="36000">
            <a:spAutoFit/>
          </a:bodyPr>
          <a:lstStyle/>
          <a:p>
            <a:pPr marL="0" lvl="1">
              <a:defRPr/>
            </a:pPr>
            <a:r>
              <a:rPr lang="es-ES" sz="1000" b="1" dirty="0" smtClean="0">
                <a:solidFill>
                  <a:srgbClr val="D41651"/>
                </a:solidFill>
              </a:rPr>
              <a:t>Prerrequisitos acceso 6º curso</a:t>
            </a:r>
            <a:br>
              <a:rPr lang="es-ES" sz="1000" b="1" dirty="0" smtClean="0">
                <a:solidFill>
                  <a:srgbClr val="D41651"/>
                </a:solidFill>
              </a:rPr>
            </a:br>
            <a:r>
              <a:rPr lang="es-ES" sz="1500" b="1" dirty="0" smtClean="0">
                <a:solidFill>
                  <a:srgbClr val="B21244"/>
                </a:solidFill>
              </a:rPr>
              <a:t>0 créditos suspendidos</a:t>
            </a:r>
            <a:endParaRPr lang="es-ES" sz="1500" b="1" dirty="0">
              <a:solidFill>
                <a:srgbClr val="B21244"/>
              </a:solidFill>
            </a:endParaRPr>
          </a:p>
        </p:txBody>
      </p:sp>
      <p:cxnSp>
        <p:nvCxnSpPr>
          <p:cNvPr id="90" name="89 Conector recto de flecha"/>
          <p:cNvCxnSpPr/>
          <p:nvPr/>
        </p:nvCxnSpPr>
        <p:spPr>
          <a:xfrm>
            <a:off x="3851275" y="5653261"/>
            <a:ext cx="3168997" cy="798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3707904" y="6309320"/>
            <a:ext cx="2503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400" b="1" dirty="0" smtClean="0">
                <a:latin typeface="EHUSerif" pitchFamily="50"/>
                <a:ea typeface="ＭＳ Ｐゴシック" pitchFamily="-112" charset="-128"/>
              </a:rPr>
              <a:t>Evaluación (ECOE) 2 </a:t>
            </a:r>
            <a:r>
              <a:rPr lang="es-ES_tradnl" sz="1400" b="1" dirty="0" err="1" smtClean="0">
                <a:latin typeface="EHUSerif" pitchFamily="50"/>
                <a:ea typeface="ＭＳ Ｐゴシック" pitchFamily="-112" charset="-128"/>
              </a:rPr>
              <a:t>sem</a:t>
            </a:r>
            <a:endParaRPr lang="es-ES" sz="1400" b="1" dirty="0">
              <a:latin typeface="EHUSerif" pitchFamily="5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043608" y="5982523"/>
            <a:ext cx="30243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latin typeface="EHUSerif" pitchFamily="50"/>
              </a:rPr>
              <a:t>Patología y clínica médica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8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(12 ECTS)</a:t>
            </a:r>
            <a:br>
              <a:rPr lang="es-ES_tradnl" sz="8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Obstetricia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Atención primaria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Oftalmología, ORL, Dermatología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 </a:t>
            </a:r>
            <a:r>
              <a:rPr lang="es-ES_tradnl" sz="1000" dirty="0" smtClean="0">
                <a:latin typeface="EHUSerif" pitchFamily="50"/>
                <a:ea typeface="ＭＳ Ｐゴシック" pitchFamily="-112" charset="-128"/>
              </a:rPr>
              <a:t>	</a:t>
            </a:r>
            <a:endParaRPr lang="es-ES" dirty="0">
              <a:latin typeface="EHUSerif" pitchFamily="5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3347864" y="587727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Cirugía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8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(12 ECTS)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Pediatría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Psiquiatría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</a:t>
            </a:r>
          </a:p>
        </p:txBody>
      </p:sp>
      <p:sp>
        <p:nvSpPr>
          <p:cNvPr id="117" name="116 CuadroTexto"/>
          <p:cNvSpPr txBox="1"/>
          <p:nvPr/>
        </p:nvSpPr>
        <p:spPr>
          <a:xfrm>
            <a:off x="7668344" y="607908"/>
            <a:ext cx="1619672" cy="291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latin typeface="EHUSerif" pitchFamily="50"/>
                <a:ea typeface="ＭＳ Ｐゴシック" pitchFamily="-112" charset="-128"/>
              </a:rPr>
              <a:t>Optativas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(</a:t>
            </a:r>
            <a:r>
              <a:rPr lang="es-ES_tradnl" sz="900" b="1" dirty="0" err="1" smtClean="0">
                <a:latin typeface="EHUSerif" pitchFamily="50"/>
                <a:ea typeface="ＭＳ Ｐゴシック" pitchFamily="-112" charset="-128"/>
              </a:rPr>
              <a:t>Mod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. 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2. Curso.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Optativa 1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Euskera I            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Embriología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   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Medicina y Fisiología</a:t>
            </a:r>
            <a:br>
              <a:rPr lang="es-ES_tradnl" sz="8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 Actividad Deportiva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  <a:endParaRPr lang="es-ES_tradnl" sz="900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3. Curso.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Optativa 2:</a:t>
            </a:r>
            <a:br>
              <a:rPr lang="es-ES_tradnl" sz="9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(1º cuatrimestre)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Euskara II           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Drogodependencias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.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>
              <a:buFontTx/>
              <a:buChar char="-"/>
              <a:defRPr/>
            </a:pPr>
            <a:r>
              <a:rPr lang="es-ES_tradnl" sz="105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Genética médica   6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8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Optativa 3: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u="sng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(2º cuatrimestre)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Vacunas         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Cuidados Peri-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          operatorios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   6</a:t>
            </a:r>
          </a:p>
          <a:p>
            <a:endParaRPr lang="es-ES" sz="900" dirty="0"/>
          </a:p>
        </p:txBody>
      </p:sp>
      <p:sp>
        <p:nvSpPr>
          <p:cNvPr id="109" name="108 Estrella de 5 puntas"/>
          <p:cNvSpPr/>
          <p:nvPr/>
        </p:nvSpPr>
        <p:spPr>
          <a:xfrm>
            <a:off x="6166840" y="774644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1043608" y="573398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ROTATORIO</a:t>
            </a:r>
            <a:endParaRPr lang="es-ES" b="1" dirty="0"/>
          </a:p>
        </p:txBody>
      </p:sp>
      <p:cxnSp>
        <p:nvCxnSpPr>
          <p:cNvPr id="98" name="97 Conector recto"/>
          <p:cNvCxnSpPr/>
          <p:nvPr/>
        </p:nvCxnSpPr>
        <p:spPr>
          <a:xfrm>
            <a:off x="755576" y="62068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755576" y="170080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755576" y="270892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755576" y="37170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>
            <a:off x="755576" y="472514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755576" y="573325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04 Rectángulo"/>
          <p:cNvSpPr>
            <a:spLocks noChangeArrowheads="1"/>
          </p:cNvSpPr>
          <p:nvPr/>
        </p:nvSpPr>
        <p:spPr bwMode="auto">
          <a:xfrm>
            <a:off x="222931" y="1700808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2º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4" name="104 Rectángulo"/>
          <p:cNvSpPr>
            <a:spLocks noChangeArrowheads="1"/>
          </p:cNvSpPr>
          <p:nvPr/>
        </p:nvSpPr>
        <p:spPr bwMode="auto">
          <a:xfrm>
            <a:off x="179512" y="2708920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3º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5" name="104 Rectángulo"/>
          <p:cNvSpPr>
            <a:spLocks noChangeArrowheads="1"/>
          </p:cNvSpPr>
          <p:nvPr/>
        </p:nvSpPr>
        <p:spPr bwMode="auto">
          <a:xfrm>
            <a:off x="179512" y="3717032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4º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6" name="104 Rectángulo"/>
          <p:cNvSpPr>
            <a:spLocks noChangeArrowheads="1"/>
          </p:cNvSpPr>
          <p:nvPr/>
        </p:nvSpPr>
        <p:spPr bwMode="auto">
          <a:xfrm>
            <a:off x="179512" y="4725144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5º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7" name="104 Rectángulo"/>
          <p:cNvSpPr>
            <a:spLocks noChangeArrowheads="1"/>
          </p:cNvSpPr>
          <p:nvPr/>
        </p:nvSpPr>
        <p:spPr bwMode="auto">
          <a:xfrm>
            <a:off x="179512" y="5733256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6º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grpSp>
        <p:nvGrpSpPr>
          <p:cNvPr id="2" name="137 Grupo"/>
          <p:cNvGrpSpPr/>
          <p:nvPr/>
        </p:nvGrpSpPr>
        <p:grpSpPr>
          <a:xfrm>
            <a:off x="144016" y="52263"/>
            <a:ext cx="3707904" cy="568425"/>
            <a:chOff x="0" y="0"/>
            <a:chExt cx="4031432" cy="568425"/>
          </a:xfrm>
        </p:grpSpPr>
        <p:sp>
          <p:nvSpPr>
            <p:cNvPr id="115" name="114 CuadroTexto"/>
            <p:cNvSpPr txBox="1"/>
            <p:nvPr/>
          </p:nvSpPr>
          <p:spPr>
            <a:xfrm>
              <a:off x="251520" y="260648"/>
              <a:ext cx="21833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u="sng" dirty="0" smtClean="0"/>
                <a:t>Asignatura Básica de Rama</a:t>
              </a:r>
              <a:endParaRPr lang="es-ES" sz="1400" b="1" u="sng" dirty="0"/>
            </a:p>
          </p:txBody>
        </p:sp>
        <p:sp>
          <p:nvSpPr>
            <p:cNvPr id="93" name="92 Rectángulo redondeado"/>
            <p:cNvSpPr/>
            <p:nvPr/>
          </p:nvSpPr>
          <p:spPr>
            <a:xfrm>
              <a:off x="0" y="0"/>
              <a:ext cx="827584" cy="260648"/>
            </a:xfrm>
            <a:prstGeom prst="roundRect">
              <a:avLst/>
            </a:prstGeom>
            <a:solidFill>
              <a:srgbClr val="F7ABB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1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4" name="93 Rectángulo redondeado"/>
            <p:cNvSpPr/>
            <p:nvPr/>
          </p:nvSpPr>
          <p:spPr>
            <a:xfrm>
              <a:off x="827584" y="0"/>
              <a:ext cx="827584" cy="260648"/>
            </a:xfrm>
            <a:prstGeom prst="roundRect">
              <a:avLst/>
            </a:prstGeom>
            <a:solidFill>
              <a:srgbClr val="A0F6B4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2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7" name="96 Rectángulo redondeado"/>
            <p:cNvSpPr/>
            <p:nvPr/>
          </p:nvSpPr>
          <p:spPr>
            <a:xfrm>
              <a:off x="1619672" y="0"/>
              <a:ext cx="827584" cy="260648"/>
            </a:xfrm>
            <a:prstGeom prst="roundRect">
              <a:avLst/>
            </a:prstGeom>
            <a:solidFill>
              <a:srgbClr val="8AD2F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3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9" name="98 Rectángulo redondeado"/>
            <p:cNvSpPr/>
            <p:nvPr/>
          </p:nvSpPr>
          <p:spPr>
            <a:xfrm>
              <a:off x="2411760" y="0"/>
              <a:ext cx="827584" cy="260648"/>
            </a:xfrm>
            <a:prstGeom prst="roundRect">
              <a:avLst/>
            </a:prstGeom>
            <a:solidFill>
              <a:srgbClr val="FFFF9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4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01" name="100 Rectángulo redondeado"/>
            <p:cNvSpPr/>
            <p:nvPr/>
          </p:nvSpPr>
          <p:spPr>
            <a:xfrm>
              <a:off x="3203848" y="0"/>
              <a:ext cx="827584" cy="26064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5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03" name="102 Estrella de 5 puntas"/>
            <p:cNvSpPr/>
            <p:nvPr/>
          </p:nvSpPr>
          <p:spPr>
            <a:xfrm>
              <a:off x="179512" y="332656"/>
              <a:ext cx="133352" cy="133352"/>
            </a:xfrm>
            <a:prstGeom prst="star5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</p:grpSp>
      <p:sp>
        <p:nvSpPr>
          <p:cNvPr id="131" name="130 CuadroTexto"/>
          <p:cNvSpPr txBox="1"/>
          <p:nvPr/>
        </p:nvSpPr>
        <p:spPr>
          <a:xfrm>
            <a:off x="4932040" y="5877272"/>
            <a:ext cx="1311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 smtClean="0">
                <a:latin typeface="EHUSerif" pitchFamily="50"/>
                <a:ea typeface="ＭＳ Ｐゴシック" pitchFamily="-112" charset="-128"/>
              </a:rPr>
              <a:t>Med</a:t>
            </a:r>
            <a:r>
              <a:rPr lang="es-ES" sz="800" b="1" dirty="0" smtClean="0">
                <a:latin typeface="EHUSerif" pitchFamily="50"/>
                <a:ea typeface="ＭＳ Ｐゴシック" pitchFamily="-112" charset="-128"/>
              </a:rPr>
              <a:t>. Preventiva </a:t>
            </a:r>
            <a:r>
              <a:rPr lang="es-ES" sz="800" dirty="0" smtClean="0"/>
              <a:t>4 </a:t>
            </a:r>
            <a:r>
              <a:rPr lang="es-ES" sz="800" dirty="0" err="1" smtClean="0"/>
              <a:t>sem</a:t>
            </a:r>
            <a:endParaRPr lang="es-ES" sz="800" dirty="0" smtClean="0"/>
          </a:p>
          <a:p>
            <a:pPr algn="ctr"/>
            <a:endParaRPr lang="es-ES" sz="800" b="1" dirty="0" smtClean="0"/>
          </a:p>
          <a:p>
            <a:pPr algn="ctr"/>
            <a:r>
              <a:rPr lang="es-ES_tradnl" sz="1200" b="1" dirty="0" smtClean="0">
                <a:latin typeface="EHUSerif" pitchFamily="50"/>
                <a:ea typeface="ＭＳ Ｐゴシック" pitchFamily="-112" charset="-128"/>
              </a:rPr>
              <a:t>54 ECTS</a:t>
            </a:r>
            <a:r>
              <a:rPr lang="es-ES" sz="1200" b="1" dirty="0" smtClean="0">
                <a:latin typeface="EHUSerif" pitchFamily="50"/>
                <a:ea typeface="ＭＳ Ｐゴシック" pitchFamily="-112" charset="-128"/>
              </a:rPr>
              <a:t>.</a:t>
            </a:r>
          </a:p>
        </p:txBody>
      </p:sp>
      <p:sp>
        <p:nvSpPr>
          <p:cNvPr id="11449" name="84 CuadroTexto"/>
          <p:cNvSpPr txBox="1">
            <a:spLocks noChangeArrowheads="1"/>
          </p:cNvSpPr>
          <p:nvPr/>
        </p:nvSpPr>
        <p:spPr bwMode="auto">
          <a:xfrm>
            <a:off x="4857332" y="87015"/>
            <a:ext cx="4211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2400" b="1" dirty="0" smtClean="0">
                <a:solidFill>
                  <a:srgbClr val="0070C0"/>
                </a:solidFill>
                <a:latin typeface="EHUSans" pitchFamily="50"/>
              </a:rPr>
              <a:t>Grado-Máster en Medicina</a:t>
            </a:r>
            <a:endParaRPr lang="es-ES" sz="2400" b="1" dirty="0">
              <a:solidFill>
                <a:srgbClr val="0070C0"/>
              </a:solidFill>
              <a:latin typeface="EHUSans" pitchFamily="5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284</Words>
  <Application>Microsoft Office PowerPoint</Application>
  <PresentationFormat>Presentación en pantalla (4:3)</PresentationFormat>
  <Paragraphs>133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Rodríguez Andrés</dc:creator>
  <cp:lastModifiedBy>bczsocoz</cp:lastModifiedBy>
  <cp:revision>163</cp:revision>
  <dcterms:created xsi:type="dcterms:W3CDTF">2015-09-10T09:22:40Z</dcterms:created>
  <dcterms:modified xsi:type="dcterms:W3CDTF">2016-02-18T13:31:12Z</dcterms:modified>
</cp:coreProperties>
</file>