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F6B4"/>
    <a:srgbClr val="8AD2F2"/>
    <a:srgbClr val="FFFF9F"/>
    <a:srgbClr val="B21244"/>
    <a:srgbClr val="D41651"/>
    <a:srgbClr val="EC4679"/>
    <a:srgbClr val="FCB46C"/>
    <a:srgbClr val="F7ABBB"/>
    <a:srgbClr val="F8BEE5"/>
    <a:srgbClr val="0F87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4D6BC-7116-430E-A2D9-AAEAF69C7383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B3397-8D43-4EE0-BE8E-CEF37366A7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>
              <a:latin typeface="Arial" pitchFamily="34" charset="0"/>
            </a:endParaRPr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52E5E7-6270-4082-A164-EC4164732AB6}" type="slidenum">
              <a:rPr lang="es-ES" smtClean="0">
                <a:latin typeface="Arial" pitchFamily="34" charset="0"/>
              </a:rPr>
              <a:pPr>
                <a:defRPr/>
              </a:pPr>
              <a:t>1</a:t>
            </a:fld>
            <a:endParaRPr lang="es-E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59DD5-0721-485F-AAFE-8ECBC6404B2D}" type="datetimeFigureOut">
              <a:rPr lang="es-ES" smtClean="0"/>
              <a:pPr/>
              <a:t>19/11/2015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79A5C-543E-42C9-86F5-243830AADFB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spect="1" noChangeArrowheads="1"/>
          </p:cNvSpPr>
          <p:nvPr/>
        </p:nvSpPr>
        <p:spPr bwMode="auto">
          <a:xfrm>
            <a:off x="1844851" y="2068686"/>
            <a:ext cx="928691" cy="1000273"/>
          </a:xfrm>
          <a:prstGeom prst="rect">
            <a:avLst/>
          </a:prstGeom>
          <a:solidFill>
            <a:srgbClr val="8AD2F2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Helduen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eta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haurren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pat.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Medikoa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endParaRPr lang="es-ES" sz="800" b="1" dirty="0">
              <a:solidFill>
                <a:srgbClr val="FFFF00"/>
              </a:solidFill>
              <a:latin typeface="EHUSerif" pitchFamily="50"/>
            </a:endParaRPr>
          </a:p>
          <a:p>
            <a:pPr algn="ctr"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065" name="Text Box 17"/>
          <p:cNvSpPr txBox="1">
            <a:spLocks noChangeAspect="1" noChangeArrowheads="1"/>
          </p:cNvSpPr>
          <p:nvPr/>
        </p:nvSpPr>
        <p:spPr bwMode="auto">
          <a:xfrm>
            <a:off x="827584" y="2055409"/>
            <a:ext cx="937846" cy="1000216"/>
          </a:xfrm>
          <a:prstGeom prst="rect">
            <a:avLst/>
          </a:prstGeom>
          <a:solidFill>
            <a:srgbClr val="8AD2F2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Patología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Kirurgikoa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074" name="AutoShape 26"/>
          <p:cNvSpPr>
            <a:spLocks noChangeAspect="1" noChangeArrowheads="1"/>
          </p:cNvSpPr>
          <p:nvPr/>
        </p:nvSpPr>
        <p:spPr bwMode="auto">
          <a:xfrm>
            <a:off x="5293822" y="2116293"/>
            <a:ext cx="1285345" cy="448611"/>
          </a:xfrm>
          <a:prstGeom prst="flowChartAlternateProcess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Psikologia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eta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komunikazioa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075" name="Text Box 27"/>
          <p:cNvSpPr txBox="1">
            <a:spLocks noChangeAspect="1" noChangeArrowheads="1"/>
          </p:cNvSpPr>
          <p:nvPr/>
        </p:nvSpPr>
        <p:spPr bwMode="auto">
          <a:xfrm>
            <a:off x="3603591" y="1344103"/>
            <a:ext cx="1285345" cy="428712"/>
          </a:xfrm>
          <a:prstGeom prst="rect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Epidemiologia eta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osasun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publikoa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079" name="Text Box 31"/>
          <p:cNvSpPr txBox="1">
            <a:spLocks noChangeAspect="1" noChangeArrowheads="1"/>
          </p:cNvSpPr>
          <p:nvPr/>
        </p:nvSpPr>
        <p:spPr bwMode="auto">
          <a:xfrm>
            <a:off x="2853533" y="2068686"/>
            <a:ext cx="1000129" cy="1000216"/>
          </a:xfrm>
          <a:prstGeom prst="rect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Prebentzio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eta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komunitate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odontologia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083" name="AutoShape 35"/>
          <p:cNvSpPr>
            <a:spLocks noChangeAspect="1" noChangeArrowheads="1"/>
          </p:cNvSpPr>
          <p:nvPr/>
        </p:nvSpPr>
        <p:spPr bwMode="auto">
          <a:xfrm>
            <a:off x="4960552" y="882596"/>
            <a:ext cx="1427374" cy="890204"/>
          </a:xfrm>
          <a:prstGeom prst="flowChartAlternateProcess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Ergonomia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Laborategirako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sarrera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084" name="Text Box 36"/>
          <p:cNvSpPr txBox="1">
            <a:spLocks noChangeAspect="1" noChangeArrowheads="1"/>
          </p:cNvSpPr>
          <p:nvPr/>
        </p:nvSpPr>
        <p:spPr bwMode="auto">
          <a:xfrm>
            <a:off x="6708306" y="2116293"/>
            <a:ext cx="1357317" cy="428157"/>
          </a:xfrm>
          <a:prstGeom prst="rect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Erradiologia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eta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medikuntza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fisikoa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086" name="Text Box 38"/>
          <p:cNvSpPr txBox="1">
            <a:spLocks noChangeAspect="1" noChangeArrowheads="1"/>
          </p:cNvSpPr>
          <p:nvPr/>
        </p:nvSpPr>
        <p:spPr bwMode="auto">
          <a:xfrm>
            <a:off x="4078743" y="3360329"/>
            <a:ext cx="1285345" cy="428711"/>
          </a:xfrm>
          <a:prstGeom prst="rect">
            <a:avLst/>
          </a:prstGeom>
          <a:solidFill>
            <a:srgbClr val="A0F6B4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Odontologiako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biomaterialak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095" name="Text Box 47"/>
          <p:cNvSpPr txBox="1">
            <a:spLocks noChangeAspect="1" noChangeArrowheads="1"/>
          </p:cNvSpPr>
          <p:nvPr/>
        </p:nvSpPr>
        <p:spPr bwMode="auto">
          <a:xfrm>
            <a:off x="2174671" y="882596"/>
            <a:ext cx="1285345" cy="399254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Anatomia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 I</a:t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 i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104" name="Text Box 56"/>
          <p:cNvSpPr txBox="1">
            <a:spLocks noChangeAspect="1" noChangeArrowheads="1"/>
          </p:cNvSpPr>
          <p:nvPr/>
        </p:nvSpPr>
        <p:spPr bwMode="auto">
          <a:xfrm>
            <a:off x="7532311" y="882596"/>
            <a:ext cx="1000129" cy="881322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Mikrobiologia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immunologia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9 ECTS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108" name="Text Box 60"/>
          <p:cNvSpPr txBox="1">
            <a:spLocks noChangeAspect="1" noChangeArrowheads="1"/>
          </p:cNvSpPr>
          <p:nvPr/>
        </p:nvSpPr>
        <p:spPr bwMode="auto">
          <a:xfrm>
            <a:off x="793762" y="1344103"/>
            <a:ext cx="1285345" cy="428712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Giza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Histologia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2113" name="Text Box 65"/>
          <p:cNvSpPr txBox="1">
            <a:spLocks noChangeAspect="1" noChangeArrowheads="1"/>
          </p:cNvSpPr>
          <p:nvPr/>
        </p:nvSpPr>
        <p:spPr bwMode="auto">
          <a:xfrm>
            <a:off x="3603591" y="882596"/>
            <a:ext cx="1285345" cy="359162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Biokimika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58" name="57 Rectángulo redondeado"/>
          <p:cNvSpPr>
            <a:spLocks noChangeAspect="1"/>
          </p:cNvSpPr>
          <p:nvPr/>
        </p:nvSpPr>
        <p:spPr bwMode="auto">
          <a:xfrm>
            <a:off x="837865" y="4517109"/>
            <a:ext cx="1141847" cy="850787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Odontopediatria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>
                <a:solidFill>
                  <a:schemeClr val="tx1"/>
                </a:solidFill>
                <a:latin typeface="EHUSerif" pitchFamily="50"/>
              </a:rPr>
              <a:t>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EHUSerif" pitchFamily="50"/>
              </a:rPr>
              <a:t>12 ECTS</a:t>
            </a:r>
          </a:p>
        </p:txBody>
      </p:sp>
      <p:sp>
        <p:nvSpPr>
          <p:cNvPr id="60" name="59 Rectángulo redondeado"/>
          <p:cNvSpPr>
            <a:spLocks noChangeAspect="1"/>
          </p:cNvSpPr>
          <p:nvPr/>
        </p:nvSpPr>
        <p:spPr bwMode="auto">
          <a:xfrm>
            <a:off x="5148064" y="4941168"/>
            <a:ext cx="1008112" cy="432048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Ortodontzia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>
                <a:solidFill>
                  <a:schemeClr val="tx1"/>
                </a:solidFill>
                <a:latin typeface="EHUSerif" pitchFamily="50"/>
              </a:rPr>
              <a:t>I</a:t>
            </a:r>
          </a:p>
          <a:p>
            <a:pPr algn="ctr">
              <a:defRPr/>
            </a:pPr>
            <a:r>
              <a:rPr lang="es-ES" sz="1200" b="1" dirty="0">
                <a:solidFill>
                  <a:schemeClr val="tx1"/>
                </a:solidFill>
                <a:latin typeface="EHUSerif" pitchFamily="50"/>
              </a:rPr>
              <a:t>6 ECTS</a:t>
            </a:r>
          </a:p>
        </p:txBody>
      </p:sp>
      <p:sp>
        <p:nvSpPr>
          <p:cNvPr id="62" name="61 Rectángulo redondeado"/>
          <p:cNvSpPr>
            <a:spLocks noChangeAspect="1"/>
          </p:cNvSpPr>
          <p:nvPr/>
        </p:nvSpPr>
        <p:spPr bwMode="auto">
          <a:xfrm>
            <a:off x="4078743" y="3874086"/>
            <a:ext cx="1285345" cy="323900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Periodontzia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>
                <a:solidFill>
                  <a:schemeClr val="tx1"/>
                </a:solidFill>
                <a:latin typeface="EHUSerif" pitchFamily="50"/>
              </a:rPr>
              <a:t>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EHUSerif" pitchFamily="50"/>
              </a:rPr>
              <a:t>6 ECTS</a:t>
            </a:r>
          </a:p>
        </p:txBody>
      </p:sp>
      <p:sp>
        <p:nvSpPr>
          <p:cNvPr id="63" name="62 Rectángulo redondeado"/>
          <p:cNvSpPr>
            <a:spLocks noChangeAspect="1"/>
          </p:cNvSpPr>
          <p:nvPr/>
        </p:nvSpPr>
        <p:spPr bwMode="auto">
          <a:xfrm>
            <a:off x="3925670" y="2068685"/>
            <a:ext cx="1285880" cy="979819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Hortz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protesia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I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800" b="1" dirty="0">
              <a:solidFill>
                <a:srgbClr val="FFFF00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65" name="64 Rectángulo redondeado"/>
          <p:cNvSpPr>
            <a:spLocks noChangeAspect="1"/>
          </p:cNvSpPr>
          <p:nvPr/>
        </p:nvSpPr>
        <p:spPr bwMode="auto">
          <a:xfrm>
            <a:off x="3066850" y="3356991"/>
            <a:ext cx="929086" cy="864097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Hortz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protesia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II 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12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66" name="65 Rectángulo redondeado"/>
          <p:cNvSpPr>
            <a:spLocks noChangeAspect="1"/>
          </p:cNvSpPr>
          <p:nvPr/>
        </p:nvSpPr>
        <p:spPr bwMode="auto">
          <a:xfrm>
            <a:off x="4218803" y="4509120"/>
            <a:ext cx="857253" cy="864096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Hortz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protesia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III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12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68" name="67 Rectángulo redondeado"/>
          <p:cNvSpPr>
            <a:spLocks noChangeAspect="1"/>
          </p:cNvSpPr>
          <p:nvPr/>
        </p:nvSpPr>
        <p:spPr bwMode="auto">
          <a:xfrm>
            <a:off x="4860032" y="5661248"/>
            <a:ext cx="1080120" cy="432048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800" b="1" dirty="0">
                <a:solidFill>
                  <a:schemeClr val="tx1"/>
                </a:solidFill>
                <a:latin typeface="EHUSerif" pitchFamily="50"/>
              </a:rPr>
              <a:t>ATM  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eta mina</a:t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 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70" name="69 Rectángulo redondeado"/>
          <p:cNvSpPr>
            <a:spLocks noChangeAspect="1"/>
          </p:cNvSpPr>
          <p:nvPr/>
        </p:nvSpPr>
        <p:spPr bwMode="auto">
          <a:xfrm>
            <a:off x="4860032" y="6165304"/>
            <a:ext cx="1080120" cy="428157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Farmakologia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Larrialdiak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73" name="72 Rectángulo redondeado"/>
          <p:cNvSpPr>
            <a:spLocks noChangeAspect="1"/>
          </p:cNvSpPr>
          <p:nvPr/>
        </p:nvSpPr>
        <p:spPr bwMode="auto">
          <a:xfrm>
            <a:off x="1842564" y="5669031"/>
            <a:ext cx="929236" cy="99083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Praktika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integratuak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Helduak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II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9 </a:t>
            </a:r>
            <a:r>
              <a:rPr lang="es-ES" sz="1200" b="1" dirty="0">
                <a:solidFill>
                  <a:schemeClr val="tx1"/>
                </a:solidFill>
                <a:latin typeface="EHUSerif" pitchFamily="50"/>
              </a:rPr>
              <a:t>ECTS</a:t>
            </a:r>
          </a:p>
        </p:txBody>
      </p:sp>
      <p:sp>
        <p:nvSpPr>
          <p:cNvPr id="74" name="73 Rectángulo redondeado"/>
          <p:cNvSpPr>
            <a:spLocks noChangeAspect="1"/>
          </p:cNvSpPr>
          <p:nvPr/>
        </p:nvSpPr>
        <p:spPr bwMode="auto">
          <a:xfrm>
            <a:off x="834426" y="5659648"/>
            <a:ext cx="929262" cy="10097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Praktika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integratuak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Helduak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I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EHUSerif" pitchFamily="50"/>
              </a:rPr>
              <a:t>9 ECTS</a:t>
            </a:r>
          </a:p>
        </p:txBody>
      </p:sp>
      <p:sp>
        <p:nvSpPr>
          <p:cNvPr id="75" name="74 Rectángulo redondeado"/>
          <p:cNvSpPr>
            <a:spLocks noChangeAspect="1"/>
          </p:cNvSpPr>
          <p:nvPr/>
        </p:nvSpPr>
        <p:spPr bwMode="auto">
          <a:xfrm>
            <a:off x="2851421" y="5661248"/>
            <a:ext cx="928491" cy="99861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Praktika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integratuak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Haurrak</a:t>
            </a:r>
            <a:endParaRPr lang="es-ES" sz="800" b="1" dirty="0" smtClean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9 </a:t>
            </a:r>
            <a:r>
              <a:rPr lang="es-ES" sz="1200" b="1" dirty="0">
                <a:solidFill>
                  <a:schemeClr val="tx1"/>
                </a:solidFill>
                <a:latin typeface="EHUSerif" pitchFamily="50"/>
              </a:rPr>
              <a:t>ECTS</a:t>
            </a:r>
          </a:p>
        </p:txBody>
      </p:sp>
      <p:sp>
        <p:nvSpPr>
          <p:cNvPr id="61" name="60 Rectángulo redondeado"/>
          <p:cNvSpPr>
            <a:spLocks noChangeAspect="1"/>
          </p:cNvSpPr>
          <p:nvPr/>
        </p:nvSpPr>
        <p:spPr bwMode="auto">
          <a:xfrm>
            <a:off x="7380312" y="6021288"/>
            <a:ext cx="1224136" cy="57606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</a:rPr>
              <a:t>GRAL</a:t>
            </a:r>
            <a:endParaRPr lang="es-ES_tradnl" sz="800" b="1" dirty="0" smtClean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erif" pitchFamily="50"/>
              </a:rPr>
              <a:t>Gradu-amaierako</a:t>
            </a:r>
            <a:r>
              <a:rPr lang="es-ES_tradnl" sz="800" b="1" dirty="0" smtClean="0">
                <a:solidFill>
                  <a:schemeClr val="tx1"/>
                </a:solidFill>
                <a:latin typeface="EHUSerif" pitchFamily="50"/>
              </a:rPr>
              <a:t> lana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</a:rPr>
              <a:t> 6 ETCS </a:t>
            </a:r>
          </a:p>
        </p:txBody>
      </p:sp>
      <p:sp>
        <p:nvSpPr>
          <p:cNvPr id="83" name="82 Rectángulo redondeado"/>
          <p:cNvSpPr>
            <a:spLocks noChangeAspect="1"/>
          </p:cNvSpPr>
          <p:nvPr/>
        </p:nvSpPr>
        <p:spPr bwMode="auto">
          <a:xfrm>
            <a:off x="1907704" y="3356991"/>
            <a:ext cx="1080120" cy="864097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Hortz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pat. eta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terapeutika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 I 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12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84" name="83 Rectángulo redondeado"/>
          <p:cNvSpPr>
            <a:spLocks noChangeAspect="1"/>
          </p:cNvSpPr>
          <p:nvPr/>
        </p:nvSpPr>
        <p:spPr bwMode="auto">
          <a:xfrm>
            <a:off x="2051720" y="4526354"/>
            <a:ext cx="1008112" cy="848083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Hortz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. Pat. eta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terapeutika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 II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87" name="Text Box 6"/>
          <p:cNvSpPr txBox="1">
            <a:spLocks noChangeAspect="1" noChangeArrowheads="1"/>
          </p:cNvSpPr>
          <p:nvPr/>
        </p:nvSpPr>
        <p:spPr bwMode="auto">
          <a:xfrm>
            <a:off x="5436096" y="3356992"/>
            <a:ext cx="1368152" cy="415118"/>
          </a:xfrm>
          <a:prstGeom prst="rect">
            <a:avLst/>
          </a:prstGeom>
          <a:solidFill>
            <a:srgbClr val="8AD2F2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Farmakologia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90" name="Text Box 60"/>
          <p:cNvSpPr txBox="1">
            <a:spLocks noChangeAspect="1" noChangeArrowheads="1"/>
          </p:cNvSpPr>
          <p:nvPr/>
        </p:nvSpPr>
        <p:spPr bwMode="auto">
          <a:xfrm>
            <a:off x="793762" y="867582"/>
            <a:ext cx="1285345" cy="406803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Zelulen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biologia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97" name="Text Box 47"/>
          <p:cNvSpPr txBox="1">
            <a:spLocks noChangeAspect="1" noChangeArrowheads="1"/>
          </p:cNvSpPr>
          <p:nvPr/>
        </p:nvSpPr>
        <p:spPr bwMode="auto">
          <a:xfrm>
            <a:off x="2187627" y="1342029"/>
            <a:ext cx="1285345" cy="430787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Anatomia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 II</a:t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99" name="Text Box 65"/>
          <p:cNvSpPr txBox="1">
            <a:spLocks noChangeAspect="1" noChangeArrowheads="1"/>
          </p:cNvSpPr>
          <p:nvPr/>
        </p:nvSpPr>
        <p:spPr bwMode="auto">
          <a:xfrm>
            <a:off x="6460744" y="882596"/>
            <a:ext cx="928691" cy="881322"/>
          </a:xfrm>
          <a:prstGeom prst="rect">
            <a:avLst/>
          </a:prstGeom>
          <a:solidFill>
            <a:srgbClr val="F7ABBB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Fisiologia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eta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nutrizioa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/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100" name="AutoShape 26"/>
          <p:cNvSpPr>
            <a:spLocks noChangeAspect="1" noChangeArrowheads="1"/>
          </p:cNvSpPr>
          <p:nvPr/>
        </p:nvSpPr>
        <p:spPr bwMode="auto">
          <a:xfrm>
            <a:off x="5436096" y="3861048"/>
            <a:ext cx="1356766" cy="360040"/>
          </a:xfrm>
          <a:prstGeom prst="flowChartAlternateProcess">
            <a:avLst/>
          </a:prstGeom>
          <a:solidFill>
            <a:srgbClr val="A0F6B4"/>
          </a:solidFill>
          <a:ln w="57150">
            <a:solidFill>
              <a:srgbClr val="FF99FF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Lege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eta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auzitegi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odontologia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15460" name="102 CuadroTexto"/>
          <p:cNvSpPr txBox="1">
            <a:spLocks noChangeAspect="1"/>
          </p:cNvSpPr>
          <p:nvPr/>
        </p:nvSpPr>
        <p:spPr bwMode="auto">
          <a:xfrm>
            <a:off x="7631639" y="6075542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_tradnl" sz="800" b="1" dirty="0">
              <a:latin typeface="EHUSerif" pitchFamily="50"/>
            </a:endParaRPr>
          </a:p>
        </p:txBody>
      </p:sp>
      <p:sp>
        <p:nvSpPr>
          <p:cNvPr id="15461" name="103 CuadroTexto"/>
          <p:cNvSpPr txBox="1">
            <a:spLocks noChangeAspect="1"/>
          </p:cNvSpPr>
          <p:nvPr/>
        </p:nvSpPr>
        <p:spPr bwMode="auto">
          <a:xfrm>
            <a:off x="6775230" y="4640115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_tradnl" sz="800" b="1" dirty="0">
              <a:latin typeface="EHUSerif" pitchFamily="50"/>
            </a:endParaRPr>
          </a:p>
        </p:txBody>
      </p:sp>
      <p:sp>
        <p:nvSpPr>
          <p:cNvPr id="15462" name="104 CuadroTexto"/>
          <p:cNvSpPr txBox="1">
            <a:spLocks noChangeAspect="1"/>
          </p:cNvSpPr>
          <p:nvPr/>
        </p:nvSpPr>
        <p:spPr bwMode="auto">
          <a:xfrm>
            <a:off x="6716481" y="3432135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_tradnl" sz="800" b="1" dirty="0">
              <a:latin typeface="EHUSerif" pitchFamily="50"/>
            </a:endParaRPr>
          </a:p>
        </p:txBody>
      </p:sp>
      <p:sp>
        <p:nvSpPr>
          <p:cNvPr id="15463" name="105 CuadroTexto"/>
          <p:cNvSpPr txBox="1">
            <a:spLocks noChangeAspect="1"/>
          </p:cNvSpPr>
          <p:nvPr/>
        </p:nvSpPr>
        <p:spPr bwMode="auto">
          <a:xfrm>
            <a:off x="8073005" y="2016005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_tradnl" sz="800" b="1" dirty="0">
              <a:latin typeface="EHUSerif" pitchFamily="50"/>
            </a:endParaRPr>
          </a:p>
        </p:txBody>
      </p:sp>
      <p:sp>
        <p:nvSpPr>
          <p:cNvPr id="15464" name="106 CuadroTexto"/>
          <p:cNvSpPr txBox="1">
            <a:spLocks noChangeAspect="1"/>
          </p:cNvSpPr>
          <p:nvPr/>
        </p:nvSpPr>
        <p:spPr bwMode="auto">
          <a:xfrm>
            <a:off x="8280920" y="851726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_tradnl" sz="800" b="1" dirty="0">
              <a:latin typeface="EHUSerif" pitchFamily="50"/>
            </a:endParaRPr>
          </a:p>
        </p:txBody>
      </p:sp>
      <p:sp>
        <p:nvSpPr>
          <p:cNvPr id="2" name="59 Rectángulo redondeado"/>
          <p:cNvSpPr>
            <a:spLocks noChangeAspect="1"/>
          </p:cNvSpPr>
          <p:nvPr/>
        </p:nvSpPr>
        <p:spPr bwMode="auto">
          <a:xfrm>
            <a:off x="3851920" y="5661248"/>
            <a:ext cx="936104" cy="998616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Ortodontzia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>
                <a:solidFill>
                  <a:schemeClr val="tx1"/>
                </a:solidFill>
                <a:latin typeface="EHUSerif" pitchFamily="50"/>
              </a:rPr>
              <a:t>II</a:t>
            </a:r>
          </a:p>
          <a:p>
            <a:pPr algn="ctr">
              <a:defRPr/>
            </a:pPr>
            <a:r>
              <a:rPr lang="es-ES" sz="1200" b="1" dirty="0">
                <a:solidFill>
                  <a:schemeClr val="tx1"/>
                </a:solidFill>
                <a:latin typeface="EHUSerif" pitchFamily="50"/>
              </a:rPr>
              <a:t>9 ECTS</a:t>
            </a:r>
          </a:p>
        </p:txBody>
      </p:sp>
      <p:sp>
        <p:nvSpPr>
          <p:cNvPr id="64" name="63 Estrella de 5 puntas"/>
          <p:cNvSpPr/>
          <p:nvPr/>
        </p:nvSpPr>
        <p:spPr bwMode="auto">
          <a:xfrm>
            <a:off x="2195736" y="908720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69" name="68 Estrella de 5 puntas"/>
          <p:cNvSpPr/>
          <p:nvPr/>
        </p:nvSpPr>
        <p:spPr bwMode="auto">
          <a:xfrm>
            <a:off x="827584" y="908720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71" name="70 Estrella de 5 puntas"/>
          <p:cNvSpPr/>
          <p:nvPr/>
        </p:nvSpPr>
        <p:spPr bwMode="auto">
          <a:xfrm>
            <a:off x="2195736" y="1413888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72" name="71 Estrella de 5 puntas"/>
          <p:cNvSpPr/>
          <p:nvPr/>
        </p:nvSpPr>
        <p:spPr bwMode="auto">
          <a:xfrm>
            <a:off x="7597460" y="908720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76" name="75 Estrella de 5 puntas"/>
          <p:cNvSpPr/>
          <p:nvPr/>
        </p:nvSpPr>
        <p:spPr bwMode="auto">
          <a:xfrm>
            <a:off x="3635896" y="1557904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78" name="77 Estrella de 5 puntas"/>
          <p:cNvSpPr/>
          <p:nvPr/>
        </p:nvSpPr>
        <p:spPr bwMode="auto">
          <a:xfrm>
            <a:off x="3635896" y="908720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79" name="78 Estrella de 5 puntas"/>
          <p:cNvSpPr/>
          <p:nvPr/>
        </p:nvSpPr>
        <p:spPr bwMode="auto">
          <a:xfrm>
            <a:off x="6516216" y="908720"/>
            <a:ext cx="142892" cy="142904"/>
          </a:xfrm>
          <a:prstGeom prst="star5">
            <a:avLst/>
          </a:prstGeom>
          <a:solidFill>
            <a:srgbClr val="0070C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_tradnl" sz="800" b="1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82" name="81 Rectángulo redondeado"/>
          <p:cNvSpPr>
            <a:spLocks noChangeAspect="1"/>
          </p:cNvSpPr>
          <p:nvPr/>
        </p:nvSpPr>
        <p:spPr bwMode="auto">
          <a:xfrm>
            <a:off x="5148064" y="4509120"/>
            <a:ext cx="1008112" cy="395908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Periodontzia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>
                <a:solidFill>
                  <a:schemeClr val="tx1"/>
                </a:solidFill>
                <a:latin typeface="EHUSerif" pitchFamily="50"/>
              </a:rPr>
              <a:t>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EHUSerif" pitchFamily="50"/>
              </a:rPr>
              <a:t>6 ECTS</a:t>
            </a:r>
          </a:p>
        </p:txBody>
      </p:sp>
      <p:sp>
        <p:nvSpPr>
          <p:cNvPr id="15512" name="84 CuadroTexto"/>
          <p:cNvSpPr txBox="1">
            <a:spLocks noChangeArrowheads="1"/>
          </p:cNvSpPr>
          <p:nvPr/>
        </p:nvSpPr>
        <p:spPr bwMode="auto">
          <a:xfrm>
            <a:off x="2627784" y="251937"/>
            <a:ext cx="63367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s-ES" sz="2400" b="1" dirty="0" err="1" smtClean="0">
                <a:solidFill>
                  <a:srgbClr val="0070C0"/>
                </a:solidFill>
                <a:latin typeface="EHUSans" pitchFamily="50"/>
              </a:rPr>
              <a:t>Odontologiako</a:t>
            </a:r>
            <a:r>
              <a:rPr lang="es-ES" sz="2400" b="1" dirty="0" smtClean="0">
                <a:solidFill>
                  <a:srgbClr val="0070C0"/>
                </a:solidFill>
                <a:latin typeface="EHUSans" pitchFamily="50"/>
              </a:rPr>
              <a:t> </a:t>
            </a:r>
            <a:r>
              <a:rPr lang="es-ES" sz="2400" b="1" dirty="0" err="1" smtClean="0">
                <a:solidFill>
                  <a:srgbClr val="0070C0"/>
                </a:solidFill>
                <a:latin typeface="EHUSans" pitchFamily="50"/>
              </a:rPr>
              <a:t>Gradu-Masterra</a:t>
            </a:r>
            <a:endParaRPr lang="es-ES" sz="2400" b="1" dirty="0">
              <a:solidFill>
                <a:srgbClr val="0070C0"/>
              </a:solidFill>
              <a:latin typeface="EHUSans" pitchFamily="50"/>
            </a:endParaRPr>
          </a:p>
        </p:txBody>
      </p:sp>
      <p:cxnSp>
        <p:nvCxnSpPr>
          <p:cNvPr id="95" name="94 Conector recto"/>
          <p:cNvCxnSpPr/>
          <p:nvPr/>
        </p:nvCxnSpPr>
        <p:spPr bwMode="auto">
          <a:xfrm>
            <a:off x="310852" y="1916831"/>
            <a:ext cx="77175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0 Conector recto"/>
          <p:cNvCxnSpPr/>
          <p:nvPr/>
        </p:nvCxnSpPr>
        <p:spPr bwMode="auto">
          <a:xfrm>
            <a:off x="323528" y="3211388"/>
            <a:ext cx="69127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 bwMode="auto">
          <a:xfrm flipV="1">
            <a:off x="323528" y="4365104"/>
            <a:ext cx="6912768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 bwMode="auto">
          <a:xfrm>
            <a:off x="395536" y="5515645"/>
            <a:ext cx="684076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84 Rectángulo redondeado"/>
          <p:cNvSpPr>
            <a:spLocks noChangeAspect="1"/>
          </p:cNvSpPr>
          <p:nvPr/>
        </p:nvSpPr>
        <p:spPr bwMode="auto">
          <a:xfrm>
            <a:off x="5292080" y="2640190"/>
            <a:ext cx="1319277" cy="408315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Aho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patologia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eta</a:t>
            </a:r>
            <a:br>
              <a:rPr lang="es-ES" sz="800" b="1" dirty="0" smtClean="0">
                <a:solidFill>
                  <a:schemeClr val="tx1"/>
                </a:solidFill>
                <a:latin typeface="EHUSerif" pitchFamily="50"/>
              </a:rPr>
            </a:b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medikuntza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smtClean="0">
                <a:solidFill>
                  <a:srgbClr val="FFFF00"/>
                </a:solidFill>
                <a:latin typeface="EHUSerif" pitchFamily="50"/>
              </a:rPr>
              <a:t> </a:t>
            </a:r>
            <a:r>
              <a:rPr lang="es-ES" sz="800" b="1" dirty="0">
                <a:solidFill>
                  <a:srgbClr val="FFFF00"/>
                </a:solidFill>
                <a:latin typeface="EHUSerif" pitchFamily="50"/>
              </a:rPr>
              <a:t>3)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89" name="88 Rectángulo redondeado"/>
          <p:cNvSpPr>
            <a:spLocks noChangeAspect="1"/>
          </p:cNvSpPr>
          <p:nvPr/>
        </p:nvSpPr>
        <p:spPr bwMode="auto">
          <a:xfrm>
            <a:off x="3131840" y="4517109"/>
            <a:ext cx="1008112" cy="857377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Aho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patologia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eta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medikuntzaII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 smtClean="0">
                <a:solidFill>
                  <a:schemeClr val="tx1"/>
                </a:solidFill>
                <a:latin typeface="EHUSerif" pitchFamily="50"/>
              </a:rPr>
              <a:t>9 </a:t>
            </a:r>
            <a:r>
              <a:rPr lang="es-ES_tradnl" sz="1200" b="1" dirty="0" smtClean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rPr>
              <a:t>ETCS</a:t>
            </a:r>
            <a:endParaRPr lang="es-ES" sz="1200" b="1" dirty="0">
              <a:solidFill>
                <a:schemeClr val="tx1"/>
              </a:solidFill>
              <a:latin typeface="EHUSerif" pitchFamily="50"/>
            </a:endParaRPr>
          </a:p>
        </p:txBody>
      </p:sp>
      <p:sp>
        <p:nvSpPr>
          <p:cNvPr id="86" name="85 Rectángulo redondeado"/>
          <p:cNvSpPr>
            <a:spLocks noChangeAspect="1"/>
          </p:cNvSpPr>
          <p:nvPr/>
        </p:nvSpPr>
        <p:spPr bwMode="auto">
          <a:xfrm>
            <a:off x="827584" y="3356992"/>
            <a:ext cx="1008112" cy="409981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Aho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kirurgia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I 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EHUSerif" pitchFamily="50"/>
              </a:rPr>
              <a:t>6ECTS</a:t>
            </a:r>
          </a:p>
        </p:txBody>
      </p:sp>
      <p:sp>
        <p:nvSpPr>
          <p:cNvPr id="92" name="91 Rectángulo redondeado"/>
          <p:cNvSpPr>
            <a:spLocks noChangeAspect="1"/>
          </p:cNvSpPr>
          <p:nvPr/>
        </p:nvSpPr>
        <p:spPr bwMode="auto">
          <a:xfrm>
            <a:off x="827584" y="3811107"/>
            <a:ext cx="1008112" cy="409981"/>
          </a:xfrm>
          <a:prstGeom prst="roundRect">
            <a:avLst/>
          </a:prstGeom>
          <a:solidFill>
            <a:srgbClr val="FFFF9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Aho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</a:t>
            </a:r>
            <a:r>
              <a:rPr lang="es-ES" sz="800" b="1" dirty="0" err="1" smtClean="0">
                <a:solidFill>
                  <a:schemeClr val="tx1"/>
                </a:solidFill>
                <a:latin typeface="EHUSerif" pitchFamily="50"/>
              </a:rPr>
              <a:t>kirurgia</a:t>
            </a:r>
            <a:r>
              <a:rPr lang="es-ES" sz="800" b="1" dirty="0" smtClean="0">
                <a:solidFill>
                  <a:schemeClr val="tx1"/>
                </a:solidFill>
                <a:latin typeface="EHUSerif" pitchFamily="50"/>
              </a:rPr>
              <a:t> II </a:t>
            </a:r>
            <a:endParaRPr lang="es-ES" sz="800" b="1" dirty="0">
              <a:solidFill>
                <a:schemeClr val="tx1"/>
              </a:solidFill>
              <a:latin typeface="EHUSerif" pitchFamily="5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1"/>
                </a:solidFill>
                <a:latin typeface="EHUSerif" pitchFamily="50"/>
              </a:rPr>
              <a:t>6ECTS</a:t>
            </a:r>
          </a:p>
        </p:txBody>
      </p:sp>
      <p:sp>
        <p:nvSpPr>
          <p:cNvPr id="93" name="104 Rectángulo"/>
          <p:cNvSpPr>
            <a:spLocks noChangeArrowheads="1"/>
          </p:cNvSpPr>
          <p:nvPr/>
        </p:nvSpPr>
        <p:spPr bwMode="auto">
          <a:xfrm>
            <a:off x="150923" y="849486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1.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94" name="104 Rectángulo"/>
          <p:cNvSpPr>
            <a:spLocks noChangeArrowheads="1"/>
          </p:cNvSpPr>
          <p:nvPr/>
        </p:nvSpPr>
        <p:spPr bwMode="auto">
          <a:xfrm>
            <a:off x="179512" y="2073622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2.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96" name="104 Rectángulo"/>
          <p:cNvSpPr>
            <a:spLocks noChangeArrowheads="1"/>
          </p:cNvSpPr>
          <p:nvPr/>
        </p:nvSpPr>
        <p:spPr bwMode="auto">
          <a:xfrm>
            <a:off x="179512" y="3356992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3.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05" name="104 Rectángulo"/>
          <p:cNvSpPr>
            <a:spLocks noChangeArrowheads="1"/>
          </p:cNvSpPr>
          <p:nvPr/>
        </p:nvSpPr>
        <p:spPr bwMode="auto">
          <a:xfrm>
            <a:off x="179512" y="4437112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4.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06" name="104 Rectángulo"/>
          <p:cNvSpPr>
            <a:spLocks noChangeArrowheads="1"/>
          </p:cNvSpPr>
          <p:nvPr/>
        </p:nvSpPr>
        <p:spPr bwMode="auto">
          <a:xfrm>
            <a:off x="179512" y="5661248"/>
            <a:ext cx="60465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_tradnl" b="1" dirty="0" smtClean="0">
                <a:latin typeface="EHUSerif" pitchFamily="50"/>
              </a:rPr>
              <a:t>5. </a:t>
            </a:r>
          </a:p>
          <a:p>
            <a:pPr algn="ctr"/>
            <a:r>
              <a:rPr lang="es-ES_tradnl" sz="1100" b="1" dirty="0" err="1" smtClean="0">
                <a:latin typeface="EHUSerif" pitchFamily="50"/>
              </a:rPr>
              <a:t>maila</a:t>
            </a:r>
            <a:endParaRPr lang="es-ES_tradnl" sz="1100" b="1" dirty="0">
              <a:latin typeface="EHUSerif" pitchFamily="50"/>
            </a:endParaRPr>
          </a:p>
          <a:p>
            <a:pPr algn="ctr"/>
            <a:r>
              <a:rPr lang="es-ES_tradnl" sz="1400" dirty="0" smtClean="0">
                <a:latin typeface="EHUSerif" pitchFamily="50"/>
              </a:rPr>
              <a:t>60</a:t>
            </a:r>
          </a:p>
          <a:p>
            <a:pPr algn="ctr"/>
            <a:r>
              <a:rPr lang="es-ES_tradnl" sz="1100" dirty="0" smtClean="0">
                <a:latin typeface="EHUSerif" pitchFamily="50"/>
              </a:rPr>
              <a:t>ECTS</a:t>
            </a:r>
            <a:endParaRPr lang="es-ES_tradnl" sz="1100" dirty="0">
              <a:latin typeface="EHUSerif" pitchFamily="50"/>
            </a:endParaRPr>
          </a:p>
        </p:txBody>
      </p:sp>
      <p:sp>
        <p:nvSpPr>
          <p:cNvPr id="114" name="113 Estrella de 5 puntas"/>
          <p:cNvSpPr/>
          <p:nvPr/>
        </p:nvSpPr>
        <p:spPr>
          <a:xfrm>
            <a:off x="827584" y="1412776"/>
            <a:ext cx="144016" cy="144016"/>
          </a:xfrm>
          <a:prstGeom prst="star5">
            <a:avLst/>
          </a:pr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EHUSerif" pitchFamily="50"/>
              <a:ea typeface="ＭＳ Ｐゴシック" pitchFamily="-112" charset="-128"/>
            </a:endParaRPr>
          </a:p>
        </p:txBody>
      </p:sp>
      <p:grpSp>
        <p:nvGrpSpPr>
          <p:cNvPr id="3" name="115 Grupo"/>
          <p:cNvGrpSpPr/>
          <p:nvPr/>
        </p:nvGrpSpPr>
        <p:grpSpPr>
          <a:xfrm>
            <a:off x="106731" y="124271"/>
            <a:ext cx="3673181" cy="568425"/>
            <a:chOff x="0" y="0"/>
            <a:chExt cx="3673181" cy="568425"/>
          </a:xfrm>
        </p:grpSpPr>
        <p:sp>
          <p:nvSpPr>
            <p:cNvPr id="77" name="76 Estrella de 5 puntas"/>
            <p:cNvSpPr/>
            <p:nvPr/>
          </p:nvSpPr>
          <p:spPr bwMode="auto">
            <a:xfrm>
              <a:off x="107504" y="332656"/>
              <a:ext cx="142892" cy="142904"/>
            </a:xfrm>
            <a:prstGeom prst="star5">
              <a:avLst/>
            </a:prstGeom>
            <a:solidFill>
              <a:srgbClr val="0070C0"/>
            </a:solidFill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_tradnl" sz="800" b="1">
                <a:solidFill>
                  <a:schemeClr val="tx1"/>
                </a:solidFill>
                <a:latin typeface="EHUSerif" pitchFamily="50"/>
              </a:endParaRPr>
            </a:p>
          </p:txBody>
        </p:sp>
        <p:sp>
          <p:nvSpPr>
            <p:cNvPr id="108" name="107 CuadroTexto"/>
            <p:cNvSpPr txBox="1"/>
            <p:nvPr/>
          </p:nvSpPr>
          <p:spPr>
            <a:xfrm>
              <a:off x="186410" y="260648"/>
              <a:ext cx="24411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u="sng" dirty="0" err="1" smtClean="0"/>
                <a:t>Adarreko</a:t>
              </a:r>
              <a:r>
                <a:rPr lang="es-ES" sz="1400" b="1" u="sng" dirty="0" smtClean="0"/>
                <a:t> </a:t>
              </a:r>
              <a:r>
                <a:rPr lang="es-ES" sz="1400" b="1" u="sng" dirty="0" err="1" smtClean="0"/>
                <a:t>oinarrizko</a:t>
              </a:r>
              <a:r>
                <a:rPr lang="es-ES" sz="1400" b="1" u="sng" dirty="0" smtClean="0"/>
                <a:t> </a:t>
              </a:r>
              <a:r>
                <a:rPr lang="es-ES" sz="1400" b="1" u="sng" dirty="0" err="1" smtClean="0"/>
                <a:t>irakasgaia</a:t>
              </a:r>
              <a:endParaRPr lang="es-ES" sz="1400" b="1" u="sng" dirty="0"/>
            </a:p>
          </p:txBody>
        </p:sp>
        <p:sp>
          <p:nvSpPr>
            <p:cNvPr id="109" name="108 Rectángulo redondeado"/>
            <p:cNvSpPr/>
            <p:nvPr/>
          </p:nvSpPr>
          <p:spPr>
            <a:xfrm>
              <a:off x="0" y="0"/>
              <a:ext cx="613349" cy="260648"/>
            </a:xfrm>
            <a:prstGeom prst="roundRect">
              <a:avLst/>
            </a:prstGeom>
            <a:solidFill>
              <a:srgbClr val="F7ABBB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1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0" name="109 Rectángulo redondeado"/>
            <p:cNvSpPr/>
            <p:nvPr/>
          </p:nvSpPr>
          <p:spPr>
            <a:xfrm>
              <a:off x="613349" y="0"/>
              <a:ext cx="613349" cy="260648"/>
            </a:xfrm>
            <a:prstGeom prst="roundRect">
              <a:avLst/>
            </a:prstGeom>
            <a:solidFill>
              <a:srgbClr val="A0F6B4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2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1" name="110 Rectángulo redondeado"/>
            <p:cNvSpPr/>
            <p:nvPr/>
          </p:nvSpPr>
          <p:spPr>
            <a:xfrm>
              <a:off x="1200391" y="0"/>
              <a:ext cx="613349" cy="260648"/>
            </a:xfrm>
            <a:prstGeom prst="roundRect">
              <a:avLst/>
            </a:prstGeom>
            <a:solidFill>
              <a:srgbClr val="8AD2F2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3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2" name="111 Rectángulo redondeado"/>
            <p:cNvSpPr/>
            <p:nvPr/>
          </p:nvSpPr>
          <p:spPr>
            <a:xfrm>
              <a:off x="1787433" y="0"/>
              <a:ext cx="613349" cy="260648"/>
            </a:xfrm>
            <a:prstGeom prst="roundRect">
              <a:avLst/>
            </a:prstGeom>
            <a:solidFill>
              <a:srgbClr val="FFFF9F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4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3" name="112 Rectángulo redondeado"/>
            <p:cNvSpPr/>
            <p:nvPr/>
          </p:nvSpPr>
          <p:spPr>
            <a:xfrm>
              <a:off x="3059832" y="0"/>
              <a:ext cx="613349" cy="260648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99FF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6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  <p:sp>
          <p:nvSpPr>
            <p:cNvPr id="115" name="114 Rectángulo redondeado"/>
            <p:cNvSpPr/>
            <p:nvPr/>
          </p:nvSpPr>
          <p:spPr>
            <a:xfrm>
              <a:off x="2411760" y="0"/>
              <a:ext cx="613349" cy="26064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1200" b="1" dirty="0" err="1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Mod</a:t>
              </a:r>
              <a:r>
                <a:rPr lang="es-ES_tradnl" sz="1200" b="1" dirty="0" smtClean="0">
                  <a:solidFill>
                    <a:schemeClr val="tx1"/>
                  </a:solidFill>
                  <a:latin typeface="EHUSerif" pitchFamily="50"/>
                  <a:ea typeface="ＭＳ Ｐゴシック" pitchFamily="-112" charset="-128"/>
                </a:rPr>
                <a:t>. 5</a:t>
              </a:r>
              <a:endParaRPr lang="es-ES_tradnl" sz="1200" b="1" dirty="0">
                <a:solidFill>
                  <a:schemeClr val="tx1"/>
                </a:solidFill>
                <a:latin typeface="EHUSerif" pitchFamily="50"/>
                <a:ea typeface="ＭＳ Ｐゴシック" pitchFamily="-112" charset="-128"/>
              </a:endParaRPr>
            </a:p>
          </p:txBody>
        </p:sp>
      </p:grpSp>
      <p:sp>
        <p:nvSpPr>
          <p:cNvPr id="118" name="117 Hexágono"/>
          <p:cNvSpPr/>
          <p:nvPr/>
        </p:nvSpPr>
        <p:spPr bwMode="auto">
          <a:xfrm>
            <a:off x="6228184" y="4944504"/>
            <a:ext cx="1080120" cy="356704"/>
          </a:xfrm>
          <a:prstGeom prst="hexagon">
            <a:avLst/>
          </a:prstGeom>
          <a:solidFill>
            <a:schemeClr val="bg1"/>
          </a:solidFill>
          <a:ln w="57150">
            <a:solidFill>
              <a:srgbClr val="FF99FF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ans" pitchFamily="50"/>
              </a:rPr>
              <a:t>Hautazkoa</a:t>
            </a: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 2 </a:t>
            </a:r>
            <a:endParaRPr lang="es-ES_tradnl" sz="800" b="1" dirty="0">
              <a:solidFill>
                <a:schemeClr val="tx1"/>
              </a:solidFill>
              <a:latin typeface="EHUSans" pitchFamily="50"/>
            </a:endParaRPr>
          </a:p>
          <a:p>
            <a:pPr algn="ctr"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_tradnl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119" name="118 Hexágono"/>
          <p:cNvSpPr/>
          <p:nvPr/>
        </p:nvSpPr>
        <p:spPr bwMode="auto">
          <a:xfrm>
            <a:off x="6012160" y="5661248"/>
            <a:ext cx="1224136" cy="864096"/>
          </a:xfrm>
          <a:prstGeom prst="hexagon">
            <a:avLst/>
          </a:prstGeom>
          <a:solidFill>
            <a:schemeClr val="bg1"/>
          </a:solidFill>
          <a:ln w="57150">
            <a:solidFill>
              <a:srgbClr val="FF99FF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ans" pitchFamily="50"/>
              </a:rPr>
              <a:t>Hautazkoa</a:t>
            </a: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 3</a:t>
            </a:r>
            <a:endParaRPr lang="es-ES_tradnl" sz="800" b="1" dirty="0">
              <a:solidFill>
                <a:schemeClr val="tx1"/>
              </a:solidFill>
              <a:latin typeface="EHUSans" pitchFamily="50"/>
            </a:endParaRPr>
          </a:p>
          <a:p>
            <a:pPr algn="ctr"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_tradnl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120" name="119 Hexágono"/>
          <p:cNvSpPr/>
          <p:nvPr/>
        </p:nvSpPr>
        <p:spPr bwMode="auto">
          <a:xfrm>
            <a:off x="6732240" y="2636912"/>
            <a:ext cx="1357475" cy="356704"/>
          </a:xfrm>
          <a:prstGeom prst="hexagon">
            <a:avLst/>
          </a:prstGeom>
          <a:solidFill>
            <a:schemeClr val="bg1"/>
          </a:solidFill>
          <a:ln w="57150">
            <a:solidFill>
              <a:srgbClr val="FF99FF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800" b="1" dirty="0" err="1" smtClean="0">
                <a:solidFill>
                  <a:schemeClr val="tx1"/>
                </a:solidFill>
                <a:latin typeface="EHUSans" pitchFamily="50"/>
              </a:rPr>
              <a:t>Hautazkoa</a:t>
            </a:r>
            <a:r>
              <a:rPr lang="es-ES_tradnl" sz="800" b="1" dirty="0" smtClean="0">
                <a:solidFill>
                  <a:schemeClr val="tx1"/>
                </a:solidFill>
                <a:latin typeface="EHUSans" pitchFamily="50"/>
              </a:rPr>
              <a:t> 1 </a:t>
            </a:r>
            <a:endParaRPr lang="es-ES_tradnl" sz="800" b="1" dirty="0">
              <a:solidFill>
                <a:schemeClr val="tx1"/>
              </a:solidFill>
              <a:latin typeface="EHUSans" pitchFamily="50"/>
            </a:endParaRPr>
          </a:p>
          <a:p>
            <a:pPr algn="ctr">
              <a:defRPr/>
            </a:pP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</a:rPr>
              <a:t>6 </a:t>
            </a:r>
            <a:r>
              <a:rPr lang="es-ES_tradnl" sz="1200" b="1" dirty="0" smtClean="0">
                <a:solidFill>
                  <a:schemeClr val="tx1"/>
                </a:solidFill>
                <a:latin typeface="EHUSans" pitchFamily="50"/>
                <a:ea typeface="ＭＳ Ｐゴシック" pitchFamily="-112" charset="-128"/>
              </a:rPr>
              <a:t>ECTS</a:t>
            </a:r>
            <a:endParaRPr lang="es-ES_tradnl" sz="1200" b="1" dirty="0">
              <a:solidFill>
                <a:schemeClr val="tx1"/>
              </a:solidFill>
              <a:latin typeface="EHUSans" pitchFamily="50"/>
            </a:endParaRPr>
          </a:p>
        </p:txBody>
      </p:sp>
      <p:sp>
        <p:nvSpPr>
          <p:cNvPr id="122" name="121 Rectángulo redondeado"/>
          <p:cNvSpPr/>
          <p:nvPr/>
        </p:nvSpPr>
        <p:spPr bwMode="auto">
          <a:xfrm>
            <a:off x="7452320" y="3140968"/>
            <a:ext cx="1691680" cy="2736303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99FF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18000" rIns="1080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HAUTAZKOAK </a:t>
            </a:r>
            <a:r>
              <a:rPr lang="es-ES_tradnl" sz="1000" b="1" dirty="0" smtClean="0">
                <a:solidFill>
                  <a:schemeClr val="tx1"/>
                </a:solidFill>
                <a:latin typeface="EHUSans" pitchFamily="50"/>
              </a:rPr>
              <a:t>(</a:t>
            </a:r>
            <a:r>
              <a:rPr lang="es-ES_tradnl" sz="1000" b="1" dirty="0" err="1" smtClean="0">
                <a:solidFill>
                  <a:schemeClr val="tx1"/>
                </a:solidFill>
                <a:latin typeface="EHUSans" pitchFamily="50"/>
              </a:rPr>
              <a:t>Mod</a:t>
            </a:r>
            <a:r>
              <a:rPr lang="es-ES_tradnl" sz="1000" b="1" dirty="0" smtClean="0">
                <a:solidFill>
                  <a:schemeClr val="tx1"/>
                </a:solidFill>
                <a:latin typeface="EHUSans" pitchFamily="50"/>
              </a:rPr>
              <a:t> 6)</a:t>
            </a:r>
            <a:r>
              <a:rPr lang="en-US" sz="1100" b="1" dirty="0" smtClean="0">
                <a:solidFill>
                  <a:schemeClr val="tx1"/>
                </a:solidFill>
              </a:rPr>
              <a:t> : </a:t>
            </a:r>
            <a:endParaRPr lang="es-ES" sz="1100" b="1" dirty="0" smtClean="0">
              <a:solidFill>
                <a:schemeClr val="tx1"/>
              </a:solidFill>
            </a:endParaRPr>
          </a:p>
          <a:p>
            <a:r>
              <a:rPr lang="en-US" sz="1000" b="1" u="sng" dirty="0" smtClean="0">
                <a:solidFill>
                  <a:schemeClr val="tx1"/>
                </a:solidFill>
              </a:rPr>
              <a:t>*HAUTAZKOA 1:</a:t>
            </a:r>
            <a:endParaRPr lang="es-ES" sz="1000" b="1" dirty="0" smtClean="0">
              <a:solidFill>
                <a:schemeClr val="tx1"/>
              </a:solidFill>
            </a:endParaRPr>
          </a:p>
          <a:p>
            <a:r>
              <a:rPr lang="en-US" sz="900" b="1" dirty="0" smtClean="0">
                <a:solidFill>
                  <a:schemeClr val="tx1"/>
                </a:solidFill>
              </a:rPr>
              <a:t>1-Euskara I     6</a:t>
            </a:r>
            <a:endParaRPr lang="es-ES" sz="900" b="1" dirty="0" smtClean="0">
              <a:solidFill>
                <a:schemeClr val="tx1"/>
              </a:solidFill>
            </a:endParaRPr>
          </a:p>
          <a:p>
            <a:r>
              <a:rPr lang="en-US" sz="900" b="1" dirty="0" smtClean="0">
                <a:solidFill>
                  <a:schemeClr val="tx1"/>
                </a:solidFill>
              </a:rPr>
              <a:t>2-Kudeaketa eta </a:t>
            </a:r>
            <a:r>
              <a:rPr lang="en-US" sz="900" b="1" dirty="0" err="1" smtClean="0">
                <a:solidFill>
                  <a:schemeClr val="tx1"/>
                </a:solidFill>
              </a:rPr>
              <a:t>kirola</a:t>
            </a:r>
            <a:r>
              <a:rPr lang="en-US" sz="900" b="1" dirty="0" smtClean="0">
                <a:solidFill>
                  <a:schemeClr val="tx1"/>
                </a:solidFill>
              </a:rPr>
              <a:t>    6</a:t>
            </a:r>
            <a:r>
              <a:rPr lang="en-US" sz="1000" b="1" dirty="0" smtClean="0">
                <a:solidFill>
                  <a:schemeClr val="tx1"/>
                </a:solidFill>
              </a:rPr>
              <a:t/>
            </a:r>
            <a:br>
              <a:rPr lang="en-US" sz="1000" b="1" dirty="0" smtClean="0">
                <a:solidFill>
                  <a:schemeClr val="tx1"/>
                </a:solidFill>
              </a:rPr>
            </a:br>
            <a:endParaRPr lang="es-ES" sz="1000" b="1" dirty="0" smtClean="0">
              <a:solidFill>
                <a:schemeClr val="tx1"/>
              </a:solidFill>
            </a:endParaRPr>
          </a:p>
          <a:p>
            <a:r>
              <a:rPr lang="en-US" sz="1000" b="1" u="sng" dirty="0" smtClean="0">
                <a:solidFill>
                  <a:schemeClr val="tx1"/>
                </a:solidFill>
              </a:rPr>
              <a:t>*HAUTAZKOA 2:</a:t>
            </a:r>
            <a:endParaRPr lang="es-ES" sz="1000" b="1" dirty="0" smtClean="0">
              <a:solidFill>
                <a:schemeClr val="tx1"/>
              </a:solidFill>
            </a:endParaRPr>
          </a:p>
          <a:p>
            <a:r>
              <a:rPr lang="en-US" sz="900" b="1" dirty="0" smtClean="0">
                <a:solidFill>
                  <a:schemeClr val="tx1"/>
                </a:solidFill>
              </a:rPr>
              <a:t>3-Euskara II       6</a:t>
            </a:r>
            <a:endParaRPr lang="es-ES" sz="900" b="1" dirty="0" smtClean="0">
              <a:solidFill>
                <a:schemeClr val="tx1"/>
              </a:solidFill>
            </a:endParaRPr>
          </a:p>
          <a:p>
            <a:r>
              <a:rPr lang="es-ES_tradnl" sz="900" b="1" dirty="0" smtClean="0">
                <a:solidFill>
                  <a:schemeClr val="tx1"/>
                </a:solidFill>
              </a:rPr>
              <a:t>4-Ahoko </a:t>
            </a:r>
            <a:r>
              <a:rPr lang="es-ES_tradnl" sz="900" b="1" dirty="0" err="1" smtClean="0">
                <a:solidFill>
                  <a:schemeClr val="tx1"/>
                </a:solidFill>
              </a:rPr>
              <a:t>erreperk</a:t>
            </a:r>
            <a:r>
              <a:rPr lang="es-ES_tradnl" sz="900" b="1" dirty="0" smtClean="0">
                <a:solidFill>
                  <a:schemeClr val="tx1"/>
                </a:solidFill>
              </a:rPr>
              <a:t>.     6 </a:t>
            </a:r>
            <a:endParaRPr lang="es-ES" sz="900" b="1" dirty="0" smtClean="0">
              <a:solidFill>
                <a:schemeClr val="tx1"/>
              </a:solidFill>
            </a:endParaRPr>
          </a:p>
          <a:p>
            <a:r>
              <a:rPr lang="es-ES_tradnl" sz="900" b="1" dirty="0" smtClean="0">
                <a:solidFill>
                  <a:schemeClr val="tx1"/>
                </a:solidFill>
              </a:rPr>
              <a:t>5-Minerako </a:t>
            </a:r>
            <a:r>
              <a:rPr lang="es-ES_tradnl" sz="900" b="1" dirty="0" err="1" smtClean="0">
                <a:solidFill>
                  <a:schemeClr val="tx1"/>
                </a:solidFill>
              </a:rPr>
              <a:t>sarrera</a:t>
            </a:r>
            <a:r>
              <a:rPr lang="es-ES_tradnl" sz="900" b="1" dirty="0" smtClean="0">
                <a:solidFill>
                  <a:schemeClr val="tx1"/>
                </a:solidFill>
              </a:rPr>
              <a:t>     6 </a:t>
            </a:r>
            <a:r>
              <a:rPr lang="es-ES_tradnl" sz="1000" b="1" dirty="0" smtClean="0">
                <a:solidFill>
                  <a:schemeClr val="tx1"/>
                </a:solidFill>
              </a:rPr>
              <a:t/>
            </a:r>
            <a:br>
              <a:rPr lang="es-ES_tradnl" sz="1000" b="1" dirty="0" smtClean="0">
                <a:solidFill>
                  <a:schemeClr val="tx1"/>
                </a:solidFill>
              </a:rPr>
            </a:br>
            <a:endParaRPr lang="es-ES" sz="1000" b="1" dirty="0" smtClean="0">
              <a:solidFill>
                <a:schemeClr val="tx1"/>
              </a:solidFill>
            </a:endParaRPr>
          </a:p>
          <a:p>
            <a:r>
              <a:rPr lang="es-ES_tradnl" sz="1000" b="1" u="sng" dirty="0" smtClean="0">
                <a:solidFill>
                  <a:schemeClr val="tx1"/>
                </a:solidFill>
              </a:rPr>
              <a:t>*HAUTAZKOA 3:</a:t>
            </a:r>
            <a:br>
              <a:rPr lang="es-ES_tradnl" sz="1000" b="1" u="sng" dirty="0" smtClean="0">
                <a:solidFill>
                  <a:schemeClr val="tx1"/>
                </a:solidFill>
              </a:rPr>
            </a:br>
            <a:r>
              <a:rPr lang="es-ES_tradnl" sz="900" b="1" dirty="0" smtClean="0">
                <a:solidFill>
                  <a:schemeClr val="tx1"/>
                </a:solidFill>
              </a:rPr>
              <a:t>1. </a:t>
            </a:r>
            <a:r>
              <a:rPr lang="es-ES_tradnl" sz="900" b="1" dirty="0" err="1" smtClean="0">
                <a:solidFill>
                  <a:schemeClr val="tx1"/>
                </a:solidFill>
              </a:rPr>
              <a:t>Lauhilabetea</a:t>
            </a:r>
            <a:r>
              <a:rPr lang="es-ES_tradnl" sz="900" b="1" dirty="0" smtClean="0">
                <a:solidFill>
                  <a:schemeClr val="tx1"/>
                </a:solidFill>
              </a:rPr>
              <a:t>:</a:t>
            </a:r>
            <a:endParaRPr lang="es-ES" sz="900" b="1" dirty="0" smtClean="0">
              <a:solidFill>
                <a:schemeClr val="tx1"/>
              </a:solidFill>
            </a:endParaRPr>
          </a:p>
          <a:p>
            <a:r>
              <a:rPr lang="es-ES_tradnl" sz="900" b="1" dirty="0" smtClean="0">
                <a:solidFill>
                  <a:schemeClr val="tx1"/>
                </a:solidFill>
              </a:rPr>
              <a:t>7-Aurpegi </a:t>
            </a:r>
            <a:r>
              <a:rPr lang="es-ES_tradnl" sz="900" b="1" dirty="0" err="1" smtClean="0">
                <a:solidFill>
                  <a:schemeClr val="tx1"/>
                </a:solidFill>
              </a:rPr>
              <a:t>masaileko</a:t>
            </a:r>
            <a:r>
              <a:rPr lang="es-ES_tradnl" sz="900" b="1" dirty="0" smtClean="0">
                <a:solidFill>
                  <a:schemeClr val="tx1"/>
                </a:solidFill>
              </a:rPr>
              <a:t> </a:t>
            </a:r>
            <a:r>
              <a:rPr lang="es-ES_tradnl" sz="900" b="1" dirty="0" err="1" smtClean="0">
                <a:solidFill>
                  <a:schemeClr val="tx1"/>
                </a:solidFill>
              </a:rPr>
              <a:t>kirurgia</a:t>
            </a:r>
            <a:r>
              <a:rPr lang="es-ES_tradnl" sz="900" b="1" dirty="0" smtClean="0">
                <a:solidFill>
                  <a:schemeClr val="tx1"/>
                </a:solidFill>
              </a:rPr>
              <a:t>  6</a:t>
            </a:r>
          </a:p>
          <a:p>
            <a:r>
              <a:rPr lang="es-ES_tradnl" sz="900" b="1" dirty="0" smtClean="0">
                <a:solidFill>
                  <a:schemeClr val="tx1"/>
                </a:solidFill>
              </a:rPr>
              <a:t>2. </a:t>
            </a:r>
            <a:r>
              <a:rPr lang="es-ES_tradnl" sz="900" b="1" dirty="0" err="1" smtClean="0">
                <a:solidFill>
                  <a:schemeClr val="tx1"/>
                </a:solidFill>
              </a:rPr>
              <a:t>Lauhilabetea</a:t>
            </a:r>
            <a:endParaRPr lang="es-ES" sz="900" b="1" dirty="0" smtClean="0">
              <a:solidFill>
                <a:schemeClr val="tx1"/>
              </a:solidFill>
            </a:endParaRPr>
          </a:p>
          <a:p>
            <a:r>
              <a:rPr lang="es-ES_tradnl" sz="900" b="1" dirty="0" smtClean="0">
                <a:solidFill>
                  <a:schemeClr val="tx1"/>
                </a:solidFill>
              </a:rPr>
              <a:t>8-Kaltea </a:t>
            </a:r>
            <a:r>
              <a:rPr lang="es-ES_tradnl" sz="900" b="1" dirty="0" err="1" smtClean="0">
                <a:solidFill>
                  <a:schemeClr val="tx1"/>
                </a:solidFill>
              </a:rPr>
              <a:t>identifikatzea</a:t>
            </a:r>
            <a:r>
              <a:rPr lang="es-ES_tradnl" sz="900" b="1" dirty="0" smtClean="0">
                <a:solidFill>
                  <a:schemeClr val="tx1"/>
                </a:solidFill>
              </a:rPr>
              <a:t> eta </a:t>
            </a:r>
            <a:r>
              <a:rPr lang="es-ES_tradnl" sz="900" b="1" dirty="0" err="1" smtClean="0">
                <a:solidFill>
                  <a:schemeClr val="tx1"/>
                </a:solidFill>
              </a:rPr>
              <a:t>neurtzea</a:t>
            </a:r>
            <a:r>
              <a:rPr lang="es-ES_tradnl" sz="900" b="1" dirty="0" smtClean="0">
                <a:solidFill>
                  <a:schemeClr val="tx1"/>
                </a:solidFill>
              </a:rPr>
              <a:t>      6</a:t>
            </a:r>
          </a:p>
          <a:p>
            <a:r>
              <a:rPr lang="es-ES_tradnl" sz="900" b="1" dirty="0" smtClean="0">
                <a:solidFill>
                  <a:schemeClr val="tx1"/>
                </a:solidFill>
              </a:rPr>
              <a:t>9- </a:t>
            </a:r>
            <a:r>
              <a:rPr lang="es-ES_tradnl" sz="900" b="1" dirty="0" err="1" smtClean="0">
                <a:solidFill>
                  <a:schemeClr val="tx1"/>
                </a:solidFill>
              </a:rPr>
              <a:t>Inplantologia</a:t>
            </a:r>
            <a:r>
              <a:rPr lang="es-ES_tradnl" sz="900" b="1" dirty="0" smtClean="0">
                <a:solidFill>
                  <a:schemeClr val="tx1"/>
                </a:solidFill>
              </a:rPr>
              <a:t>      6</a:t>
            </a:r>
            <a:endParaRPr lang="es-ES" sz="9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217</Words>
  <Application>Microsoft Office PowerPoint</Application>
  <PresentationFormat>Presentación en pantalla (4:3)</PresentationFormat>
  <Paragraphs>110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Rodríguez Andrés</dc:creator>
  <cp:lastModifiedBy>bczsocoz</cp:lastModifiedBy>
  <cp:revision>178</cp:revision>
  <dcterms:created xsi:type="dcterms:W3CDTF">2015-09-10T09:22:40Z</dcterms:created>
  <dcterms:modified xsi:type="dcterms:W3CDTF">2015-11-19T08:26:40Z</dcterms:modified>
</cp:coreProperties>
</file>