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1" r:id="rId1"/>
    <p:sldMasterId id="2147483774" r:id="rId2"/>
    <p:sldMasterId id="2147483778" r:id="rId3"/>
  </p:sldMasterIdLst>
  <p:notesMasterIdLst>
    <p:notesMasterId r:id="rId57"/>
  </p:notesMasterIdLst>
  <p:handoutMasterIdLst>
    <p:handoutMasterId r:id="rId58"/>
  </p:handoutMasterIdLst>
  <p:sldIdLst>
    <p:sldId id="653" r:id="rId4"/>
    <p:sldId id="1154" r:id="rId5"/>
    <p:sldId id="1155" r:id="rId6"/>
    <p:sldId id="1156" r:id="rId7"/>
    <p:sldId id="1157" r:id="rId8"/>
    <p:sldId id="1158" r:id="rId9"/>
    <p:sldId id="1260" r:id="rId10"/>
    <p:sldId id="1261" r:id="rId11"/>
    <p:sldId id="1163" r:id="rId12"/>
    <p:sldId id="1164" r:id="rId13"/>
    <p:sldId id="1165" r:id="rId14"/>
    <p:sldId id="1235" r:id="rId15"/>
    <p:sldId id="1166" r:id="rId16"/>
    <p:sldId id="1208" r:id="rId17"/>
    <p:sldId id="1262" r:id="rId18"/>
    <p:sldId id="1215" r:id="rId19"/>
    <p:sldId id="1170" r:id="rId20"/>
    <p:sldId id="1227" r:id="rId21"/>
    <p:sldId id="1257" r:id="rId22"/>
    <p:sldId id="1224" r:id="rId23"/>
    <p:sldId id="1171" r:id="rId24"/>
    <p:sldId id="1254" r:id="rId25"/>
    <p:sldId id="1255" r:id="rId26"/>
    <p:sldId id="1248" r:id="rId27"/>
    <p:sldId id="1249" r:id="rId28"/>
    <p:sldId id="1250" r:id="rId29"/>
    <p:sldId id="1251" r:id="rId30"/>
    <p:sldId id="1252" r:id="rId31"/>
    <p:sldId id="1253" r:id="rId32"/>
    <p:sldId id="1256" r:id="rId33"/>
    <p:sldId id="1276" r:id="rId34"/>
    <p:sldId id="1275" r:id="rId35"/>
    <p:sldId id="1228" r:id="rId36"/>
    <p:sldId id="1229" r:id="rId37"/>
    <p:sldId id="1230" r:id="rId38"/>
    <p:sldId id="1231" r:id="rId39"/>
    <p:sldId id="1232" r:id="rId40"/>
    <p:sldId id="1233" r:id="rId41"/>
    <p:sldId id="1266" r:id="rId42"/>
    <p:sldId id="1267" r:id="rId43"/>
    <p:sldId id="1268" r:id="rId44"/>
    <p:sldId id="1269" r:id="rId45"/>
    <p:sldId id="1270" r:id="rId46"/>
    <p:sldId id="1271" r:id="rId47"/>
    <p:sldId id="1272" r:id="rId48"/>
    <p:sldId id="1273" r:id="rId49"/>
    <p:sldId id="1274" r:id="rId50"/>
    <p:sldId id="1234" r:id="rId51"/>
    <p:sldId id="1259" r:id="rId52"/>
    <p:sldId id="1241" r:id="rId53"/>
    <p:sldId id="1242" r:id="rId54"/>
    <p:sldId id="1243" r:id="rId55"/>
    <p:sldId id="1244" r:id="rId56"/>
  </p:sldIdLst>
  <p:sldSz cx="9144000" cy="6858000" type="screen4x3"/>
  <p:notesSz cx="6805613" cy="99441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1F65329-B447-44AC-8483-E38828B7257C}">
          <p14:sldIdLst>
            <p14:sldId id="653"/>
            <p14:sldId id="1154"/>
            <p14:sldId id="1155"/>
            <p14:sldId id="1156"/>
            <p14:sldId id="1157"/>
            <p14:sldId id="1158"/>
            <p14:sldId id="1260"/>
            <p14:sldId id="1261"/>
            <p14:sldId id="1163"/>
            <p14:sldId id="1164"/>
            <p14:sldId id="1165"/>
            <p14:sldId id="1235"/>
            <p14:sldId id="1166"/>
            <p14:sldId id="1208"/>
            <p14:sldId id="1262"/>
            <p14:sldId id="1215"/>
            <p14:sldId id="1170"/>
            <p14:sldId id="1227"/>
            <p14:sldId id="1257"/>
            <p14:sldId id="1224"/>
            <p14:sldId id="1171"/>
            <p14:sldId id="1254"/>
            <p14:sldId id="1255"/>
            <p14:sldId id="1248"/>
            <p14:sldId id="1249"/>
            <p14:sldId id="1250"/>
            <p14:sldId id="1251"/>
            <p14:sldId id="1252"/>
            <p14:sldId id="1253"/>
            <p14:sldId id="1256"/>
            <p14:sldId id="1276"/>
            <p14:sldId id="1275"/>
            <p14:sldId id="1228"/>
            <p14:sldId id="1229"/>
            <p14:sldId id="1230"/>
            <p14:sldId id="1231"/>
            <p14:sldId id="1232"/>
            <p14:sldId id="1233"/>
            <p14:sldId id="1266"/>
            <p14:sldId id="1267"/>
            <p14:sldId id="1268"/>
            <p14:sldId id="1269"/>
            <p14:sldId id="1270"/>
            <p14:sldId id="1271"/>
            <p14:sldId id="1272"/>
            <p14:sldId id="1273"/>
            <p14:sldId id="1274"/>
            <p14:sldId id="1234"/>
            <p14:sldId id="1259"/>
            <p14:sldId id="1241"/>
            <p14:sldId id="1242"/>
            <p14:sldId id="1243"/>
            <p14:sldId id="12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008000"/>
    <a:srgbClr val="FF0000"/>
    <a:srgbClr val="000099"/>
    <a:srgbClr val="FFFF99"/>
    <a:srgbClr val="FF9999"/>
    <a:srgbClr val="CCFFCC"/>
    <a:srgbClr val="BA003D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71533" autoAdjust="0"/>
  </p:normalViewPr>
  <p:slideViewPr>
    <p:cSldViewPr>
      <p:cViewPr varScale="1">
        <p:scale>
          <a:sx n="52" d="100"/>
          <a:sy n="52" d="100"/>
        </p:scale>
        <p:origin x="11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0"/>
    </p:cViewPr>
  </p:sorterViewPr>
  <p:notesViewPr>
    <p:cSldViewPr>
      <p:cViewPr varScale="1">
        <p:scale>
          <a:sx n="78" d="100"/>
          <a:sy n="78" d="100"/>
        </p:scale>
        <p:origin x="-2148" y="-9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5093557" cy="49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77" tIns="46539" rIns="93077" bIns="46539" numCol="1" anchor="t" anchorCtr="0" compatLnSpc="1">
            <a:prstTxWarp prst="textNoShape">
              <a:avLst/>
            </a:prstTxWarp>
          </a:bodyPr>
          <a:lstStyle>
            <a:lvl1pPr defTabSz="932373">
              <a:defRPr sz="1200" smtClean="0"/>
            </a:lvl1pPr>
          </a:lstStyle>
          <a:p>
            <a:pPr>
              <a:defRPr/>
            </a:pPr>
            <a:r>
              <a:rPr lang="es-ES" altLang="es-ES" dirty="0"/>
              <a:t>#RGPD - Reglamento Europeo de Protección de datos</a:t>
            </a:r>
            <a:endParaRPr lang="es-ES_tradnl" altLang="es-ES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4224" y="2"/>
            <a:ext cx="1489870" cy="49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77" tIns="46539" rIns="93077" bIns="46539" numCol="1" anchor="t" anchorCtr="0" compatLnSpc="1">
            <a:prstTxWarp prst="textNoShape">
              <a:avLst/>
            </a:prstTxWarp>
          </a:bodyPr>
          <a:lstStyle>
            <a:lvl1pPr algn="r" defTabSz="932373">
              <a:defRPr sz="1200" smtClean="0"/>
            </a:lvl1pPr>
          </a:lstStyle>
          <a:p>
            <a:pPr>
              <a:defRPr/>
            </a:pPr>
            <a:r>
              <a:rPr lang="es-ES" altLang="es-ES"/>
              <a:t>www.avpd.eus</a:t>
            </a:r>
            <a:endParaRPr lang="es-ES_tradnl" altLang="es-ES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5894"/>
            <a:ext cx="5093557" cy="49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77" tIns="46539" rIns="93077" bIns="46539" numCol="1" anchor="b" anchorCtr="0" compatLnSpc="1">
            <a:prstTxWarp prst="textNoShape">
              <a:avLst/>
            </a:prstTxWarp>
          </a:bodyPr>
          <a:lstStyle>
            <a:lvl1pPr defTabSz="932373">
              <a:defRPr sz="1200" smtClean="0"/>
            </a:lvl1pPr>
          </a:lstStyle>
          <a:p>
            <a:pPr>
              <a:defRPr/>
            </a:pPr>
            <a:r>
              <a:rPr lang="es-ES_tradnl" altLang="es-ES" dirty="0"/>
              <a:t>AVPD - Agencia Vasca de Protección de Datos - </a:t>
            </a:r>
            <a:fld id="{456BA004-F0AF-49E5-8151-5906E9FAF4A3}" type="datetime1">
              <a:rPr lang="es-ES_tradnl" altLang="es-ES" smtClean="0"/>
              <a:t>14/10/2019</a:t>
            </a:fld>
            <a:endParaRPr lang="es-ES_tradnl" altLang="es-ES" dirty="0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4224" y="9445894"/>
            <a:ext cx="1489870" cy="49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77" tIns="46539" rIns="93077" bIns="46539" numCol="1" anchor="b" anchorCtr="0" compatLnSpc="1">
            <a:prstTxWarp prst="textNoShape">
              <a:avLst/>
            </a:prstTxWarp>
          </a:bodyPr>
          <a:lstStyle>
            <a:lvl1pPr algn="r" defTabSz="932373">
              <a:defRPr sz="1200" smtClean="0"/>
            </a:lvl1pPr>
          </a:lstStyle>
          <a:p>
            <a:pPr>
              <a:defRPr/>
            </a:pPr>
            <a:fld id="{7AD5FC7F-93C7-4823-82A1-39B752AD0982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9641168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697788" cy="49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77" tIns="46539" rIns="93077" bIns="46539" numCol="1" anchor="t" anchorCtr="0" compatLnSpc="1">
            <a:prstTxWarp prst="textNoShape">
              <a:avLst/>
            </a:prstTxWarp>
          </a:bodyPr>
          <a:lstStyle>
            <a:lvl1pPr defTabSz="932373">
              <a:defRPr sz="1200" smtClean="0"/>
            </a:lvl1pPr>
          </a:lstStyle>
          <a:p>
            <a:pPr>
              <a:defRPr/>
            </a:pPr>
            <a:r>
              <a:rPr lang="es-ES" altLang="es-ES" dirty="0"/>
              <a:t>#RGPD - Reglamento Europeo de Protección de datos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792" y="2"/>
            <a:ext cx="2949302" cy="49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77" tIns="46539" rIns="93077" bIns="46539" numCol="1" anchor="t" anchorCtr="0" compatLnSpc="1">
            <a:prstTxWarp prst="textNoShape">
              <a:avLst/>
            </a:prstTxWarp>
          </a:bodyPr>
          <a:lstStyle>
            <a:lvl1pPr algn="r" defTabSz="932373">
              <a:defRPr sz="1200" smtClean="0"/>
            </a:lvl1pPr>
          </a:lstStyle>
          <a:p>
            <a:pPr>
              <a:defRPr/>
            </a:pPr>
            <a:r>
              <a:rPr lang="es-ES" altLang="es-ES"/>
              <a:t>www.avpd.eus</a:t>
            </a:r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75225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9" y="4722946"/>
            <a:ext cx="5445099" cy="447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77" tIns="46539" rIns="93077" bIns="46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 dirty="0"/>
              <a:t>Haga clic para modificar el estilo de texto del patrón</a:t>
            </a:r>
          </a:p>
          <a:p>
            <a:pPr lvl="1"/>
            <a:r>
              <a:rPr lang="es-ES" altLang="es-ES" noProof="0" dirty="0"/>
              <a:t>Segundo nivel</a:t>
            </a:r>
          </a:p>
          <a:p>
            <a:pPr lvl="2"/>
            <a:r>
              <a:rPr lang="es-ES" altLang="es-ES" noProof="0" dirty="0"/>
              <a:t>Tercer nivel</a:t>
            </a:r>
          </a:p>
          <a:p>
            <a:pPr lvl="3"/>
            <a:r>
              <a:rPr lang="es-ES" altLang="es-ES" noProof="0" dirty="0"/>
              <a:t>Cuarto nivel</a:t>
            </a:r>
          </a:p>
          <a:p>
            <a:pPr lvl="4"/>
            <a:r>
              <a:rPr lang="es-ES" altLang="es-ES" noProof="0" dirty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894"/>
            <a:ext cx="3624042" cy="49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77" tIns="46539" rIns="93077" bIns="46539" numCol="1" anchor="b" anchorCtr="0" compatLnSpc="1">
            <a:prstTxWarp prst="textNoShape">
              <a:avLst/>
            </a:prstTxWarp>
          </a:bodyPr>
          <a:lstStyle>
            <a:lvl1pPr defTabSz="932373">
              <a:defRPr sz="1200" smtClean="0"/>
            </a:lvl1pPr>
          </a:lstStyle>
          <a:p>
            <a:pPr>
              <a:defRPr/>
            </a:pPr>
            <a:r>
              <a:rPr lang="es-ES" altLang="es-ES"/>
              <a:t>AVPD - Agencia Vasca de Protección de Datos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792" y="9445894"/>
            <a:ext cx="2949302" cy="49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77" tIns="46539" rIns="93077" bIns="46539" numCol="1" anchor="b" anchorCtr="0" compatLnSpc="1">
            <a:prstTxWarp prst="textNoShape">
              <a:avLst/>
            </a:prstTxWarp>
          </a:bodyPr>
          <a:lstStyle>
            <a:lvl1pPr algn="r" defTabSz="932373">
              <a:defRPr sz="1200" smtClean="0"/>
            </a:lvl1pPr>
          </a:lstStyle>
          <a:p>
            <a:pPr>
              <a:defRPr/>
            </a:pPr>
            <a:fld id="{A9AF76A4-0981-40AA-B0DA-0A497C4E1DF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003040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1877-B6A5-49FD-87A8-5441FF96AEFF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8090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#RGPD - Reglamento Europeo de Protección de datos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www.avpd.eus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AVPD - Agencia Vasca de Protección de Datos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AF76A4-0981-40AA-B0DA-0A497C4E1DF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50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332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#RGPD - Reglamento Europeo de Protección de datos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www.avpd.eus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AVPD - Agencia Vasca de Protección de Datos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AF76A4-0981-40AA-B0DA-0A497C4E1DF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50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123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#RGPD - Reglamento Europeo de Protección de datos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www.avpd.eus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AVPD - Agencia Vasca de Protección de Datos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AF76A4-0981-40AA-B0DA-0A497C4E1DF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50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534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100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#RGPD - Reglamento Europeo de Protección de datos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www.avpd.eus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AVPD - Agencia Vasca de Protección de Datos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AF76A4-0981-40AA-B0DA-0A497C4E1DF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50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832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altLang="es-ES" dirty="0" smtClean="0"/>
              <a:t>#RGPD - Reglamento Europeo de Protección de datos</a:t>
            </a:r>
            <a:endParaRPr lang="es-ES" alt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s-ES" dirty="0" smtClean="0"/>
              <a:t>www.avpd.eus</a:t>
            </a:r>
            <a:endParaRPr lang="es-ES" alt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altLang="es-ES" dirty="0" smtClean="0"/>
              <a:t>AVPD - Agencia Vasca de Protección de Datos</a:t>
            </a:r>
            <a:endParaRPr lang="es-ES" alt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AF76A4-0981-40AA-B0DA-0A497C4E1DFD}" type="slidenum">
              <a:rPr lang="es-ES" altLang="es-ES" smtClean="0"/>
              <a:pPr>
                <a:defRPr/>
              </a:pPr>
              <a:t>21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134241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altLang="es-ES" smtClean="0"/>
              <a:t>#RGPD - Reglamento Europeo de Protección de datos</a:t>
            </a:r>
            <a:endParaRPr lang="es-ES" alt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s-ES" smtClean="0"/>
              <a:t>www.avpd.eus</a:t>
            </a:r>
            <a:endParaRPr lang="es-ES" alt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altLang="es-ES" smtClean="0"/>
              <a:t>AVPD - Agencia Vasca de Protección de Datos</a:t>
            </a:r>
            <a:endParaRPr lang="es-ES" alt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AF76A4-0981-40AA-B0DA-0A497C4E1DFD}" type="slidenum">
              <a:rPr lang="es-ES" altLang="es-ES" smtClean="0"/>
              <a:pPr>
                <a:defRPr/>
              </a:pPr>
              <a:t>53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027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3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#RGPD - Reglamento Europeo de Protección de datos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323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www.avpd.eus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323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AVPD - Agencia Vasca de Protección de Datos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3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AF76A4-0981-40AA-B0DA-0A497C4E1DF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237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39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0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4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7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0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3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6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29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2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5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Protección de Datos para Ingenieros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0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4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7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0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3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6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29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2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5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www.avpd.es</a:t>
            </a:r>
          </a:p>
        </p:txBody>
      </p:sp>
      <p:sp>
        <p:nvSpPr>
          <p:cNvPr id="73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0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4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7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0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3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6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29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2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5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AVPD - Agencia Vasca de Protección de Datos</a:t>
            </a:r>
          </a:p>
        </p:txBody>
      </p:sp>
      <p:sp>
        <p:nvSpPr>
          <p:cNvPr id="737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0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4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7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0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3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6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29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2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5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51BE6F-0AAC-42AF-A425-5A8A854C8D23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50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21275" cy="3840162"/>
          </a:xfrm>
          <a:ln/>
        </p:spPr>
      </p:sp>
      <p:sp>
        <p:nvSpPr>
          <p:cNvPr id="737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4"/>
            <a:ext cx="5680075" cy="4605337"/>
          </a:xfrm>
          <a:noFill/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1503839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530159" indent="-203174"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817460" indent="-163493"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144445" indent="-163493"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471429" indent="-163493"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1928573" indent="-163493" defTabSz="963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385715" indent="-163493" defTabSz="963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2842858" indent="-163493" defTabSz="963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300001" indent="-163493" defTabSz="963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63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Principios y Derechos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530159" indent="-203174"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817460" indent="-163493"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144445" indent="-163493"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471429" indent="-163493"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1928573" indent="-163493" defTabSz="963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385715" indent="-163493" defTabSz="963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2842858" indent="-163493" defTabSz="963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300001" indent="-163493" defTabSz="963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63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www.avpd.es</a:t>
            </a:r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530159" indent="-203174"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817460" indent="-163493"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144445" indent="-163493"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471429" indent="-163493"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1928573" indent="-163493" defTabSz="963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385715" indent="-163493" defTabSz="963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2842858" indent="-163493" defTabSz="963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300001" indent="-163493" defTabSz="963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63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AVPD - Agencia Vasca de Protección de Datos</a:t>
            </a:r>
          </a:p>
        </p:txBody>
      </p:sp>
      <p:sp>
        <p:nvSpPr>
          <p:cNvPr id="48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530159" indent="-203174"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817460" indent="-163493"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144445" indent="-163493"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471429" indent="-163493" defTabSz="963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1928573" indent="-163493" defTabSz="963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385715" indent="-163493" defTabSz="963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2842858" indent="-163493" defTabSz="963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300001" indent="-163493" defTabSz="9634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63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4F9EF5-E3D3-49DF-A9E9-DB22A2DCA664}" type="slidenum">
              <a:rPr kumimoji="0" lang="es-ES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34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9688" cy="3840163"/>
          </a:xfrm>
          <a:ln/>
        </p:spPr>
      </p:sp>
      <p:sp>
        <p:nvSpPr>
          <p:cNvPr id="481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6925"/>
          </a:xfrm>
          <a:noFill/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418170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0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4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7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0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3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6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29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2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5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Protección de Datos para Ingenieros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0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4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7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0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3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6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29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2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5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www.avpd.es</a:t>
            </a:r>
          </a:p>
        </p:txBody>
      </p:sp>
      <p:sp>
        <p:nvSpPr>
          <p:cNvPr id="747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0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4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7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0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3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6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29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2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5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AVPD - Agencia Vasca de Protección de Datos</a:t>
            </a:r>
          </a:p>
        </p:txBody>
      </p:sp>
      <p:sp>
        <p:nvSpPr>
          <p:cNvPr id="747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0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8" indent="-285714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7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00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3" indent="-228572" defTabSz="9650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6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29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72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15" indent="-228572" defTabSz="965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65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F92FF1-7616-4398-914D-14891A887E76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50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844550"/>
            <a:ext cx="5118100" cy="3838575"/>
          </a:xfrm>
          <a:ln/>
        </p:spPr>
      </p:sp>
      <p:sp>
        <p:nvSpPr>
          <p:cNvPr id="747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4"/>
            <a:ext cx="5680075" cy="4605337"/>
          </a:xfrm>
          <a:noFill/>
        </p:spPr>
        <p:txBody>
          <a:bodyPr/>
          <a:lstStyle/>
          <a:p>
            <a:pPr eaLnBrk="1" hangingPunct="1"/>
            <a:endParaRPr lang="es-ES" altLang="es-ES" i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79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237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681" indent="-276031" defTabSz="93237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4125" indent="-220825" defTabSz="9323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5774" indent="-220825" defTabSz="9323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7425" indent="-220825" defTabSz="9323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9075" indent="-220825" defTabSz="9323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0725" indent="-220825" defTabSz="9323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2375" indent="-220825" defTabSz="9323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4025" indent="-220825" defTabSz="9323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23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Protección de Datos para Ingenieros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237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681" indent="-276031" defTabSz="93237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4125" indent="-220825" defTabSz="9323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5774" indent="-220825" defTabSz="9323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7425" indent="-220825" defTabSz="9323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9075" indent="-220825" defTabSz="9323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0725" indent="-220825" defTabSz="9323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2375" indent="-220825" defTabSz="9323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4025" indent="-220825" defTabSz="9323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23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www.avpd.es</a:t>
            </a:r>
          </a:p>
        </p:txBody>
      </p:sp>
      <p:sp>
        <p:nvSpPr>
          <p:cNvPr id="757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237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681" indent="-276031" defTabSz="93237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4125" indent="-220825" defTabSz="9323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5774" indent="-220825" defTabSz="9323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7425" indent="-220825" defTabSz="9323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9075" indent="-220825" defTabSz="9323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0725" indent="-220825" defTabSz="9323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2375" indent="-220825" defTabSz="9323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4025" indent="-220825" defTabSz="9323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23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AVPD - Agencia Vasca de Protección de Datos</a:t>
            </a:r>
          </a:p>
        </p:txBody>
      </p:sp>
      <p:sp>
        <p:nvSpPr>
          <p:cNvPr id="757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37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681" indent="-276031" defTabSz="93237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4125" indent="-220825" defTabSz="9323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5774" indent="-220825" defTabSz="9323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7425" indent="-220825" defTabSz="9323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9075" indent="-220825" defTabSz="9323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0725" indent="-220825" defTabSz="9323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2375" indent="-220825" defTabSz="9323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4025" indent="-220825" defTabSz="9323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23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A7FB7-FDFF-405A-8DFE-E201526DBCCF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237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6812" cy="3732212"/>
          </a:xfrm>
          <a:ln/>
        </p:spPr>
      </p:sp>
      <p:sp>
        <p:nvSpPr>
          <p:cNvPr id="757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59" y="4724491"/>
            <a:ext cx="5445099" cy="4474613"/>
          </a:xfrm>
          <a:noFill/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310044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649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#RGPD - Reglamento Europeo de Protección de datos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649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www.avpd.eus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649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AVPD - Agencia Vasca de Protección de Datos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649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AF76A4-0981-40AA-B0DA-0A497C4E1DFD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49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17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3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#RGPD - Reglamento Europeo de Protección de datos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323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www.avpd.eus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323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AVPD - Agencia Vasca de Protección de Datos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3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AF76A4-0981-40AA-B0DA-0A497C4E1DF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237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181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#RGPD - Reglamento Europeo de Protección de datos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32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www.avpd.eus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32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AVPD - Agencia Vasca de Protección de Datos</a:t>
            </a:r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AF76A4-0981-40AA-B0DA-0A497C4E1DF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24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82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a de título">
    <p:bg>
      <p:bgPr>
        <a:solidFill>
          <a:srgbClr val="EB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Logo3-CT10-(70x1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68405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886200"/>
            <a:ext cx="4537075" cy="1752600"/>
          </a:xfr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anchor="ctr"/>
          <a:lstStyle>
            <a:lvl1pPr>
              <a:defRPr lang="en-GB" altLang="es-ES" sz="2400" kern="0" noProof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altLang="es-ES" noProof="0"/>
              <a:t>Haga clic para modificar el estilo de subtítulo del patrón</a:t>
            </a:r>
            <a:endParaRPr lang="en-GB" altLang="es-ES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50825" y="2358008"/>
            <a:ext cx="8713788" cy="1143000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lang="es-E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448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http://www.avpd.eus</a:t>
            </a:r>
            <a:endParaRPr lang="es-ES_tradnl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s-ES"/>
              <a:t>#RGPD</a:t>
            </a:r>
            <a:endParaRPr lang="es-ES_tradnl" altLang="es-E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E24E3-7F66-452A-B35F-868DF08BFCE7}" type="slidenum">
              <a:rPr lang="es-ES_tradnl" altLang="es-ES" smtClean="0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107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6563" y="274638"/>
            <a:ext cx="2178050" cy="57467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83338" cy="57467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http://www.avpd.eus</a:t>
            </a:r>
            <a:endParaRPr lang="es-ES_tradnl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s-ES"/>
              <a:t>#RGPD</a:t>
            </a:r>
            <a:endParaRPr lang="es-ES_tradnl" altLang="es-E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C1C17-39F9-46D5-B14F-D2A6F5BF0815}" type="slidenum">
              <a:rPr lang="es-ES_tradnl" altLang="es-ES" smtClean="0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74155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827088" y="1600200"/>
            <a:ext cx="8137525" cy="4421188"/>
          </a:xfr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http://www.avpd.eus</a:t>
            </a:r>
            <a:endParaRPr lang="es-ES_tradnl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s-ES"/>
              <a:t>#RGPD</a:t>
            </a:r>
            <a:endParaRPr lang="es-ES_tradnl" altLang="es-E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CACA8-4EC2-44FB-A0B0-8FEE8D74F021}" type="slidenum">
              <a:rPr lang="es-ES_tradnl" altLang="es-ES" smtClean="0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82036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EB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1628775"/>
          <a:ext cx="9144000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Fotografía de Photo Editor" r:id="rId3" imgW="13942857" imgH="9647619" progId="MSPhotoEd.3">
                  <p:embed/>
                </p:oleObj>
              </mc:Choice>
              <mc:Fallback>
                <p:oleObj name="Fotografía de Photo Editor" r:id="rId3" imgW="13942857" imgH="9647619" progId="MSPhotoEd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28775"/>
                        <a:ext cx="9144000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Logo3-CT10-(70x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68405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5614988" cy="1470025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GB" altLang="es-ES" noProof="0" smtClean="0"/>
              <a:t>Haga clic para cambiar el estilo de título	</a:t>
            </a:r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886200"/>
            <a:ext cx="4537075" cy="1752600"/>
          </a:xfrm>
        </p:spPr>
        <p:txBody>
          <a:bodyPr/>
          <a:lstStyle>
            <a:lvl1pPr marL="0" indent="0" algn="ctr">
              <a:buFontTx/>
              <a:buNone/>
              <a:defRPr i="1">
                <a:solidFill>
                  <a:schemeClr val="bg1"/>
                </a:solidFill>
                <a:latin typeface="Berlin Sans FB Demi" pitchFamily="34" charset="0"/>
              </a:defRPr>
            </a:lvl1pPr>
          </a:lstStyle>
          <a:p>
            <a:pPr lvl="0"/>
            <a:r>
              <a:rPr lang="en-GB" altLang="es-ES" noProof="0" smtClean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20338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s-ES" altLang="es-ES" sz="2400" dirty="0">
              <a:latin typeface="Times" pitchFamily="18" charset="0"/>
            </a:endParaRPr>
          </a:p>
        </p:txBody>
      </p:sp>
      <p:pic>
        <p:nvPicPr>
          <p:cNvPr id="5" name="Picture 8" descr="Logo0-GT12-(12x1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738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8172450" y="6359525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A3E3370-9844-42B3-BD68-15DC54BCD1EC}" type="slidenum">
              <a:rPr lang="es-ES_tradnl" altLang="es-ES" sz="1400" smtClean="0">
                <a:solidFill>
                  <a:srgbClr val="000000"/>
                </a:solidFill>
              </a:rPr>
              <a:pPr eaLnBrk="1" hangingPunct="1">
                <a:defRPr/>
              </a:pPr>
              <a:t>‹Nº›</a:t>
            </a:fld>
            <a:endParaRPr lang="es-ES" altLang="es-ES" sz="1400" dirty="0" smtClean="0">
              <a:solidFill>
                <a:srgbClr val="00000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231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a de título">
    <p:bg>
      <p:bgPr>
        <a:solidFill>
          <a:srgbClr val="EB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886200"/>
            <a:ext cx="4537075" cy="1752600"/>
          </a:xfr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anchor="ctr"/>
          <a:lstStyle>
            <a:lvl1pPr>
              <a:defRPr lang="en-GB" altLang="es-ES" sz="2400" kern="0" noProof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altLang="es-ES" noProof="0" smtClean="0"/>
              <a:t>Haga clic para modificar el estilo de subtítulo del patrón</a:t>
            </a:r>
            <a:endParaRPr lang="en-GB" altLang="es-ES" noProof="0" dirty="0" smtClean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50825" y="2358008"/>
            <a:ext cx="8713788" cy="1143000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lang="es-E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250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EB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1628775"/>
          <a:ext cx="9144000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Fotografía de Photo Editor" r:id="rId3" imgW="13942857" imgH="9647619" progId="MSPhotoEd.3">
                  <p:embed/>
                </p:oleObj>
              </mc:Choice>
              <mc:Fallback>
                <p:oleObj name="Fotografía de Photo Editor" r:id="rId3" imgW="13942857" imgH="9647619" progId="MSPhotoEd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28775"/>
                        <a:ext cx="9144000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Logo3-CT10-(70x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68405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5614988" cy="1470025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GB" altLang="es-ES" noProof="0" smtClean="0"/>
              <a:t>Haga clic para cambiar el estilo de título	</a:t>
            </a:r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886200"/>
            <a:ext cx="4537075" cy="1752600"/>
          </a:xfrm>
        </p:spPr>
        <p:txBody>
          <a:bodyPr/>
          <a:lstStyle>
            <a:lvl1pPr marL="0" indent="0" algn="ctr">
              <a:buFontTx/>
              <a:buNone/>
              <a:defRPr i="1">
                <a:solidFill>
                  <a:schemeClr val="bg1"/>
                </a:solidFill>
                <a:latin typeface="Berlin Sans FB Demi" pitchFamily="34" charset="0"/>
              </a:defRPr>
            </a:lvl1pPr>
          </a:lstStyle>
          <a:p>
            <a:pPr lvl="0"/>
            <a:r>
              <a:rPr lang="en-GB" altLang="es-ES" noProof="0" smtClean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1994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s-ES" altLang="es-ES" sz="2400" dirty="0">
              <a:solidFill>
                <a:srgbClr val="FFFFFF"/>
              </a:solidFill>
              <a:latin typeface="Times" pitchFamily="18" charset="0"/>
            </a:endParaRPr>
          </a:p>
        </p:txBody>
      </p:sp>
      <p:pic>
        <p:nvPicPr>
          <p:cNvPr id="5" name="Picture 8" descr="Logo0-GT12-(12x1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738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8172450" y="6359525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A3E3370-9844-42B3-BD68-15DC54BCD1EC}" type="slidenum">
              <a:rPr lang="es-ES_tradnl" altLang="es-ES" sz="1400" smtClean="0">
                <a:solidFill>
                  <a:srgbClr val="000000"/>
                </a:solidFill>
              </a:rPr>
              <a:pPr eaLnBrk="1" hangingPunct="1">
                <a:defRPr/>
              </a:pPr>
              <a:t>‹Nº›</a:t>
            </a:fld>
            <a:endParaRPr lang="es-ES" altLang="es-ES" sz="1400" dirty="0" smtClean="0">
              <a:solidFill>
                <a:srgbClr val="00000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9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a de título">
    <p:bg>
      <p:bgPr>
        <a:solidFill>
          <a:srgbClr val="EB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886200"/>
            <a:ext cx="4537075" cy="1752600"/>
          </a:xfr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anchor="ctr"/>
          <a:lstStyle>
            <a:lvl1pPr>
              <a:defRPr lang="en-GB" altLang="es-ES" sz="2400" kern="0" noProof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altLang="es-ES" noProof="0" smtClean="0"/>
              <a:t>Haga clic para modificar el estilo de subtítulo del patrón</a:t>
            </a:r>
            <a:endParaRPr lang="en-GB" altLang="es-ES" noProof="0" dirty="0" smtClean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50825" y="2358008"/>
            <a:ext cx="8713788" cy="1143000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lang="es-E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25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http://www.avpd.eus</a:t>
            </a:r>
            <a:endParaRPr lang="es-ES_tradnl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s-ES"/>
              <a:t>#RGPD</a:t>
            </a:r>
            <a:endParaRPr lang="es-ES_tradnl" altLang="es-E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FF051-65BD-4DCA-A20E-13A6B66C51B3}" type="slidenum">
              <a:rPr lang="es-ES_tradnl" altLang="es-ES" smtClean="0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3872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http://www.avpd.eus</a:t>
            </a:r>
            <a:endParaRPr lang="es-ES_tradnl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s-ES"/>
              <a:t>#RGPD</a:t>
            </a:r>
            <a:endParaRPr lang="es-ES_tradnl" altLang="es-E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067BC-CE04-4984-9AD7-999655F940B5}" type="slidenum">
              <a:rPr lang="es-ES_tradnl" altLang="es-ES" smtClean="0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2228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27088" y="1600200"/>
            <a:ext cx="3992562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72050" y="1600200"/>
            <a:ext cx="3992563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http://www.avpd.eus</a:t>
            </a:r>
            <a:endParaRPr lang="es-ES_tradnl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s-ES"/>
              <a:t>#RGPD</a:t>
            </a:r>
            <a:endParaRPr lang="es-ES_tradnl" altLang="es-E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7730B-CA1A-43A4-9AAC-EAC38DD0F8D3}" type="slidenum">
              <a:rPr lang="es-ES_tradnl" altLang="es-ES" smtClean="0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10870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http://www.avpd.eus</a:t>
            </a:r>
            <a:endParaRPr lang="es-ES_tradnl" alt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s-ES"/>
              <a:t>#RGPD</a:t>
            </a:r>
            <a:endParaRPr lang="es-ES_tradnl" altLang="es-E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F65A7-FE94-48BA-A13B-09F332BFF678}" type="slidenum">
              <a:rPr lang="es-ES_tradnl" altLang="es-ES" smtClean="0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7820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http://www.avpd.eus</a:t>
            </a:r>
            <a:endParaRPr lang="es-ES_tradnl" alt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s-ES"/>
              <a:t>#RGPD</a:t>
            </a:r>
            <a:endParaRPr lang="es-ES_tradnl" alt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EDE78-F7CE-4DBC-B321-E0207B179804}" type="slidenum">
              <a:rPr lang="es-ES_tradnl" altLang="es-ES" smtClean="0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4405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http://www.avpd.eus</a:t>
            </a:r>
            <a:endParaRPr lang="es-ES_tradnl" alt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s-ES"/>
              <a:t>#RGPD</a:t>
            </a:r>
            <a:endParaRPr lang="es-ES_tradnl" alt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05CFE-BB4D-4F2D-83FB-69F131B580AB}" type="slidenum">
              <a:rPr lang="es-ES_tradnl" altLang="es-ES" smtClean="0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4591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http://www.avpd.eus</a:t>
            </a:r>
            <a:endParaRPr lang="es-ES_tradnl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s-ES"/>
              <a:t>#RGPD</a:t>
            </a:r>
            <a:endParaRPr lang="es-ES_tradnl" altLang="es-E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16CDD-B32C-40C6-8CFD-17E3E4B02892}" type="slidenum">
              <a:rPr lang="es-ES_tradnl" altLang="es-ES" smtClean="0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3621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http://www.avpd.eus</a:t>
            </a:r>
            <a:endParaRPr lang="es-ES_tradnl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s-ES"/>
              <a:t>#RGPD</a:t>
            </a:r>
            <a:endParaRPr lang="es-ES_tradnl" altLang="es-E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3FD1D-6B8D-4279-8576-3FAC8F6CB909}" type="slidenum">
              <a:rPr lang="es-ES_tradnl" altLang="es-ES" smtClean="0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3686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s-ES" altLang="es-ES" sz="2400">
              <a:latin typeface="Times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7137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Haga clic para cambiar el estilo de título	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0"/>
            <a:ext cx="8137525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Haga clic para modificar el estilo de texto del patrón</a:t>
            </a:r>
          </a:p>
          <a:p>
            <a:pPr lvl="1"/>
            <a:r>
              <a:rPr lang="en-GB" altLang="es-ES"/>
              <a:t>Segundo nivel</a:t>
            </a:r>
          </a:p>
          <a:p>
            <a:pPr lvl="2"/>
            <a:r>
              <a:rPr lang="en-GB" altLang="es-ES"/>
              <a:t>Tercer nivel</a:t>
            </a:r>
          </a:p>
          <a:p>
            <a:pPr lvl="3"/>
            <a:r>
              <a:rPr lang="en-GB" altLang="es-ES"/>
              <a:t>Cuarto nivel</a:t>
            </a:r>
          </a:p>
          <a:p>
            <a:pPr lvl="4"/>
            <a:r>
              <a:rPr lang="en-GB" altLang="es-ES"/>
              <a:t>Quinto nivel</a:t>
            </a:r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2638" y="6337300"/>
            <a:ext cx="2060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" altLang="es-ES"/>
              <a:t>http://www.avpd.eus</a:t>
            </a:r>
            <a:endParaRPr lang="es-ES_tradnl" altLang="es-ES"/>
          </a:p>
        </p:txBody>
      </p:sp>
      <p:sp>
        <p:nvSpPr>
          <p:cNvPr id="3840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337300"/>
            <a:ext cx="48244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_tradnl" altLang="es-ES"/>
              <a:t>#RGPD</a:t>
            </a:r>
            <a:endParaRPr lang="es-ES_tradnl" altLang="es-ES" dirty="0"/>
          </a:p>
        </p:txBody>
      </p:sp>
      <p:sp>
        <p:nvSpPr>
          <p:cNvPr id="3840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337300"/>
            <a:ext cx="585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6D964A-9EC0-4440-AAB9-1EBDF58041AA}" type="slidenum">
              <a:rPr lang="es-ES_tradnl" altLang="es-ES" smtClean="0"/>
              <a:pPr>
                <a:defRPr/>
              </a:pPr>
              <a:t>‹Nº›</a:t>
            </a:fld>
            <a:endParaRPr lang="es-ES_tradnl" altLang="es-ES"/>
          </a:p>
        </p:txBody>
      </p:sp>
      <p:pic>
        <p:nvPicPr>
          <p:cNvPr id="1032" name="Picture 8" descr="Logo0-GT12-(12x12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738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713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cambiar el estilo de título	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0"/>
            <a:ext cx="8137525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texto del patrón</a:t>
            </a:r>
          </a:p>
          <a:p>
            <a:pPr lvl="1"/>
            <a:r>
              <a:rPr lang="en-GB" altLang="es-ES" smtClean="0"/>
              <a:t>Segundo nivel</a:t>
            </a:r>
          </a:p>
          <a:p>
            <a:pPr lvl="2"/>
            <a:r>
              <a:rPr lang="en-GB" altLang="es-ES" smtClean="0"/>
              <a:t>Tercer nivel</a:t>
            </a:r>
          </a:p>
          <a:p>
            <a:pPr lvl="3"/>
            <a:r>
              <a:rPr lang="en-GB" altLang="es-ES" smtClean="0"/>
              <a:t>Cuarto nivel</a:t>
            </a:r>
          </a:p>
          <a:p>
            <a:pPr lvl="4"/>
            <a:r>
              <a:rPr lang="en-GB" altLang="es-ES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99606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713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cambiar el estilo de título	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0"/>
            <a:ext cx="8137525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texto del patrón</a:t>
            </a:r>
          </a:p>
          <a:p>
            <a:pPr lvl="1"/>
            <a:r>
              <a:rPr lang="en-GB" altLang="es-ES" smtClean="0"/>
              <a:t>Segundo nivel</a:t>
            </a:r>
          </a:p>
          <a:p>
            <a:pPr lvl="2"/>
            <a:r>
              <a:rPr lang="en-GB" altLang="es-ES" smtClean="0"/>
              <a:t>Tercer nivel</a:t>
            </a:r>
          </a:p>
          <a:p>
            <a:pPr lvl="3"/>
            <a:r>
              <a:rPr lang="en-GB" altLang="es-ES" smtClean="0"/>
              <a:t>Cuarto nivel</a:t>
            </a:r>
          </a:p>
          <a:p>
            <a:pPr lvl="4"/>
            <a:r>
              <a:rPr lang="en-GB" altLang="es-ES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384838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trends/explor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trends/explor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trends/explo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63713" y="4628728"/>
            <a:ext cx="4537075" cy="1752600"/>
          </a:xfrm>
        </p:spPr>
        <p:txBody>
          <a:bodyPr>
            <a:normAutofit/>
          </a:bodyPr>
          <a:lstStyle/>
          <a:p>
            <a:pPr marL="0" lvl="0" indent="0" algn="ctr" eaLnBrk="1" hangingPunct="1">
              <a:buNone/>
            </a:pPr>
            <a:r>
              <a:rPr lang="es-ES" altLang="es-ES" sz="3200" i="1" dirty="0">
                <a:effectLst/>
                <a:latin typeface="Berlin Sans FB Demi" pitchFamily="34" charset="0"/>
                <a:ea typeface="+mn-ea"/>
                <a:cs typeface="+mn-cs"/>
              </a:rPr>
              <a:t>Román Intxaurtieta</a:t>
            </a:r>
          </a:p>
          <a:p>
            <a:pPr marL="0" lvl="0" indent="0" algn="ctr" eaLnBrk="1" hangingPunct="1">
              <a:buNone/>
            </a:pPr>
            <a:r>
              <a:rPr lang="es-ES" altLang="es-ES" sz="2000" i="1" dirty="0">
                <a:effectLst/>
                <a:latin typeface="Berlin Sans FB Demi" pitchFamily="34" charset="0"/>
                <a:ea typeface="+mn-ea"/>
                <a:cs typeface="+mn-cs"/>
              </a:rPr>
              <a:t>Asesoría jurídica e Inspección</a:t>
            </a:r>
          </a:p>
          <a:p>
            <a:pPr marL="0" lvl="0" indent="0" algn="ctr" eaLnBrk="1" hangingPunct="1">
              <a:buNone/>
            </a:pPr>
            <a:r>
              <a:rPr lang="es-ES" altLang="es-ES" sz="2000" i="1" dirty="0">
                <a:effectLst/>
                <a:latin typeface="Berlin Sans FB Demi" pitchFamily="34" charset="0"/>
                <a:ea typeface="+mn-ea"/>
                <a:cs typeface="+mn-cs"/>
              </a:rPr>
              <a:t>Agencia Vasca de Protección de Datos</a:t>
            </a:r>
          </a:p>
          <a:p>
            <a:pPr marL="0" lvl="0" indent="0" algn="ctr" eaLnBrk="1" hangingPunct="1">
              <a:buNone/>
            </a:pPr>
            <a:r>
              <a:rPr lang="es-ES" altLang="es-ES" sz="2000" i="1" u="sng" dirty="0">
                <a:solidFill>
                  <a:srgbClr val="000066"/>
                </a:solidFill>
                <a:effectLst/>
                <a:latin typeface="Berlin Sans FB Demi" pitchFamily="34" charset="0"/>
                <a:ea typeface="+mn-ea"/>
                <a:cs typeface="+mn-cs"/>
              </a:rPr>
              <a:t>r-intxaurtieta@avpd.eus</a:t>
            </a:r>
            <a:endParaRPr lang="es-ES" altLang="es-ES" sz="2000" i="1" u="sng" dirty="0">
              <a:solidFill>
                <a:srgbClr val="000066"/>
              </a:solidFill>
              <a:effectLst/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0825" y="1925960"/>
            <a:ext cx="6049367" cy="193508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ACCESO A DOCUMENTOS CON DATOS DE CARÁCTER PERSONAL EN LOS ARCHIVOS UNIVERSITARIOS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6533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Adaptación </a:t>
            </a:r>
            <a:r>
              <a:rPr lang="es-ES" dirty="0" smtClean="0"/>
              <a:t>al </a:t>
            </a:r>
            <a:r>
              <a:rPr lang="es-ES" dirty="0"/>
              <a:t>#RGPD </a:t>
            </a:r>
            <a:br>
              <a:rPr lang="es-ES" dirty="0"/>
            </a:br>
            <a:r>
              <a:rPr lang="es-ES" dirty="0" smtClean="0"/>
              <a:t>Un mundo raro</a:t>
            </a:r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251520" y="1988840"/>
            <a:ext cx="8568952" cy="2286001"/>
            <a:chOff x="251520" y="2564904"/>
            <a:chExt cx="8568952" cy="2286001"/>
          </a:xfrm>
        </p:grpSpPr>
        <p:pic>
          <p:nvPicPr>
            <p:cNvPr id="1028" name="Picture 4" descr="Resultado de imagen de tierra cuadrad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17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2097" y="2564904"/>
              <a:ext cx="2238375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564905"/>
              <a:ext cx="2286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 descr="Resultado de imagen de cub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987" y="2564905"/>
              <a:ext cx="2143125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14 Cruz"/>
            <p:cNvSpPr/>
            <p:nvPr/>
          </p:nvSpPr>
          <p:spPr bwMode="auto">
            <a:xfrm>
              <a:off x="2733873" y="3467233"/>
              <a:ext cx="473616" cy="481343"/>
            </a:xfrm>
            <a:prstGeom prst="plus">
              <a:avLst>
                <a:gd name="adj" fmla="val 3918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15 Flecha a la derecha con bandas"/>
            <p:cNvSpPr/>
            <p:nvPr/>
          </p:nvSpPr>
          <p:spPr bwMode="auto">
            <a:xfrm>
              <a:off x="5765236" y="3515366"/>
              <a:ext cx="625746" cy="385075"/>
            </a:xfrm>
            <a:prstGeom prst="strip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6EDE78-F7CE-4DBC-B321-E0207B179804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9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Adaptación al #RGPD </a:t>
            </a:r>
            <a:br>
              <a:rPr lang="es-ES" dirty="0"/>
            </a:br>
            <a:r>
              <a:rPr lang="es-ES" dirty="0"/>
              <a:t>Un mundo raro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935831" y="1777659"/>
            <a:ext cx="3671888" cy="719113"/>
          </a:xfrm>
          <a:prstGeom prst="homePlate">
            <a:avLst>
              <a:gd name="adj" fmla="val 79759"/>
            </a:avLst>
          </a:prstGeom>
          <a:solidFill>
            <a:schemeClr val="folHlink">
              <a:alpha val="50195"/>
            </a:schemeClr>
          </a:solidFill>
          <a:ln w="5715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6832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Del Registro de Ficheros…</a:t>
            </a: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4716462" y="1777659"/>
            <a:ext cx="3970337" cy="719113"/>
          </a:xfrm>
          <a:prstGeom prst="chevron">
            <a:avLst/>
          </a:prstGeom>
          <a:solidFill>
            <a:schemeClr val="hlink">
              <a:alpha val="50195"/>
            </a:schemeClr>
          </a:solidFill>
          <a:ln w="571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…al Reg. de </a:t>
            </a: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Activ</a:t>
            </a: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de Tratamiento</a:t>
            </a: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971550" y="2657824"/>
            <a:ext cx="3671888" cy="719113"/>
          </a:xfrm>
          <a:prstGeom prst="homePlate">
            <a:avLst>
              <a:gd name="adj" fmla="val 79759"/>
            </a:avLst>
          </a:prstGeom>
          <a:solidFill>
            <a:schemeClr val="folHlink">
              <a:alpha val="50195"/>
            </a:schemeClr>
          </a:solidFill>
          <a:ln w="5715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6832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 las Cesiones…</a:t>
            </a: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 flipH="1">
            <a:off x="4716462" y="2657824"/>
            <a:ext cx="3970337" cy="719113"/>
          </a:xfrm>
          <a:prstGeom prst="chevron">
            <a:avLst/>
          </a:prstGeom>
          <a:solidFill>
            <a:schemeClr val="hlink">
              <a:alpha val="50195"/>
            </a:schemeClr>
          </a:solidFill>
          <a:ln w="571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…al Tratamiento por Comunicación</a:t>
            </a: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971550" y="3537989"/>
            <a:ext cx="3671888" cy="719112"/>
          </a:xfrm>
          <a:prstGeom prst="homePlate">
            <a:avLst>
              <a:gd name="adj" fmla="val 79759"/>
            </a:avLst>
          </a:prstGeom>
          <a:solidFill>
            <a:schemeClr val="folHlink">
              <a:alpha val="50195"/>
            </a:schemeClr>
          </a:solidFill>
          <a:ln w="5715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6832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Del Consentimiento…</a:t>
            </a: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flipH="1">
            <a:off x="4716462" y="3537989"/>
            <a:ext cx="3970337" cy="719112"/>
          </a:xfrm>
          <a:prstGeom prst="chevron">
            <a:avLst/>
          </a:prstGeom>
          <a:solidFill>
            <a:schemeClr val="hlink">
              <a:alpha val="50195"/>
            </a:schemeClr>
          </a:solidFill>
          <a:ln w="571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…a la base jurídica del Tratamiento</a:t>
            </a: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971550" y="4418154"/>
            <a:ext cx="3671888" cy="719112"/>
          </a:xfrm>
          <a:prstGeom prst="homePlate">
            <a:avLst>
              <a:gd name="adj" fmla="val 79759"/>
            </a:avLst>
          </a:prstGeom>
          <a:solidFill>
            <a:schemeClr val="folHlink">
              <a:alpha val="50195"/>
            </a:schemeClr>
          </a:solidFill>
          <a:ln w="5715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6832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Del Cumplimiento Formal…</a:t>
            </a: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flipH="1">
            <a:off x="4716462" y="4418154"/>
            <a:ext cx="3970337" cy="719112"/>
          </a:xfrm>
          <a:prstGeom prst="chevron">
            <a:avLst/>
          </a:prstGeom>
          <a:solidFill>
            <a:schemeClr val="hlink">
              <a:alpha val="50195"/>
            </a:schemeClr>
          </a:solidFill>
          <a:ln w="571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…a la Responsabilidad Proactiva</a:t>
            </a: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971550" y="5298319"/>
            <a:ext cx="3671888" cy="719112"/>
          </a:xfrm>
          <a:prstGeom prst="homePlate">
            <a:avLst>
              <a:gd name="adj" fmla="val 79759"/>
            </a:avLst>
          </a:prstGeom>
          <a:solidFill>
            <a:schemeClr val="folHlink">
              <a:alpha val="50195"/>
            </a:schemeClr>
          </a:solidFill>
          <a:ln w="5715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68325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…de la nada…</a:t>
            </a: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 flipH="1">
            <a:off x="4716462" y="5298319"/>
            <a:ext cx="3970337" cy="719112"/>
          </a:xfrm>
          <a:prstGeom prst="chevron">
            <a:avLst/>
          </a:prstGeom>
          <a:solidFill>
            <a:schemeClr val="hlink">
              <a:alpha val="50195"/>
            </a:schemeClr>
          </a:solidFill>
          <a:ln w="571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…al DPD</a:t>
            </a: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8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 smtClean="0">
                <a:solidFill>
                  <a:srgbClr val="FFCC00"/>
                </a:solidFill>
                <a:latin typeface="Arial" pitchFamily="34" charset="0"/>
              </a:rPr>
              <a:t>Reglamento General de Protección de Datos</a:t>
            </a:r>
            <a:endParaRPr lang="es-ES" altLang="es-ES" dirty="0" smtClean="0">
              <a:latin typeface="Arial" pitchFamily="34" charset="0"/>
            </a:endParaRPr>
          </a:p>
        </p:txBody>
      </p:sp>
      <p:sp>
        <p:nvSpPr>
          <p:cNvPr id="39939" name="Edukiaren leku-marka 2"/>
          <p:cNvSpPr>
            <a:spLocks noGrp="1"/>
          </p:cNvSpPr>
          <p:nvPr>
            <p:ph idx="1"/>
          </p:nvPr>
        </p:nvSpPr>
        <p:spPr>
          <a:xfrm>
            <a:off x="539750" y="1844675"/>
            <a:ext cx="8137525" cy="4421188"/>
          </a:xfrm>
        </p:spPr>
        <p:txBody>
          <a:bodyPr/>
          <a:lstStyle/>
          <a:p>
            <a:r>
              <a:rPr lang="es-ES" altLang="es-ES" dirty="0" smtClean="0">
                <a:latin typeface="Arial" pitchFamily="34" charset="0"/>
              </a:rPr>
              <a:t>Ámbito de aplicación material (art.2)</a:t>
            </a:r>
          </a:p>
          <a:p>
            <a:r>
              <a:rPr lang="es-ES" altLang="es-ES" dirty="0" smtClean="0">
                <a:latin typeface="Arial" pitchFamily="34" charset="0"/>
              </a:rPr>
              <a:t>El presente Reglamento no se aplica:</a:t>
            </a:r>
          </a:p>
          <a:p>
            <a:r>
              <a:rPr lang="es-ES" alt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Personas jurídicas</a:t>
            </a:r>
          </a:p>
          <a:p>
            <a:r>
              <a:rPr lang="es-ES" alt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Tratamientos domésticos</a:t>
            </a:r>
          </a:p>
          <a:p>
            <a:r>
              <a:rPr lang="es-ES" alt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Personas fallecidas</a:t>
            </a:r>
          </a:p>
        </p:txBody>
      </p:sp>
    </p:spTree>
    <p:extLst>
      <p:ext uri="{BB962C8B-B14F-4D97-AF65-F5344CB8AC3E}">
        <p14:creationId xmlns:p14="http://schemas.microsoft.com/office/powerpoint/2010/main" val="36589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nitedwithisrael.org/wp-content/uploads/2016/11/shutterstock_30774130-640x4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r="16902"/>
          <a:stretch/>
        </p:blipFill>
        <p:spPr bwMode="auto">
          <a:xfrm>
            <a:off x="5114842" y="2369344"/>
            <a:ext cx="4043966" cy="381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CONCEPTOS TRONCALES Y TRANSVERSALES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>
                <a:solidFill>
                  <a:srgbClr val="00B0F0"/>
                </a:solidFill>
              </a:rPr>
              <a:t>Conceptos troncales</a:t>
            </a:r>
          </a:p>
          <a:p>
            <a:r>
              <a:rPr lang="es-ES" dirty="0" smtClean="0"/>
              <a:t>- Dato de carácter personal</a:t>
            </a:r>
          </a:p>
          <a:p>
            <a:r>
              <a:rPr lang="es-ES" dirty="0" smtClean="0"/>
              <a:t>- Tratamiento</a:t>
            </a:r>
          </a:p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2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 smtClean="0">
                <a:solidFill>
                  <a:srgbClr val="FFCC00"/>
                </a:solidFill>
                <a:latin typeface="Copperplate Gothic Bold" pitchFamily="34" charset="0"/>
              </a:rPr>
              <a:t>Datos de carácter personal  </a:t>
            </a:r>
            <a:br>
              <a:rPr lang="es-ES_tradnl" altLang="es-ES" dirty="0" smtClean="0">
                <a:solidFill>
                  <a:srgbClr val="FFCC00"/>
                </a:solidFill>
                <a:latin typeface="Copperplate Gothic Bold" pitchFamily="34" charset="0"/>
              </a:rPr>
            </a:br>
            <a:endParaRPr lang="es-ES" altLang="es-ES" dirty="0" smtClean="0">
              <a:latin typeface="Arial" pitchFamily="34" charset="0"/>
            </a:endParaRPr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altLang="es-ES" sz="2800" b="1" i="1" dirty="0" smtClean="0">
                <a:solidFill>
                  <a:schemeClr val="hlink"/>
                </a:solidFill>
              </a:rPr>
              <a:t>RGPD </a:t>
            </a:r>
            <a:r>
              <a:rPr lang="es-ES" altLang="es-ES" sz="2800" b="1" i="1" dirty="0">
                <a:solidFill>
                  <a:schemeClr val="hlink"/>
                </a:solidFill>
              </a:rPr>
              <a:t>(art. 4.1):</a:t>
            </a:r>
          </a:p>
          <a:p>
            <a:pPr marL="539750" indent="-184150">
              <a:spcBef>
                <a:spcPts val="2400"/>
              </a:spcBef>
              <a:buFontTx/>
              <a:buNone/>
              <a:defRPr/>
            </a:pPr>
            <a:r>
              <a:rPr lang="es-ES" altLang="es-ES" sz="2400" dirty="0" smtClean="0"/>
              <a:t>- “</a:t>
            </a:r>
            <a:r>
              <a:rPr lang="es-ES" altLang="es-ES" sz="2400" i="1" dirty="0"/>
              <a:t>T</a:t>
            </a:r>
            <a:r>
              <a:rPr lang="es-ES" altLang="es-ES" sz="2400" i="1" dirty="0" smtClean="0"/>
              <a:t>oda información sobre una persona física identificada o identificable; se considerará persona física identificable toda persona cuya identidad pueda determinarse, directa o indirectamente, en particular mediante </a:t>
            </a:r>
            <a:r>
              <a:rPr lang="es-ES" altLang="es-E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 identificador</a:t>
            </a:r>
            <a:r>
              <a:rPr lang="es-ES" altLang="es-ES" sz="2400" i="1" dirty="0" smtClean="0"/>
              <a:t>, como por ejemplo un nombre, un número de identificación, datos de localización, un identificador en línea o </a:t>
            </a:r>
            <a:r>
              <a:rPr lang="es-ES" altLang="es-E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uno o varios elementos propios de la identidad</a:t>
            </a:r>
            <a:r>
              <a:rPr lang="es-ES" altLang="es-ES" sz="2400" i="1" dirty="0" smtClean="0"/>
              <a:t> física, fisiológica, genética, psíquica, económica, cultural o social.”</a:t>
            </a:r>
          </a:p>
        </p:txBody>
      </p:sp>
    </p:spTree>
    <p:extLst>
      <p:ext uri="{BB962C8B-B14F-4D97-AF65-F5344CB8AC3E}">
        <p14:creationId xmlns:p14="http://schemas.microsoft.com/office/powerpoint/2010/main" val="11222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CONCEPTOS TRONCALES Y TRANSVERSALES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>
                <a:solidFill>
                  <a:srgbClr val="00B0F0"/>
                </a:solidFill>
              </a:rPr>
              <a:t>Conceptos troncales</a:t>
            </a:r>
          </a:p>
          <a:p>
            <a:endParaRPr lang="es-ES" dirty="0" smtClean="0"/>
          </a:p>
          <a:p>
            <a:r>
              <a:rPr lang="es-ES" dirty="0" smtClean="0"/>
              <a:t> Dato de carácter personal (caso </a:t>
            </a:r>
            <a:r>
              <a:rPr lang="es-ES" dirty="0" smtClean="0"/>
              <a:t>Nowak</a:t>
            </a:r>
            <a:r>
              <a:rPr lang="es-ES" dirty="0" smtClean="0"/>
              <a:t> 	STJUE 20-12-2017)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239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 smtClean="0">
                <a:solidFill>
                  <a:srgbClr val="FFCC00"/>
                </a:solidFill>
                <a:latin typeface="Copperplate Gothic Bold" pitchFamily="34" charset="0"/>
              </a:rPr>
              <a:t>Categorías especiales </a:t>
            </a:r>
            <a:br>
              <a:rPr lang="es-ES" altLang="es-ES" dirty="0" smtClean="0">
                <a:solidFill>
                  <a:srgbClr val="FFCC00"/>
                </a:solidFill>
                <a:latin typeface="Copperplate Gothic Bold" pitchFamily="34" charset="0"/>
              </a:rPr>
            </a:br>
            <a:r>
              <a:rPr lang="es-ES" altLang="es-ES" dirty="0" smtClean="0">
                <a:solidFill>
                  <a:srgbClr val="FFCC00"/>
                </a:solidFill>
                <a:latin typeface="Copperplate Gothic Bold" pitchFamily="34" charset="0"/>
              </a:rPr>
              <a:t>de datos </a:t>
            </a:r>
            <a:endParaRPr lang="es-ES" altLang="es-ES" dirty="0" smtClean="0">
              <a:latin typeface="Copperplate Gothic Bold" pitchFamily="34" charset="0"/>
            </a:endParaRPr>
          </a:p>
        </p:txBody>
      </p:sp>
      <p:sp>
        <p:nvSpPr>
          <p:cNvPr id="43011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S" altLang="es-ES" sz="3100" dirty="0">
                <a:solidFill>
                  <a:schemeClr val="tx2"/>
                </a:solidFill>
              </a:rPr>
              <a:t>Queda prohibido el tratamiento de </a:t>
            </a:r>
            <a:r>
              <a:rPr lang="es-ES" altLang="es-ES" sz="3100" dirty="0" smtClean="0">
                <a:solidFill>
                  <a:schemeClr val="tx2"/>
                </a:solidFill>
              </a:rPr>
              <a:t>los siguientes datos:</a:t>
            </a:r>
            <a:endParaRPr lang="es-ES" altLang="es-ES" sz="3100" dirty="0">
              <a:solidFill>
                <a:schemeClr val="tx2"/>
              </a:solidFill>
            </a:endParaRPr>
          </a:p>
          <a:p>
            <a:pPr lvl="1" algn="just"/>
            <a:r>
              <a:rPr lang="es-ES" altLang="es-ES" sz="2700" dirty="0" smtClean="0"/>
              <a:t>Origen étnico o </a:t>
            </a:r>
            <a:r>
              <a:rPr lang="es-ES" altLang="es-ES" sz="2700" dirty="0" smtClean="0">
                <a:solidFill>
                  <a:schemeClr val="tx2"/>
                </a:solidFill>
              </a:rPr>
              <a:t>racial</a:t>
            </a:r>
          </a:p>
          <a:p>
            <a:pPr lvl="1" algn="just"/>
            <a:r>
              <a:rPr lang="es-ES" altLang="es-ES" sz="2700" dirty="0" smtClean="0"/>
              <a:t>Opiniones </a:t>
            </a:r>
            <a:r>
              <a:rPr lang="es-ES" altLang="es-ES" sz="2700" dirty="0" smtClean="0">
                <a:solidFill>
                  <a:schemeClr val="tx2"/>
                </a:solidFill>
              </a:rPr>
              <a:t>políticas</a:t>
            </a:r>
          </a:p>
          <a:p>
            <a:pPr lvl="1" algn="just"/>
            <a:r>
              <a:rPr lang="es-ES" altLang="es-ES" sz="2700" dirty="0" smtClean="0"/>
              <a:t>Convicciones </a:t>
            </a:r>
            <a:r>
              <a:rPr lang="es-ES" altLang="es-ES" sz="2700" dirty="0" smtClean="0">
                <a:solidFill>
                  <a:schemeClr val="tx2"/>
                </a:solidFill>
              </a:rPr>
              <a:t>religiosas</a:t>
            </a:r>
            <a:r>
              <a:rPr lang="es-ES" altLang="es-ES" sz="2700" dirty="0" smtClean="0"/>
              <a:t> o filosóficas</a:t>
            </a:r>
          </a:p>
          <a:p>
            <a:pPr lvl="1" algn="just"/>
            <a:r>
              <a:rPr lang="es-ES" altLang="es-ES" sz="2700" dirty="0" smtClean="0"/>
              <a:t>Afiliación </a:t>
            </a:r>
            <a:r>
              <a:rPr lang="es-ES" altLang="es-ES" sz="2700" dirty="0" smtClean="0">
                <a:solidFill>
                  <a:schemeClr val="tx2"/>
                </a:solidFill>
              </a:rPr>
              <a:t>sindical</a:t>
            </a:r>
          </a:p>
          <a:p>
            <a:pPr lvl="1" algn="just"/>
            <a:r>
              <a:rPr lang="es-ES" altLang="es-ES" sz="2700" dirty="0" smtClean="0"/>
              <a:t>Datos de </a:t>
            </a:r>
            <a:r>
              <a:rPr lang="es-ES" altLang="es-ES" sz="2700" dirty="0" smtClean="0">
                <a:solidFill>
                  <a:schemeClr val="tx2"/>
                </a:solidFill>
              </a:rPr>
              <a:t>Salud</a:t>
            </a:r>
            <a:endParaRPr lang="es-ES" altLang="es-ES" sz="2700" dirty="0" smtClean="0"/>
          </a:p>
          <a:p>
            <a:pPr lvl="1" algn="just"/>
            <a:r>
              <a:rPr lang="es-ES" altLang="es-ES" sz="2700" dirty="0" smtClean="0"/>
              <a:t>Vida </a:t>
            </a:r>
            <a:r>
              <a:rPr lang="es-ES" altLang="es-ES" sz="2700" dirty="0" smtClean="0">
                <a:solidFill>
                  <a:schemeClr val="tx2"/>
                </a:solidFill>
              </a:rPr>
              <a:t>sexual </a:t>
            </a:r>
            <a:r>
              <a:rPr lang="es-ES" altLang="es-ES" sz="2700" dirty="0" smtClean="0"/>
              <a:t>u </a:t>
            </a:r>
            <a:r>
              <a:rPr lang="es-ES" altLang="es-ES" sz="2700" dirty="0" smtClean="0">
                <a:solidFill>
                  <a:schemeClr val="tx2"/>
                </a:solidFill>
              </a:rPr>
              <a:t>orientaciones</a:t>
            </a:r>
            <a:r>
              <a:rPr lang="es-ES" altLang="es-ES" sz="2700" dirty="0" smtClean="0"/>
              <a:t> sexuales</a:t>
            </a:r>
          </a:p>
          <a:p>
            <a:pPr marL="0" indent="0" algn="just">
              <a:buNone/>
            </a:pPr>
            <a:r>
              <a:rPr lang="es-ES" altLang="es-ES" sz="3100" dirty="0" smtClean="0"/>
              <a:t>    y además:</a:t>
            </a:r>
          </a:p>
          <a:p>
            <a:pPr lvl="1" algn="just"/>
            <a:r>
              <a:rPr lang="es-ES" altLang="es-ES" sz="2700" dirty="0" smtClean="0"/>
              <a:t>Datos </a:t>
            </a:r>
            <a:r>
              <a:rPr lang="es-ES" altLang="es-ES" sz="2700" dirty="0" smtClean="0">
                <a:solidFill>
                  <a:schemeClr val="tx2"/>
                </a:solidFill>
              </a:rPr>
              <a:t>genéticos</a:t>
            </a:r>
          </a:p>
          <a:p>
            <a:pPr lvl="1" algn="just"/>
            <a:r>
              <a:rPr lang="es-ES" altLang="es-ES" sz="2700" dirty="0" smtClean="0"/>
              <a:t>Datos </a:t>
            </a:r>
            <a:r>
              <a:rPr lang="es-ES" altLang="es-ES" sz="2700" dirty="0" smtClean="0">
                <a:solidFill>
                  <a:schemeClr val="tx2"/>
                </a:solidFill>
              </a:rPr>
              <a:t>biométricos</a:t>
            </a:r>
          </a:p>
          <a:p>
            <a:pPr marL="342900" lvl="1" indent="-342900" algn="just">
              <a:buFontTx/>
              <a:buChar char="•"/>
            </a:pPr>
            <a:r>
              <a:rPr lang="es-ES" altLang="es-ES" sz="2700" dirty="0">
                <a:solidFill>
                  <a:schemeClr val="tx2"/>
                </a:solidFill>
              </a:rPr>
              <a:t>salvo cuando concurran una serie de circunstancias</a:t>
            </a:r>
          </a:p>
          <a:p>
            <a:pPr algn="just"/>
            <a:endParaRPr lang="es-ES" altLang="es-ES" sz="3100" dirty="0" smtClean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2492896"/>
            <a:ext cx="461665" cy="15383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Art. </a:t>
            </a: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 #RGPD</a:t>
            </a:r>
            <a:endParaRPr kumimoji="0" lang="es-ES" sz="1800" b="0" i="1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Definiciones </a:t>
            </a:r>
            <a:r>
              <a:rPr lang="es-ES" dirty="0"/>
              <a:t> </a:t>
            </a:r>
            <a:r>
              <a:rPr lang="es-ES" dirty="0" smtClean="0"/>
              <a:t>#RGPD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i="1" dirty="0" smtClean="0">
                <a:solidFill>
                  <a:schemeClr val="tx2"/>
                </a:solidFill>
              </a:rPr>
              <a:t>Tratamiento </a:t>
            </a:r>
            <a:r>
              <a:rPr lang="es-ES" i="1" dirty="0"/>
              <a:t>(“</a:t>
            </a:r>
            <a:r>
              <a:rPr lang="es-ES" sz="2200" i="1" dirty="0"/>
              <a:t>processing</a:t>
            </a:r>
            <a:r>
              <a:rPr lang="es-ES" i="1" dirty="0"/>
              <a:t>’”)</a:t>
            </a:r>
            <a:endParaRPr lang="es-ES" b="1" i="1" dirty="0" smtClean="0">
              <a:solidFill>
                <a:schemeClr val="tx2"/>
              </a:solidFill>
            </a:endParaRPr>
          </a:p>
          <a:p>
            <a:pPr lvl="1"/>
            <a:r>
              <a:rPr lang="es-ES" i="1" dirty="0" smtClean="0"/>
              <a:t>“Cualquier </a:t>
            </a:r>
            <a:r>
              <a:rPr lang="es-ES" i="1" dirty="0" smtClean="0">
                <a:solidFill>
                  <a:schemeClr val="tx2"/>
                </a:solidFill>
              </a:rPr>
              <a:t>operación</a:t>
            </a:r>
            <a:r>
              <a:rPr lang="es-ES" i="1" dirty="0" smtClean="0"/>
              <a:t> (o conjunto de operaciones) que se hace sobre DP como:</a:t>
            </a:r>
          </a:p>
          <a:p>
            <a:pPr lvl="2"/>
            <a:r>
              <a:rPr lang="es-ES" dirty="0" smtClean="0"/>
              <a:t>Recogida, Registro, … Conservación</a:t>
            </a:r>
          </a:p>
          <a:p>
            <a:pPr lvl="2"/>
            <a:r>
              <a:rPr lang="es-ES" dirty="0" smtClean="0"/>
              <a:t>Modificación, Consulta, … Utilización</a:t>
            </a:r>
          </a:p>
          <a:p>
            <a:pPr lvl="2"/>
            <a:r>
              <a:rPr lang="es-ES" b="1" i="1" dirty="0" smtClean="0">
                <a:solidFill>
                  <a:schemeClr val="tx2"/>
                </a:solidFill>
              </a:rPr>
              <a:t>Comunicación </a:t>
            </a:r>
            <a:r>
              <a:rPr lang="es-ES" dirty="0"/>
              <a:t>(“</a:t>
            </a:r>
            <a:r>
              <a:rPr lang="es-ES" sz="1700" i="1" dirty="0"/>
              <a:t>Disclosure</a:t>
            </a:r>
            <a:r>
              <a:rPr lang="es-ES" dirty="0"/>
              <a:t>”), </a:t>
            </a:r>
            <a:r>
              <a:rPr lang="es-ES" dirty="0" smtClean="0"/>
              <a:t>… </a:t>
            </a:r>
            <a:r>
              <a:rPr lang="es-ES" b="1" i="1" dirty="0" smtClean="0">
                <a:solidFill>
                  <a:schemeClr val="tx2"/>
                </a:solidFill>
              </a:rPr>
              <a:t>Difusión</a:t>
            </a:r>
          </a:p>
          <a:p>
            <a:pPr lvl="2"/>
            <a:r>
              <a:rPr lang="es-ES" dirty="0" smtClean="0"/>
              <a:t>Supresión, … Destrucción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20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C00"/>
                </a:solidFill>
              </a:rPr>
              <a:t>Conceptos empleados </a:t>
            </a:r>
            <a:br>
              <a:rPr lang="es-ES" dirty="0" smtClean="0">
                <a:solidFill>
                  <a:srgbClr val="FFCC00"/>
                </a:solidFill>
              </a:rPr>
            </a:br>
            <a:r>
              <a:rPr lang="es-ES" dirty="0" smtClean="0">
                <a:solidFill>
                  <a:srgbClr val="FFCC00"/>
                </a:solidFill>
              </a:rPr>
              <a:t>en el nuevo  RGPD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b="1" i="1" dirty="0" smtClean="0">
                <a:solidFill>
                  <a:schemeClr val="tx2"/>
                </a:solidFill>
              </a:rPr>
              <a:t>“</a:t>
            </a:r>
            <a:r>
              <a:rPr lang="es-ES" b="1" i="1" strike="sngStrike" dirty="0" smtClean="0">
                <a:solidFill>
                  <a:schemeClr val="tx2"/>
                </a:solidFill>
              </a:rPr>
              <a:t>Cesión</a:t>
            </a:r>
            <a:r>
              <a:rPr lang="es-ES" b="1" i="1" dirty="0" smtClean="0">
                <a:solidFill>
                  <a:schemeClr val="tx2"/>
                </a:solidFill>
              </a:rPr>
              <a:t>”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Concepto LOPD, que </a:t>
            </a:r>
            <a:r>
              <a:rPr lang="es-ES" dirty="0" smtClean="0">
                <a:solidFill>
                  <a:schemeClr val="tx2"/>
                </a:solidFill>
              </a:rPr>
              <a:t>no existe </a:t>
            </a:r>
            <a:r>
              <a:rPr lang="es-ES" dirty="0" smtClean="0"/>
              <a:t>en RGPD</a:t>
            </a:r>
          </a:p>
          <a:p>
            <a:r>
              <a:rPr lang="es-ES" b="1" i="1" dirty="0" smtClean="0">
                <a:solidFill>
                  <a:schemeClr val="tx2"/>
                </a:solidFill>
              </a:rPr>
              <a:t>“Comunicación”</a:t>
            </a:r>
            <a:r>
              <a:rPr lang="es-ES" dirty="0" smtClean="0"/>
              <a:t> </a:t>
            </a:r>
            <a:r>
              <a:rPr lang="es-ES" i="1" dirty="0" smtClean="0"/>
              <a:t>(“</a:t>
            </a:r>
            <a:r>
              <a:rPr lang="es-ES" sz="2000" i="1" dirty="0" smtClean="0"/>
              <a:t>Disclosure</a:t>
            </a:r>
            <a:r>
              <a:rPr lang="es-ES" i="1" dirty="0" smtClean="0"/>
              <a:t>”)</a:t>
            </a:r>
          </a:p>
          <a:p>
            <a:pPr lvl="1"/>
            <a:r>
              <a:rPr lang="es-ES" dirty="0"/>
              <a:t>No </a:t>
            </a:r>
            <a:r>
              <a:rPr lang="es-ES" dirty="0" smtClean="0"/>
              <a:t>tiene una definición concreta</a:t>
            </a:r>
          </a:p>
          <a:p>
            <a:pPr lvl="1"/>
            <a:r>
              <a:rPr lang="es-ES" dirty="0" smtClean="0"/>
              <a:t>Es, simplemente, </a:t>
            </a:r>
            <a:r>
              <a:rPr lang="es-ES" i="1" dirty="0" smtClean="0">
                <a:solidFill>
                  <a:schemeClr val="tx2"/>
                </a:solidFill>
              </a:rPr>
              <a:t>un tipo de tratamiento</a:t>
            </a:r>
          </a:p>
          <a:p>
            <a:r>
              <a:rPr lang="es-ES" b="1" i="1" dirty="0" smtClean="0">
                <a:solidFill>
                  <a:schemeClr val="tx2"/>
                </a:solidFill>
              </a:rPr>
              <a:t>“Tratamiento transfronterizo” </a:t>
            </a:r>
            <a:r>
              <a:rPr lang="es-ES" dirty="0"/>
              <a:t>(“</a:t>
            </a:r>
            <a:r>
              <a:rPr lang="es-ES" sz="2000" dirty="0" smtClean="0"/>
              <a:t>cross-border</a:t>
            </a:r>
            <a:r>
              <a:rPr lang="es-ES" dirty="0" smtClean="0"/>
              <a:t>”)</a:t>
            </a:r>
          </a:p>
          <a:p>
            <a:pPr lvl="1"/>
            <a:r>
              <a:rPr lang="es-ES" dirty="0" smtClean="0"/>
              <a:t>Tratamiento </a:t>
            </a:r>
            <a:r>
              <a:rPr lang="es-ES" i="1" dirty="0" smtClean="0">
                <a:solidFill>
                  <a:schemeClr val="tx2"/>
                </a:solidFill>
              </a:rPr>
              <a:t>realizado en</a:t>
            </a:r>
            <a:r>
              <a:rPr lang="es-ES" dirty="0" smtClean="0"/>
              <a:t>, o que </a:t>
            </a:r>
            <a:r>
              <a:rPr lang="es-ES" i="1" dirty="0" smtClean="0">
                <a:solidFill>
                  <a:schemeClr val="tx2"/>
                </a:solidFill>
              </a:rPr>
              <a:t>afecta a</a:t>
            </a:r>
            <a:r>
              <a:rPr lang="es-ES" dirty="0" smtClean="0"/>
              <a:t>, más de un Estado Miembro</a:t>
            </a:r>
          </a:p>
          <a:p>
            <a:r>
              <a:rPr lang="es-ES" b="1" i="1" dirty="0" smtClean="0">
                <a:solidFill>
                  <a:schemeClr val="tx2"/>
                </a:solidFill>
              </a:rPr>
              <a:t>“Transferencia </a:t>
            </a:r>
            <a:r>
              <a:rPr lang="es-ES" b="1" i="1" dirty="0">
                <a:solidFill>
                  <a:schemeClr val="tx2"/>
                </a:solidFill>
              </a:rPr>
              <a:t>a terceros </a:t>
            </a:r>
            <a:r>
              <a:rPr lang="es-ES" b="1" i="1" dirty="0" smtClean="0">
                <a:solidFill>
                  <a:schemeClr val="tx2"/>
                </a:solidFill>
              </a:rPr>
              <a:t>países”</a:t>
            </a:r>
            <a:endParaRPr lang="es-ES" b="1" i="1" dirty="0">
              <a:solidFill>
                <a:schemeClr val="tx2"/>
              </a:solidFill>
            </a:endParaRPr>
          </a:p>
          <a:p>
            <a:pPr lvl="1"/>
            <a:r>
              <a:rPr lang="es-ES" dirty="0" smtClean="0"/>
              <a:t>Aunque no se define, sería una </a:t>
            </a:r>
            <a:r>
              <a:rPr lang="es-ES" i="1" dirty="0" smtClean="0">
                <a:solidFill>
                  <a:schemeClr val="tx2"/>
                </a:solidFill>
              </a:rPr>
              <a:t>comunicación en la que el destinatario está establecido fuera de la UE</a:t>
            </a:r>
            <a:endParaRPr lang="es-ES" i="1" dirty="0">
              <a:solidFill>
                <a:schemeClr val="tx2"/>
              </a:solidFill>
            </a:endParaRPr>
          </a:p>
        </p:txBody>
      </p:sp>
      <p:sp>
        <p:nvSpPr>
          <p:cNvPr id="4" name="3 Rectángulo redondeado">
            <a:hlinkClick r:id="rId3"/>
          </p:cNvPr>
          <p:cNvSpPr/>
          <p:nvPr/>
        </p:nvSpPr>
        <p:spPr bwMode="auto">
          <a:xfrm>
            <a:off x="611560" y="2348880"/>
            <a:ext cx="7992888" cy="115957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4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/>
              <a:t>Definiciones </a:t>
            </a:r>
            <a:r>
              <a:rPr lang="es-ES" dirty="0" smtClean="0"/>
              <a:t>y sujetos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en el nuevo RGPD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Sujeto </a:t>
            </a:r>
            <a:r>
              <a:rPr lang="es-ES" b="1" i="1" dirty="0" smtClean="0">
                <a:solidFill>
                  <a:schemeClr val="tx2"/>
                </a:solidFill>
              </a:rPr>
              <a:t>XXX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smtClean="0"/>
              <a:t>= “</a:t>
            </a:r>
            <a:r>
              <a:rPr lang="es-ES" i="1" dirty="0" smtClean="0"/>
              <a:t>persona física o jurídica, autoridad pública, servicio u otro organismo</a:t>
            </a:r>
            <a:r>
              <a:rPr lang="es-ES" dirty="0" smtClean="0"/>
              <a:t>”, …</a:t>
            </a:r>
            <a:endParaRPr lang="es-ES" dirty="0" smtClean="0">
              <a:solidFill>
                <a:schemeClr val="tx2"/>
              </a:solidFill>
            </a:endParaRPr>
          </a:p>
          <a:p>
            <a:pPr lvl="1"/>
            <a:r>
              <a:rPr lang="es-ES" dirty="0" smtClean="0">
                <a:solidFill>
                  <a:schemeClr val="tx2"/>
                </a:solidFill>
              </a:rPr>
              <a:t>Responsable</a:t>
            </a:r>
            <a:r>
              <a:rPr lang="es-ES" dirty="0" smtClean="0"/>
              <a:t> del Tratamiento </a:t>
            </a:r>
            <a:r>
              <a:rPr lang="es-ES" i="1" dirty="0" smtClean="0"/>
              <a:t>(“</a:t>
            </a:r>
            <a:r>
              <a:rPr lang="es-ES" sz="2100" i="1" dirty="0" smtClean="0"/>
              <a:t>Controller</a:t>
            </a:r>
            <a:r>
              <a:rPr lang="es-ES" i="1" dirty="0" smtClean="0"/>
              <a:t>”)</a:t>
            </a:r>
          </a:p>
          <a:p>
            <a:pPr lvl="2"/>
            <a:r>
              <a:rPr lang="es-ES" dirty="0" smtClean="0"/>
              <a:t>“</a:t>
            </a:r>
            <a:r>
              <a:rPr lang="es-ES" i="1" dirty="0" smtClean="0">
                <a:solidFill>
                  <a:schemeClr val="tx2"/>
                </a:solidFill>
              </a:rPr>
              <a:t>XXX(*)</a:t>
            </a:r>
            <a:r>
              <a:rPr lang="es-ES" i="1" dirty="0" smtClean="0"/>
              <a:t> </a:t>
            </a:r>
            <a:r>
              <a:rPr lang="es-ES" i="1" dirty="0"/>
              <a:t>que, solo o junto con otros, </a:t>
            </a:r>
            <a:r>
              <a:rPr lang="es-ES" i="1" dirty="0">
                <a:solidFill>
                  <a:schemeClr val="tx2"/>
                </a:solidFill>
              </a:rPr>
              <a:t>determine los fines</a:t>
            </a:r>
            <a:r>
              <a:rPr lang="es-ES" i="1" dirty="0"/>
              <a:t> y medios del tratamiento</a:t>
            </a:r>
            <a:r>
              <a:rPr lang="es-ES" dirty="0" smtClean="0"/>
              <a:t>”</a:t>
            </a:r>
          </a:p>
          <a:p>
            <a:pPr lvl="1"/>
            <a:r>
              <a:rPr lang="es-ES" dirty="0" smtClean="0">
                <a:solidFill>
                  <a:schemeClr val="tx2"/>
                </a:solidFill>
              </a:rPr>
              <a:t>Encargado</a:t>
            </a:r>
            <a:r>
              <a:rPr lang="es-ES" dirty="0" smtClean="0"/>
              <a:t> del Tratamiento </a:t>
            </a:r>
            <a:r>
              <a:rPr lang="es-ES" i="1" dirty="0" smtClean="0"/>
              <a:t>(“</a:t>
            </a:r>
            <a:r>
              <a:rPr lang="es-ES" sz="2100" i="1" dirty="0" smtClean="0"/>
              <a:t>Processor</a:t>
            </a:r>
            <a:r>
              <a:rPr lang="es-ES" i="1" dirty="0" smtClean="0"/>
              <a:t>”)</a:t>
            </a:r>
            <a:endParaRPr lang="es-ES" dirty="0" smtClean="0"/>
          </a:p>
          <a:p>
            <a:pPr lvl="2"/>
            <a:r>
              <a:rPr lang="es-ES" dirty="0"/>
              <a:t>“</a:t>
            </a:r>
            <a:r>
              <a:rPr lang="es-ES" i="1" dirty="0" smtClean="0">
                <a:solidFill>
                  <a:schemeClr val="tx2"/>
                </a:solidFill>
              </a:rPr>
              <a:t>XXX</a:t>
            </a:r>
            <a:r>
              <a:rPr lang="es-ES" i="1" dirty="0">
                <a:solidFill>
                  <a:schemeClr val="tx2"/>
                </a:solidFill>
              </a:rPr>
              <a:t>(*)</a:t>
            </a:r>
            <a:r>
              <a:rPr lang="es-ES" i="1" dirty="0" smtClean="0"/>
              <a:t> </a:t>
            </a:r>
            <a:r>
              <a:rPr lang="es-ES" i="1" dirty="0"/>
              <a:t>que </a:t>
            </a:r>
            <a:r>
              <a:rPr lang="es-ES" i="1" dirty="0" smtClean="0"/>
              <a:t>trate </a:t>
            </a:r>
            <a:r>
              <a:rPr lang="es-ES" i="1" dirty="0"/>
              <a:t>datos personales </a:t>
            </a:r>
            <a:r>
              <a:rPr lang="es-ES" i="1" dirty="0">
                <a:solidFill>
                  <a:schemeClr val="tx2"/>
                </a:solidFill>
              </a:rPr>
              <a:t>por cuenta del responsable </a:t>
            </a:r>
            <a:r>
              <a:rPr lang="es-ES" i="1" dirty="0"/>
              <a:t>del </a:t>
            </a:r>
            <a:r>
              <a:rPr lang="es-ES" i="1" dirty="0" smtClean="0"/>
              <a:t>tratamiento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5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643438" y="6245225"/>
            <a:ext cx="28082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Datu</a:t>
            </a:r>
            <a:r>
              <a:rPr kumimoji="0" lang="es-ES_tradnl" alt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s-ES_tradnl" alt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babesa</a:t>
            </a:r>
            <a:r>
              <a:rPr kumimoji="0" lang="es-ES_tradnl" alt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eta </a:t>
            </a:r>
            <a:r>
              <a:rPr kumimoji="0" lang="es-ES_tradnl" alt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segurtasuna</a:t>
            </a:r>
            <a:r>
              <a:rPr kumimoji="0" lang="es-ES_tradnl" alt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GFA, 2009ko </a:t>
            </a:r>
            <a:r>
              <a:rPr kumimoji="0" lang="es-ES_tradnl" alt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maiatzaren</a:t>
            </a:r>
            <a:r>
              <a:rPr kumimoji="0" lang="es-ES_tradnl" alt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20a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 dirty="0" smtClean="0"/>
          </a:p>
        </p:txBody>
      </p:sp>
      <p:pic>
        <p:nvPicPr>
          <p:cNvPr id="32773" name="Picture 4" descr="IMG_0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-544513"/>
            <a:ext cx="10404476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8"/>
          <p:cNvSpPr>
            <a:spLocks noChangeAspect="1" noChangeArrowheads="1"/>
          </p:cNvSpPr>
          <p:nvPr/>
        </p:nvSpPr>
        <p:spPr bwMode="auto">
          <a:xfrm>
            <a:off x="1255713" y="6092825"/>
            <a:ext cx="54197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2775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445125"/>
            <a:ext cx="36036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nonbait.com/2217-tm_thickbox_default/makila-de-honor-plata-bastn-vasc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6" r="982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92403" y="2042896"/>
            <a:ext cx="5434199" cy="34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63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 smtClean="0"/>
              <a:t>principios </a:t>
            </a:r>
            <a:r>
              <a:rPr lang="es-ES_tradnl" altLang="es-ES" dirty="0"/>
              <a:t>#</a:t>
            </a:r>
            <a:r>
              <a:rPr lang="es-ES_tradnl" altLang="es-ES" dirty="0" smtClean="0"/>
              <a:t>RGPD </a:t>
            </a:r>
            <a:br>
              <a:rPr lang="es-ES_tradnl" altLang="es-ES" dirty="0" smtClean="0"/>
            </a:br>
            <a:r>
              <a:rPr lang="es-ES_tradnl" altLang="es-ES" dirty="0" smtClean="0"/>
              <a:t>relativos </a:t>
            </a:r>
            <a:r>
              <a:rPr lang="es-ES_tradnl" altLang="es-ES" dirty="0"/>
              <a:t>al </a:t>
            </a:r>
            <a:r>
              <a:rPr lang="es-ES_tradnl" altLang="es-ES" dirty="0" smtClean="0"/>
              <a:t>tratamiento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600200"/>
            <a:ext cx="8353053" cy="442118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s-ES_tradnl" altLang="es-ES" sz="2800" dirty="0" smtClean="0">
                <a:latin typeface="+mj-lt"/>
              </a:rPr>
              <a:t>Licitud</a:t>
            </a:r>
            <a:r>
              <a:rPr lang="es-ES_tradnl" altLang="es-ES" sz="2800" dirty="0">
                <a:latin typeface="+mj-lt"/>
              </a:rPr>
              <a:t>, lealtad y </a:t>
            </a:r>
            <a:r>
              <a:rPr lang="es-ES_tradnl" altLang="es-ES" sz="2800" dirty="0">
                <a:solidFill>
                  <a:schemeClr val="tx2"/>
                </a:solidFill>
                <a:latin typeface="+mj-lt"/>
              </a:rPr>
              <a:t>transparencia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altLang="es-ES" sz="2800" dirty="0" smtClean="0">
                <a:latin typeface="+mj-lt"/>
              </a:rPr>
              <a:t>Limitación </a:t>
            </a:r>
            <a:r>
              <a:rPr lang="es-ES_tradnl" altLang="es-ES" sz="2800" dirty="0">
                <a:latin typeface="+mj-lt"/>
              </a:rPr>
              <a:t>de la </a:t>
            </a:r>
            <a:r>
              <a:rPr lang="es-ES_tradnl" altLang="es-ES" sz="2800" dirty="0">
                <a:solidFill>
                  <a:schemeClr val="tx2"/>
                </a:solidFill>
                <a:latin typeface="+mj-lt"/>
              </a:rPr>
              <a:t>finalidad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altLang="es-ES" sz="2800" dirty="0" smtClean="0">
                <a:latin typeface="+mj-lt"/>
              </a:rPr>
              <a:t>Pertinencia y </a:t>
            </a:r>
            <a:r>
              <a:rPr lang="es-ES_tradnl" altLang="es-ES" sz="2800" dirty="0" smtClean="0">
                <a:solidFill>
                  <a:schemeClr val="tx2"/>
                </a:solidFill>
                <a:latin typeface="+mj-lt"/>
              </a:rPr>
              <a:t>Minimización</a:t>
            </a:r>
            <a:r>
              <a:rPr lang="es-ES_tradnl" altLang="es-ES" sz="28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s-ES_tradnl" altLang="es-ES" sz="2800" dirty="0">
                <a:latin typeface="+mj-lt"/>
              </a:rPr>
              <a:t>de datos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altLang="es-ES" sz="2800" dirty="0" smtClean="0">
                <a:latin typeface="+mj-lt"/>
              </a:rPr>
              <a:t>Exactitud y </a:t>
            </a:r>
            <a:r>
              <a:rPr lang="es-ES_tradnl" altLang="es-ES" sz="2800" dirty="0" smtClean="0">
                <a:solidFill>
                  <a:schemeClr val="tx2"/>
                </a:solidFill>
                <a:latin typeface="+mj-lt"/>
              </a:rPr>
              <a:t>vigencia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altLang="es-ES" sz="2800" dirty="0" smtClean="0">
                <a:latin typeface="+mj-lt"/>
              </a:rPr>
              <a:t>Limitación </a:t>
            </a:r>
            <a:r>
              <a:rPr lang="es-ES_tradnl" altLang="es-ES" sz="2800" dirty="0">
                <a:latin typeface="+mj-lt"/>
              </a:rPr>
              <a:t>del </a:t>
            </a:r>
            <a:r>
              <a:rPr lang="es-ES_tradnl" altLang="es-ES" sz="2800" dirty="0">
                <a:solidFill>
                  <a:schemeClr val="tx2"/>
                </a:solidFill>
                <a:latin typeface="+mj-lt"/>
              </a:rPr>
              <a:t>plazo de conservación</a:t>
            </a:r>
          </a:p>
          <a:p>
            <a:pPr marL="514350" indent="-514350">
              <a:buFont typeface="+mj-lt"/>
              <a:buAutoNum type="alphaUcPeriod"/>
            </a:pPr>
            <a:r>
              <a:rPr lang="es-ES_tradnl" altLang="es-ES" sz="2800" dirty="0" smtClean="0">
                <a:latin typeface="+mj-lt"/>
              </a:rPr>
              <a:t>Integridad </a:t>
            </a:r>
            <a:r>
              <a:rPr lang="es-ES_tradnl" altLang="es-ES" sz="2800" dirty="0">
                <a:latin typeface="+mj-lt"/>
              </a:rPr>
              <a:t>y </a:t>
            </a:r>
            <a:r>
              <a:rPr lang="es-ES_tradnl" altLang="es-ES" sz="2800" dirty="0">
                <a:solidFill>
                  <a:schemeClr val="tx2"/>
                </a:solidFill>
                <a:latin typeface="+mj-lt"/>
              </a:rPr>
              <a:t>confidencialidad</a:t>
            </a:r>
          </a:p>
          <a:p>
            <a:pPr marL="0" indent="0">
              <a:buNone/>
            </a:pPr>
            <a:endParaRPr lang="es-ES_tradnl" altLang="es-ES" sz="2800" dirty="0" smtClean="0">
              <a:latin typeface="+mj-lt"/>
            </a:endParaRPr>
          </a:p>
          <a:p>
            <a:pPr marL="0" indent="0" algn="ctr">
              <a:buNone/>
            </a:pPr>
            <a:r>
              <a:rPr lang="es-ES_tradnl" altLang="es-ES" sz="2800" dirty="0" smtClean="0">
                <a:latin typeface="+mj-lt"/>
              </a:rPr>
              <a:t>Responsabilidad </a:t>
            </a:r>
            <a:r>
              <a:rPr lang="es-ES_tradnl" altLang="es-ES" sz="2800" dirty="0">
                <a:solidFill>
                  <a:schemeClr val="tx2"/>
                </a:solidFill>
                <a:latin typeface="+mj-lt"/>
              </a:rPr>
              <a:t>proactiva</a:t>
            </a:r>
          </a:p>
          <a:p>
            <a:pPr marL="0" indent="0" algn="ctr">
              <a:buNone/>
            </a:pPr>
            <a:r>
              <a:rPr lang="es-ES" sz="2400" i="1" dirty="0" smtClean="0"/>
              <a:t>Art. 5 #RGPD</a:t>
            </a:r>
            <a:endParaRPr lang="es-ES" sz="2400" i="1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0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…Licitud  (o Legitimidad)…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El </a:t>
            </a:r>
            <a:r>
              <a:rPr lang="es-ES" dirty="0"/>
              <a:t>tratamiento </a:t>
            </a:r>
            <a:r>
              <a:rPr lang="es-ES" b="1" i="1" dirty="0">
                <a:solidFill>
                  <a:schemeClr val="tx2"/>
                </a:solidFill>
              </a:rPr>
              <a:t>solo será lícito </a:t>
            </a:r>
            <a:r>
              <a:rPr lang="es-ES" dirty="0"/>
              <a:t>si se cumple al menos una de las siguientes condiciones: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ES" dirty="0" smtClean="0">
                <a:solidFill>
                  <a:schemeClr val="tx2"/>
                </a:solidFill>
              </a:rPr>
              <a:t>consentimiento</a:t>
            </a:r>
            <a:endParaRPr lang="es-ES" dirty="0">
              <a:solidFill>
                <a:schemeClr val="tx2"/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s-ES" dirty="0" smtClean="0">
                <a:solidFill>
                  <a:schemeClr val="tx2"/>
                </a:solidFill>
              </a:rPr>
              <a:t>contrato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ES" dirty="0" smtClean="0">
                <a:solidFill>
                  <a:schemeClr val="tx2"/>
                </a:solidFill>
              </a:rPr>
              <a:t>obligación legal</a:t>
            </a:r>
            <a:endParaRPr lang="es-ES" dirty="0">
              <a:solidFill>
                <a:schemeClr val="tx2"/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s-ES" dirty="0" smtClean="0">
                <a:solidFill>
                  <a:schemeClr val="tx2"/>
                </a:solidFill>
              </a:rPr>
              <a:t>intereses vitales</a:t>
            </a:r>
            <a:endParaRPr lang="es-ES" dirty="0">
              <a:solidFill>
                <a:schemeClr val="tx2"/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s-ES" dirty="0" smtClean="0">
                <a:solidFill>
                  <a:schemeClr val="tx2"/>
                </a:solidFill>
              </a:rPr>
              <a:t>interés </a:t>
            </a:r>
            <a:r>
              <a:rPr lang="es-ES" dirty="0">
                <a:solidFill>
                  <a:schemeClr val="tx2"/>
                </a:solidFill>
              </a:rPr>
              <a:t>público </a:t>
            </a:r>
            <a:r>
              <a:rPr lang="es-ES" dirty="0" smtClean="0">
                <a:solidFill>
                  <a:schemeClr val="tx2"/>
                </a:solidFill>
              </a:rPr>
              <a:t>/ ejercicio </a:t>
            </a:r>
            <a:r>
              <a:rPr lang="es-ES" dirty="0">
                <a:solidFill>
                  <a:schemeClr val="tx2"/>
                </a:solidFill>
              </a:rPr>
              <a:t>de poderes públicos </a:t>
            </a:r>
            <a:endParaRPr lang="es-ES" dirty="0" smtClean="0">
              <a:solidFill>
                <a:schemeClr val="tx2"/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s-ES" dirty="0" smtClean="0">
                <a:solidFill>
                  <a:schemeClr val="tx2"/>
                </a:solidFill>
              </a:rPr>
              <a:t>interés legítimo (excepto Autoridades Públicas)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067BC-CE04-4984-9AD7-999655F940B5}" type="slidenum">
              <a:rPr lang="es-ES_tradnl" altLang="es-ES" smtClean="0"/>
              <a:pPr>
                <a:defRPr/>
              </a:pPr>
              <a:t>21</a:t>
            </a:fld>
            <a:endParaRPr lang="es-ES_tradnl" altLang="es-ES" dirty="0"/>
          </a:p>
        </p:txBody>
      </p:sp>
      <p:sp>
        <p:nvSpPr>
          <p:cNvPr id="9" name="8 Rectángulo redondeado">
            <a:hlinkClick r:id="rId3"/>
          </p:cNvPr>
          <p:cNvSpPr/>
          <p:nvPr/>
        </p:nvSpPr>
        <p:spPr bwMode="auto">
          <a:xfrm>
            <a:off x="4211960" y="4941168"/>
            <a:ext cx="4622841" cy="57606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1520" y="2492896"/>
            <a:ext cx="461665" cy="15383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i="1" dirty="0">
                <a:solidFill>
                  <a:schemeClr val="tx2"/>
                </a:solidFill>
              </a:rPr>
              <a:t>Art. 6 #</a:t>
            </a:r>
            <a:r>
              <a:rPr lang="es-ES" i="1" dirty="0" smtClean="0">
                <a:solidFill>
                  <a:schemeClr val="tx2"/>
                </a:solidFill>
              </a:rPr>
              <a:t>RGPD</a:t>
            </a:r>
            <a:endParaRPr lang="es-E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Protección</a:t>
            </a:r>
            <a:r>
              <a:rPr lang="eu-ES" dirty="0" smtClean="0"/>
              <a:t> de </a:t>
            </a:r>
            <a:r>
              <a:rPr lang="eu-ES" dirty="0" smtClean="0"/>
              <a:t>datos</a:t>
            </a:r>
            <a:r>
              <a:rPr lang="eu-ES" dirty="0" smtClean="0"/>
              <a:t>/</a:t>
            </a:r>
            <a:r>
              <a:rPr lang="eu-ES" dirty="0" smtClean="0"/>
              <a:t>Universidad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>
              <a:solidFill>
                <a:srgbClr val="00B0F0"/>
              </a:solidFill>
            </a:endParaRPr>
          </a:p>
          <a:p>
            <a:r>
              <a:rPr lang="es-ES" dirty="0" smtClean="0">
                <a:solidFill>
                  <a:srgbClr val="00B0F0"/>
                </a:solidFill>
              </a:rPr>
              <a:t>Ley Orgánica 6/2001, de Universidades</a:t>
            </a:r>
          </a:p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Artículo 1 Funciones de la Universidad</a:t>
            </a:r>
          </a:p>
          <a:p>
            <a:r>
              <a:rPr lang="es-ES" b="1" dirty="0"/>
              <a:t>1.</a:t>
            </a:r>
            <a:r>
              <a:rPr lang="es-ES" dirty="0"/>
              <a:t> La Universidad realiza el servicio público de la educación superior mediante la investigación, la docencia y el estudio.</a:t>
            </a:r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endParaRPr lang="es-ES" dirty="0"/>
          </a:p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FF051-65BD-4DCA-A20E-13A6B66C51B3}" type="slidenum">
              <a:rPr lang="es-ES_tradnl" altLang="es-ES" smtClean="0"/>
              <a:pPr>
                <a:defRPr/>
              </a:pPr>
              <a:t>22</a:t>
            </a:fld>
            <a:endParaRPr lang="es-ES_tradnl" altLang="es-ES" dirty="0"/>
          </a:p>
        </p:txBody>
      </p:sp>
    </p:spTree>
    <p:extLst>
      <p:ext uri="{BB962C8B-B14F-4D97-AF65-F5344CB8AC3E}">
        <p14:creationId xmlns:p14="http://schemas.microsoft.com/office/powerpoint/2010/main" val="71602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Protección</a:t>
            </a:r>
            <a:r>
              <a:rPr lang="eu-ES" dirty="0" smtClean="0"/>
              <a:t> de </a:t>
            </a:r>
            <a:r>
              <a:rPr lang="eu-ES" dirty="0" smtClean="0"/>
              <a:t>datos</a:t>
            </a:r>
            <a:r>
              <a:rPr lang="eu-ES" dirty="0" smtClean="0"/>
              <a:t>/</a:t>
            </a:r>
            <a:r>
              <a:rPr lang="eu-ES" dirty="0" smtClean="0"/>
              <a:t>Universidad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</a:rPr>
              <a:t>Ley Orgánica 6/2001, de Universidades</a:t>
            </a:r>
          </a:p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Funciones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la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Universidad: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ES" sz="2000" b="1" dirty="0"/>
              <a:t>a)</a:t>
            </a:r>
            <a:r>
              <a:rPr lang="es-ES" sz="2000" dirty="0"/>
              <a:t> La creación, desarrollo, </a:t>
            </a:r>
            <a:r>
              <a:rPr lang="es-ES" sz="2000" dirty="0">
                <a:solidFill>
                  <a:srgbClr val="00B0F0"/>
                </a:solidFill>
              </a:rPr>
              <a:t>transmisión</a:t>
            </a:r>
            <a:r>
              <a:rPr lang="es-ES" sz="2000" dirty="0"/>
              <a:t> y crítica de la ciencia, de la técnica y de la cultura.</a:t>
            </a:r>
          </a:p>
          <a:p>
            <a:r>
              <a:rPr lang="es-ES" sz="2000" b="1" dirty="0"/>
              <a:t>b)</a:t>
            </a:r>
            <a:r>
              <a:rPr lang="es-ES" sz="2000" dirty="0"/>
              <a:t> La preparación para el ejercicio de actividades profesionales que exijan la aplicación de conocimientos y métodos científicos y para la creación artística.</a:t>
            </a:r>
          </a:p>
          <a:p>
            <a:r>
              <a:rPr lang="es-ES" sz="2000" b="1" dirty="0"/>
              <a:t>c)</a:t>
            </a:r>
            <a:r>
              <a:rPr lang="es-ES" sz="2000" dirty="0"/>
              <a:t> La </a:t>
            </a:r>
            <a:r>
              <a:rPr lang="es-ES" sz="2000" dirty="0">
                <a:solidFill>
                  <a:srgbClr val="00B0F0"/>
                </a:solidFill>
              </a:rPr>
              <a:t>difusión</a:t>
            </a:r>
            <a:r>
              <a:rPr lang="es-ES" sz="2000" dirty="0"/>
              <a:t>, la valorización y la transferencia </a:t>
            </a:r>
            <a:r>
              <a:rPr lang="es-ES" sz="2000" dirty="0">
                <a:solidFill>
                  <a:srgbClr val="00B0F0"/>
                </a:solidFill>
              </a:rPr>
              <a:t>del conocimiento</a:t>
            </a:r>
            <a:r>
              <a:rPr lang="es-ES" sz="2000" dirty="0"/>
              <a:t> al servicio de la cultura, de la calidad de la vida, y del desarrollo económico.</a:t>
            </a:r>
          </a:p>
          <a:p>
            <a:r>
              <a:rPr lang="es-ES" sz="2000" b="1" dirty="0"/>
              <a:t>d)</a:t>
            </a:r>
            <a:r>
              <a:rPr lang="es-ES" sz="2000" dirty="0"/>
              <a:t> La </a:t>
            </a:r>
            <a:r>
              <a:rPr lang="es-ES" sz="2000" dirty="0">
                <a:solidFill>
                  <a:srgbClr val="00B0F0"/>
                </a:solidFill>
              </a:rPr>
              <a:t>difusión del conocimiento y la cultura</a:t>
            </a:r>
            <a:r>
              <a:rPr lang="es-ES" sz="2000" dirty="0"/>
              <a:t> a través de la extensión universitaria </a:t>
            </a:r>
            <a:r>
              <a:rPr lang="es-ES" sz="2000" dirty="0">
                <a:solidFill>
                  <a:srgbClr val="00B0F0"/>
                </a:solidFill>
              </a:rPr>
              <a:t>y la formación a lo largo de toda la </a:t>
            </a:r>
            <a:r>
              <a:rPr lang="es-ES" sz="2000" dirty="0" smtClean="0">
                <a:solidFill>
                  <a:srgbClr val="00B0F0"/>
                </a:solidFill>
              </a:rPr>
              <a:t>vida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FF051-65BD-4DCA-A20E-13A6B66C51B3}" type="slidenum">
              <a:rPr lang="es-ES_tradnl" altLang="es-ES" smtClean="0"/>
              <a:pPr>
                <a:defRPr/>
              </a:pPr>
              <a:t>23</a:t>
            </a:fld>
            <a:endParaRPr lang="es-ES_tradnl" altLang="es-ES" dirty="0"/>
          </a:p>
        </p:txBody>
      </p:sp>
    </p:spTree>
    <p:extLst>
      <p:ext uri="{BB962C8B-B14F-4D97-AF65-F5344CB8AC3E}">
        <p14:creationId xmlns:p14="http://schemas.microsoft.com/office/powerpoint/2010/main" val="3773211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Protección</a:t>
            </a:r>
            <a:r>
              <a:rPr lang="eu-ES" dirty="0" smtClean="0"/>
              <a:t> de </a:t>
            </a:r>
            <a:r>
              <a:rPr lang="eu-ES" dirty="0" smtClean="0"/>
              <a:t>datos</a:t>
            </a:r>
            <a:r>
              <a:rPr lang="eu-ES" dirty="0" smtClean="0"/>
              <a:t>/</a:t>
            </a:r>
            <a:r>
              <a:rPr lang="eu-ES" dirty="0" smtClean="0"/>
              <a:t>Universidad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</a:rPr>
              <a:t>Ley Orgánica 4/2007, de 12 de abril</a:t>
            </a:r>
          </a:p>
          <a:p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Disposición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adicional vigésimo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primera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s-ES" dirty="0" smtClean="0"/>
              <a:t>1</a:t>
            </a:r>
            <a:r>
              <a:rPr lang="es-ES" dirty="0"/>
              <a:t>. Lo establecido en la Ley Orgánica 15/1999, de 13 de diciembre, de Protección de Datos de Carácter Personal, será de aplicación al tratamiento y cesión de datos derivados de lo dispuesto en esta Ley </a:t>
            </a:r>
            <a:r>
              <a:rPr lang="es-ES" dirty="0" smtClean="0"/>
              <a:t>Orgánica.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FF051-65BD-4DCA-A20E-13A6B66C51B3}" type="slidenum">
              <a:rPr lang="es-ES_tradnl" altLang="es-ES" smtClean="0"/>
              <a:pPr>
                <a:defRPr/>
              </a:pPr>
              <a:t>24</a:t>
            </a:fld>
            <a:endParaRPr lang="es-ES_tradnl" altLang="es-ES" dirty="0"/>
          </a:p>
        </p:txBody>
      </p:sp>
    </p:spTree>
    <p:extLst>
      <p:ext uri="{BB962C8B-B14F-4D97-AF65-F5344CB8AC3E}">
        <p14:creationId xmlns:p14="http://schemas.microsoft.com/office/powerpoint/2010/main" val="832441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Protección</a:t>
            </a:r>
            <a:r>
              <a:rPr lang="eu-ES" dirty="0" smtClean="0"/>
              <a:t> de </a:t>
            </a:r>
            <a:r>
              <a:rPr lang="eu-ES" dirty="0" smtClean="0"/>
              <a:t>datos</a:t>
            </a:r>
            <a:r>
              <a:rPr lang="eu-ES" dirty="0" smtClean="0"/>
              <a:t>/</a:t>
            </a:r>
            <a:r>
              <a:rPr lang="eu-ES" dirty="0" smtClean="0"/>
              <a:t>Universidad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</a:rPr>
              <a:t>Ley Orgánica 4/007, de 12 de abril</a:t>
            </a:r>
          </a:p>
          <a:p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Disposición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adicional vigésimo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primera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ES" dirty="0" smtClean="0"/>
              <a:t>1</a:t>
            </a:r>
            <a:r>
              <a:rPr lang="es-ES" dirty="0"/>
              <a:t>. </a:t>
            </a:r>
            <a:r>
              <a:rPr lang="es-ES" dirty="0" smtClean="0"/>
              <a:t>…</a:t>
            </a:r>
            <a:endParaRPr lang="es-ES" dirty="0"/>
          </a:p>
          <a:p>
            <a:pPr algn="just"/>
            <a:r>
              <a:rPr lang="es-ES" sz="2800" dirty="0"/>
              <a:t>Las universidades deberán adoptar las medidas de índole técnica y organizativa necesarias que garanticen la seguridad de los datos de carácter personal y eviten su alteración, tratamiento o acceso no </a:t>
            </a:r>
            <a:r>
              <a:rPr lang="es-ES" sz="2800" dirty="0" smtClean="0"/>
              <a:t>autorizados</a:t>
            </a:r>
            <a:endParaRPr lang="es-ES" sz="2800" dirty="0"/>
          </a:p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FF051-65BD-4DCA-A20E-13A6B66C51B3}" type="slidenum">
              <a:rPr lang="es-ES_tradnl" altLang="es-ES" smtClean="0"/>
              <a:pPr>
                <a:defRPr/>
              </a:pPr>
              <a:t>25</a:t>
            </a:fld>
            <a:endParaRPr lang="es-ES_tradnl" altLang="es-ES" dirty="0"/>
          </a:p>
        </p:txBody>
      </p:sp>
    </p:spTree>
    <p:extLst>
      <p:ext uri="{BB962C8B-B14F-4D97-AF65-F5344CB8AC3E}">
        <p14:creationId xmlns:p14="http://schemas.microsoft.com/office/powerpoint/2010/main" val="2720850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Protección</a:t>
            </a:r>
            <a:r>
              <a:rPr lang="eu-ES" dirty="0" smtClean="0"/>
              <a:t> de </a:t>
            </a:r>
            <a:r>
              <a:rPr lang="eu-ES" dirty="0" smtClean="0"/>
              <a:t>datos</a:t>
            </a:r>
            <a:r>
              <a:rPr lang="eu-ES" dirty="0" smtClean="0"/>
              <a:t>/</a:t>
            </a:r>
            <a:r>
              <a:rPr lang="eu-ES" dirty="0" smtClean="0"/>
              <a:t>Universidad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</a:rPr>
              <a:t>Ley Orgánica 4/007, de 12 de abril</a:t>
            </a:r>
          </a:p>
          <a:p>
            <a:r>
              <a:rPr lang="es-ES" dirty="0" smtClean="0">
                <a:solidFill>
                  <a:srgbClr val="00B0F0"/>
                </a:solidFill>
              </a:rPr>
              <a:t>Disposición </a:t>
            </a:r>
            <a:r>
              <a:rPr lang="es-ES" dirty="0">
                <a:solidFill>
                  <a:srgbClr val="00B0F0"/>
                </a:solidFill>
              </a:rPr>
              <a:t>adicional vigésimo </a:t>
            </a:r>
            <a:r>
              <a:rPr lang="es-ES" dirty="0" smtClean="0">
                <a:solidFill>
                  <a:srgbClr val="00B0F0"/>
                </a:solidFill>
              </a:rPr>
              <a:t>primera</a:t>
            </a:r>
            <a:endParaRPr lang="es-ES" dirty="0">
              <a:solidFill>
                <a:srgbClr val="00B0F0"/>
              </a:solidFill>
            </a:endParaRPr>
          </a:p>
          <a:p>
            <a:r>
              <a:rPr lang="es-ES" b="1" dirty="0"/>
              <a:t>2.</a:t>
            </a:r>
            <a:r>
              <a:rPr lang="es-ES" dirty="0"/>
              <a:t> El Gobierno regulará, previo informe de la Agencia Española de Protección de Datos, el contenido de los currículos a los que se refieren los artículos 57.2 y </a:t>
            </a:r>
            <a:r>
              <a:rPr lang="es-ES" dirty="0" smtClean="0"/>
              <a:t>62.3</a:t>
            </a:r>
            <a:endParaRPr lang="es-ES" dirty="0"/>
          </a:p>
          <a:p>
            <a:r>
              <a:rPr lang="es-ES" sz="2600" dirty="0" smtClean="0"/>
              <a:t>(carácter público de los currículos de los miembros de las comisiones de acreditación y de selección)</a:t>
            </a:r>
            <a:r>
              <a:rPr lang="es-ES" sz="2600" dirty="0"/>
              <a:t/>
            </a:r>
            <a:br>
              <a:rPr lang="es-ES" sz="2600" dirty="0"/>
            </a:br>
            <a:endParaRPr lang="es-ES" sz="26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FF051-65BD-4DCA-A20E-13A6B66C51B3}" type="slidenum">
              <a:rPr lang="es-ES_tradnl" altLang="es-ES" smtClean="0"/>
              <a:pPr>
                <a:defRPr/>
              </a:pPr>
              <a:t>26</a:t>
            </a:fld>
            <a:endParaRPr lang="es-ES_tradnl" altLang="es-ES" dirty="0"/>
          </a:p>
        </p:txBody>
      </p:sp>
    </p:spTree>
    <p:extLst>
      <p:ext uri="{BB962C8B-B14F-4D97-AF65-F5344CB8AC3E}">
        <p14:creationId xmlns:p14="http://schemas.microsoft.com/office/powerpoint/2010/main" val="893854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Protección</a:t>
            </a:r>
            <a:r>
              <a:rPr lang="eu-ES" dirty="0" smtClean="0"/>
              <a:t> de </a:t>
            </a:r>
            <a:r>
              <a:rPr lang="eu-ES" dirty="0" smtClean="0"/>
              <a:t>datos</a:t>
            </a:r>
            <a:r>
              <a:rPr lang="eu-ES" dirty="0" smtClean="0"/>
              <a:t>/</a:t>
            </a:r>
            <a:r>
              <a:rPr lang="eu-ES" dirty="0" smtClean="0"/>
              <a:t>Universidad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</a:rPr>
              <a:t>Ley Orgánica 4/007, de 12 de abril</a:t>
            </a:r>
          </a:p>
          <a:p>
            <a:r>
              <a:rPr lang="es-ES" dirty="0" smtClean="0">
                <a:solidFill>
                  <a:srgbClr val="00B0F0"/>
                </a:solidFill>
              </a:rPr>
              <a:t>Disposición </a:t>
            </a:r>
            <a:r>
              <a:rPr lang="es-ES" dirty="0">
                <a:solidFill>
                  <a:srgbClr val="00B0F0"/>
                </a:solidFill>
              </a:rPr>
              <a:t>adicional vigésimo </a:t>
            </a:r>
            <a:r>
              <a:rPr lang="es-ES" dirty="0" smtClean="0">
                <a:solidFill>
                  <a:srgbClr val="00B0F0"/>
                </a:solidFill>
              </a:rPr>
              <a:t>primera</a:t>
            </a:r>
            <a:endParaRPr lang="es-ES" dirty="0">
              <a:solidFill>
                <a:srgbClr val="00B0F0"/>
              </a:solidFill>
            </a:endParaRPr>
          </a:p>
          <a:p>
            <a:r>
              <a:rPr lang="es-ES" sz="3100" b="1" dirty="0"/>
              <a:t>3.</a:t>
            </a:r>
            <a:r>
              <a:rPr lang="es-ES" sz="3100" dirty="0"/>
              <a:t> No será preciso el consentimiento de los estudiantes para la publicación de los resultados de las pruebas relacionadas con la evaluación de sus conocimientos y competencias ni de los actos que resulten necesarios para la adecuada realización y seguimiento de dicha evaluación.</a:t>
            </a:r>
            <a:br>
              <a:rPr lang="es-ES" sz="3100" dirty="0"/>
            </a:br>
            <a:endParaRPr lang="es-ES" sz="31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FF051-65BD-4DCA-A20E-13A6B66C51B3}" type="slidenum">
              <a:rPr lang="es-ES_tradnl" altLang="es-ES" smtClean="0"/>
              <a:pPr>
                <a:defRPr/>
              </a:pPr>
              <a:t>27</a:t>
            </a:fld>
            <a:endParaRPr lang="es-ES_tradnl" altLang="es-ES" dirty="0"/>
          </a:p>
        </p:txBody>
      </p:sp>
    </p:spTree>
    <p:extLst>
      <p:ext uri="{BB962C8B-B14F-4D97-AF65-F5344CB8AC3E}">
        <p14:creationId xmlns:p14="http://schemas.microsoft.com/office/powerpoint/2010/main" val="231468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Protección</a:t>
            </a:r>
            <a:r>
              <a:rPr lang="eu-ES" dirty="0" smtClean="0"/>
              <a:t> de </a:t>
            </a:r>
            <a:r>
              <a:rPr lang="eu-ES" dirty="0" smtClean="0"/>
              <a:t>datos</a:t>
            </a:r>
            <a:r>
              <a:rPr lang="eu-ES" dirty="0" smtClean="0"/>
              <a:t>/</a:t>
            </a:r>
            <a:r>
              <a:rPr lang="eu-ES" dirty="0" smtClean="0"/>
              <a:t>Universidad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</a:rPr>
              <a:t>Ley Orgánica 4/007, de 12 de abril</a:t>
            </a:r>
          </a:p>
          <a:p>
            <a:r>
              <a:rPr lang="es-ES" dirty="0" smtClean="0">
                <a:solidFill>
                  <a:srgbClr val="00B0F0"/>
                </a:solidFill>
              </a:rPr>
              <a:t>Disposición </a:t>
            </a:r>
            <a:r>
              <a:rPr lang="es-ES" dirty="0">
                <a:solidFill>
                  <a:srgbClr val="00B0F0"/>
                </a:solidFill>
              </a:rPr>
              <a:t>adicional vigésimo </a:t>
            </a:r>
            <a:r>
              <a:rPr lang="es-ES" dirty="0" smtClean="0">
                <a:solidFill>
                  <a:srgbClr val="00B0F0"/>
                </a:solidFill>
              </a:rPr>
              <a:t>primera</a:t>
            </a:r>
          </a:p>
          <a:p>
            <a:r>
              <a:rPr lang="es-ES" sz="2800" b="1" dirty="0"/>
              <a:t>4.</a:t>
            </a:r>
            <a:r>
              <a:rPr lang="es-ES" sz="2800" dirty="0"/>
              <a:t> Igualmente no será preciso el consentimiento del personal de las universidades para la publicación de los resultados de los procesos de evaluación de su actividad docente, investigadora y de gestión realizados por la universidad o por las agencias o instituciones públicas de evaluación.</a:t>
            </a:r>
            <a:endParaRPr lang="es-ES" sz="2800" dirty="0" smtClean="0">
              <a:solidFill>
                <a:srgbClr val="00B0F0"/>
              </a:solidFill>
            </a:endParaRPr>
          </a:p>
          <a:p>
            <a:endParaRPr lang="es-ES" sz="2800" dirty="0">
              <a:solidFill>
                <a:srgbClr val="00B0F0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FF051-65BD-4DCA-A20E-13A6B66C51B3}" type="slidenum">
              <a:rPr lang="es-ES_tradnl" altLang="es-ES" smtClean="0"/>
              <a:pPr>
                <a:defRPr/>
              </a:pPr>
              <a:t>28</a:t>
            </a:fld>
            <a:endParaRPr lang="es-ES_tradnl" altLang="es-ES" dirty="0"/>
          </a:p>
        </p:txBody>
      </p:sp>
    </p:spTree>
    <p:extLst>
      <p:ext uri="{BB962C8B-B14F-4D97-AF65-F5344CB8AC3E}">
        <p14:creationId xmlns:p14="http://schemas.microsoft.com/office/powerpoint/2010/main" val="923189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Protección</a:t>
            </a:r>
            <a:r>
              <a:rPr lang="eu-ES" dirty="0" smtClean="0"/>
              <a:t> de </a:t>
            </a:r>
            <a:r>
              <a:rPr lang="eu-ES" dirty="0" smtClean="0"/>
              <a:t>datos</a:t>
            </a:r>
            <a:r>
              <a:rPr lang="eu-ES" dirty="0" smtClean="0"/>
              <a:t>/</a:t>
            </a:r>
            <a:r>
              <a:rPr lang="eu-ES" dirty="0" smtClean="0"/>
              <a:t>Universidad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</a:rPr>
              <a:t>Ley Orgánica 4/2007, de 12 de abril</a:t>
            </a:r>
          </a:p>
          <a:p>
            <a:r>
              <a:rPr lang="es-ES" dirty="0" smtClean="0">
                <a:solidFill>
                  <a:srgbClr val="00B0F0"/>
                </a:solidFill>
              </a:rPr>
              <a:t>Disposición </a:t>
            </a:r>
            <a:r>
              <a:rPr lang="es-ES" dirty="0">
                <a:solidFill>
                  <a:srgbClr val="00B0F0"/>
                </a:solidFill>
              </a:rPr>
              <a:t>adicional vigésimo </a:t>
            </a:r>
            <a:r>
              <a:rPr lang="es-ES" dirty="0" smtClean="0">
                <a:solidFill>
                  <a:srgbClr val="00B0F0"/>
                </a:solidFill>
              </a:rPr>
              <a:t>primera</a:t>
            </a:r>
          </a:p>
          <a:p>
            <a:r>
              <a:rPr lang="es-ES" sz="2500" b="1" dirty="0"/>
              <a:t>5.</a:t>
            </a:r>
            <a:r>
              <a:rPr lang="es-ES" sz="2500" dirty="0"/>
              <a:t> El Gobierno regulará, previo informe de la Agencia Española de Protección de Datos, el contenido académico y científico de los currículos de los profesores e investigadores que las universidades y las agencias o instituciones públicas de evaluación académica y científica pueden hacer público, no siendo preciso en este caso el consentimiento previo de los profesores o investigadores.</a:t>
            </a:r>
          </a:p>
          <a:p>
            <a:r>
              <a:rPr lang="es-ES" dirty="0"/>
              <a:t/>
            </a:r>
            <a:br>
              <a:rPr lang="es-ES" dirty="0"/>
            </a:br>
            <a:endParaRPr lang="es-ES" dirty="0" smtClean="0">
              <a:solidFill>
                <a:srgbClr val="00B0F0"/>
              </a:solidFill>
            </a:endParaRPr>
          </a:p>
          <a:p>
            <a:endParaRPr lang="es-ES" sz="2800" dirty="0">
              <a:solidFill>
                <a:srgbClr val="00B0F0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FF051-65BD-4DCA-A20E-13A6B66C51B3}" type="slidenum">
              <a:rPr lang="es-ES_tradnl" altLang="es-ES" smtClean="0"/>
              <a:pPr>
                <a:defRPr/>
              </a:pPr>
              <a:t>29</a:t>
            </a:fld>
            <a:endParaRPr lang="es-ES_tradnl" altLang="es-ES" dirty="0"/>
          </a:p>
        </p:txBody>
      </p:sp>
    </p:spTree>
    <p:extLst>
      <p:ext uri="{BB962C8B-B14F-4D97-AF65-F5344CB8AC3E}">
        <p14:creationId xmlns:p14="http://schemas.microsoft.com/office/powerpoint/2010/main" val="216696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sz="3200" dirty="0" smtClean="0"/>
              <a:t>Protección de Datos:</a:t>
            </a:r>
            <a:br>
              <a:rPr lang="es-ES_tradnl" altLang="es-ES" sz="3200" dirty="0" smtClean="0"/>
            </a:br>
            <a:r>
              <a:rPr lang="es-ES_tradnl" altLang="es-ES" sz="3200" dirty="0" smtClean="0"/>
              <a:t>Derecho Fundamental </a:t>
            </a:r>
            <a:r>
              <a:rPr lang="es-ES_tradnl" altLang="es-ES" sz="3200" b="1" i="1" dirty="0" smtClean="0"/>
              <a:t>Europeo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altLang="es-ES" sz="2400" dirty="0" smtClean="0">
                <a:solidFill>
                  <a:srgbClr val="99CCFF"/>
                </a:solidFill>
              </a:rPr>
              <a:t>Carta de los Derechos Fundamentales de la Unión Europea (2000)</a:t>
            </a:r>
          </a:p>
          <a:p>
            <a:pPr lvl="1" eaLnBrk="1" hangingPunct="1"/>
            <a:r>
              <a:rPr lang="es-ES_tradnl" altLang="es-ES" sz="1800" dirty="0" smtClean="0"/>
              <a:t>Artículo 1: Dignidad humana</a:t>
            </a:r>
          </a:p>
          <a:p>
            <a:pPr lvl="1" eaLnBrk="1" hangingPunct="1"/>
            <a:r>
              <a:rPr lang="es-ES_tradnl" altLang="es-ES" sz="1800" dirty="0" smtClean="0"/>
              <a:t>Artículo 2: Derecho a la vida</a:t>
            </a:r>
          </a:p>
          <a:p>
            <a:pPr lvl="1" eaLnBrk="1" hangingPunct="1"/>
            <a:r>
              <a:rPr lang="es-ES_tradnl" altLang="es-ES" sz="1800" dirty="0" smtClean="0"/>
              <a:t>Artículo 3: Derecho a la integridad de la persona</a:t>
            </a:r>
          </a:p>
          <a:p>
            <a:pPr lvl="1" eaLnBrk="1" hangingPunct="1"/>
            <a:r>
              <a:rPr lang="es-ES_tradnl" altLang="es-ES" sz="1800" dirty="0" smtClean="0"/>
              <a:t>Artículo 4: Prohibición de la tortura y de las penas o los tratos inhumanos o degradantes</a:t>
            </a:r>
          </a:p>
          <a:p>
            <a:pPr lvl="1" eaLnBrk="1" hangingPunct="1"/>
            <a:r>
              <a:rPr lang="es-ES_tradnl" altLang="es-ES" sz="1800" dirty="0" smtClean="0"/>
              <a:t>Artículo 5: Prohibición de la esclavitud y del trabajo forzado</a:t>
            </a:r>
          </a:p>
          <a:p>
            <a:pPr lvl="1" eaLnBrk="1" hangingPunct="1"/>
            <a:r>
              <a:rPr lang="es-ES_tradnl" altLang="es-ES" sz="1800" dirty="0" smtClean="0"/>
              <a:t>Artículo 6: Derecho a la libertad y a la seguridad</a:t>
            </a:r>
          </a:p>
          <a:p>
            <a:pPr lvl="1" eaLnBrk="1" hangingPunct="1"/>
            <a:r>
              <a:rPr lang="es-ES_tradnl" altLang="es-ES" sz="1800" dirty="0" smtClean="0"/>
              <a:t>Artículo 7: Respeto de la vida privada y familiar</a:t>
            </a:r>
          </a:p>
          <a:p>
            <a:pPr lvl="1" eaLnBrk="1" hangingPunct="1"/>
            <a:r>
              <a:rPr lang="es-ES_tradnl" altLang="es-ES" b="1" i="1" dirty="0" smtClean="0">
                <a:solidFill>
                  <a:schemeClr val="tx2"/>
                </a:solidFill>
              </a:rPr>
              <a:t>Artículo 8: Protección de datos de carácter personal</a:t>
            </a:r>
            <a:endParaRPr lang="es-ES_tradnl" altLang="es-ES" sz="2000" dirty="0" smtClean="0"/>
          </a:p>
        </p:txBody>
      </p:sp>
      <p:sp>
        <p:nvSpPr>
          <p:cNvPr id="14338" name="3 Marcador de fecha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39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984B8A-699B-46F9-8CE0-96F7170ED0EC}" type="slidenum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5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DC29B-BAC2-4EB5-BB06-E7182CF3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Ley 14/2011, de 1 de junio, de la Ciencia, la Tecnología y la Innovación.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926A1-CDAE-4803-A250-46DF9ADF9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b="1" dirty="0" smtClean="0">
                <a:solidFill>
                  <a:srgbClr val="00B0F0"/>
                </a:solidFill>
              </a:rPr>
              <a:t>Artículo </a:t>
            </a:r>
            <a:r>
              <a:rPr lang="es-ES" sz="1800" b="1" dirty="0">
                <a:solidFill>
                  <a:srgbClr val="00B0F0"/>
                </a:solidFill>
              </a:rPr>
              <a:t>37. Difusión en acceso abierto</a:t>
            </a:r>
            <a:r>
              <a:rPr lang="es-ES" sz="1800" b="1" dirty="0" smtClean="0">
                <a:solidFill>
                  <a:srgbClr val="00B0F0"/>
                </a:solidFill>
              </a:rPr>
              <a:t>.</a:t>
            </a:r>
          </a:p>
          <a:p>
            <a:r>
              <a:rPr lang="es-ES" sz="1800" dirty="0" smtClean="0"/>
              <a:t>1</a:t>
            </a:r>
            <a:r>
              <a:rPr lang="es-ES" sz="1800" dirty="0"/>
              <a:t>. Los agentes públicos del Sistema Español de Ciencia, Tecnología e Innovación impulsarán el desarrollo de repositorios, propios o compartidos, de </a:t>
            </a:r>
            <a:r>
              <a:rPr lang="es-E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acceso abierto a las publicaciones de su personal de investigación</a:t>
            </a:r>
            <a:r>
              <a:rPr lang="es-ES" sz="1800" dirty="0"/>
              <a:t>, y establecerán sistemas que permitan conectarlos con iniciativas similares </a:t>
            </a:r>
            <a:r>
              <a:rPr lang="es-ES" sz="1800" dirty="0" smtClean="0"/>
              <a:t>de </a:t>
            </a:r>
            <a:r>
              <a:rPr lang="es-ES" sz="1800" dirty="0"/>
              <a:t>ámbito nacional e internacional</a:t>
            </a:r>
            <a:r>
              <a:rPr lang="es-ES" sz="1800" dirty="0" smtClean="0"/>
              <a:t>.</a:t>
            </a:r>
          </a:p>
          <a:p>
            <a:r>
              <a:rPr lang="es-ES" sz="1800" dirty="0"/>
              <a:t>2. El personal de investigación cuya </a:t>
            </a:r>
            <a:r>
              <a:rPr lang="es-E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actividad investigadora esté financiada mayoritariamente con fondos de los Presupuestos Generales del Estado hará pública una versión digital de la versión final </a:t>
            </a:r>
            <a:r>
              <a:rPr lang="es-ES" sz="1800" dirty="0"/>
              <a:t>de los contenidos que le hayan sido aceptados para publicación en publicaciones de investigación seriadas o periódicas, tan pronto como resulte posible, pero no más tarde de doce meses después de la fecha oficial de publicación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C8FEF0-85DE-4ABD-A2D7-F731B137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F9CAC2-DBD5-4DDC-B76D-EE30FBD4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A63159-2C33-4746-AD24-CCBC2E9A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031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DC29B-BAC2-4EB5-BB06-E7182CF3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Ley 14/2011, de 1 de junio, de la Ciencia, la Tecnología y la Innovación.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926A1-CDAE-4803-A250-46DF9ADF9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b="1" dirty="0" smtClean="0">
                <a:solidFill>
                  <a:srgbClr val="00B0F0"/>
                </a:solidFill>
              </a:rPr>
              <a:t>Artículo </a:t>
            </a:r>
            <a:r>
              <a:rPr lang="es-ES" sz="1800" b="1" dirty="0">
                <a:solidFill>
                  <a:srgbClr val="00B0F0"/>
                </a:solidFill>
              </a:rPr>
              <a:t>37. Difusión en acceso </a:t>
            </a:r>
            <a:r>
              <a:rPr lang="es-ES" sz="1800" b="1" dirty="0" smtClean="0">
                <a:solidFill>
                  <a:srgbClr val="00B0F0"/>
                </a:solidFill>
              </a:rPr>
              <a:t>abierto</a:t>
            </a:r>
            <a:endParaRPr lang="es-ES" sz="1800" b="1" dirty="0">
              <a:solidFill>
                <a:srgbClr val="00B0F0"/>
              </a:solidFill>
            </a:endParaRPr>
          </a:p>
          <a:p>
            <a:r>
              <a:rPr lang="es-ES" sz="1800" dirty="0"/>
              <a:t>3</a:t>
            </a:r>
            <a:r>
              <a:rPr lang="es-E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La versión electrónica se hará pública en repositorios de acceso abierto </a:t>
            </a:r>
            <a:r>
              <a:rPr lang="es-ES" sz="1800" dirty="0"/>
              <a:t>reconocidos en el campo de conocimiento en el que se ha desarrollado la investigación, o en repositorios institucionales de acceso abierto</a:t>
            </a:r>
            <a:r>
              <a:rPr lang="es-ES" sz="1800" dirty="0" smtClean="0"/>
              <a:t>.</a:t>
            </a:r>
          </a:p>
          <a:p>
            <a:r>
              <a:rPr lang="es-ES" sz="1800" dirty="0" smtClean="0"/>
              <a:t> </a:t>
            </a:r>
            <a:r>
              <a:rPr lang="es-ES" sz="1800" dirty="0"/>
              <a:t>4. La versión electrónica pública </a:t>
            </a:r>
            <a:r>
              <a:rPr lang="es-E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podrá ser empleada por las Administraciones Públicas </a:t>
            </a:r>
            <a:r>
              <a:rPr lang="es-ES" sz="1800" dirty="0"/>
              <a:t>en sus procesos de evaluación. </a:t>
            </a:r>
            <a:endParaRPr lang="es-ES" sz="1800" dirty="0" smtClean="0"/>
          </a:p>
          <a:p>
            <a:r>
              <a:rPr lang="es-ES" sz="1800" dirty="0" smtClean="0"/>
              <a:t>5</a:t>
            </a:r>
            <a:r>
              <a:rPr lang="es-ES" sz="1800" dirty="0"/>
              <a:t>. El Ministerio de Ciencia e Innovación </a:t>
            </a:r>
            <a:r>
              <a:rPr lang="es-E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facilitará el acceso centralizado a los repositorios</a:t>
            </a:r>
            <a:r>
              <a:rPr lang="es-ES" sz="1800" dirty="0"/>
              <a:t>, y su conexión con iniciativas similares nacionales e internacionales. </a:t>
            </a:r>
            <a:endParaRPr lang="es-ES" sz="1800" dirty="0" smtClean="0"/>
          </a:p>
          <a:p>
            <a:r>
              <a:rPr lang="es-ES" sz="1800" dirty="0" smtClean="0"/>
              <a:t>6</a:t>
            </a:r>
            <a:r>
              <a:rPr lang="es-ES" sz="1800" dirty="0"/>
              <a:t>. Lo anterior se entiende </a:t>
            </a:r>
            <a:r>
              <a:rPr lang="es-E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sin perjuicio de los acuerdos en virtud de los cuales se hayan podido atribuir o transferir a terceros los derechos sobre las publicaciones</a:t>
            </a:r>
            <a:r>
              <a:rPr lang="es-ES" sz="1800" dirty="0"/>
              <a:t>, y no será de aplicación cuando los derechos sobre los resultados de la actividad de investigación, desarrollo e innovación sean susceptibles de protección. </a:t>
            </a:r>
            <a:endParaRPr lang="es-ES" sz="1800" b="1" dirty="0" smtClean="0">
              <a:solidFill>
                <a:srgbClr val="00B0F0"/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C8FEF0-85DE-4ABD-A2D7-F731B137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F9CAC2-DBD5-4DDC-B76D-EE30FBD4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A63159-2C33-4746-AD24-CCBC2E9A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188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DC29B-BAC2-4EB5-BB06-E7182CF3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Ley 14/2011, de 1 de junio, de la Ciencia, la Tecnología y la Innovación.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926A1-CDAE-4803-A250-46DF9ADF9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dirty="0">
                <a:solidFill>
                  <a:srgbClr val="00B0F0"/>
                </a:solidFill>
              </a:rPr>
              <a:t>Disposición adicional novena.</a:t>
            </a:r>
            <a:r>
              <a:rPr lang="es-ES" sz="1800" dirty="0"/>
              <a:t> </a:t>
            </a:r>
            <a:r>
              <a:rPr lang="es-ES" sz="1800" dirty="0">
                <a:solidFill>
                  <a:srgbClr val="00B0F0"/>
                </a:solidFill>
              </a:rPr>
              <a:t>Protección de datos de carácter personal</a:t>
            </a:r>
            <a:r>
              <a:rPr lang="es-ES" sz="1800" dirty="0"/>
              <a:t>.</a:t>
            </a:r>
          </a:p>
          <a:p>
            <a:r>
              <a:rPr lang="es-ES" sz="1800" dirty="0"/>
              <a:t>1. Lo establecido en la Ley Orgánica 15/1999, de 13 de diciembre, de Protección de Datos de Carácter Personal, será de aplicación al tratamiento y cesión de datos derivados de lo dispuesto en esta ley.</a:t>
            </a:r>
          </a:p>
          <a:p>
            <a:endParaRPr lang="es-ES" sz="1800" dirty="0"/>
          </a:p>
          <a:p>
            <a:r>
              <a:rPr lang="es-ES" sz="1800" dirty="0"/>
              <a:t>2. Los agentes públicos de financiación y de ejecución deberán adoptar las medidas de índole técnica y organizativa necesarias que garanticen la seguridad de los datos de carácter personal y eviten su alteración, tratamiento o acceso no autorizados.</a:t>
            </a:r>
          </a:p>
          <a:p>
            <a:endParaRPr lang="es-ES" sz="1800" dirty="0"/>
          </a:p>
          <a:p>
            <a:r>
              <a:rPr lang="es-E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El Gobierno regulará, previo informe de la Agencia Española de Protección de Datos, el contenido académico y científico de los currículos del personal docente e investigador de Universidades y del personal investigador que los agentes de financiación y de ejecución pueden hacer público sin el consentimiento previo de dicho personal.</a:t>
            </a:r>
          </a:p>
          <a:p>
            <a:endParaRPr lang="es-E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ES" sz="180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C8FEF0-85DE-4ABD-A2D7-F731B137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F9CAC2-DBD5-4DDC-B76D-EE30FBD4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A63159-2C33-4746-AD24-CCBC2E9A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787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UNIVERSIDAD Y TRANSPARENCIA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u-ES" dirty="0" smtClean="0"/>
          </a:p>
          <a:p>
            <a:r>
              <a:rPr lang="eu-ES" dirty="0" smtClean="0"/>
              <a:t>Las </a:t>
            </a:r>
            <a:r>
              <a:rPr lang="eu-ES" dirty="0" err="1" smtClean="0"/>
              <a:t>Universidades</a:t>
            </a:r>
            <a:r>
              <a:rPr lang="eu-ES" dirty="0" smtClean="0"/>
              <a:t> </a:t>
            </a:r>
            <a:r>
              <a:rPr lang="eu-ES" dirty="0" err="1" smtClean="0"/>
              <a:t>públicas</a:t>
            </a:r>
            <a:r>
              <a:rPr lang="eu-ES" dirty="0" smtClean="0"/>
              <a:t> </a:t>
            </a:r>
            <a:r>
              <a:rPr lang="eu-ES" dirty="0" err="1" smtClean="0"/>
              <a:t>están</a:t>
            </a:r>
            <a:r>
              <a:rPr lang="eu-ES" dirty="0" smtClean="0"/>
              <a:t> </a:t>
            </a:r>
            <a:r>
              <a:rPr lang="eu-ES" dirty="0" err="1" smtClean="0"/>
              <a:t>incluida</a:t>
            </a:r>
            <a:r>
              <a:rPr lang="eu-ES" dirty="0" smtClean="0"/>
              <a:t> en el </a:t>
            </a:r>
            <a:r>
              <a:rPr lang="eu-ES" dirty="0" err="1" smtClean="0"/>
              <a:t>ámbito</a:t>
            </a:r>
            <a:r>
              <a:rPr lang="eu-ES" dirty="0" smtClean="0"/>
              <a:t> de </a:t>
            </a:r>
            <a:r>
              <a:rPr lang="eu-ES" dirty="0" err="1" smtClean="0"/>
              <a:t>aplicación</a:t>
            </a:r>
            <a:r>
              <a:rPr lang="eu-ES" dirty="0" smtClean="0"/>
              <a:t> de la </a:t>
            </a:r>
            <a:r>
              <a:rPr lang="eu-ES" dirty="0" err="1" smtClean="0"/>
              <a:t>Ley</a:t>
            </a:r>
            <a:r>
              <a:rPr lang="eu-ES" dirty="0" smtClean="0"/>
              <a:t> 19/2013, de 9 de </a:t>
            </a:r>
            <a:r>
              <a:rPr lang="eu-ES" dirty="0" err="1" smtClean="0"/>
              <a:t>diciembre</a:t>
            </a:r>
            <a:r>
              <a:rPr lang="eu-ES" dirty="0" smtClean="0"/>
              <a:t>, (LTAIP)  (art. 2.1.d)</a:t>
            </a:r>
            <a:endParaRPr lang="eu-ES" dirty="0"/>
          </a:p>
          <a:p>
            <a:r>
              <a:rPr lang="eu-ES" dirty="0" smtClean="0"/>
              <a:t>- </a:t>
            </a:r>
            <a:r>
              <a:rPr lang="eu-ES" dirty="0" smtClean="0"/>
              <a:t>Publicidad</a:t>
            </a:r>
            <a:r>
              <a:rPr lang="eu-ES" dirty="0" smtClean="0"/>
              <a:t> </a:t>
            </a:r>
            <a:r>
              <a:rPr lang="eu-ES" dirty="0" smtClean="0"/>
              <a:t>Activa</a:t>
            </a:r>
            <a:endParaRPr lang="eu-ES" dirty="0" smtClean="0"/>
          </a:p>
          <a:p>
            <a:r>
              <a:rPr lang="eu-ES" dirty="0" smtClean="0"/>
              <a:t>- </a:t>
            </a:r>
            <a:r>
              <a:rPr lang="eu-ES" dirty="0" smtClean="0"/>
              <a:t>Acceso</a:t>
            </a:r>
            <a:r>
              <a:rPr lang="eu-ES" dirty="0" smtClean="0"/>
              <a:t> a la información </a:t>
            </a:r>
            <a:r>
              <a:rPr lang="eu-ES" dirty="0" smtClean="0"/>
              <a:t>pública</a:t>
            </a:r>
            <a:endParaRPr lang="eu-ES" dirty="0" smtClean="0"/>
          </a:p>
          <a:p>
            <a:endParaRPr lang="eu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235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Protección de Datos en </a:t>
            </a:r>
            <a:r>
              <a:rPr lang="es-ES" sz="3600" dirty="0" smtClean="0"/>
              <a:t>la </a:t>
            </a:r>
            <a:r>
              <a:rPr lang="es-ES" sz="3600" dirty="0" smtClean="0"/>
              <a:t>la</a:t>
            </a:r>
            <a:r>
              <a:rPr lang="es-ES" sz="3600" dirty="0" smtClean="0"/>
              <a:t> Ley de transparencia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457200" lvl="1" indent="0">
              <a:buNone/>
            </a:pPr>
            <a:r>
              <a:rPr lang="es-ES" dirty="0" smtClean="0">
                <a:solidFill>
                  <a:srgbClr val="00B0F0"/>
                </a:solidFill>
              </a:rPr>
              <a:t>Criterios de ponderación del art. 15 LTBG</a:t>
            </a:r>
            <a:endParaRPr lang="es-ES" dirty="0" smtClean="0"/>
          </a:p>
          <a:p>
            <a:pPr lvl="1" algn="just">
              <a:buFontTx/>
              <a:buChar char="-"/>
            </a:pPr>
            <a:r>
              <a:rPr lang="es-ES" dirty="0" smtClean="0"/>
              <a:t>Ponderación negativa (15.1)</a:t>
            </a:r>
          </a:p>
          <a:p>
            <a:pPr lvl="1" algn="just">
              <a:buFontTx/>
              <a:buChar char="-"/>
            </a:pPr>
            <a:r>
              <a:rPr lang="es-ES" dirty="0" smtClean="0"/>
              <a:t>Ponderación positiva (15.2)</a:t>
            </a:r>
          </a:p>
          <a:p>
            <a:pPr lvl="1" algn="just">
              <a:buFontTx/>
              <a:buChar char="-"/>
            </a:pPr>
            <a:r>
              <a:rPr lang="es-ES" dirty="0" smtClean="0"/>
              <a:t>Ponderación </a:t>
            </a:r>
            <a:r>
              <a:rPr lang="es-ES" i="1" dirty="0" smtClean="0"/>
              <a:t>ad </a:t>
            </a:r>
            <a:r>
              <a:rPr lang="es-ES" i="1" dirty="0" smtClean="0"/>
              <a:t>casum</a:t>
            </a:r>
            <a:r>
              <a:rPr lang="es-ES" i="1" dirty="0" smtClean="0"/>
              <a:t> </a:t>
            </a:r>
            <a:r>
              <a:rPr lang="es-ES" dirty="0" smtClean="0"/>
              <a:t>en base a los criterios que ofrece el art. 15.3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6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</a:t>
            </a:r>
            <a:r>
              <a:rPr lang="es-ES" dirty="0">
                <a:solidFill>
                  <a:srgbClr val="FFCC00"/>
                </a:solidFill>
              </a:rPr>
              <a:t>Protección de </a:t>
            </a:r>
            <a:r>
              <a:rPr lang="es-ES" dirty="0" smtClean="0">
                <a:solidFill>
                  <a:srgbClr val="FFCC00"/>
                </a:solidFill>
              </a:rPr>
              <a:t>datos/Transparencia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457200" lvl="1" indent="0">
              <a:buNone/>
            </a:pPr>
            <a:r>
              <a:rPr lang="es-ES" dirty="0" smtClean="0">
                <a:solidFill>
                  <a:srgbClr val="00B0F0"/>
                </a:solidFill>
              </a:rPr>
              <a:t>Ponderación negativa art. 15.1 LTBG:</a:t>
            </a:r>
          </a:p>
          <a:p>
            <a:pPr lvl="1" algn="just"/>
            <a:r>
              <a:rPr lang="es-ES" sz="2400" dirty="0" smtClean="0"/>
              <a:t>Si la información solicitada afecta a ideología, afiliación sindical, religión o creencias, consentimiento expreso y escrito salvo manifiestamente públicos</a:t>
            </a:r>
          </a:p>
          <a:p>
            <a:pPr lvl="1" algn="just"/>
            <a:r>
              <a:rPr lang="es-ES" sz="2400" dirty="0" smtClean="0"/>
              <a:t>Si afecta a origen racial, salud, vida sexual, datos genéticos o biométricos, infracciones penales o administrativas que no conlleven amonestación pública, consentimiento expreso salvo amparo en norma con rango de ley</a:t>
            </a:r>
          </a:p>
          <a:p>
            <a:pPr marL="457200" lvl="1" indent="0" algn="just">
              <a:buNone/>
            </a:pP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1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</a:t>
            </a:r>
            <a:r>
              <a:rPr lang="es-ES" dirty="0">
                <a:solidFill>
                  <a:srgbClr val="FFCC00"/>
                </a:solidFill>
              </a:rPr>
              <a:t>Protección de </a:t>
            </a:r>
            <a:r>
              <a:rPr lang="es-ES" dirty="0" smtClean="0">
                <a:solidFill>
                  <a:srgbClr val="FFCC00"/>
                </a:solidFill>
              </a:rPr>
              <a:t>datos/Transparencia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457200" lvl="1" indent="0">
              <a:buNone/>
            </a:pPr>
            <a:r>
              <a:rPr lang="es-ES" dirty="0" smtClean="0">
                <a:solidFill>
                  <a:srgbClr val="00B0F0"/>
                </a:solidFill>
              </a:rPr>
              <a:t>Ponderación positiva art. 15.2 LTBG:</a:t>
            </a:r>
          </a:p>
          <a:p>
            <a:pPr lvl="1" algn="just"/>
            <a:r>
              <a:rPr lang="es-ES" sz="2400" dirty="0"/>
              <a:t>2. Con carácter general, </a:t>
            </a:r>
            <a:endParaRPr lang="es-ES" sz="2400" dirty="0" smtClean="0"/>
          </a:p>
          <a:p>
            <a:pPr lvl="2" algn="just"/>
            <a:r>
              <a:rPr lang="es-ES" sz="2000" dirty="0" smtClean="0"/>
              <a:t>y </a:t>
            </a:r>
            <a:r>
              <a:rPr lang="es-ES" sz="2000" dirty="0"/>
              <a:t>salvo que en el caso concreto prevalezca la protección de datos personales u otros derechos constitucionalmente protegidos sobre el interés público en la divulgación que lo impida, </a:t>
            </a:r>
            <a:endParaRPr lang="es-ES" sz="2000" dirty="0" smtClean="0"/>
          </a:p>
          <a:p>
            <a:pPr lvl="1" algn="just"/>
            <a:r>
              <a:rPr lang="es-ES" sz="2400" dirty="0" smtClean="0"/>
              <a:t>se </a:t>
            </a:r>
            <a:r>
              <a:rPr lang="es-ES" sz="2400" dirty="0"/>
              <a:t>concederá el acceso a información que contenga datos meramente identificativos relacionados con la organización, funcionamiento o actividad pública del órgano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</a:t>
            </a:r>
            <a:r>
              <a:rPr lang="es-ES" dirty="0">
                <a:solidFill>
                  <a:srgbClr val="FFCC00"/>
                </a:solidFill>
              </a:rPr>
              <a:t>Protección de </a:t>
            </a:r>
            <a:r>
              <a:rPr lang="es-ES" dirty="0" smtClean="0">
                <a:solidFill>
                  <a:srgbClr val="FFCC00"/>
                </a:solidFill>
              </a:rPr>
              <a:t>datos/Transparencia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457200" lvl="1" indent="0">
              <a:buNone/>
            </a:pPr>
            <a:r>
              <a:rPr lang="es-ES" dirty="0" smtClean="0">
                <a:solidFill>
                  <a:srgbClr val="00B0F0"/>
                </a:solidFill>
              </a:rPr>
              <a:t>Criterios de Ponderación art. 15.3 LTBG:</a:t>
            </a:r>
          </a:p>
          <a:p>
            <a:pPr marL="457200" lvl="1" indent="0" algn="just">
              <a:buNone/>
            </a:pPr>
            <a:r>
              <a:rPr lang="es-ES" sz="2400" dirty="0"/>
              <a:t>a) </a:t>
            </a:r>
            <a:r>
              <a:rPr lang="es-ES" sz="2400" dirty="0" smtClean="0"/>
              <a:t>Transcurso </a:t>
            </a:r>
            <a:r>
              <a:rPr lang="es-ES" sz="2400" dirty="0"/>
              <a:t>de los plazos establecidos en el artículo 57 de la Ley 16/1985, de 25 de junio, del Patrimonio Histórico Español.</a:t>
            </a:r>
          </a:p>
          <a:p>
            <a:pPr marL="457200" lvl="1" indent="0" algn="just">
              <a:buNone/>
            </a:pPr>
            <a:r>
              <a:rPr lang="es-ES" sz="2400" dirty="0" smtClean="0"/>
              <a:t>b</a:t>
            </a:r>
            <a:r>
              <a:rPr lang="es-ES" sz="2400" dirty="0"/>
              <a:t>) La justificación por los solicitantes de su petición en el ejercicio de un derecho o el hecho de que tengan la condición de investigadores y motiven el acceso en fines históricos, científicos o estadísticos.</a:t>
            </a:r>
          </a:p>
          <a:p>
            <a:pPr marL="457200" lvl="1" indent="0" algn="just">
              <a:buNone/>
            </a:pPr>
            <a:endParaRPr lang="es-ES" sz="24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5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</a:t>
            </a:r>
            <a:r>
              <a:rPr lang="es-ES" dirty="0">
                <a:solidFill>
                  <a:srgbClr val="FFCC00"/>
                </a:solidFill>
              </a:rPr>
              <a:t>Protección de </a:t>
            </a:r>
            <a:r>
              <a:rPr lang="es-ES" dirty="0" smtClean="0">
                <a:solidFill>
                  <a:srgbClr val="FFCC00"/>
                </a:solidFill>
              </a:rPr>
              <a:t>datos/Transparencia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457200" lvl="1" indent="0">
              <a:buNone/>
            </a:pPr>
            <a:r>
              <a:rPr lang="es-ES" dirty="0" smtClean="0">
                <a:solidFill>
                  <a:srgbClr val="00B0F0"/>
                </a:solidFill>
              </a:rPr>
              <a:t>Criterios de Ponderación art. 15.3 LTBG:</a:t>
            </a:r>
          </a:p>
          <a:p>
            <a:pPr lvl="1" algn="just"/>
            <a:r>
              <a:rPr lang="es-ES" sz="2400" dirty="0" smtClean="0"/>
              <a:t>c</a:t>
            </a:r>
            <a:r>
              <a:rPr lang="es-ES" sz="2400" dirty="0"/>
              <a:t>) El menor perjuicio de los derechos de los afectados en caso de que los documentos únicamente contuviesen datos de carácter meramente identificativo de aquéllos.</a:t>
            </a:r>
          </a:p>
          <a:p>
            <a:pPr lvl="1" algn="just"/>
            <a:r>
              <a:rPr lang="es-ES" sz="2400" dirty="0" smtClean="0"/>
              <a:t>d</a:t>
            </a:r>
            <a:r>
              <a:rPr lang="es-ES" sz="2400" dirty="0"/>
              <a:t>) La mayor garantía de los derechos de los afectados en caso de que los datos contenidos en el documento puedan afectar a su intimidad o a su seguridad, o se refieran a menores de edad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4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SUPUESTOS CONCRETOS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dirty="0" smtClean="0"/>
              <a:t>- </a:t>
            </a:r>
            <a:r>
              <a:rPr lang="eu-ES" dirty="0" smtClean="0"/>
              <a:t>Solicitud</a:t>
            </a:r>
            <a:r>
              <a:rPr lang="eu-ES" dirty="0" smtClean="0"/>
              <a:t> de </a:t>
            </a:r>
            <a:r>
              <a:rPr lang="eu-ES" dirty="0" smtClean="0"/>
              <a:t>notas</a:t>
            </a:r>
            <a:r>
              <a:rPr lang="eu-ES" dirty="0" smtClean="0"/>
              <a:t> </a:t>
            </a:r>
            <a:r>
              <a:rPr lang="eu-ES" dirty="0" smtClean="0"/>
              <a:t>por</a:t>
            </a:r>
            <a:r>
              <a:rPr lang="eu-ES" dirty="0" smtClean="0"/>
              <a:t> los </a:t>
            </a:r>
            <a:r>
              <a:rPr lang="eu-ES" dirty="0" smtClean="0"/>
              <a:t>progenitores</a:t>
            </a:r>
            <a:endParaRPr lang="eu-ES" dirty="0" smtClean="0"/>
          </a:p>
          <a:p>
            <a:r>
              <a:rPr lang="eu-ES" dirty="0" smtClean="0"/>
              <a:t>- </a:t>
            </a:r>
            <a:r>
              <a:rPr lang="eu-ES" dirty="0" smtClean="0"/>
              <a:t>Solicitud</a:t>
            </a:r>
            <a:r>
              <a:rPr lang="eu-ES" dirty="0" smtClean="0"/>
              <a:t> de </a:t>
            </a:r>
            <a:r>
              <a:rPr lang="eu-ES" dirty="0" smtClean="0"/>
              <a:t>datos</a:t>
            </a:r>
            <a:r>
              <a:rPr lang="eu-ES" dirty="0" smtClean="0"/>
              <a:t> </a:t>
            </a:r>
            <a:r>
              <a:rPr lang="eu-ES" dirty="0" smtClean="0"/>
              <a:t>académicos</a:t>
            </a:r>
            <a:r>
              <a:rPr lang="eu-ES" dirty="0" smtClean="0"/>
              <a:t> de </a:t>
            </a:r>
            <a:r>
              <a:rPr lang="eu-ES" dirty="0" smtClean="0"/>
              <a:t>cargos</a:t>
            </a:r>
            <a:r>
              <a:rPr lang="eu-ES" dirty="0" smtClean="0"/>
              <a:t> públicos</a:t>
            </a:r>
          </a:p>
          <a:p>
            <a:r>
              <a:rPr lang="eu-ES" dirty="0" smtClean="0"/>
              <a:t>- </a:t>
            </a:r>
            <a:r>
              <a:rPr lang="eu-ES" dirty="0" smtClean="0"/>
              <a:t>Solicitud</a:t>
            </a:r>
            <a:r>
              <a:rPr lang="eu-ES" dirty="0" smtClean="0"/>
              <a:t> de </a:t>
            </a:r>
            <a:r>
              <a:rPr lang="eu-ES" dirty="0" smtClean="0"/>
              <a:t>datos</a:t>
            </a:r>
            <a:r>
              <a:rPr lang="eu-ES" dirty="0" smtClean="0"/>
              <a:t> </a:t>
            </a:r>
            <a:r>
              <a:rPr lang="eu-ES" dirty="0" smtClean="0"/>
              <a:t>agregados</a:t>
            </a:r>
            <a:r>
              <a:rPr lang="eu-ES" dirty="0" smtClean="0"/>
              <a:t> o </a:t>
            </a:r>
            <a:r>
              <a:rPr lang="eu-ES" dirty="0" smtClean="0"/>
              <a:t>disociados</a:t>
            </a:r>
            <a:endParaRPr lang="eu-ES" dirty="0" smtClean="0"/>
          </a:p>
          <a:p>
            <a:r>
              <a:rPr lang="eu-ES" dirty="0" smtClean="0"/>
              <a:t>-  </a:t>
            </a:r>
            <a:r>
              <a:rPr lang="eu-ES" dirty="0" smtClean="0"/>
              <a:t>Acceso</a:t>
            </a:r>
            <a:r>
              <a:rPr lang="eu-ES" dirty="0" smtClean="0"/>
              <a:t> a </a:t>
            </a:r>
            <a:r>
              <a:rPr lang="eu-ES" dirty="0" smtClean="0"/>
              <a:t>exámenes</a:t>
            </a:r>
            <a:endParaRPr lang="eu-ES" dirty="0" smtClean="0"/>
          </a:p>
          <a:p>
            <a:endParaRPr lang="eu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75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195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19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0BCF6C-31F9-431D-83E8-3445A2C380C6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altLang="es-E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sz="3200" dirty="0" smtClean="0"/>
              <a:t>Carta de los Derechos Fundamentales de la Unión Europea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altLang="es-ES" sz="2800" dirty="0" smtClean="0">
                <a:solidFill>
                  <a:schemeClr val="hlink"/>
                </a:solidFill>
              </a:rPr>
              <a:t>Artículo 8 - Protección de datos de carácter personal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s-ES_tradnl" altLang="es-ES" sz="2400" dirty="0" smtClean="0"/>
              <a:t>Toda persona tiene derecho a la </a:t>
            </a:r>
            <a:r>
              <a:rPr lang="es-ES_tradnl" altLang="es-ES" sz="2400" dirty="0" smtClean="0">
                <a:solidFill>
                  <a:schemeClr val="tx2"/>
                </a:solidFill>
              </a:rPr>
              <a:t>protección de los datos de carácter personal </a:t>
            </a:r>
            <a:r>
              <a:rPr lang="es-ES_tradnl" altLang="es-ES" sz="2400" dirty="0" smtClean="0"/>
              <a:t>que la conciernan.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s-ES_tradnl" altLang="es-ES" sz="2400" dirty="0" smtClean="0"/>
              <a:t>Estos datos se tratarán de modo </a:t>
            </a:r>
            <a:r>
              <a:rPr lang="es-ES_tradnl" altLang="es-ES" sz="2400" dirty="0" smtClean="0">
                <a:solidFill>
                  <a:schemeClr val="tx2"/>
                </a:solidFill>
              </a:rPr>
              <a:t>leal</a:t>
            </a:r>
            <a:r>
              <a:rPr lang="es-ES_tradnl" altLang="es-ES" sz="2400" dirty="0" smtClean="0"/>
              <a:t>, para </a:t>
            </a:r>
            <a:r>
              <a:rPr lang="es-ES_tradnl" altLang="es-ES" sz="2400" dirty="0" smtClean="0">
                <a:solidFill>
                  <a:schemeClr val="tx2"/>
                </a:solidFill>
              </a:rPr>
              <a:t>fines concretos </a:t>
            </a:r>
            <a:r>
              <a:rPr lang="es-ES_tradnl" altLang="es-ES" sz="2400" dirty="0" smtClean="0"/>
              <a:t>y sobre la base del </a:t>
            </a:r>
            <a:r>
              <a:rPr lang="es-ES_tradnl" altLang="es-ES" sz="2400" dirty="0" smtClean="0">
                <a:solidFill>
                  <a:schemeClr val="tx2"/>
                </a:solidFill>
              </a:rPr>
              <a:t>consentimiento</a:t>
            </a:r>
            <a:r>
              <a:rPr lang="es-ES_tradnl" altLang="es-ES" sz="2400" dirty="0" smtClean="0"/>
              <a:t> de la persona afectada o en virtud de otro fundamento legítimo </a:t>
            </a:r>
            <a:r>
              <a:rPr lang="es-ES_tradnl" altLang="es-ES" sz="2400" dirty="0" smtClean="0">
                <a:solidFill>
                  <a:schemeClr val="tx2"/>
                </a:solidFill>
              </a:rPr>
              <a:t>previsto por la ley</a:t>
            </a:r>
            <a:r>
              <a:rPr lang="es-ES_tradnl" altLang="es-ES" sz="2400" dirty="0" smtClean="0"/>
              <a:t>. </a:t>
            </a:r>
            <a:br>
              <a:rPr lang="es-ES_tradnl" altLang="es-ES" sz="2400" dirty="0" smtClean="0"/>
            </a:br>
            <a:r>
              <a:rPr lang="es-ES_tradnl" altLang="es-ES" sz="2400" dirty="0" smtClean="0"/>
              <a:t>Toda persona tiene derecho a </a:t>
            </a:r>
            <a:r>
              <a:rPr lang="es-ES_tradnl" altLang="es-ES" sz="2400" dirty="0" smtClean="0">
                <a:solidFill>
                  <a:schemeClr val="tx2"/>
                </a:solidFill>
              </a:rPr>
              <a:t>acceder</a:t>
            </a:r>
            <a:r>
              <a:rPr lang="es-ES_tradnl" altLang="es-ES" sz="2400" dirty="0" smtClean="0"/>
              <a:t> a los datos recogidos que la conciernan y a su </a:t>
            </a:r>
            <a:r>
              <a:rPr lang="es-ES_tradnl" altLang="es-ES" sz="2400" dirty="0" smtClean="0">
                <a:solidFill>
                  <a:schemeClr val="tx2"/>
                </a:solidFill>
              </a:rPr>
              <a:t>rectificación</a:t>
            </a:r>
            <a:r>
              <a:rPr lang="es-ES_tradnl" altLang="es-ES" sz="2400" dirty="0" smtClean="0"/>
              <a:t>.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s-ES_tradnl" altLang="es-ES" sz="2400" dirty="0" smtClean="0"/>
              <a:t>El respeto de estas normas quedará sujeto al control de una </a:t>
            </a:r>
            <a:r>
              <a:rPr lang="es-ES_tradnl" altLang="es-ES" sz="2400" dirty="0" smtClean="0">
                <a:solidFill>
                  <a:schemeClr val="tx2"/>
                </a:solidFill>
              </a:rPr>
              <a:t>autoridad independiente</a:t>
            </a:r>
            <a:r>
              <a:rPr lang="es-ES_tradnl" altLang="es-E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8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SUPUESTOS CONCRETOS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dirty="0" smtClean="0"/>
              <a:t>Publicaciones</a:t>
            </a:r>
            <a:r>
              <a:rPr lang="eu-ES" dirty="0" smtClean="0"/>
              <a:t> de </a:t>
            </a:r>
            <a:r>
              <a:rPr lang="eu-ES" dirty="0" smtClean="0"/>
              <a:t>listados</a:t>
            </a:r>
            <a:r>
              <a:rPr lang="eu-ES" dirty="0" smtClean="0"/>
              <a:t> con </a:t>
            </a:r>
            <a:r>
              <a:rPr lang="eu-ES" dirty="0" smtClean="0"/>
              <a:t>calificaciones</a:t>
            </a:r>
            <a:r>
              <a:rPr lang="eu-ES" dirty="0" smtClean="0"/>
              <a:t> de </a:t>
            </a:r>
            <a:r>
              <a:rPr lang="eu-ES" dirty="0" smtClean="0"/>
              <a:t>estudiantes</a:t>
            </a:r>
            <a:endParaRPr lang="eu-ES" dirty="0" smtClean="0"/>
          </a:p>
          <a:p>
            <a:r>
              <a:rPr lang="eu-ES" dirty="0" smtClean="0"/>
              <a:t>Acceso</a:t>
            </a:r>
            <a:r>
              <a:rPr lang="eu-ES" dirty="0" smtClean="0"/>
              <a:t> a historial </a:t>
            </a:r>
            <a:r>
              <a:rPr lang="eu-ES" dirty="0" smtClean="0"/>
              <a:t>académico</a:t>
            </a:r>
            <a:r>
              <a:rPr lang="eu-ES" dirty="0" smtClean="0"/>
              <a:t> </a:t>
            </a:r>
            <a:r>
              <a:rPr lang="eu-ES" dirty="0" smtClean="0"/>
              <a:t>por</a:t>
            </a:r>
            <a:r>
              <a:rPr lang="eu-ES" dirty="0" smtClean="0"/>
              <a:t> parte de </a:t>
            </a:r>
            <a:r>
              <a:rPr lang="eu-ES" dirty="0" smtClean="0"/>
              <a:t>familiares</a:t>
            </a:r>
            <a:r>
              <a:rPr lang="eu-ES" dirty="0" smtClean="0"/>
              <a:t> de </a:t>
            </a:r>
            <a:r>
              <a:rPr lang="eu-ES" dirty="0" smtClean="0"/>
              <a:t>alumnos</a:t>
            </a:r>
            <a:r>
              <a:rPr lang="eu-ES" dirty="0" smtClean="0"/>
              <a:t> </a:t>
            </a:r>
            <a:r>
              <a:rPr lang="eu-ES" dirty="0" smtClean="0"/>
              <a:t>fallecidos</a:t>
            </a:r>
            <a:endParaRPr lang="eu-ES" dirty="0" smtClean="0"/>
          </a:p>
          <a:p>
            <a:r>
              <a:rPr lang="eu-ES" dirty="0" smtClean="0"/>
              <a:t> </a:t>
            </a:r>
            <a:r>
              <a:rPr lang="eu-ES" dirty="0" smtClean="0"/>
              <a:t>Solicitud</a:t>
            </a:r>
            <a:r>
              <a:rPr lang="eu-ES" dirty="0" smtClean="0"/>
              <a:t> </a:t>
            </a:r>
            <a:r>
              <a:rPr lang="eu-ES" dirty="0" smtClean="0"/>
              <a:t>por</a:t>
            </a:r>
            <a:r>
              <a:rPr lang="eu-ES" dirty="0" smtClean="0"/>
              <a:t> parte de </a:t>
            </a:r>
            <a:r>
              <a:rPr lang="eu-ES" dirty="0" smtClean="0"/>
              <a:t>empresas</a:t>
            </a:r>
            <a:r>
              <a:rPr lang="eu-ES" dirty="0" smtClean="0"/>
              <a:t>, de </a:t>
            </a:r>
            <a:r>
              <a:rPr lang="es-ES_tradnl" dirty="0" smtClean="0"/>
              <a:t>datos</a:t>
            </a:r>
            <a:r>
              <a:rPr lang="eu-ES" dirty="0" smtClean="0"/>
              <a:t> </a:t>
            </a:r>
            <a:r>
              <a:rPr lang="eu-ES" dirty="0" smtClean="0"/>
              <a:t>de </a:t>
            </a:r>
            <a:r>
              <a:rPr lang="es-ES_tradnl" dirty="0" smtClean="0"/>
              <a:t>alumnos</a:t>
            </a:r>
            <a:r>
              <a:rPr lang="eu-ES" dirty="0" smtClean="0"/>
              <a:t> </a:t>
            </a:r>
            <a:r>
              <a:rPr lang="eu-ES" dirty="0" smtClean="0"/>
              <a:t>o </a:t>
            </a:r>
            <a:r>
              <a:rPr lang="eu-ES" dirty="0" smtClean="0"/>
              <a:t>profesores</a:t>
            </a:r>
            <a:endParaRPr lang="eu-ES" dirty="0" smtClean="0"/>
          </a:p>
          <a:p>
            <a:r>
              <a:rPr lang="eu-ES" dirty="0" smtClean="0"/>
              <a:t> </a:t>
            </a:r>
            <a:r>
              <a:rPr lang="eu-ES" dirty="0" smtClean="0"/>
              <a:t>Acceso</a:t>
            </a:r>
            <a:r>
              <a:rPr lang="eu-ES" dirty="0" smtClean="0"/>
              <a:t> en </a:t>
            </a:r>
            <a:r>
              <a:rPr lang="eu-ES" dirty="0" smtClean="0"/>
              <a:t>procedimientos</a:t>
            </a:r>
            <a:r>
              <a:rPr lang="eu-ES" dirty="0" smtClean="0"/>
              <a:t> </a:t>
            </a:r>
            <a:r>
              <a:rPr lang="eu-ES" dirty="0" smtClean="0"/>
              <a:t>selectivos</a:t>
            </a:r>
            <a:endParaRPr lang="eu-ES" dirty="0" smtClean="0"/>
          </a:p>
          <a:p>
            <a:endParaRPr lang="eu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73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SUPUESTOS CONCRETOS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dirty="0" smtClean="0"/>
              <a:t>Acceso</a:t>
            </a:r>
            <a:r>
              <a:rPr lang="eu-ES" dirty="0" smtClean="0"/>
              <a:t> a </a:t>
            </a:r>
            <a:r>
              <a:rPr lang="eu-ES" dirty="0" smtClean="0"/>
              <a:t>informes</a:t>
            </a:r>
            <a:endParaRPr lang="eu-ES" dirty="0" smtClean="0"/>
          </a:p>
          <a:p>
            <a:r>
              <a:rPr lang="eu-ES" dirty="0" smtClean="0"/>
              <a:t>Agendas</a:t>
            </a:r>
            <a:r>
              <a:rPr lang="eu-ES" dirty="0" smtClean="0"/>
              <a:t> de </a:t>
            </a:r>
            <a:r>
              <a:rPr lang="eu-ES" dirty="0" smtClean="0"/>
              <a:t>altos</a:t>
            </a:r>
            <a:r>
              <a:rPr lang="eu-ES" dirty="0" smtClean="0"/>
              <a:t> </a:t>
            </a:r>
            <a:r>
              <a:rPr lang="eu-ES" dirty="0" smtClean="0"/>
              <a:t>cargos</a:t>
            </a:r>
            <a:endParaRPr lang="eu-ES" dirty="0" smtClean="0"/>
          </a:p>
          <a:p>
            <a:r>
              <a:rPr lang="eu-ES" dirty="0" smtClean="0"/>
              <a:t>Acceso</a:t>
            </a:r>
            <a:r>
              <a:rPr lang="eu-ES" dirty="0" smtClean="0"/>
              <a:t> a </a:t>
            </a:r>
            <a:r>
              <a:rPr lang="eu-ES" dirty="0" smtClean="0"/>
              <a:t>actas</a:t>
            </a:r>
            <a:r>
              <a:rPr lang="eu-ES" dirty="0" smtClean="0"/>
              <a:t> de </a:t>
            </a:r>
            <a:r>
              <a:rPr lang="eu-ES" dirty="0" smtClean="0"/>
              <a:t>órganos</a:t>
            </a:r>
            <a:r>
              <a:rPr lang="eu-ES" dirty="0" smtClean="0"/>
              <a:t> </a:t>
            </a:r>
            <a:r>
              <a:rPr lang="eu-ES" dirty="0" smtClean="0"/>
              <a:t>colegiados</a:t>
            </a:r>
            <a:endParaRPr lang="eu-ES" dirty="0" smtClean="0"/>
          </a:p>
          <a:p>
            <a:r>
              <a:rPr lang="eu-ES" dirty="0" smtClean="0"/>
              <a:t>Acceso</a:t>
            </a:r>
            <a:r>
              <a:rPr lang="eu-ES" dirty="0" smtClean="0"/>
              <a:t> a información sobre </a:t>
            </a:r>
            <a:r>
              <a:rPr lang="eu-ES" dirty="0" smtClean="0"/>
              <a:t>personal</a:t>
            </a:r>
            <a:r>
              <a:rPr lang="eu-ES" dirty="0" smtClean="0"/>
              <a:t> con </a:t>
            </a:r>
            <a:r>
              <a:rPr lang="eu-ES" dirty="0" smtClean="0"/>
              <a:t>compatibilidad</a:t>
            </a:r>
            <a:r>
              <a:rPr lang="eu-ES" dirty="0" smtClean="0"/>
              <a:t> </a:t>
            </a:r>
            <a:r>
              <a:rPr lang="eu-ES" dirty="0" smtClean="0"/>
              <a:t>reconocida</a:t>
            </a:r>
            <a:endParaRPr lang="eu-ES" dirty="0" smtClean="0"/>
          </a:p>
          <a:p>
            <a:r>
              <a:rPr lang="eu-ES" dirty="0" smtClean="0"/>
              <a:t>Acceso</a:t>
            </a:r>
            <a:r>
              <a:rPr lang="eu-ES" dirty="0" smtClean="0"/>
              <a:t> a </a:t>
            </a:r>
            <a:r>
              <a:rPr lang="eu-ES" dirty="0" smtClean="0"/>
              <a:t>imágenes</a:t>
            </a:r>
            <a:endParaRPr lang="eu-ES" dirty="0" smtClean="0"/>
          </a:p>
          <a:p>
            <a:endParaRPr lang="eu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820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SUPUESTOS CONCRETOS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dirty="0" smtClean="0"/>
              <a:t>Acceso</a:t>
            </a:r>
            <a:r>
              <a:rPr lang="eu-ES" dirty="0" smtClean="0"/>
              <a:t> a </a:t>
            </a:r>
            <a:r>
              <a:rPr lang="eu-ES" dirty="0" smtClean="0"/>
              <a:t>expedientes</a:t>
            </a:r>
            <a:r>
              <a:rPr lang="eu-ES" dirty="0" smtClean="0"/>
              <a:t> </a:t>
            </a:r>
            <a:r>
              <a:rPr lang="eu-ES" dirty="0" smtClean="0"/>
              <a:t>sancionadores</a:t>
            </a:r>
            <a:r>
              <a:rPr lang="eu-ES" dirty="0" smtClean="0"/>
              <a:t> o </a:t>
            </a:r>
            <a:r>
              <a:rPr lang="eu-ES" dirty="0" smtClean="0"/>
              <a:t>disciplinarios</a:t>
            </a:r>
            <a:endParaRPr lang="eu-ES" dirty="0" smtClean="0"/>
          </a:p>
          <a:p>
            <a:r>
              <a:rPr lang="eu-ES" dirty="0" smtClean="0"/>
              <a:t>Acceso</a:t>
            </a:r>
            <a:r>
              <a:rPr lang="eu-ES" dirty="0" smtClean="0"/>
              <a:t> a la </a:t>
            </a:r>
            <a:r>
              <a:rPr lang="eu-ES" dirty="0" smtClean="0"/>
              <a:t>identidad</a:t>
            </a:r>
            <a:r>
              <a:rPr lang="eu-ES" dirty="0" smtClean="0"/>
              <a:t> del </a:t>
            </a:r>
            <a:r>
              <a:rPr lang="eu-ES" dirty="0" smtClean="0"/>
              <a:t>denunciante</a:t>
            </a:r>
            <a:endParaRPr lang="eu-ES" dirty="0" smtClean="0"/>
          </a:p>
          <a:p>
            <a:r>
              <a:rPr lang="eu-ES" dirty="0" smtClean="0"/>
              <a:t>Publicación</a:t>
            </a:r>
            <a:r>
              <a:rPr lang="eu-ES" dirty="0" smtClean="0"/>
              <a:t> de </a:t>
            </a:r>
            <a:r>
              <a:rPr lang="eu-ES" dirty="0" smtClean="0"/>
              <a:t>sentencias</a:t>
            </a:r>
            <a:r>
              <a:rPr lang="eu-ES" dirty="0" smtClean="0"/>
              <a:t> con </a:t>
            </a:r>
            <a:r>
              <a:rPr lang="eu-ES" dirty="0" smtClean="0"/>
              <a:t>nombres</a:t>
            </a:r>
            <a:r>
              <a:rPr lang="eu-ES" dirty="0" smtClean="0"/>
              <a:t> y </a:t>
            </a:r>
            <a:r>
              <a:rPr lang="eu-ES" dirty="0" smtClean="0"/>
              <a:t>apellidos</a:t>
            </a:r>
            <a:endParaRPr lang="eu-ES" dirty="0" smtClean="0"/>
          </a:p>
          <a:p>
            <a:r>
              <a:rPr lang="eu-ES" dirty="0" smtClean="0"/>
              <a:t>Tratamiento</a:t>
            </a:r>
            <a:r>
              <a:rPr lang="eu-ES" dirty="0" smtClean="0"/>
              <a:t> de </a:t>
            </a:r>
            <a:r>
              <a:rPr lang="eu-ES" dirty="0" smtClean="0"/>
              <a:t>datos</a:t>
            </a:r>
            <a:r>
              <a:rPr lang="eu-ES" dirty="0" smtClean="0"/>
              <a:t> </a:t>
            </a:r>
            <a:r>
              <a:rPr lang="eu-ES" dirty="0" smtClean="0"/>
              <a:t>biométricos</a:t>
            </a:r>
            <a:endParaRPr lang="eu-ES" dirty="0" smtClean="0"/>
          </a:p>
          <a:p>
            <a:endParaRPr lang="eu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10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SUPUESTOS CONCRETOS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b="1" dirty="0" smtClean="0">
                <a:solidFill>
                  <a:srgbClr val="00B0F0"/>
                </a:solidFill>
              </a:rPr>
              <a:t> </a:t>
            </a:r>
            <a:r>
              <a:rPr lang="eu-ES" b="1" dirty="0" smtClean="0">
                <a:solidFill>
                  <a:srgbClr val="00B0F0"/>
                </a:solidFill>
              </a:rPr>
              <a:t>Tesis</a:t>
            </a:r>
            <a:r>
              <a:rPr lang="eu-ES" b="1" dirty="0" smtClean="0">
                <a:solidFill>
                  <a:srgbClr val="00B0F0"/>
                </a:solidFill>
              </a:rPr>
              <a:t> </a:t>
            </a:r>
            <a:r>
              <a:rPr lang="eu-ES" b="1" dirty="0" smtClean="0">
                <a:solidFill>
                  <a:srgbClr val="00B0F0"/>
                </a:solidFill>
              </a:rPr>
              <a:t>doctorales</a:t>
            </a:r>
            <a:endParaRPr lang="eu-ES" b="1" dirty="0" smtClean="0">
              <a:solidFill>
                <a:srgbClr val="00B0F0"/>
              </a:solidFill>
            </a:endParaRPr>
          </a:p>
          <a:p>
            <a:r>
              <a:rPr lang="eu-ES" dirty="0" smtClean="0"/>
              <a:t>RD 99/2011, doble </a:t>
            </a:r>
            <a:r>
              <a:rPr lang="eu-ES" dirty="0" smtClean="0"/>
              <a:t>publicidad</a:t>
            </a:r>
            <a:r>
              <a:rPr lang="eu-ES" dirty="0" smtClean="0"/>
              <a:t> de la </a:t>
            </a:r>
            <a:r>
              <a:rPr lang="eu-ES" dirty="0" smtClean="0"/>
              <a:t>tesis</a:t>
            </a:r>
            <a:r>
              <a:rPr lang="eu-ES" dirty="0" smtClean="0"/>
              <a:t>:</a:t>
            </a:r>
          </a:p>
          <a:p>
            <a:r>
              <a:rPr lang="eu-ES" dirty="0" smtClean="0"/>
              <a:t>Antes</a:t>
            </a:r>
            <a:r>
              <a:rPr lang="eu-ES" dirty="0" smtClean="0"/>
              <a:t> de su </a:t>
            </a:r>
            <a:r>
              <a:rPr lang="eu-ES" dirty="0" smtClean="0"/>
              <a:t>evaluación</a:t>
            </a:r>
            <a:r>
              <a:rPr lang="eu-ES" dirty="0" smtClean="0"/>
              <a:t> y </a:t>
            </a:r>
            <a:r>
              <a:rPr lang="eu-ES" dirty="0" smtClean="0"/>
              <a:t>defensa</a:t>
            </a:r>
            <a:r>
              <a:rPr lang="eu-ES" dirty="0" smtClean="0"/>
              <a:t> (art. 13.3)</a:t>
            </a:r>
          </a:p>
          <a:p>
            <a:r>
              <a:rPr lang="eu-ES" dirty="0" smtClean="0"/>
              <a:t>Después</a:t>
            </a:r>
            <a:r>
              <a:rPr lang="eu-ES" dirty="0" smtClean="0"/>
              <a:t> de su </a:t>
            </a:r>
            <a:r>
              <a:rPr lang="eu-ES" dirty="0" smtClean="0"/>
              <a:t>evaluación</a:t>
            </a:r>
            <a:r>
              <a:rPr lang="eu-ES" dirty="0" smtClean="0"/>
              <a:t> y </a:t>
            </a:r>
            <a:r>
              <a:rPr lang="eu-ES" dirty="0" smtClean="0"/>
              <a:t>defensa</a:t>
            </a:r>
            <a:r>
              <a:rPr lang="eu-ES" dirty="0" smtClean="0"/>
              <a:t> (art. 14.5)</a:t>
            </a:r>
          </a:p>
          <a:p>
            <a:r>
              <a:rPr lang="eu-ES" dirty="0" smtClean="0"/>
              <a:t>Excepciones</a:t>
            </a:r>
            <a:r>
              <a:rPr lang="eu-ES" dirty="0" smtClean="0"/>
              <a:t> en el art. 14.6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14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SUPUESTOS CONCRETOS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b="1" dirty="0" smtClean="0">
                <a:solidFill>
                  <a:srgbClr val="00B0F0"/>
                </a:solidFill>
              </a:rPr>
              <a:t> </a:t>
            </a:r>
            <a:r>
              <a:rPr lang="eu-ES" b="1" dirty="0" smtClean="0">
                <a:solidFill>
                  <a:srgbClr val="00B0F0"/>
                </a:solidFill>
              </a:rPr>
              <a:t>Tesis</a:t>
            </a:r>
            <a:r>
              <a:rPr lang="eu-ES" b="1" dirty="0" smtClean="0">
                <a:solidFill>
                  <a:srgbClr val="00B0F0"/>
                </a:solidFill>
              </a:rPr>
              <a:t> </a:t>
            </a:r>
            <a:r>
              <a:rPr lang="eu-ES" b="1" dirty="0" smtClean="0">
                <a:solidFill>
                  <a:srgbClr val="00B0F0"/>
                </a:solidFill>
              </a:rPr>
              <a:t>doctorales</a:t>
            </a:r>
            <a:r>
              <a:rPr lang="eu-ES" b="1" dirty="0" smtClean="0">
                <a:solidFill>
                  <a:srgbClr val="00B0F0"/>
                </a:solidFill>
              </a:rPr>
              <a:t> </a:t>
            </a:r>
            <a:r>
              <a:rPr lang="eu-ES" b="1" dirty="0" smtClean="0">
                <a:solidFill>
                  <a:srgbClr val="00B0F0"/>
                </a:solidFill>
              </a:rPr>
              <a:t>pronunciamientos</a:t>
            </a:r>
            <a:endParaRPr lang="eu-ES" b="1" dirty="0" smtClean="0">
              <a:solidFill>
                <a:srgbClr val="00B0F0"/>
              </a:solidFill>
            </a:endParaRPr>
          </a:p>
          <a:p>
            <a:r>
              <a:rPr lang="eu-ES" dirty="0" smtClean="0"/>
              <a:t>Consejo</a:t>
            </a:r>
            <a:r>
              <a:rPr lang="eu-ES" dirty="0" smtClean="0"/>
              <a:t> de </a:t>
            </a:r>
            <a:r>
              <a:rPr lang="eu-ES" dirty="0" smtClean="0"/>
              <a:t>Transparencia</a:t>
            </a:r>
            <a:r>
              <a:rPr lang="eu-ES" dirty="0" smtClean="0"/>
              <a:t> de la </a:t>
            </a:r>
            <a:r>
              <a:rPr lang="eu-ES" dirty="0" smtClean="0"/>
              <a:t>Comunidad</a:t>
            </a:r>
            <a:r>
              <a:rPr lang="eu-ES" dirty="0" smtClean="0"/>
              <a:t> de </a:t>
            </a:r>
            <a:r>
              <a:rPr lang="eu-ES" dirty="0" smtClean="0"/>
              <a:t>Valencia</a:t>
            </a:r>
            <a:r>
              <a:rPr lang="eu-ES" dirty="0" smtClean="0"/>
              <a:t>, (</a:t>
            </a:r>
            <a:r>
              <a:rPr lang="eu-ES" dirty="0" smtClean="0"/>
              <a:t>expte</a:t>
            </a:r>
            <a:r>
              <a:rPr lang="eu-ES" dirty="0" smtClean="0"/>
              <a:t> 9/2015), obliga a la </a:t>
            </a:r>
            <a:r>
              <a:rPr lang="eu-ES" dirty="0" smtClean="0"/>
              <a:t>Universidad</a:t>
            </a:r>
            <a:r>
              <a:rPr lang="eu-ES" dirty="0" smtClean="0"/>
              <a:t> Miguel Hernández a </a:t>
            </a:r>
            <a:r>
              <a:rPr lang="eu-ES" dirty="0" smtClean="0"/>
              <a:t>facilitar</a:t>
            </a:r>
            <a:r>
              <a:rPr lang="eu-ES" dirty="0" smtClean="0"/>
              <a:t> el </a:t>
            </a:r>
            <a:r>
              <a:rPr lang="eu-ES" dirty="0" smtClean="0"/>
              <a:t>acceso</a:t>
            </a:r>
            <a:r>
              <a:rPr lang="eu-ES" dirty="0" smtClean="0"/>
              <a:t> a la </a:t>
            </a:r>
            <a:r>
              <a:rPr lang="eu-ES" dirty="0" smtClean="0"/>
              <a:t>tesis</a:t>
            </a:r>
            <a:r>
              <a:rPr lang="eu-ES" dirty="0" smtClean="0"/>
              <a:t> </a:t>
            </a:r>
            <a:r>
              <a:rPr lang="eu-ES" dirty="0" smtClean="0"/>
              <a:t>doctoral</a:t>
            </a:r>
            <a:r>
              <a:rPr lang="eu-ES" dirty="0" smtClean="0"/>
              <a:t> de un Presidente de la Generalitat </a:t>
            </a:r>
            <a:r>
              <a:rPr lang="eu-ES" dirty="0" smtClean="0"/>
              <a:t>Valenciana</a:t>
            </a:r>
            <a:endParaRPr lang="eu-ES" dirty="0" smtClean="0"/>
          </a:p>
          <a:p>
            <a:endParaRPr lang="eu-ES" dirty="0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318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SUPUESTOS CONCRETOS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b="1" dirty="0" smtClean="0">
                <a:solidFill>
                  <a:srgbClr val="00B0F0"/>
                </a:solidFill>
              </a:rPr>
              <a:t> </a:t>
            </a:r>
            <a:r>
              <a:rPr lang="eu-ES" b="1" dirty="0" smtClean="0">
                <a:solidFill>
                  <a:srgbClr val="00B0F0"/>
                </a:solidFill>
              </a:rPr>
              <a:t>Tesis</a:t>
            </a:r>
            <a:r>
              <a:rPr lang="eu-ES" b="1" dirty="0" smtClean="0">
                <a:solidFill>
                  <a:srgbClr val="00B0F0"/>
                </a:solidFill>
              </a:rPr>
              <a:t> </a:t>
            </a:r>
            <a:r>
              <a:rPr lang="eu-ES" b="1" dirty="0" smtClean="0">
                <a:solidFill>
                  <a:srgbClr val="00B0F0"/>
                </a:solidFill>
              </a:rPr>
              <a:t>doctorales</a:t>
            </a:r>
            <a:r>
              <a:rPr lang="eu-ES" b="1" dirty="0" smtClean="0">
                <a:solidFill>
                  <a:srgbClr val="00B0F0"/>
                </a:solidFill>
              </a:rPr>
              <a:t> </a:t>
            </a:r>
            <a:r>
              <a:rPr lang="eu-ES" b="1" dirty="0" smtClean="0">
                <a:solidFill>
                  <a:srgbClr val="00B0F0"/>
                </a:solidFill>
              </a:rPr>
              <a:t>pronunciamientos</a:t>
            </a:r>
            <a:endParaRPr lang="eu-ES" b="1" dirty="0" smtClean="0">
              <a:solidFill>
                <a:srgbClr val="00B0F0"/>
              </a:solidFill>
            </a:endParaRPr>
          </a:p>
          <a:p>
            <a:r>
              <a:rPr lang="eu-ES" dirty="0" smtClean="0"/>
              <a:t>AEPD, </a:t>
            </a:r>
            <a:r>
              <a:rPr lang="eu-ES" dirty="0" smtClean="0"/>
              <a:t>expediente</a:t>
            </a:r>
            <a:r>
              <a:rPr lang="eu-ES" dirty="0" smtClean="0"/>
              <a:t> TD 905/2014 la </a:t>
            </a:r>
            <a:r>
              <a:rPr lang="eu-ES" dirty="0" smtClean="0"/>
              <a:t>reclamante</a:t>
            </a:r>
            <a:r>
              <a:rPr lang="eu-ES" dirty="0" smtClean="0"/>
              <a:t> </a:t>
            </a:r>
            <a:r>
              <a:rPr lang="eu-ES" dirty="0" smtClean="0"/>
              <a:t>solicitaba</a:t>
            </a:r>
            <a:r>
              <a:rPr lang="eu-ES" dirty="0" smtClean="0"/>
              <a:t> ante la </a:t>
            </a:r>
            <a:r>
              <a:rPr lang="eu-ES" dirty="0" smtClean="0"/>
              <a:t>Universidad</a:t>
            </a:r>
            <a:r>
              <a:rPr lang="eu-ES" dirty="0" smtClean="0"/>
              <a:t> </a:t>
            </a:r>
            <a:r>
              <a:rPr lang="eu-ES" dirty="0" smtClean="0"/>
              <a:t>que</a:t>
            </a:r>
            <a:r>
              <a:rPr lang="eu-ES" dirty="0" smtClean="0"/>
              <a:t> </a:t>
            </a:r>
            <a:r>
              <a:rPr lang="eu-ES" dirty="0" smtClean="0"/>
              <a:t>se</a:t>
            </a:r>
            <a:r>
              <a:rPr lang="eu-ES" dirty="0" smtClean="0"/>
              <a:t> </a:t>
            </a:r>
            <a:r>
              <a:rPr lang="eu-ES" dirty="0" smtClean="0"/>
              <a:t>retirase</a:t>
            </a:r>
            <a:r>
              <a:rPr lang="eu-ES" dirty="0" smtClean="0"/>
              <a:t> de </a:t>
            </a:r>
            <a:r>
              <a:rPr lang="eu-ES" dirty="0" smtClean="0"/>
              <a:t>internet</a:t>
            </a:r>
            <a:r>
              <a:rPr lang="eu-ES" dirty="0" smtClean="0"/>
              <a:t> la </a:t>
            </a:r>
            <a:r>
              <a:rPr lang="eu-ES" dirty="0" smtClean="0"/>
              <a:t>publicación</a:t>
            </a:r>
            <a:r>
              <a:rPr lang="eu-ES" dirty="0" smtClean="0"/>
              <a:t> de su </a:t>
            </a:r>
            <a:r>
              <a:rPr lang="eu-ES" dirty="0" smtClean="0"/>
              <a:t>tesis</a:t>
            </a:r>
            <a:r>
              <a:rPr lang="eu-ES" dirty="0" smtClean="0"/>
              <a:t> a </a:t>
            </a:r>
            <a:r>
              <a:rPr lang="eu-ES" dirty="0" smtClean="0"/>
              <a:t>través</a:t>
            </a:r>
            <a:r>
              <a:rPr lang="eu-ES" dirty="0" smtClean="0"/>
              <a:t> del </a:t>
            </a:r>
            <a:r>
              <a:rPr lang="eu-ES" dirty="0" smtClean="0"/>
              <a:t>repositorio</a:t>
            </a:r>
            <a:r>
              <a:rPr lang="eu-ES" dirty="0" smtClean="0"/>
              <a:t> de la </a:t>
            </a:r>
            <a:r>
              <a:rPr lang="eu-ES" dirty="0" smtClean="0"/>
              <a:t>Universidad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804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SUPUESTOS CONCRETOS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b="1" dirty="0" smtClean="0">
                <a:solidFill>
                  <a:srgbClr val="00B0F0"/>
                </a:solidFill>
              </a:rPr>
              <a:t> </a:t>
            </a:r>
            <a:r>
              <a:rPr lang="eu-ES" b="1" dirty="0" smtClean="0">
                <a:solidFill>
                  <a:srgbClr val="00B0F0"/>
                </a:solidFill>
              </a:rPr>
              <a:t>Tesis</a:t>
            </a:r>
            <a:r>
              <a:rPr lang="eu-ES" b="1" dirty="0" smtClean="0">
                <a:solidFill>
                  <a:srgbClr val="00B0F0"/>
                </a:solidFill>
              </a:rPr>
              <a:t> </a:t>
            </a:r>
            <a:r>
              <a:rPr lang="eu-ES" b="1" dirty="0" smtClean="0">
                <a:solidFill>
                  <a:srgbClr val="00B0F0"/>
                </a:solidFill>
              </a:rPr>
              <a:t>doctorales</a:t>
            </a:r>
            <a:r>
              <a:rPr lang="eu-ES" b="1" dirty="0" smtClean="0">
                <a:solidFill>
                  <a:srgbClr val="00B0F0"/>
                </a:solidFill>
              </a:rPr>
              <a:t> -  </a:t>
            </a:r>
            <a:r>
              <a:rPr lang="eu-ES" b="1" dirty="0" smtClean="0">
                <a:solidFill>
                  <a:srgbClr val="00B0F0"/>
                </a:solidFill>
              </a:rPr>
              <a:t>pronunciamientos</a:t>
            </a:r>
            <a:endParaRPr lang="eu-ES" b="1" dirty="0" smtClean="0">
              <a:solidFill>
                <a:srgbClr val="00B0F0"/>
              </a:solidFill>
            </a:endParaRPr>
          </a:p>
          <a:p>
            <a:r>
              <a:rPr lang="eu-ES" sz="3000" dirty="0" smtClean="0"/>
              <a:t>Resolución</a:t>
            </a:r>
            <a:r>
              <a:rPr lang="eu-ES" sz="3000" dirty="0" smtClean="0"/>
              <a:t> </a:t>
            </a:r>
            <a:r>
              <a:rPr lang="eu-ES" sz="3000" dirty="0" smtClean="0"/>
              <a:t>Consejo</a:t>
            </a:r>
            <a:r>
              <a:rPr lang="eu-ES" sz="3000" dirty="0" smtClean="0"/>
              <a:t> de </a:t>
            </a:r>
            <a:r>
              <a:rPr lang="eu-ES" sz="3000" dirty="0" smtClean="0"/>
              <a:t>Transparencia</a:t>
            </a:r>
            <a:r>
              <a:rPr lang="eu-ES" sz="3000" dirty="0" smtClean="0"/>
              <a:t> estatal (</a:t>
            </a:r>
            <a:r>
              <a:rPr lang="eu-ES" sz="3000" dirty="0" smtClean="0"/>
              <a:t>estimatoria</a:t>
            </a:r>
            <a:r>
              <a:rPr lang="eu-ES" sz="3000" dirty="0" smtClean="0"/>
              <a:t>) </a:t>
            </a:r>
          </a:p>
          <a:p>
            <a:r>
              <a:rPr lang="eu-ES" sz="3000" dirty="0" smtClean="0"/>
              <a:t>Solicitud</a:t>
            </a:r>
            <a:r>
              <a:rPr lang="eu-ES" sz="3000" dirty="0" smtClean="0"/>
              <a:t> de </a:t>
            </a:r>
            <a:r>
              <a:rPr lang="eu-ES" sz="3000" dirty="0" smtClean="0"/>
              <a:t>tesis</a:t>
            </a:r>
            <a:r>
              <a:rPr lang="eu-ES" sz="3000" dirty="0" smtClean="0"/>
              <a:t> </a:t>
            </a:r>
            <a:r>
              <a:rPr lang="eu-ES" sz="3000" dirty="0" smtClean="0"/>
              <a:t>doctoral</a:t>
            </a:r>
            <a:r>
              <a:rPr lang="eu-ES" sz="3000" dirty="0" smtClean="0"/>
              <a:t> a la </a:t>
            </a:r>
            <a:r>
              <a:rPr lang="eu-ES" sz="3000" dirty="0" smtClean="0"/>
              <a:t>Universidad</a:t>
            </a:r>
            <a:r>
              <a:rPr lang="eu-ES" sz="3000" dirty="0" smtClean="0"/>
              <a:t> </a:t>
            </a:r>
            <a:r>
              <a:rPr lang="eu-ES" sz="3000" dirty="0" smtClean="0"/>
              <a:t>Politécnica</a:t>
            </a:r>
            <a:r>
              <a:rPr lang="eu-ES" sz="3000" dirty="0" smtClean="0"/>
              <a:t> de </a:t>
            </a:r>
            <a:r>
              <a:rPr lang="eu-ES" sz="3000" dirty="0" smtClean="0"/>
              <a:t>Madrid</a:t>
            </a:r>
            <a:endParaRPr lang="eu-ES" sz="3000" dirty="0" smtClean="0"/>
          </a:p>
          <a:p>
            <a:r>
              <a:rPr lang="eu-ES" sz="3000" dirty="0" smtClean="0"/>
              <a:t>Sentencia</a:t>
            </a:r>
            <a:r>
              <a:rPr lang="eu-ES" sz="3000" dirty="0" smtClean="0"/>
              <a:t> </a:t>
            </a:r>
            <a:r>
              <a:rPr lang="eu-ES" sz="3000" dirty="0" smtClean="0"/>
              <a:t>Jgdo</a:t>
            </a:r>
            <a:r>
              <a:rPr lang="eu-ES" sz="3000" dirty="0" smtClean="0"/>
              <a:t> </a:t>
            </a:r>
            <a:r>
              <a:rPr lang="eu-ES" sz="3000" dirty="0" smtClean="0"/>
              <a:t>cont-advo</a:t>
            </a:r>
            <a:r>
              <a:rPr lang="eu-ES" sz="3000" dirty="0" smtClean="0"/>
              <a:t> nº 1 de </a:t>
            </a:r>
            <a:r>
              <a:rPr lang="eu-ES" sz="3000" dirty="0" smtClean="0"/>
              <a:t>Madrid</a:t>
            </a:r>
            <a:r>
              <a:rPr lang="eu-ES" sz="3000" dirty="0" smtClean="0"/>
              <a:t> de 21 de </a:t>
            </a:r>
            <a:r>
              <a:rPr lang="eu-ES" sz="3000" dirty="0" smtClean="0"/>
              <a:t>marzo</a:t>
            </a:r>
            <a:r>
              <a:rPr lang="eu-ES" sz="3000" dirty="0" smtClean="0"/>
              <a:t> de 2018 (</a:t>
            </a:r>
            <a:r>
              <a:rPr lang="eu-ES" sz="3000" dirty="0" smtClean="0"/>
              <a:t>estimación</a:t>
            </a:r>
            <a:r>
              <a:rPr lang="eu-ES" sz="3000" dirty="0" smtClean="0"/>
              <a:t> </a:t>
            </a:r>
            <a:r>
              <a:rPr lang="eu-ES" sz="3000" dirty="0" smtClean="0"/>
              <a:t>parcial</a:t>
            </a:r>
            <a:r>
              <a:rPr lang="eu-ES" sz="3000" dirty="0" smtClean="0"/>
              <a:t> </a:t>
            </a:r>
            <a:r>
              <a:rPr lang="eu-ES" sz="3000" dirty="0" smtClean="0"/>
              <a:t>retrotrae</a:t>
            </a:r>
            <a:r>
              <a:rPr lang="eu-ES" sz="3000" dirty="0" smtClean="0"/>
              <a:t> </a:t>
            </a:r>
            <a:r>
              <a:rPr lang="eu-ES" sz="3000" dirty="0" smtClean="0"/>
              <a:t>actuaciones</a:t>
            </a:r>
            <a:r>
              <a:rPr lang="eu-ES" sz="3000" dirty="0" smtClean="0"/>
              <a:t> para </a:t>
            </a:r>
            <a:r>
              <a:rPr lang="eu-ES" sz="3000" dirty="0" smtClean="0"/>
              <a:t>garantizar</a:t>
            </a:r>
            <a:r>
              <a:rPr lang="eu-ES" sz="3000" dirty="0" smtClean="0"/>
              <a:t> </a:t>
            </a:r>
            <a:r>
              <a:rPr lang="eu-ES" sz="3000" dirty="0" smtClean="0"/>
              <a:t>audiencia</a:t>
            </a:r>
            <a:r>
              <a:rPr lang="eu-ES" sz="3000" dirty="0" smtClean="0"/>
              <a:t> al </a:t>
            </a:r>
            <a:r>
              <a:rPr lang="eu-ES" sz="3000" dirty="0" smtClean="0"/>
              <a:t>autor</a:t>
            </a:r>
            <a:r>
              <a:rPr lang="eu-ES" sz="3000" dirty="0" smtClean="0"/>
              <a:t> de la </a:t>
            </a:r>
            <a:r>
              <a:rPr lang="eu-ES" sz="3000" dirty="0" smtClean="0"/>
              <a:t>tesis</a:t>
            </a:r>
            <a:r>
              <a:rPr lang="eu-ES" sz="3000" dirty="0" smtClean="0"/>
              <a:t>)</a:t>
            </a:r>
            <a:endParaRPr lang="es-ES" sz="30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261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SUPUESTOS CONCRETOS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b="1" dirty="0" smtClean="0">
                <a:solidFill>
                  <a:srgbClr val="00B0F0"/>
                </a:solidFill>
              </a:rPr>
              <a:t> </a:t>
            </a:r>
            <a:r>
              <a:rPr lang="eu-ES" b="1" dirty="0" smtClean="0">
                <a:solidFill>
                  <a:srgbClr val="00B0F0"/>
                </a:solidFill>
              </a:rPr>
              <a:t>Tesis</a:t>
            </a:r>
            <a:r>
              <a:rPr lang="eu-ES" b="1" dirty="0" smtClean="0">
                <a:solidFill>
                  <a:srgbClr val="00B0F0"/>
                </a:solidFill>
              </a:rPr>
              <a:t> </a:t>
            </a:r>
            <a:r>
              <a:rPr lang="eu-ES" b="1" dirty="0" smtClean="0">
                <a:solidFill>
                  <a:srgbClr val="00B0F0"/>
                </a:solidFill>
              </a:rPr>
              <a:t>doctorales</a:t>
            </a:r>
            <a:r>
              <a:rPr lang="eu-ES" b="1" dirty="0" smtClean="0">
                <a:solidFill>
                  <a:srgbClr val="00B0F0"/>
                </a:solidFill>
              </a:rPr>
              <a:t> -  </a:t>
            </a:r>
            <a:r>
              <a:rPr lang="eu-ES" b="1" dirty="0" smtClean="0">
                <a:solidFill>
                  <a:srgbClr val="00B0F0"/>
                </a:solidFill>
              </a:rPr>
              <a:t>pronunciamientos</a:t>
            </a:r>
            <a:endParaRPr lang="eu-ES" b="1" dirty="0" smtClean="0">
              <a:solidFill>
                <a:srgbClr val="00B0F0"/>
              </a:solidFill>
            </a:endParaRPr>
          </a:p>
          <a:p>
            <a:r>
              <a:rPr lang="eu-ES" sz="3000" i="1" dirty="0" smtClean="0"/>
              <a:t>“Es </a:t>
            </a:r>
            <a:r>
              <a:rPr lang="eu-ES" sz="3000" i="1" dirty="0" smtClean="0"/>
              <a:t>razonable</a:t>
            </a:r>
            <a:r>
              <a:rPr lang="eu-ES" sz="3000" i="1" dirty="0" smtClean="0"/>
              <a:t> </a:t>
            </a:r>
            <a:r>
              <a:rPr lang="eu-ES" sz="3000" i="1" dirty="0" smtClean="0"/>
              <a:t>que</a:t>
            </a:r>
            <a:r>
              <a:rPr lang="eu-ES" sz="3000" i="1" dirty="0" smtClean="0"/>
              <a:t> </a:t>
            </a:r>
            <a:r>
              <a:rPr lang="eu-ES" sz="3000" i="1" dirty="0" smtClean="0"/>
              <a:t>prevalezca</a:t>
            </a:r>
            <a:r>
              <a:rPr lang="eu-ES" sz="3000" i="1" dirty="0" smtClean="0"/>
              <a:t> la </a:t>
            </a:r>
            <a:r>
              <a:rPr lang="eu-ES" sz="3000" i="1" dirty="0" smtClean="0"/>
              <a:t>publicidad</a:t>
            </a:r>
            <a:r>
              <a:rPr lang="eu-ES" sz="3000" i="1" dirty="0" smtClean="0"/>
              <a:t>, pues la </a:t>
            </a:r>
            <a:r>
              <a:rPr lang="eu-ES" sz="3000" i="1" dirty="0" smtClean="0"/>
              <a:t>afectación</a:t>
            </a:r>
            <a:r>
              <a:rPr lang="eu-ES" sz="3000" i="1" dirty="0" smtClean="0"/>
              <a:t> a los </a:t>
            </a:r>
            <a:r>
              <a:rPr lang="eu-ES" sz="3000" i="1" dirty="0" smtClean="0"/>
              <a:t>datos</a:t>
            </a:r>
            <a:r>
              <a:rPr lang="eu-ES" sz="3000" i="1" dirty="0" smtClean="0"/>
              <a:t> </a:t>
            </a:r>
            <a:r>
              <a:rPr lang="eu-ES" sz="3000" i="1" dirty="0" smtClean="0"/>
              <a:t>personales</a:t>
            </a:r>
            <a:r>
              <a:rPr lang="eu-ES" sz="3000" i="1" dirty="0" smtClean="0"/>
              <a:t> (en general solo el </a:t>
            </a:r>
            <a:r>
              <a:rPr lang="eu-ES" sz="3000" i="1" dirty="0" smtClean="0"/>
              <a:t>nombre</a:t>
            </a:r>
            <a:r>
              <a:rPr lang="eu-ES" sz="3000" i="1" dirty="0" smtClean="0"/>
              <a:t> del </a:t>
            </a:r>
            <a:r>
              <a:rPr lang="eu-ES" sz="3000" i="1" dirty="0" smtClean="0"/>
              <a:t>doctorando</a:t>
            </a:r>
            <a:r>
              <a:rPr lang="eu-ES" sz="3000" i="1" dirty="0" smtClean="0"/>
              <a:t> y de su </a:t>
            </a:r>
            <a:r>
              <a:rPr lang="eu-ES" sz="3000" i="1" dirty="0" smtClean="0"/>
              <a:t>director</a:t>
            </a:r>
            <a:r>
              <a:rPr lang="eu-ES" sz="3000" i="1" dirty="0" smtClean="0"/>
              <a:t> de </a:t>
            </a:r>
            <a:r>
              <a:rPr lang="eu-ES" sz="3000" i="1" dirty="0" smtClean="0"/>
              <a:t>tesis</a:t>
            </a:r>
            <a:r>
              <a:rPr lang="eu-ES" sz="3000" i="1" dirty="0" smtClean="0"/>
              <a:t>) es </a:t>
            </a:r>
            <a:r>
              <a:rPr lang="eu-ES" sz="3000" i="1" dirty="0" smtClean="0"/>
              <a:t>mínima</a:t>
            </a:r>
            <a:r>
              <a:rPr lang="eu-ES" sz="3000" i="1" dirty="0" smtClean="0"/>
              <a:t> y el </a:t>
            </a:r>
            <a:r>
              <a:rPr lang="eu-ES" sz="3000" i="1" dirty="0" smtClean="0"/>
              <a:t>interés</a:t>
            </a:r>
            <a:r>
              <a:rPr lang="eu-ES" sz="3000" i="1" dirty="0" smtClean="0"/>
              <a:t> </a:t>
            </a:r>
            <a:r>
              <a:rPr lang="eu-ES" sz="3000" i="1" dirty="0" smtClean="0"/>
              <a:t>publico</a:t>
            </a:r>
            <a:r>
              <a:rPr lang="eu-ES" sz="3000" i="1" dirty="0" smtClean="0"/>
              <a:t> en </a:t>
            </a:r>
            <a:r>
              <a:rPr lang="eu-ES" sz="3000" i="1" dirty="0" smtClean="0"/>
              <a:t>constatar</a:t>
            </a:r>
            <a:r>
              <a:rPr lang="eu-ES" sz="3000" i="1" dirty="0" smtClean="0"/>
              <a:t> la </a:t>
            </a:r>
            <a:r>
              <a:rPr lang="eu-ES" sz="3000" i="1" dirty="0" smtClean="0"/>
              <a:t>originalidad</a:t>
            </a:r>
            <a:r>
              <a:rPr lang="eu-ES" sz="3000" i="1" dirty="0" smtClean="0"/>
              <a:t> y la </a:t>
            </a:r>
            <a:r>
              <a:rPr lang="eu-ES" sz="3000" i="1" dirty="0" smtClean="0"/>
              <a:t>justicia</a:t>
            </a:r>
            <a:r>
              <a:rPr lang="eu-ES" sz="3000" i="1" dirty="0" smtClean="0"/>
              <a:t> de su </a:t>
            </a:r>
            <a:r>
              <a:rPr lang="eu-ES" sz="3000" i="1" dirty="0" smtClean="0"/>
              <a:t>calificación</a:t>
            </a:r>
            <a:r>
              <a:rPr lang="eu-ES" sz="3000" i="1" dirty="0" smtClean="0"/>
              <a:t> </a:t>
            </a:r>
            <a:r>
              <a:rPr lang="eu-ES" sz="3000" i="1" dirty="0" smtClean="0"/>
              <a:t>evidente</a:t>
            </a:r>
            <a:r>
              <a:rPr lang="eu-ES" sz="3000" i="1" dirty="0" smtClean="0"/>
              <a:t>, en </a:t>
            </a:r>
            <a:r>
              <a:rPr lang="eu-ES" sz="3000" i="1" dirty="0" smtClean="0"/>
              <a:t>ocasiones</a:t>
            </a:r>
            <a:r>
              <a:rPr lang="eu-ES" sz="3000" i="1" dirty="0" smtClean="0"/>
              <a:t> ante </a:t>
            </a:r>
            <a:r>
              <a:rPr lang="eu-ES" sz="3000" i="1" dirty="0" smtClean="0"/>
              <a:t>sospechas</a:t>
            </a:r>
            <a:r>
              <a:rPr lang="eu-ES" sz="3000" i="1" dirty="0" smtClean="0"/>
              <a:t> de plagio o </a:t>
            </a:r>
            <a:r>
              <a:rPr lang="eu-ES" sz="3000" i="1" dirty="0" smtClean="0"/>
              <a:t>prevaricación</a:t>
            </a:r>
            <a:r>
              <a:rPr lang="eu-ES" sz="3000" i="1" dirty="0" smtClean="0"/>
              <a:t>” </a:t>
            </a:r>
            <a:r>
              <a:rPr lang="eu-ES" sz="3000" dirty="0" smtClean="0"/>
              <a:t>Emilio </a:t>
            </a:r>
            <a:r>
              <a:rPr lang="eu-ES" sz="3000" dirty="0" smtClean="0"/>
              <a:t>Guichot</a:t>
            </a:r>
            <a:endParaRPr lang="es-ES" sz="30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540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NO HAY ACCESO SIN ARCHIVOS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dirty="0" smtClean="0">
                <a:solidFill>
                  <a:srgbClr val="00B0F0"/>
                </a:solidFill>
              </a:rPr>
              <a:t>Ley</a:t>
            </a:r>
            <a:r>
              <a:rPr lang="eu-ES" dirty="0" smtClean="0">
                <a:solidFill>
                  <a:srgbClr val="00B0F0"/>
                </a:solidFill>
              </a:rPr>
              <a:t> de </a:t>
            </a:r>
            <a:r>
              <a:rPr lang="es-ES" dirty="0" smtClean="0">
                <a:solidFill>
                  <a:srgbClr val="00B0F0"/>
                </a:solidFill>
              </a:rPr>
              <a:t>Transparencia</a:t>
            </a:r>
            <a:r>
              <a:rPr lang="eu-ES" dirty="0" smtClean="0">
                <a:solidFill>
                  <a:srgbClr val="00B0F0"/>
                </a:solidFill>
              </a:rPr>
              <a:t> </a:t>
            </a:r>
            <a:r>
              <a:rPr lang="eu-ES" dirty="0" smtClean="0">
                <a:solidFill>
                  <a:srgbClr val="00B0F0"/>
                </a:solidFill>
              </a:rPr>
              <a:t>(art. 21.1)</a:t>
            </a:r>
          </a:p>
          <a:p>
            <a:r>
              <a:rPr lang="eu-ES" dirty="0" smtClean="0"/>
              <a:t>Obliga a </a:t>
            </a:r>
            <a:r>
              <a:rPr lang="es-ES_tradnl" dirty="0" smtClean="0"/>
              <a:t>establecer</a:t>
            </a:r>
            <a:r>
              <a:rPr lang="eu-ES" dirty="0" smtClean="0"/>
              <a:t> </a:t>
            </a:r>
            <a:r>
              <a:rPr lang="eu-ES" dirty="0" smtClean="0"/>
              <a:t>sistemas para integrar la gestión de solicitudes de información de los ciudadanos en el funcionamiento de su organización interna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9035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NO HAY ACCESO SIN ARCHIVOS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i="1" dirty="0" smtClean="0"/>
              <a:t>“La dialéctica conservación-eliminación de los documentos públicos únicamente puede </a:t>
            </a:r>
            <a:r>
              <a:rPr lang="eu-ES" i="1" dirty="0" err="1" smtClean="0"/>
              <a:t>ordenarse</a:t>
            </a:r>
            <a:r>
              <a:rPr lang="eu-ES" i="1" dirty="0" smtClean="0"/>
              <a:t> </a:t>
            </a:r>
            <a:r>
              <a:rPr lang="eu-ES" i="1" dirty="0" err="1" smtClean="0"/>
              <a:t>adecuadamente</a:t>
            </a:r>
            <a:r>
              <a:rPr lang="eu-ES" i="1" dirty="0" smtClean="0"/>
              <a:t> </a:t>
            </a:r>
            <a:r>
              <a:rPr lang="eu-ES" i="1" dirty="0" err="1" smtClean="0"/>
              <a:t>desde</a:t>
            </a:r>
            <a:r>
              <a:rPr lang="eu-ES" i="1" dirty="0" smtClean="0"/>
              <a:t> la </a:t>
            </a:r>
            <a:r>
              <a:rPr lang="eu-ES" i="1" dirty="0" err="1" smtClean="0"/>
              <a:t>legislación</a:t>
            </a:r>
            <a:r>
              <a:rPr lang="eu-ES" i="1" dirty="0" smtClean="0"/>
              <a:t> </a:t>
            </a:r>
            <a:r>
              <a:rPr lang="eu-ES" i="1" dirty="0" err="1" smtClean="0"/>
              <a:t>archivística</a:t>
            </a:r>
            <a:r>
              <a:rPr lang="eu-ES" i="1" dirty="0" smtClean="0"/>
              <a:t>, a </a:t>
            </a:r>
            <a:r>
              <a:rPr lang="eu-ES" i="1" dirty="0" err="1" smtClean="0"/>
              <a:t>través</a:t>
            </a:r>
            <a:r>
              <a:rPr lang="eu-ES" i="1" dirty="0" smtClean="0"/>
              <a:t> de la </a:t>
            </a:r>
            <a:r>
              <a:rPr lang="eu-ES" i="1" dirty="0" err="1" smtClean="0"/>
              <a:t>aplicación</a:t>
            </a:r>
            <a:r>
              <a:rPr lang="eu-ES" i="1" dirty="0" smtClean="0"/>
              <a:t> de </a:t>
            </a:r>
            <a:r>
              <a:rPr lang="eu-ES" i="1" dirty="0" err="1" smtClean="0"/>
              <a:t>las</a:t>
            </a:r>
            <a:r>
              <a:rPr lang="eu-ES" i="1" dirty="0" smtClean="0"/>
              <a:t> </a:t>
            </a:r>
            <a:r>
              <a:rPr lang="eu-ES" i="1" dirty="0" err="1" smtClean="0"/>
              <a:t>técnicas</a:t>
            </a:r>
            <a:r>
              <a:rPr lang="eu-ES" i="1" dirty="0" smtClean="0"/>
              <a:t> </a:t>
            </a:r>
            <a:r>
              <a:rPr lang="eu-ES" i="1" dirty="0" err="1" smtClean="0"/>
              <a:t>archivísticas</a:t>
            </a:r>
            <a:r>
              <a:rPr lang="eu-ES" i="1" dirty="0" smtClean="0"/>
              <a:t> de </a:t>
            </a:r>
            <a:r>
              <a:rPr lang="eu-ES" i="1" dirty="0" err="1" smtClean="0"/>
              <a:t>valoración</a:t>
            </a:r>
            <a:r>
              <a:rPr lang="eu-ES" i="1" dirty="0" smtClean="0"/>
              <a:t>, </a:t>
            </a:r>
            <a:r>
              <a:rPr lang="eu-ES" i="1" dirty="0" err="1" smtClean="0"/>
              <a:t>selección</a:t>
            </a:r>
            <a:r>
              <a:rPr lang="eu-ES" i="1" dirty="0" smtClean="0"/>
              <a:t> y </a:t>
            </a:r>
            <a:r>
              <a:rPr lang="eu-ES" i="1" dirty="0" err="1" smtClean="0"/>
              <a:t>expurgo</a:t>
            </a:r>
            <a:r>
              <a:rPr lang="eu-ES" i="1" dirty="0" smtClean="0"/>
              <a:t> de la </a:t>
            </a:r>
            <a:r>
              <a:rPr lang="eu-ES" i="1" dirty="0" err="1" smtClean="0"/>
              <a:t>documentación</a:t>
            </a:r>
            <a:r>
              <a:rPr lang="eu-ES" i="1" dirty="0" smtClean="0"/>
              <a:t>” </a:t>
            </a:r>
            <a:r>
              <a:rPr lang="eu-ES" dirty="0" smtClean="0"/>
              <a:t>(S. </a:t>
            </a:r>
            <a:r>
              <a:rPr lang="eu-ES" dirty="0" err="1" smtClean="0"/>
              <a:t>Fdez</a:t>
            </a:r>
            <a:r>
              <a:rPr lang="eu-ES" dirty="0" smtClean="0"/>
              <a:t>. Ramos)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4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sz="3600" dirty="0" smtClean="0"/>
              <a:t>La Protección de Datos:</a:t>
            </a:r>
            <a:br>
              <a:rPr lang="es-ES_tradnl" altLang="es-ES" sz="3600" dirty="0" smtClean="0"/>
            </a:br>
            <a:r>
              <a:rPr lang="es-ES_tradnl" altLang="es-ES" sz="3600" dirty="0" smtClean="0"/>
              <a:t>un </a:t>
            </a:r>
            <a:r>
              <a:rPr lang="es-ES_tradnl" altLang="es-ES" sz="3600" b="1" i="1" dirty="0" smtClean="0"/>
              <a:t>Derecho Fundamental</a:t>
            </a:r>
            <a:r>
              <a:rPr lang="es-ES_tradnl" altLang="es-ES" sz="3600" dirty="0" smtClean="0"/>
              <a:t> 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altLang="es-ES" sz="2300" dirty="0" smtClean="0">
                <a:solidFill>
                  <a:schemeClr val="hlink"/>
                </a:solidFill>
              </a:rPr>
              <a:t>Art. 18.4 de la </a:t>
            </a:r>
            <a:r>
              <a:rPr lang="es-ES_tradnl" altLang="es-ES" sz="2300" dirty="0" smtClean="0">
                <a:solidFill>
                  <a:srgbClr val="99CCFF"/>
                </a:solidFill>
              </a:rPr>
              <a:t>Constitución</a:t>
            </a:r>
            <a:r>
              <a:rPr lang="es-ES_tradnl" altLang="es-ES" sz="2300" dirty="0" smtClean="0">
                <a:solidFill>
                  <a:schemeClr val="hlink"/>
                </a:solidFill>
              </a:rPr>
              <a:t> (1978):</a:t>
            </a:r>
          </a:p>
          <a:p>
            <a:pPr lvl="1" eaLnBrk="1" hangingPunct="1"/>
            <a:r>
              <a:rPr lang="es-ES_tradnl" altLang="es-ES" sz="2300" i="1" dirty="0" smtClean="0"/>
              <a:t>“La Ley limitará </a:t>
            </a:r>
            <a:r>
              <a:rPr lang="es-ES_tradnl" altLang="es-ES" sz="2300" b="1" i="1" dirty="0" smtClean="0">
                <a:solidFill>
                  <a:schemeClr val="tx2"/>
                </a:solidFill>
              </a:rPr>
              <a:t>el uso de la informática</a:t>
            </a:r>
            <a:r>
              <a:rPr lang="es-ES_tradnl" altLang="es-ES" sz="2300" i="1" dirty="0" smtClean="0">
                <a:solidFill>
                  <a:schemeClr val="tx2"/>
                </a:solidFill>
              </a:rPr>
              <a:t> </a:t>
            </a:r>
            <a:r>
              <a:rPr lang="es-ES_tradnl" altLang="es-ES" sz="2300" i="1" dirty="0" smtClean="0"/>
              <a:t>para garantizar el </a:t>
            </a:r>
            <a:r>
              <a:rPr lang="es-ES_tradnl" altLang="es-ES" sz="2300" i="1" dirty="0" smtClean="0">
                <a:solidFill>
                  <a:schemeClr val="tx2"/>
                </a:solidFill>
              </a:rPr>
              <a:t>honor</a:t>
            </a:r>
            <a:r>
              <a:rPr lang="es-ES_tradnl" altLang="es-ES" sz="2300" i="1" dirty="0" smtClean="0"/>
              <a:t> y la </a:t>
            </a:r>
            <a:r>
              <a:rPr lang="es-ES_tradnl" altLang="es-ES" sz="2300" i="1" dirty="0" smtClean="0">
                <a:solidFill>
                  <a:schemeClr val="tx2"/>
                </a:solidFill>
              </a:rPr>
              <a:t>intimidad</a:t>
            </a:r>
            <a:r>
              <a:rPr lang="es-ES_tradnl" altLang="es-ES" sz="2300" i="1" dirty="0" smtClean="0"/>
              <a:t> personal y familiar de los ciudadanos y el pleno ejercicio de sus derechos”</a:t>
            </a:r>
          </a:p>
          <a:p>
            <a:pPr eaLnBrk="1" hangingPunct="1"/>
            <a:r>
              <a:rPr lang="es-ES_tradnl" altLang="es-ES" sz="2300" dirty="0" smtClean="0">
                <a:solidFill>
                  <a:schemeClr val="hlink"/>
                </a:solidFill>
              </a:rPr>
              <a:t>Art. 1 de la Ley Orgánica 15/1999:</a:t>
            </a:r>
          </a:p>
          <a:p>
            <a:pPr lvl="1" eaLnBrk="1" hangingPunct="1"/>
            <a:r>
              <a:rPr lang="es-ES_tradnl" altLang="es-ES" sz="2300" i="1" dirty="0" smtClean="0"/>
              <a:t>“La presente Ley Orgánica tiene por objeto garantizar y </a:t>
            </a:r>
            <a:r>
              <a:rPr lang="es-ES_tradnl" altLang="es-ES" sz="2300" i="1" dirty="0" smtClean="0">
                <a:solidFill>
                  <a:schemeClr val="tx2"/>
                </a:solidFill>
              </a:rPr>
              <a:t>proteger</a:t>
            </a:r>
            <a:r>
              <a:rPr lang="es-ES_tradnl" altLang="es-ES" sz="2300" i="1" dirty="0" smtClean="0"/>
              <a:t>, en lo que concierne al </a:t>
            </a:r>
            <a:r>
              <a:rPr lang="es-ES_tradnl" altLang="es-ES" sz="2300" i="1" dirty="0" smtClean="0">
                <a:solidFill>
                  <a:schemeClr val="tx2"/>
                </a:solidFill>
              </a:rPr>
              <a:t>tratamiento de los datos personales</a:t>
            </a:r>
            <a:r>
              <a:rPr lang="es-ES_tradnl" altLang="es-ES" sz="2300" i="1" dirty="0" smtClean="0"/>
              <a:t>, las libertades públicas y los </a:t>
            </a:r>
            <a:r>
              <a:rPr lang="es-ES_tradnl" altLang="es-ES" sz="2300" b="1" i="1" dirty="0" smtClean="0">
                <a:solidFill>
                  <a:schemeClr val="tx2"/>
                </a:solidFill>
              </a:rPr>
              <a:t>derechos fundamentales</a:t>
            </a:r>
            <a:r>
              <a:rPr lang="es-ES_tradnl" altLang="es-ES" sz="2300" i="1" dirty="0" smtClean="0">
                <a:solidFill>
                  <a:schemeClr val="tx2"/>
                </a:solidFill>
              </a:rPr>
              <a:t> </a:t>
            </a:r>
            <a:r>
              <a:rPr lang="es-ES_tradnl" altLang="es-ES" sz="2300" i="1" dirty="0" smtClean="0"/>
              <a:t>de las personas físicas, y especialmente de su </a:t>
            </a:r>
            <a:r>
              <a:rPr lang="es-ES_tradnl" altLang="es-ES" sz="2300" i="1" dirty="0" smtClean="0">
                <a:solidFill>
                  <a:schemeClr val="tx2"/>
                </a:solidFill>
              </a:rPr>
              <a:t>honor</a:t>
            </a:r>
            <a:r>
              <a:rPr lang="es-ES_tradnl" altLang="es-ES" sz="2300" i="1" dirty="0" smtClean="0"/>
              <a:t> e </a:t>
            </a:r>
            <a:r>
              <a:rPr lang="es-ES_tradnl" altLang="es-ES" sz="2300" i="1" dirty="0" smtClean="0">
                <a:solidFill>
                  <a:schemeClr val="tx2"/>
                </a:solidFill>
              </a:rPr>
              <a:t>intimidad</a:t>
            </a:r>
            <a:r>
              <a:rPr lang="es-ES_tradnl" altLang="es-ES" sz="2300" i="1" dirty="0" smtClean="0"/>
              <a:t> personal y familiar”</a:t>
            </a:r>
          </a:p>
        </p:txBody>
      </p:sp>
      <p:sp>
        <p:nvSpPr>
          <p:cNvPr id="15362" name="3 Marcador de fecha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B7F4F-F1B6-4B09-859E-FE25104796E0}" type="slidenum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2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err="1" smtClean="0"/>
              <a:t>Considerando</a:t>
            </a:r>
            <a:r>
              <a:rPr lang="eu-ES" dirty="0" smtClean="0"/>
              <a:t> 175 RGPD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 smtClean="0"/>
              <a:t>El presente Reglamento también debe aplicarse al tratamiento de datos personales realizado con fines de archivo, teniendo presente que no debe ser de aplicación a personas fallecidas. </a:t>
            </a:r>
            <a:r>
              <a:rPr lang="es-ES" sz="2400" u="sng" dirty="0" smtClean="0"/>
              <a:t>Las autoridades públicas o los organismos públicos o privados que llevan registros de interés público deben ser </a:t>
            </a:r>
            <a:r>
              <a:rPr lang="es-ES" sz="2400" u="sng" dirty="0" smtClean="0">
                <a:solidFill>
                  <a:srgbClr val="00B0F0"/>
                </a:solidFill>
              </a:rPr>
              <a:t>servicios que están obligados</a:t>
            </a:r>
            <a:r>
              <a:rPr lang="es-ES" sz="2400" u="sng" dirty="0" smtClean="0"/>
              <a:t>, con arreglo al Derecho de la Unión o de los Estados miembros, </a:t>
            </a:r>
            <a:r>
              <a:rPr lang="es-ES" sz="2400" u="sng" dirty="0" smtClean="0">
                <a:solidFill>
                  <a:srgbClr val="00B0F0"/>
                </a:solidFill>
              </a:rPr>
              <a:t>a adquirir, mantener, evaluar, organizar, describir, comunicar, promover y difundir</a:t>
            </a:r>
            <a:r>
              <a:rPr lang="es-ES" sz="2400" u="sng" dirty="0" smtClean="0"/>
              <a:t> registros de valor perdurable para el interés público general y facilitar acceso a ellos.</a:t>
            </a:r>
            <a:r>
              <a:rPr lang="es-ES" sz="2400" dirty="0" smtClean="0"/>
              <a:t> </a:t>
            </a:r>
            <a:endParaRPr lang="es-ES" sz="2400" dirty="0"/>
          </a:p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0246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CONSIDERANDO 175 RGPD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S" sz="2800" dirty="0" smtClean="0">
                <a:solidFill>
                  <a:srgbClr val="FFFFFF"/>
                </a:solidFill>
              </a:rPr>
              <a:t>Los Estados miembros también debe estar autorizados a establecer el tratamiento ulterior de datos personales con fines de archivo, por ejemplo </a:t>
            </a:r>
            <a:r>
              <a:rPr lang="es-ES" sz="2800" dirty="0" smtClean="0">
                <a:solidFill>
                  <a:srgbClr val="00B0F0"/>
                </a:solidFill>
              </a:rPr>
              <a:t>a fin de ofrecer información específica relacionada con el comportamiento político bajo antiguos regímenes de Estados totalitarios</a:t>
            </a:r>
            <a:r>
              <a:rPr lang="es-ES" sz="2800" dirty="0" smtClean="0">
                <a:solidFill>
                  <a:srgbClr val="FFFFFF"/>
                </a:solidFill>
              </a:rPr>
              <a:t>, el genocidio, los crímenes contra la humanidad, en particular el Holocausto, o los crímenes de guerra.</a:t>
            </a:r>
          </a:p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5935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Protección de datos/Archivos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b="1" dirty="0">
                <a:solidFill>
                  <a:srgbClr val="00B0F0"/>
                </a:solidFill>
              </a:rPr>
              <a:t>Art. 89 RGPD Garantías y excepciones aplicables al tratamiento con fines de archivo en interés público</a:t>
            </a:r>
          </a:p>
          <a:p>
            <a:r>
              <a:rPr lang="es-ES" sz="2700" dirty="0"/>
              <a:t> El tratamiento con fines de archivo en interés público estará sujeto a las garantías adecuadas, en particular para garantizar el respeto del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principio de minimización</a:t>
            </a:r>
            <a:r>
              <a:rPr lang="es-ES" sz="2700" dirty="0"/>
              <a:t> de los datos personales. </a:t>
            </a:r>
          </a:p>
          <a:p>
            <a:r>
              <a:rPr lang="es-ES" sz="2700" dirty="0"/>
              <a:t>Tales medidas podrán incluir la </a:t>
            </a:r>
            <a:r>
              <a:rPr lang="es-ES" sz="2700" dirty="0" err="1" smtClean="0"/>
              <a:t>seudonimización</a:t>
            </a:r>
            <a:r>
              <a:rPr lang="es-ES" sz="2700" dirty="0" smtClean="0"/>
              <a:t> </a:t>
            </a:r>
            <a:endParaRPr lang="es-ES" sz="27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5585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Protección de datos/Archivos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600" b="1" dirty="0">
                <a:solidFill>
                  <a:srgbClr val="00B0F0"/>
                </a:solidFill>
              </a:rPr>
              <a:t>Art. 26 LOPD y GDD Tratamiento con fines de archivo en interés público por parte de las AAPP</a:t>
            </a:r>
          </a:p>
          <a:p>
            <a:pPr algn="just"/>
            <a:r>
              <a:rPr lang="es-ES" sz="2600" dirty="0"/>
              <a:t>Será lícito el tratamiento por las AAPP de los datos con fines de archivo en interés público, que se someterá al RGPD y a la Ley Orgánica, con las especialidades previstas en la Ley 16/1985, de Patrimonio Histórico Español, en el RD 1708/2011 de 18 de noviembre así como la legislación autonómica que resulte de aplicación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ES_tradnl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58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Derecho</a:t>
            </a:r>
            <a:r>
              <a:rPr lang="eu-ES" dirty="0" smtClean="0"/>
              <a:t> de </a:t>
            </a:r>
            <a:r>
              <a:rPr lang="eu-ES" dirty="0" smtClean="0"/>
              <a:t>creación</a:t>
            </a:r>
            <a:r>
              <a:rPr lang="eu-ES" dirty="0" smtClean="0"/>
              <a:t> </a:t>
            </a:r>
            <a:r>
              <a:rPr lang="eu-ES" dirty="0" smtClean="0"/>
              <a:t>jurisprudencial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u-E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 derecho a que se requiera el previo consentimiento para la recogida y uso de los datos personales, el derecho a saber y ser informado sobre el destino y uso de esos datos y el derecho a acceder, rectificar y cancelar dichos datos. En definitiva, el poder de disposición sobre los datos personales”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(STC 292/2000)</a:t>
            </a:r>
            <a:endParaRPr lang="eu-E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FF051-65BD-4DCA-A20E-13A6B66C51B3}" type="slidenum">
              <a:rPr lang="es-ES_tradnl" altLang="es-ES" smtClean="0"/>
              <a:pPr>
                <a:defRPr/>
              </a:pPr>
              <a:t>6</a:t>
            </a:fld>
            <a:endParaRPr lang="es-ES_tradnl" altLang="es-ES" dirty="0"/>
          </a:p>
        </p:txBody>
      </p:sp>
    </p:spTree>
    <p:extLst>
      <p:ext uri="{BB962C8B-B14F-4D97-AF65-F5344CB8AC3E}">
        <p14:creationId xmlns:p14="http://schemas.microsoft.com/office/powerpoint/2010/main" val="63774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LA NECESIDAD DE PONDERAR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S" i="1" dirty="0" smtClean="0"/>
              <a:t>“Valorar, enjuiciar, deliberar, elegir, y otros actos esenciales para la moral, la justicia o el tomar decisiones públicas suponen que hay que ponderar. Lo cual, en sentido literal es sopesar, y el figurado es considerar.”</a:t>
            </a:r>
            <a:r>
              <a:rPr lang="es-ES" dirty="0" smtClean="0"/>
              <a:t> </a:t>
            </a:r>
            <a:r>
              <a:rPr lang="es-ES" sz="2800" dirty="0">
                <a:solidFill>
                  <a:srgbClr val="FFFFFF"/>
                </a:solidFill>
              </a:rPr>
              <a:t>(</a:t>
            </a:r>
            <a:r>
              <a:rPr lang="es-ES" sz="2800" dirty="0">
                <a:solidFill>
                  <a:srgbClr val="FFFFFF"/>
                </a:solidFill>
              </a:rPr>
              <a:t>Norbert</a:t>
            </a:r>
            <a:r>
              <a:rPr lang="es-ES" sz="2800" dirty="0">
                <a:solidFill>
                  <a:srgbClr val="FFFFFF"/>
                </a:solidFill>
              </a:rPr>
              <a:t> </a:t>
            </a:r>
            <a:r>
              <a:rPr lang="es-ES" sz="2800" dirty="0">
                <a:solidFill>
                  <a:srgbClr val="FFFFFF"/>
                </a:solidFill>
              </a:rPr>
              <a:t>Bilbeny</a:t>
            </a:r>
            <a:r>
              <a:rPr lang="es-ES" sz="2800" dirty="0">
                <a:solidFill>
                  <a:srgbClr val="FFFFFF"/>
                </a:solidFill>
              </a:rPr>
              <a:t>)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7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LA NECESIDAD DE PONDERAR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" sz="2800" dirty="0" smtClean="0"/>
          </a:p>
          <a:p>
            <a:pPr algn="just"/>
            <a:r>
              <a:rPr lang="es-ES" sz="2800" i="1" dirty="0" smtClean="0"/>
              <a:t>“Cuando “consideramos” prestamos atención a una cosa, nos concentramos en ella y ponemos, poco o mucho, todos nuestros sentidos en esta operación… El individuo “desconsiderado” no ha aprendido a ponderar, reacciona de manera impulsiva o abrupta, o simplemente sin prestar atención a los seres implicados en su conducta”</a:t>
            </a:r>
            <a:r>
              <a:rPr lang="es-ES" sz="2800" dirty="0" smtClean="0"/>
              <a:t>  (</a:t>
            </a:r>
            <a:r>
              <a:rPr lang="es-ES" sz="2800" dirty="0" smtClean="0"/>
              <a:t>Norbert</a:t>
            </a:r>
            <a:r>
              <a:rPr lang="es-ES" sz="2800" dirty="0" smtClean="0"/>
              <a:t> </a:t>
            </a:r>
            <a:r>
              <a:rPr lang="es-ES" sz="2800" dirty="0" smtClean="0"/>
              <a:t>Bilbeny</a:t>
            </a:r>
            <a:r>
              <a:rPr lang="es-ES" sz="2800" dirty="0" smtClean="0"/>
              <a:t>)</a:t>
            </a:r>
            <a:endParaRPr lang="es-ES" sz="28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FF051-65BD-4DCA-A20E-13A6B66C51B3}" type="slidenum">
              <a:rPr kumimoji="0" lang="es-ES_tradnl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33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1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633412"/>
          </a:xfrm>
        </p:spPr>
        <p:txBody>
          <a:bodyPr/>
          <a:lstStyle/>
          <a:p>
            <a:pPr eaLnBrk="1" hangingPunct="1"/>
            <a:r>
              <a:rPr lang="es-ES_tradnl" altLang="es-ES" sz="3600" dirty="0" smtClean="0"/>
              <a:t>Marco Legal de la P.D.</a:t>
            </a:r>
            <a:endParaRPr lang="es-ES" altLang="es-ES" sz="3600" dirty="0" smtClean="0"/>
          </a:p>
        </p:txBody>
      </p:sp>
      <p:sp>
        <p:nvSpPr>
          <p:cNvPr id="16386" name="2 Marcador de fecha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7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EC0D8-7489-4EEF-89FD-BF0F08493A2A}" type="slidenum">
              <a:rPr kumimoji="0" lang="es-ES_tradnl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827088" y="1052513"/>
            <a:ext cx="2708275" cy="48244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728000" rIns="72000" bIns="72000"/>
          <a:lstStyle>
            <a:lvl1pPr marL="176213" indent="-176213" eaLnBrk="0" hangingPunct="0"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539750" indent="-184150" eaLnBrk="0" hangingPunct="0"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77913" indent="-130175" eaLnBrk="0" hangingPunct="0"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>
                <a:tab pos="176213" algn="l"/>
              </a:tabLst>
              <a:defRPr/>
            </a:pPr>
            <a:r>
              <a:rPr kumimoji="0" lang="es-ES" alt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Directiva 95/46/CE</a:t>
            </a: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del Parlamento Europeo y del Consejo, de 24 de Octubre, sobre protección de las personas físicas en lo que respecta al tratamiento de datos personales y a la libre circulación de estos datos 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>
                <a:tab pos="176213" algn="l"/>
              </a:tabLst>
              <a:defRPr/>
            </a:pPr>
            <a:endParaRPr kumimoji="0" lang="es-ES_tradnl" alt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3627438" y="1052513"/>
            <a:ext cx="2708275" cy="48244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728000" rIns="72000" bIns="72000"/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39750" indent="-1841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412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Ley Orgánica 15/1999</a:t>
            </a: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de 13 de Diciembre, de protección de datos de carácter personal (LOPD)</a:t>
            </a:r>
          </a:p>
          <a:p>
            <a:pPr marL="539750" marR="0" lvl="1" indent="-184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Traspone la Directiva 95/46/CE</a:t>
            </a:r>
          </a:p>
          <a:p>
            <a:pPr marL="539750" marR="0" lvl="1" indent="-184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Sutituye</a:t>
            </a: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 la antigua LORTAD </a:t>
            </a: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 1992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Real Decreto 1720/2007</a:t>
            </a: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que desarrolla la LOPD (en particular, desarrolla las  </a:t>
            </a: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Medidas de Seguridad</a:t>
            </a: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previstas en su art. 9)</a:t>
            </a:r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6435725" y="1052513"/>
            <a:ext cx="2708275" cy="48244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728000" rIns="72000" bIns="72000"/>
          <a:lstStyle>
            <a:lvl1pPr marL="2651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34988" indent="-904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88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Ley 2/2004</a:t>
            </a:r>
            <a:r>
              <a:rPr kumimoji="0" lang="es-ES_tradnl" alt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s-ES_tradnl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 Ficheros de datos de Carácter Personal de Titularidad pública y de </a:t>
            </a:r>
            <a:r>
              <a:rPr kumimoji="0" lang="es-ES_tradnl" alt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Creación de la Agencia Vasca de Protección de datos</a:t>
            </a:r>
            <a:r>
              <a:rPr kumimoji="0" lang="es-ES_tradnl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(LAVPD):</a:t>
            </a:r>
          </a:p>
          <a:p>
            <a:pPr marL="534988" marR="0" lvl="1" indent="-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Objeto y ámbito de aplicación y sistemática de la ley </a:t>
            </a:r>
          </a:p>
          <a:p>
            <a:pPr marL="534988" marR="0" lvl="1" indent="-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Creación de la AVPD y regulación de la misma</a:t>
            </a:r>
          </a:p>
          <a:p>
            <a:pPr marL="534988" marR="0" lvl="1" indent="-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Establecimiento del régimen sancionador</a:t>
            </a:r>
          </a:p>
        </p:txBody>
      </p:sp>
      <p:grpSp>
        <p:nvGrpSpPr>
          <p:cNvPr id="16392" name="Group 5"/>
          <p:cNvGrpSpPr>
            <a:grpSpLocks/>
          </p:cNvGrpSpPr>
          <p:nvPr/>
        </p:nvGrpSpPr>
        <p:grpSpPr bwMode="auto">
          <a:xfrm>
            <a:off x="6938963" y="1125538"/>
            <a:ext cx="1511300" cy="1122362"/>
            <a:chOff x="4435" y="1479"/>
            <a:chExt cx="545" cy="374"/>
          </a:xfrm>
        </p:grpSpPr>
        <p:sp>
          <p:nvSpPr>
            <p:cNvPr id="16499" name="Freeform 6"/>
            <p:cNvSpPr>
              <a:spLocks/>
            </p:cNvSpPr>
            <p:nvPr/>
          </p:nvSpPr>
          <p:spPr bwMode="auto">
            <a:xfrm>
              <a:off x="4494" y="1580"/>
              <a:ext cx="310" cy="273"/>
            </a:xfrm>
            <a:custGeom>
              <a:avLst/>
              <a:gdLst>
                <a:gd name="T0" fmla="*/ 0 w 276"/>
                <a:gd name="T1" fmla="*/ 125 h 270"/>
                <a:gd name="T2" fmla="*/ 0 w 276"/>
                <a:gd name="T3" fmla="*/ 104 h 270"/>
                <a:gd name="T4" fmla="*/ 25 w 276"/>
                <a:gd name="T5" fmla="*/ 100 h 270"/>
                <a:gd name="T6" fmla="*/ 60 w 276"/>
                <a:gd name="T7" fmla="*/ 108 h 270"/>
                <a:gd name="T8" fmla="*/ 64 w 276"/>
                <a:gd name="T9" fmla="*/ 104 h 270"/>
                <a:gd name="T10" fmla="*/ 64 w 276"/>
                <a:gd name="T11" fmla="*/ 91 h 270"/>
                <a:gd name="T12" fmla="*/ 25 w 276"/>
                <a:gd name="T13" fmla="*/ 43 h 270"/>
                <a:gd name="T14" fmla="*/ 25 w 276"/>
                <a:gd name="T15" fmla="*/ 16 h 270"/>
                <a:gd name="T16" fmla="*/ 60 w 276"/>
                <a:gd name="T17" fmla="*/ 26 h 270"/>
                <a:gd name="T18" fmla="*/ 69 w 276"/>
                <a:gd name="T19" fmla="*/ 0 h 270"/>
                <a:gd name="T20" fmla="*/ 89 w 276"/>
                <a:gd name="T21" fmla="*/ 0 h 270"/>
                <a:gd name="T22" fmla="*/ 118 w 276"/>
                <a:gd name="T23" fmla="*/ 53 h 270"/>
                <a:gd name="T24" fmla="*/ 143 w 276"/>
                <a:gd name="T25" fmla="*/ 53 h 270"/>
                <a:gd name="T26" fmla="*/ 162 w 276"/>
                <a:gd name="T27" fmla="*/ 65 h 270"/>
                <a:gd name="T28" fmla="*/ 176 w 276"/>
                <a:gd name="T29" fmla="*/ 65 h 270"/>
                <a:gd name="T30" fmla="*/ 202 w 276"/>
                <a:gd name="T31" fmla="*/ 34 h 270"/>
                <a:gd name="T32" fmla="*/ 215 w 276"/>
                <a:gd name="T33" fmla="*/ 38 h 270"/>
                <a:gd name="T34" fmla="*/ 215 w 276"/>
                <a:gd name="T35" fmla="*/ 61 h 270"/>
                <a:gd name="T36" fmla="*/ 207 w 276"/>
                <a:gd name="T37" fmla="*/ 78 h 270"/>
                <a:gd name="T38" fmla="*/ 211 w 276"/>
                <a:gd name="T39" fmla="*/ 87 h 270"/>
                <a:gd name="T40" fmla="*/ 230 w 276"/>
                <a:gd name="T41" fmla="*/ 96 h 270"/>
                <a:gd name="T42" fmla="*/ 275 w 276"/>
                <a:gd name="T43" fmla="*/ 96 h 270"/>
                <a:gd name="T44" fmla="*/ 294 w 276"/>
                <a:gd name="T45" fmla="*/ 104 h 270"/>
                <a:gd name="T46" fmla="*/ 310 w 276"/>
                <a:gd name="T47" fmla="*/ 152 h 270"/>
                <a:gd name="T48" fmla="*/ 294 w 276"/>
                <a:gd name="T49" fmla="*/ 203 h 270"/>
                <a:gd name="T50" fmla="*/ 246 w 276"/>
                <a:gd name="T51" fmla="*/ 216 h 270"/>
                <a:gd name="T52" fmla="*/ 265 w 276"/>
                <a:gd name="T53" fmla="*/ 239 h 270"/>
                <a:gd name="T54" fmla="*/ 261 w 276"/>
                <a:gd name="T55" fmla="*/ 251 h 270"/>
                <a:gd name="T56" fmla="*/ 230 w 276"/>
                <a:gd name="T57" fmla="*/ 273 h 270"/>
                <a:gd name="T58" fmla="*/ 176 w 276"/>
                <a:gd name="T59" fmla="*/ 265 h 270"/>
                <a:gd name="T60" fmla="*/ 176 w 276"/>
                <a:gd name="T61" fmla="*/ 235 h 270"/>
                <a:gd name="T62" fmla="*/ 162 w 276"/>
                <a:gd name="T63" fmla="*/ 225 h 270"/>
                <a:gd name="T64" fmla="*/ 134 w 276"/>
                <a:gd name="T65" fmla="*/ 235 h 270"/>
                <a:gd name="T66" fmla="*/ 122 w 276"/>
                <a:gd name="T67" fmla="*/ 230 h 270"/>
                <a:gd name="T68" fmla="*/ 102 w 276"/>
                <a:gd name="T69" fmla="*/ 195 h 270"/>
                <a:gd name="T70" fmla="*/ 69 w 276"/>
                <a:gd name="T71" fmla="*/ 186 h 270"/>
                <a:gd name="T72" fmla="*/ 44 w 276"/>
                <a:gd name="T73" fmla="*/ 165 h 270"/>
                <a:gd name="T74" fmla="*/ 29 w 276"/>
                <a:gd name="T75" fmla="*/ 165 h 270"/>
                <a:gd name="T76" fmla="*/ 19 w 276"/>
                <a:gd name="T77" fmla="*/ 157 h 270"/>
                <a:gd name="T78" fmla="*/ 34 w 276"/>
                <a:gd name="T79" fmla="*/ 125 h 270"/>
                <a:gd name="T80" fmla="*/ 4 w 276"/>
                <a:gd name="T81" fmla="*/ 130 h 270"/>
                <a:gd name="T82" fmla="*/ 0 w 276"/>
                <a:gd name="T83" fmla="*/ 125 h 2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76" h="270">
                  <a:moveTo>
                    <a:pt x="0" y="124"/>
                  </a:moveTo>
                  <a:lnTo>
                    <a:pt x="0" y="103"/>
                  </a:lnTo>
                  <a:lnTo>
                    <a:pt x="22" y="99"/>
                  </a:lnTo>
                  <a:lnTo>
                    <a:pt x="53" y="107"/>
                  </a:lnTo>
                  <a:lnTo>
                    <a:pt x="57" y="103"/>
                  </a:lnTo>
                  <a:lnTo>
                    <a:pt x="57" y="90"/>
                  </a:lnTo>
                  <a:lnTo>
                    <a:pt x="22" y="43"/>
                  </a:lnTo>
                  <a:lnTo>
                    <a:pt x="22" y="16"/>
                  </a:lnTo>
                  <a:lnTo>
                    <a:pt x="53" y="26"/>
                  </a:lnTo>
                  <a:lnTo>
                    <a:pt x="61" y="0"/>
                  </a:lnTo>
                  <a:lnTo>
                    <a:pt x="79" y="0"/>
                  </a:lnTo>
                  <a:lnTo>
                    <a:pt x="105" y="52"/>
                  </a:lnTo>
                  <a:lnTo>
                    <a:pt x="127" y="52"/>
                  </a:lnTo>
                  <a:lnTo>
                    <a:pt x="144" y="64"/>
                  </a:lnTo>
                  <a:lnTo>
                    <a:pt x="157" y="64"/>
                  </a:lnTo>
                  <a:lnTo>
                    <a:pt x="180" y="34"/>
                  </a:lnTo>
                  <a:lnTo>
                    <a:pt x="191" y="38"/>
                  </a:lnTo>
                  <a:lnTo>
                    <a:pt x="191" y="60"/>
                  </a:lnTo>
                  <a:lnTo>
                    <a:pt x="184" y="77"/>
                  </a:lnTo>
                  <a:lnTo>
                    <a:pt x="188" y="86"/>
                  </a:lnTo>
                  <a:lnTo>
                    <a:pt x="205" y="95"/>
                  </a:lnTo>
                  <a:lnTo>
                    <a:pt x="245" y="95"/>
                  </a:lnTo>
                  <a:lnTo>
                    <a:pt x="262" y="103"/>
                  </a:lnTo>
                  <a:lnTo>
                    <a:pt x="276" y="150"/>
                  </a:lnTo>
                  <a:lnTo>
                    <a:pt x="262" y="201"/>
                  </a:lnTo>
                  <a:lnTo>
                    <a:pt x="219" y="214"/>
                  </a:lnTo>
                  <a:lnTo>
                    <a:pt x="236" y="236"/>
                  </a:lnTo>
                  <a:lnTo>
                    <a:pt x="232" y="248"/>
                  </a:lnTo>
                  <a:lnTo>
                    <a:pt x="205" y="270"/>
                  </a:lnTo>
                  <a:lnTo>
                    <a:pt x="157" y="262"/>
                  </a:lnTo>
                  <a:lnTo>
                    <a:pt x="157" y="232"/>
                  </a:lnTo>
                  <a:lnTo>
                    <a:pt x="144" y="223"/>
                  </a:lnTo>
                  <a:lnTo>
                    <a:pt x="119" y="232"/>
                  </a:lnTo>
                  <a:lnTo>
                    <a:pt x="109" y="227"/>
                  </a:lnTo>
                  <a:lnTo>
                    <a:pt x="91" y="193"/>
                  </a:lnTo>
                  <a:lnTo>
                    <a:pt x="61" y="184"/>
                  </a:lnTo>
                  <a:lnTo>
                    <a:pt x="39" y="163"/>
                  </a:lnTo>
                  <a:lnTo>
                    <a:pt x="26" y="163"/>
                  </a:lnTo>
                  <a:lnTo>
                    <a:pt x="17" y="155"/>
                  </a:lnTo>
                  <a:lnTo>
                    <a:pt x="30" y="124"/>
                  </a:lnTo>
                  <a:lnTo>
                    <a:pt x="4" y="129"/>
                  </a:lnTo>
                  <a:lnTo>
                    <a:pt x="0" y="124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500" name="Freeform 7"/>
            <p:cNvSpPr>
              <a:spLocks/>
            </p:cNvSpPr>
            <p:nvPr/>
          </p:nvSpPr>
          <p:spPr bwMode="auto">
            <a:xfrm>
              <a:off x="4699" y="1507"/>
              <a:ext cx="281" cy="177"/>
            </a:xfrm>
            <a:custGeom>
              <a:avLst/>
              <a:gdLst>
                <a:gd name="T0" fmla="*/ 0 w 248"/>
                <a:gd name="T1" fmla="*/ 151 h 175"/>
                <a:gd name="T2" fmla="*/ 5 w 248"/>
                <a:gd name="T3" fmla="*/ 160 h 175"/>
                <a:gd name="T4" fmla="*/ 24 w 248"/>
                <a:gd name="T5" fmla="*/ 169 h 175"/>
                <a:gd name="T6" fmla="*/ 69 w 248"/>
                <a:gd name="T7" fmla="*/ 169 h 175"/>
                <a:gd name="T8" fmla="*/ 88 w 248"/>
                <a:gd name="T9" fmla="*/ 177 h 175"/>
                <a:gd name="T10" fmla="*/ 133 w 248"/>
                <a:gd name="T11" fmla="*/ 164 h 175"/>
                <a:gd name="T12" fmla="*/ 162 w 248"/>
                <a:gd name="T13" fmla="*/ 146 h 175"/>
                <a:gd name="T14" fmla="*/ 187 w 248"/>
                <a:gd name="T15" fmla="*/ 117 h 175"/>
                <a:gd name="T16" fmla="*/ 203 w 248"/>
                <a:gd name="T17" fmla="*/ 117 h 175"/>
                <a:gd name="T18" fmla="*/ 218 w 248"/>
                <a:gd name="T19" fmla="*/ 107 h 175"/>
                <a:gd name="T20" fmla="*/ 223 w 248"/>
                <a:gd name="T21" fmla="*/ 65 h 175"/>
                <a:gd name="T22" fmla="*/ 247 w 248"/>
                <a:gd name="T23" fmla="*/ 65 h 175"/>
                <a:gd name="T24" fmla="*/ 281 w 248"/>
                <a:gd name="T25" fmla="*/ 35 h 175"/>
                <a:gd name="T26" fmla="*/ 223 w 248"/>
                <a:gd name="T27" fmla="*/ 0 h 175"/>
                <a:gd name="T28" fmla="*/ 203 w 248"/>
                <a:gd name="T29" fmla="*/ 9 h 175"/>
                <a:gd name="T30" fmla="*/ 198 w 248"/>
                <a:gd name="T31" fmla="*/ 26 h 175"/>
                <a:gd name="T32" fmla="*/ 133 w 248"/>
                <a:gd name="T33" fmla="*/ 38 h 175"/>
                <a:gd name="T34" fmla="*/ 93 w 248"/>
                <a:gd name="T35" fmla="*/ 35 h 175"/>
                <a:gd name="T36" fmla="*/ 74 w 248"/>
                <a:gd name="T37" fmla="*/ 42 h 175"/>
                <a:gd name="T38" fmla="*/ 50 w 248"/>
                <a:gd name="T39" fmla="*/ 38 h 175"/>
                <a:gd name="T40" fmla="*/ 45 w 248"/>
                <a:gd name="T41" fmla="*/ 60 h 175"/>
                <a:gd name="T42" fmla="*/ 34 w 248"/>
                <a:gd name="T43" fmla="*/ 70 h 175"/>
                <a:gd name="T44" fmla="*/ 40 w 248"/>
                <a:gd name="T45" fmla="*/ 103 h 175"/>
                <a:gd name="T46" fmla="*/ 24 w 248"/>
                <a:gd name="T47" fmla="*/ 112 h 175"/>
                <a:gd name="T48" fmla="*/ 8 w 248"/>
                <a:gd name="T49" fmla="*/ 112 h 175"/>
                <a:gd name="T50" fmla="*/ 8 w 248"/>
                <a:gd name="T51" fmla="*/ 134 h 175"/>
                <a:gd name="T52" fmla="*/ 0 w 248"/>
                <a:gd name="T53" fmla="*/ 151 h 1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8" h="175">
                  <a:moveTo>
                    <a:pt x="0" y="149"/>
                  </a:moveTo>
                  <a:lnTo>
                    <a:pt x="4" y="158"/>
                  </a:lnTo>
                  <a:lnTo>
                    <a:pt x="21" y="167"/>
                  </a:lnTo>
                  <a:lnTo>
                    <a:pt x="61" y="167"/>
                  </a:lnTo>
                  <a:lnTo>
                    <a:pt x="78" y="175"/>
                  </a:lnTo>
                  <a:lnTo>
                    <a:pt x="117" y="162"/>
                  </a:lnTo>
                  <a:lnTo>
                    <a:pt x="143" y="144"/>
                  </a:lnTo>
                  <a:lnTo>
                    <a:pt x="165" y="116"/>
                  </a:lnTo>
                  <a:lnTo>
                    <a:pt x="179" y="116"/>
                  </a:lnTo>
                  <a:lnTo>
                    <a:pt x="192" y="106"/>
                  </a:lnTo>
                  <a:lnTo>
                    <a:pt x="197" y="64"/>
                  </a:lnTo>
                  <a:lnTo>
                    <a:pt x="218" y="64"/>
                  </a:lnTo>
                  <a:lnTo>
                    <a:pt x="248" y="35"/>
                  </a:lnTo>
                  <a:lnTo>
                    <a:pt x="197" y="0"/>
                  </a:lnTo>
                  <a:lnTo>
                    <a:pt x="179" y="9"/>
                  </a:lnTo>
                  <a:lnTo>
                    <a:pt x="175" y="26"/>
                  </a:lnTo>
                  <a:lnTo>
                    <a:pt x="117" y="38"/>
                  </a:lnTo>
                  <a:lnTo>
                    <a:pt x="82" y="35"/>
                  </a:lnTo>
                  <a:lnTo>
                    <a:pt x="65" y="42"/>
                  </a:lnTo>
                  <a:lnTo>
                    <a:pt x="44" y="38"/>
                  </a:lnTo>
                  <a:lnTo>
                    <a:pt x="40" y="59"/>
                  </a:lnTo>
                  <a:lnTo>
                    <a:pt x="30" y="69"/>
                  </a:lnTo>
                  <a:lnTo>
                    <a:pt x="35" y="102"/>
                  </a:lnTo>
                  <a:lnTo>
                    <a:pt x="21" y="111"/>
                  </a:lnTo>
                  <a:lnTo>
                    <a:pt x="7" y="111"/>
                  </a:lnTo>
                  <a:lnTo>
                    <a:pt x="7" y="132"/>
                  </a:lnTo>
                  <a:lnTo>
                    <a:pt x="0" y="149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501" name="Freeform 8"/>
            <p:cNvSpPr>
              <a:spLocks/>
            </p:cNvSpPr>
            <p:nvPr/>
          </p:nvSpPr>
          <p:spPr bwMode="auto">
            <a:xfrm>
              <a:off x="4435" y="1479"/>
              <a:ext cx="315" cy="166"/>
            </a:xfrm>
            <a:custGeom>
              <a:avLst/>
              <a:gdLst>
                <a:gd name="T0" fmla="*/ 0 w 280"/>
                <a:gd name="T1" fmla="*/ 128 h 164"/>
                <a:gd name="T2" fmla="*/ 9 w 280"/>
                <a:gd name="T3" fmla="*/ 132 h 164"/>
                <a:gd name="T4" fmla="*/ 59 w 280"/>
                <a:gd name="T5" fmla="*/ 109 h 164"/>
                <a:gd name="T6" fmla="*/ 83 w 280"/>
                <a:gd name="T7" fmla="*/ 117 h 164"/>
                <a:gd name="T8" fmla="*/ 118 w 280"/>
                <a:gd name="T9" fmla="*/ 128 h 164"/>
                <a:gd name="T10" fmla="*/ 127 w 280"/>
                <a:gd name="T11" fmla="*/ 101 h 164"/>
                <a:gd name="T12" fmla="*/ 147 w 280"/>
                <a:gd name="T13" fmla="*/ 101 h 164"/>
                <a:gd name="T14" fmla="*/ 177 w 280"/>
                <a:gd name="T15" fmla="*/ 154 h 164"/>
                <a:gd name="T16" fmla="*/ 201 w 280"/>
                <a:gd name="T17" fmla="*/ 154 h 164"/>
                <a:gd name="T18" fmla="*/ 221 w 280"/>
                <a:gd name="T19" fmla="*/ 166 h 164"/>
                <a:gd name="T20" fmla="*/ 235 w 280"/>
                <a:gd name="T21" fmla="*/ 166 h 164"/>
                <a:gd name="T22" fmla="*/ 261 w 280"/>
                <a:gd name="T23" fmla="*/ 136 h 164"/>
                <a:gd name="T24" fmla="*/ 273 w 280"/>
                <a:gd name="T25" fmla="*/ 140 h 164"/>
                <a:gd name="T26" fmla="*/ 289 w 280"/>
                <a:gd name="T27" fmla="*/ 140 h 164"/>
                <a:gd name="T28" fmla="*/ 305 w 280"/>
                <a:gd name="T29" fmla="*/ 132 h 164"/>
                <a:gd name="T30" fmla="*/ 299 w 280"/>
                <a:gd name="T31" fmla="*/ 96 h 164"/>
                <a:gd name="T32" fmla="*/ 311 w 280"/>
                <a:gd name="T33" fmla="*/ 87 h 164"/>
                <a:gd name="T34" fmla="*/ 315 w 280"/>
                <a:gd name="T35" fmla="*/ 65 h 164"/>
                <a:gd name="T36" fmla="*/ 221 w 280"/>
                <a:gd name="T37" fmla="*/ 22 h 164"/>
                <a:gd name="T38" fmla="*/ 212 w 280"/>
                <a:gd name="T39" fmla="*/ 22 h 164"/>
                <a:gd name="T40" fmla="*/ 212 w 280"/>
                <a:gd name="T41" fmla="*/ 30 h 164"/>
                <a:gd name="T42" fmla="*/ 187 w 280"/>
                <a:gd name="T43" fmla="*/ 12 h 164"/>
                <a:gd name="T44" fmla="*/ 181 w 280"/>
                <a:gd name="T45" fmla="*/ 0 h 164"/>
                <a:gd name="T46" fmla="*/ 143 w 280"/>
                <a:gd name="T47" fmla="*/ 8 h 164"/>
                <a:gd name="T48" fmla="*/ 137 w 280"/>
                <a:gd name="T49" fmla="*/ 22 h 164"/>
                <a:gd name="T50" fmla="*/ 113 w 280"/>
                <a:gd name="T51" fmla="*/ 35 h 164"/>
                <a:gd name="T52" fmla="*/ 108 w 280"/>
                <a:gd name="T53" fmla="*/ 57 h 164"/>
                <a:gd name="T54" fmla="*/ 83 w 280"/>
                <a:gd name="T55" fmla="*/ 45 h 164"/>
                <a:gd name="T56" fmla="*/ 53 w 280"/>
                <a:gd name="T57" fmla="*/ 62 h 164"/>
                <a:gd name="T58" fmla="*/ 3 w 280"/>
                <a:gd name="T59" fmla="*/ 75 h 164"/>
                <a:gd name="T60" fmla="*/ 9 w 280"/>
                <a:gd name="T61" fmla="*/ 101 h 164"/>
                <a:gd name="T62" fmla="*/ 0 w 280"/>
                <a:gd name="T63" fmla="*/ 128 h 1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0" h="164">
                  <a:moveTo>
                    <a:pt x="0" y="126"/>
                  </a:moveTo>
                  <a:lnTo>
                    <a:pt x="8" y="130"/>
                  </a:lnTo>
                  <a:lnTo>
                    <a:pt x="52" y="108"/>
                  </a:lnTo>
                  <a:lnTo>
                    <a:pt x="74" y="116"/>
                  </a:lnTo>
                  <a:lnTo>
                    <a:pt x="105" y="126"/>
                  </a:lnTo>
                  <a:lnTo>
                    <a:pt x="113" y="100"/>
                  </a:lnTo>
                  <a:lnTo>
                    <a:pt x="131" y="100"/>
                  </a:lnTo>
                  <a:lnTo>
                    <a:pt x="157" y="152"/>
                  </a:lnTo>
                  <a:lnTo>
                    <a:pt x="179" y="152"/>
                  </a:lnTo>
                  <a:lnTo>
                    <a:pt x="196" y="164"/>
                  </a:lnTo>
                  <a:lnTo>
                    <a:pt x="209" y="164"/>
                  </a:lnTo>
                  <a:lnTo>
                    <a:pt x="232" y="134"/>
                  </a:lnTo>
                  <a:lnTo>
                    <a:pt x="243" y="138"/>
                  </a:lnTo>
                  <a:lnTo>
                    <a:pt x="257" y="138"/>
                  </a:lnTo>
                  <a:lnTo>
                    <a:pt x="271" y="130"/>
                  </a:lnTo>
                  <a:lnTo>
                    <a:pt x="266" y="95"/>
                  </a:lnTo>
                  <a:lnTo>
                    <a:pt x="276" y="86"/>
                  </a:lnTo>
                  <a:lnTo>
                    <a:pt x="280" y="64"/>
                  </a:lnTo>
                  <a:lnTo>
                    <a:pt x="196" y="22"/>
                  </a:lnTo>
                  <a:lnTo>
                    <a:pt x="188" y="22"/>
                  </a:lnTo>
                  <a:lnTo>
                    <a:pt x="188" y="30"/>
                  </a:lnTo>
                  <a:lnTo>
                    <a:pt x="166" y="12"/>
                  </a:lnTo>
                  <a:lnTo>
                    <a:pt x="161" y="0"/>
                  </a:lnTo>
                  <a:lnTo>
                    <a:pt x="127" y="8"/>
                  </a:lnTo>
                  <a:lnTo>
                    <a:pt x="122" y="22"/>
                  </a:lnTo>
                  <a:lnTo>
                    <a:pt x="100" y="35"/>
                  </a:lnTo>
                  <a:lnTo>
                    <a:pt x="96" y="56"/>
                  </a:lnTo>
                  <a:lnTo>
                    <a:pt x="74" y="44"/>
                  </a:lnTo>
                  <a:lnTo>
                    <a:pt x="47" y="61"/>
                  </a:lnTo>
                  <a:lnTo>
                    <a:pt x="3" y="74"/>
                  </a:lnTo>
                  <a:lnTo>
                    <a:pt x="8" y="100"/>
                  </a:lnTo>
                  <a:lnTo>
                    <a:pt x="0" y="126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4275138" y="1125538"/>
            <a:ext cx="1676400" cy="1216025"/>
            <a:chOff x="1608" y="408"/>
            <a:chExt cx="1508" cy="1010"/>
          </a:xfrm>
        </p:grpSpPr>
        <p:sp>
          <p:nvSpPr>
            <p:cNvPr id="16448" name="Freeform 10"/>
            <p:cNvSpPr>
              <a:spLocks/>
            </p:cNvSpPr>
            <p:nvPr/>
          </p:nvSpPr>
          <p:spPr bwMode="auto">
            <a:xfrm>
              <a:off x="1990" y="1257"/>
              <a:ext cx="210" cy="125"/>
            </a:xfrm>
            <a:custGeom>
              <a:avLst/>
              <a:gdLst>
                <a:gd name="T0" fmla="*/ 0 w 547"/>
                <a:gd name="T1" fmla="*/ 100 h 360"/>
                <a:gd name="T2" fmla="*/ 2 w 547"/>
                <a:gd name="T3" fmla="*/ 103 h 360"/>
                <a:gd name="T4" fmla="*/ 17 w 547"/>
                <a:gd name="T5" fmla="*/ 97 h 360"/>
                <a:gd name="T6" fmla="*/ 21 w 547"/>
                <a:gd name="T7" fmla="*/ 100 h 360"/>
                <a:gd name="T8" fmla="*/ 28 w 547"/>
                <a:gd name="T9" fmla="*/ 115 h 360"/>
                <a:gd name="T10" fmla="*/ 37 w 547"/>
                <a:gd name="T11" fmla="*/ 125 h 360"/>
                <a:gd name="T12" fmla="*/ 43 w 547"/>
                <a:gd name="T13" fmla="*/ 113 h 360"/>
                <a:gd name="T14" fmla="*/ 74 w 547"/>
                <a:gd name="T15" fmla="*/ 100 h 360"/>
                <a:gd name="T16" fmla="*/ 96 w 547"/>
                <a:gd name="T17" fmla="*/ 106 h 360"/>
                <a:gd name="T18" fmla="*/ 106 w 547"/>
                <a:gd name="T19" fmla="*/ 103 h 360"/>
                <a:gd name="T20" fmla="*/ 112 w 547"/>
                <a:gd name="T21" fmla="*/ 95 h 360"/>
                <a:gd name="T22" fmla="*/ 126 w 547"/>
                <a:gd name="T23" fmla="*/ 88 h 360"/>
                <a:gd name="T24" fmla="*/ 134 w 547"/>
                <a:gd name="T25" fmla="*/ 74 h 360"/>
                <a:gd name="T26" fmla="*/ 159 w 547"/>
                <a:gd name="T27" fmla="*/ 74 h 360"/>
                <a:gd name="T28" fmla="*/ 174 w 547"/>
                <a:gd name="T29" fmla="*/ 68 h 360"/>
                <a:gd name="T30" fmla="*/ 210 w 547"/>
                <a:gd name="T31" fmla="*/ 70 h 360"/>
                <a:gd name="T32" fmla="*/ 208 w 547"/>
                <a:gd name="T33" fmla="*/ 68 h 360"/>
                <a:gd name="T34" fmla="*/ 210 w 547"/>
                <a:gd name="T35" fmla="*/ 60 h 360"/>
                <a:gd name="T36" fmla="*/ 207 w 547"/>
                <a:gd name="T37" fmla="*/ 57 h 360"/>
                <a:gd name="T38" fmla="*/ 186 w 547"/>
                <a:gd name="T39" fmla="*/ 53 h 360"/>
                <a:gd name="T40" fmla="*/ 165 w 547"/>
                <a:gd name="T41" fmla="*/ 40 h 360"/>
                <a:gd name="T42" fmla="*/ 159 w 547"/>
                <a:gd name="T43" fmla="*/ 33 h 360"/>
                <a:gd name="T44" fmla="*/ 158 w 547"/>
                <a:gd name="T45" fmla="*/ 23 h 360"/>
                <a:gd name="T46" fmla="*/ 147 w 547"/>
                <a:gd name="T47" fmla="*/ 9 h 360"/>
                <a:gd name="T48" fmla="*/ 138 w 547"/>
                <a:gd name="T49" fmla="*/ 8 h 360"/>
                <a:gd name="T50" fmla="*/ 134 w 547"/>
                <a:gd name="T51" fmla="*/ 3 h 360"/>
                <a:gd name="T52" fmla="*/ 121 w 547"/>
                <a:gd name="T53" fmla="*/ 5 h 360"/>
                <a:gd name="T54" fmla="*/ 109 w 547"/>
                <a:gd name="T55" fmla="*/ 0 h 360"/>
                <a:gd name="T56" fmla="*/ 98 w 547"/>
                <a:gd name="T57" fmla="*/ 1 h 360"/>
                <a:gd name="T58" fmla="*/ 96 w 547"/>
                <a:gd name="T59" fmla="*/ 14 h 360"/>
                <a:gd name="T60" fmla="*/ 82 w 547"/>
                <a:gd name="T61" fmla="*/ 15 h 360"/>
                <a:gd name="T62" fmla="*/ 58 w 547"/>
                <a:gd name="T63" fmla="*/ 36 h 360"/>
                <a:gd name="T64" fmla="*/ 55 w 547"/>
                <a:gd name="T65" fmla="*/ 52 h 360"/>
                <a:gd name="T66" fmla="*/ 37 w 547"/>
                <a:gd name="T67" fmla="*/ 53 h 360"/>
                <a:gd name="T68" fmla="*/ 33 w 547"/>
                <a:gd name="T69" fmla="*/ 58 h 360"/>
                <a:gd name="T70" fmla="*/ 35 w 547"/>
                <a:gd name="T71" fmla="*/ 68 h 360"/>
                <a:gd name="T72" fmla="*/ 33 w 547"/>
                <a:gd name="T73" fmla="*/ 72 h 360"/>
                <a:gd name="T74" fmla="*/ 12 w 547"/>
                <a:gd name="T75" fmla="*/ 82 h 360"/>
                <a:gd name="T76" fmla="*/ 0 w 547"/>
                <a:gd name="T77" fmla="*/ 100 h 3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47" h="360">
                  <a:moveTo>
                    <a:pt x="0" y="288"/>
                  </a:moveTo>
                  <a:lnTo>
                    <a:pt x="4" y="296"/>
                  </a:lnTo>
                  <a:lnTo>
                    <a:pt x="43" y="279"/>
                  </a:lnTo>
                  <a:lnTo>
                    <a:pt x="56" y="288"/>
                  </a:lnTo>
                  <a:lnTo>
                    <a:pt x="74" y="330"/>
                  </a:lnTo>
                  <a:lnTo>
                    <a:pt x="97" y="360"/>
                  </a:lnTo>
                  <a:lnTo>
                    <a:pt x="113" y="326"/>
                  </a:lnTo>
                  <a:lnTo>
                    <a:pt x="192" y="288"/>
                  </a:lnTo>
                  <a:lnTo>
                    <a:pt x="249" y="304"/>
                  </a:lnTo>
                  <a:lnTo>
                    <a:pt x="276" y="296"/>
                  </a:lnTo>
                  <a:lnTo>
                    <a:pt x="293" y="274"/>
                  </a:lnTo>
                  <a:lnTo>
                    <a:pt x="328" y="253"/>
                  </a:lnTo>
                  <a:lnTo>
                    <a:pt x="349" y="214"/>
                  </a:lnTo>
                  <a:lnTo>
                    <a:pt x="415" y="214"/>
                  </a:lnTo>
                  <a:lnTo>
                    <a:pt x="454" y="197"/>
                  </a:lnTo>
                  <a:lnTo>
                    <a:pt x="547" y="202"/>
                  </a:lnTo>
                  <a:lnTo>
                    <a:pt x="542" y="197"/>
                  </a:lnTo>
                  <a:lnTo>
                    <a:pt x="547" y="172"/>
                  </a:lnTo>
                  <a:lnTo>
                    <a:pt x="538" y="163"/>
                  </a:lnTo>
                  <a:lnTo>
                    <a:pt x="485" y="154"/>
                  </a:lnTo>
                  <a:lnTo>
                    <a:pt x="429" y="115"/>
                  </a:lnTo>
                  <a:lnTo>
                    <a:pt x="415" y="94"/>
                  </a:lnTo>
                  <a:lnTo>
                    <a:pt x="411" y="65"/>
                  </a:lnTo>
                  <a:lnTo>
                    <a:pt x="384" y="27"/>
                  </a:lnTo>
                  <a:lnTo>
                    <a:pt x="359" y="22"/>
                  </a:lnTo>
                  <a:lnTo>
                    <a:pt x="349" y="8"/>
                  </a:lnTo>
                  <a:lnTo>
                    <a:pt x="314" y="13"/>
                  </a:lnTo>
                  <a:lnTo>
                    <a:pt x="283" y="0"/>
                  </a:lnTo>
                  <a:lnTo>
                    <a:pt x="254" y="4"/>
                  </a:lnTo>
                  <a:lnTo>
                    <a:pt x="249" y="39"/>
                  </a:lnTo>
                  <a:lnTo>
                    <a:pt x="214" y="43"/>
                  </a:lnTo>
                  <a:lnTo>
                    <a:pt x="152" y="103"/>
                  </a:lnTo>
                  <a:lnTo>
                    <a:pt x="144" y="151"/>
                  </a:lnTo>
                  <a:lnTo>
                    <a:pt x="97" y="154"/>
                  </a:lnTo>
                  <a:lnTo>
                    <a:pt x="87" y="167"/>
                  </a:lnTo>
                  <a:lnTo>
                    <a:pt x="92" y="197"/>
                  </a:lnTo>
                  <a:lnTo>
                    <a:pt x="87" y="206"/>
                  </a:lnTo>
                  <a:lnTo>
                    <a:pt x="30" y="237"/>
                  </a:lnTo>
                  <a:lnTo>
                    <a:pt x="0" y="288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49" name="Freeform 11"/>
            <p:cNvSpPr>
              <a:spLocks/>
            </p:cNvSpPr>
            <p:nvPr/>
          </p:nvSpPr>
          <p:spPr bwMode="auto">
            <a:xfrm>
              <a:off x="2261" y="492"/>
              <a:ext cx="105" cy="93"/>
            </a:xfrm>
            <a:custGeom>
              <a:avLst/>
              <a:gdLst>
                <a:gd name="T0" fmla="*/ 0 w 276"/>
                <a:gd name="T1" fmla="*/ 43 h 270"/>
                <a:gd name="T2" fmla="*/ 0 w 276"/>
                <a:gd name="T3" fmla="*/ 35 h 270"/>
                <a:gd name="T4" fmla="*/ 8 w 276"/>
                <a:gd name="T5" fmla="*/ 34 h 270"/>
                <a:gd name="T6" fmla="*/ 20 w 276"/>
                <a:gd name="T7" fmla="*/ 37 h 270"/>
                <a:gd name="T8" fmla="*/ 22 w 276"/>
                <a:gd name="T9" fmla="*/ 35 h 270"/>
                <a:gd name="T10" fmla="*/ 22 w 276"/>
                <a:gd name="T11" fmla="*/ 31 h 270"/>
                <a:gd name="T12" fmla="*/ 8 w 276"/>
                <a:gd name="T13" fmla="*/ 15 h 270"/>
                <a:gd name="T14" fmla="*/ 8 w 276"/>
                <a:gd name="T15" fmla="*/ 6 h 270"/>
                <a:gd name="T16" fmla="*/ 20 w 276"/>
                <a:gd name="T17" fmla="*/ 9 h 270"/>
                <a:gd name="T18" fmla="*/ 23 w 276"/>
                <a:gd name="T19" fmla="*/ 0 h 270"/>
                <a:gd name="T20" fmla="*/ 30 w 276"/>
                <a:gd name="T21" fmla="*/ 0 h 270"/>
                <a:gd name="T22" fmla="*/ 40 w 276"/>
                <a:gd name="T23" fmla="*/ 18 h 270"/>
                <a:gd name="T24" fmla="*/ 48 w 276"/>
                <a:gd name="T25" fmla="*/ 18 h 270"/>
                <a:gd name="T26" fmla="*/ 55 w 276"/>
                <a:gd name="T27" fmla="*/ 22 h 270"/>
                <a:gd name="T28" fmla="*/ 60 w 276"/>
                <a:gd name="T29" fmla="*/ 22 h 270"/>
                <a:gd name="T30" fmla="*/ 68 w 276"/>
                <a:gd name="T31" fmla="*/ 12 h 270"/>
                <a:gd name="T32" fmla="*/ 73 w 276"/>
                <a:gd name="T33" fmla="*/ 13 h 270"/>
                <a:gd name="T34" fmla="*/ 73 w 276"/>
                <a:gd name="T35" fmla="*/ 21 h 270"/>
                <a:gd name="T36" fmla="*/ 70 w 276"/>
                <a:gd name="T37" fmla="*/ 27 h 270"/>
                <a:gd name="T38" fmla="*/ 72 w 276"/>
                <a:gd name="T39" fmla="*/ 30 h 270"/>
                <a:gd name="T40" fmla="*/ 78 w 276"/>
                <a:gd name="T41" fmla="*/ 33 h 270"/>
                <a:gd name="T42" fmla="*/ 93 w 276"/>
                <a:gd name="T43" fmla="*/ 33 h 270"/>
                <a:gd name="T44" fmla="*/ 100 w 276"/>
                <a:gd name="T45" fmla="*/ 35 h 270"/>
                <a:gd name="T46" fmla="*/ 105 w 276"/>
                <a:gd name="T47" fmla="*/ 52 h 270"/>
                <a:gd name="T48" fmla="*/ 100 w 276"/>
                <a:gd name="T49" fmla="*/ 69 h 270"/>
                <a:gd name="T50" fmla="*/ 83 w 276"/>
                <a:gd name="T51" fmla="*/ 74 h 270"/>
                <a:gd name="T52" fmla="*/ 90 w 276"/>
                <a:gd name="T53" fmla="*/ 81 h 270"/>
                <a:gd name="T54" fmla="*/ 88 w 276"/>
                <a:gd name="T55" fmla="*/ 85 h 270"/>
                <a:gd name="T56" fmla="*/ 78 w 276"/>
                <a:gd name="T57" fmla="*/ 93 h 270"/>
                <a:gd name="T58" fmla="*/ 60 w 276"/>
                <a:gd name="T59" fmla="*/ 90 h 270"/>
                <a:gd name="T60" fmla="*/ 60 w 276"/>
                <a:gd name="T61" fmla="*/ 80 h 270"/>
                <a:gd name="T62" fmla="*/ 55 w 276"/>
                <a:gd name="T63" fmla="*/ 77 h 270"/>
                <a:gd name="T64" fmla="*/ 45 w 276"/>
                <a:gd name="T65" fmla="*/ 80 h 270"/>
                <a:gd name="T66" fmla="*/ 41 w 276"/>
                <a:gd name="T67" fmla="*/ 78 h 270"/>
                <a:gd name="T68" fmla="*/ 35 w 276"/>
                <a:gd name="T69" fmla="*/ 66 h 270"/>
                <a:gd name="T70" fmla="*/ 23 w 276"/>
                <a:gd name="T71" fmla="*/ 63 h 270"/>
                <a:gd name="T72" fmla="*/ 15 w 276"/>
                <a:gd name="T73" fmla="*/ 56 h 270"/>
                <a:gd name="T74" fmla="*/ 10 w 276"/>
                <a:gd name="T75" fmla="*/ 56 h 270"/>
                <a:gd name="T76" fmla="*/ 6 w 276"/>
                <a:gd name="T77" fmla="*/ 53 h 270"/>
                <a:gd name="T78" fmla="*/ 11 w 276"/>
                <a:gd name="T79" fmla="*/ 43 h 270"/>
                <a:gd name="T80" fmla="*/ 2 w 276"/>
                <a:gd name="T81" fmla="*/ 44 h 270"/>
                <a:gd name="T82" fmla="*/ 0 w 276"/>
                <a:gd name="T83" fmla="*/ 43 h 2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76" h="270">
                  <a:moveTo>
                    <a:pt x="0" y="124"/>
                  </a:moveTo>
                  <a:lnTo>
                    <a:pt x="0" y="103"/>
                  </a:lnTo>
                  <a:lnTo>
                    <a:pt x="22" y="99"/>
                  </a:lnTo>
                  <a:lnTo>
                    <a:pt x="53" y="107"/>
                  </a:lnTo>
                  <a:lnTo>
                    <a:pt x="57" y="103"/>
                  </a:lnTo>
                  <a:lnTo>
                    <a:pt x="57" y="90"/>
                  </a:lnTo>
                  <a:lnTo>
                    <a:pt x="22" y="43"/>
                  </a:lnTo>
                  <a:lnTo>
                    <a:pt x="22" y="16"/>
                  </a:lnTo>
                  <a:lnTo>
                    <a:pt x="53" y="26"/>
                  </a:lnTo>
                  <a:lnTo>
                    <a:pt x="61" y="0"/>
                  </a:lnTo>
                  <a:lnTo>
                    <a:pt x="79" y="0"/>
                  </a:lnTo>
                  <a:lnTo>
                    <a:pt x="105" y="52"/>
                  </a:lnTo>
                  <a:lnTo>
                    <a:pt x="127" y="52"/>
                  </a:lnTo>
                  <a:lnTo>
                    <a:pt x="144" y="64"/>
                  </a:lnTo>
                  <a:lnTo>
                    <a:pt x="157" y="64"/>
                  </a:lnTo>
                  <a:lnTo>
                    <a:pt x="180" y="34"/>
                  </a:lnTo>
                  <a:lnTo>
                    <a:pt x="191" y="38"/>
                  </a:lnTo>
                  <a:lnTo>
                    <a:pt x="191" y="60"/>
                  </a:lnTo>
                  <a:lnTo>
                    <a:pt x="184" y="77"/>
                  </a:lnTo>
                  <a:lnTo>
                    <a:pt x="188" y="86"/>
                  </a:lnTo>
                  <a:lnTo>
                    <a:pt x="205" y="95"/>
                  </a:lnTo>
                  <a:lnTo>
                    <a:pt x="245" y="95"/>
                  </a:lnTo>
                  <a:lnTo>
                    <a:pt x="262" y="103"/>
                  </a:lnTo>
                  <a:lnTo>
                    <a:pt x="276" y="150"/>
                  </a:lnTo>
                  <a:lnTo>
                    <a:pt x="262" y="201"/>
                  </a:lnTo>
                  <a:lnTo>
                    <a:pt x="219" y="214"/>
                  </a:lnTo>
                  <a:lnTo>
                    <a:pt x="236" y="236"/>
                  </a:lnTo>
                  <a:lnTo>
                    <a:pt x="232" y="248"/>
                  </a:lnTo>
                  <a:lnTo>
                    <a:pt x="205" y="270"/>
                  </a:lnTo>
                  <a:lnTo>
                    <a:pt x="157" y="262"/>
                  </a:lnTo>
                  <a:lnTo>
                    <a:pt x="157" y="232"/>
                  </a:lnTo>
                  <a:lnTo>
                    <a:pt x="144" y="223"/>
                  </a:lnTo>
                  <a:lnTo>
                    <a:pt x="119" y="232"/>
                  </a:lnTo>
                  <a:lnTo>
                    <a:pt x="109" y="227"/>
                  </a:lnTo>
                  <a:lnTo>
                    <a:pt x="91" y="193"/>
                  </a:lnTo>
                  <a:lnTo>
                    <a:pt x="61" y="184"/>
                  </a:lnTo>
                  <a:lnTo>
                    <a:pt x="39" y="163"/>
                  </a:lnTo>
                  <a:lnTo>
                    <a:pt x="26" y="163"/>
                  </a:lnTo>
                  <a:lnTo>
                    <a:pt x="17" y="155"/>
                  </a:lnTo>
                  <a:lnTo>
                    <a:pt x="30" y="124"/>
                  </a:lnTo>
                  <a:lnTo>
                    <a:pt x="4" y="129"/>
                  </a:lnTo>
                  <a:lnTo>
                    <a:pt x="0" y="124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50" name="Freeform 12"/>
            <p:cNvSpPr>
              <a:spLocks/>
            </p:cNvSpPr>
            <p:nvPr/>
          </p:nvSpPr>
          <p:spPr bwMode="auto">
            <a:xfrm>
              <a:off x="1841" y="428"/>
              <a:ext cx="280" cy="94"/>
            </a:xfrm>
            <a:custGeom>
              <a:avLst/>
              <a:gdLst>
                <a:gd name="T0" fmla="*/ 5 w 730"/>
                <a:gd name="T1" fmla="*/ 35 h 274"/>
                <a:gd name="T2" fmla="*/ 16 w 730"/>
                <a:gd name="T3" fmla="*/ 59 h 274"/>
                <a:gd name="T4" fmla="*/ 25 w 730"/>
                <a:gd name="T5" fmla="*/ 65 h 274"/>
                <a:gd name="T6" fmla="*/ 37 w 730"/>
                <a:gd name="T7" fmla="*/ 60 h 274"/>
                <a:gd name="T8" fmla="*/ 37 w 730"/>
                <a:gd name="T9" fmla="*/ 69 h 274"/>
                <a:gd name="T10" fmla="*/ 20 w 730"/>
                <a:gd name="T11" fmla="*/ 84 h 274"/>
                <a:gd name="T12" fmla="*/ 32 w 730"/>
                <a:gd name="T13" fmla="*/ 94 h 274"/>
                <a:gd name="T14" fmla="*/ 62 w 730"/>
                <a:gd name="T15" fmla="*/ 90 h 274"/>
                <a:gd name="T16" fmla="*/ 72 w 730"/>
                <a:gd name="T17" fmla="*/ 82 h 274"/>
                <a:gd name="T18" fmla="*/ 97 w 730"/>
                <a:gd name="T19" fmla="*/ 78 h 274"/>
                <a:gd name="T20" fmla="*/ 114 w 730"/>
                <a:gd name="T21" fmla="*/ 80 h 274"/>
                <a:gd name="T22" fmla="*/ 144 w 730"/>
                <a:gd name="T23" fmla="*/ 85 h 274"/>
                <a:gd name="T24" fmla="*/ 157 w 730"/>
                <a:gd name="T25" fmla="*/ 76 h 274"/>
                <a:gd name="T26" fmla="*/ 193 w 730"/>
                <a:gd name="T27" fmla="*/ 73 h 274"/>
                <a:gd name="T28" fmla="*/ 219 w 730"/>
                <a:gd name="T29" fmla="*/ 72 h 274"/>
                <a:gd name="T30" fmla="*/ 240 w 730"/>
                <a:gd name="T31" fmla="*/ 54 h 274"/>
                <a:gd name="T32" fmla="*/ 250 w 730"/>
                <a:gd name="T33" fmla="*/ 62 h 274"/>
                <a:gd name="T34" fmla="*/ 262 w 730"/>
                <a:gd name="T35" fmla="*/ 51 h 274"/>
                <a:gd name="T36" fmla="*/ 278 w 730"/>
                <a:gd name="T37" fmla="*/ 47 h 274"/>
                <a:gd name="T38" fmla="*/ 270 w 730"/>
                <a:gd name="T39" fmla="*/ 37 h 274"/>
                <a:gd name="T40" fmla="*/ 247 w 730"/>
                <a:gd name="T41" fmla="*/ 28 h 274"/>
                <a:gd name="T42" fmla="*/ 199 w 730"/>
                <a:gd name="T43" fmla="*/ 17 h 274"/>
                <a:gd name="T44" fmla="*/ 183 w 730"/>
                <a:gd name="T45" fmla="*/ 22 h 274"/>
                <a:gd name="T46" fmla="*/ 157 w 730"/>
                <a:gd name="T47" fmla="*/ 10 h 274"/>
                <a:gd name="T48" fmla="*/ 140 w 730"/>
                <a:gd name="T49" fmla="*/ 0 h 274"/>
                <a:gd name="T50" fmla="*/ 117 w 730"/>
                <a:gd name="T51" fmla="*/ 13 h 274"/>
                <a:gd name="T52" fmla="*/ 110 w 730"/>
                <a:gd name="T53" fmla="*/ 13 h 274"/>
                <a:gd name="T54" fmla="*/ 79 w 730"/>
                <a:gd name="T55" fmla="*/ 10 h 274"/>
                <a:gd name="T56" fmla="*/ 59 w 730"/>
                <a:gd name="T57" fmla="*/ 10 h 274"/>
                <a:gd name="T58" fmla="*/ 47 w 730"/>
                <a:gd name="T59" fmla="*/ 16 h 274"/>
                <a:gd name="T60" fmla="*/ 35 w 730"/>
                <a:gd name="T61" fmla="*/ 9 h 274"/>
                <a:gd name="T62" fmla="*/ 12 w 730"/>
                <a:gd name="T63" fmla="*/ 17 h 274"/>
                <a:gd name="T64" fmla="*/ 0 w 730"/>
                <a:gd name="T65" fmla="*/ 28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0" h="274">
                  <a:moveTo>
                    <a:pt x="0" y="81"/>
                  </a:moveTo>
                  <a:lnTo>
                    <a:pt x="12" y="102"/>
                  </a:lnTo>
                  <a:lnTo>
                    <a:pt x="30" y="163"/>
                  </a:lnTo>
                  <a:lnTo>
                    <a:pt x="43" y="172"/>
                  </a:lnTo>
                  <a:lnTo>
                    <a:pt x="53" y="189"/>
                  </a:lnTo>
                  <a:lnTo>
                    <a:pt x="65" y="189"/>
                  </a:lnTo>
                  <a:lnTo>
                    <a:pt x="83" y="180"/>
                  </a:lnTo>
                  <a:lnTo>
                    <a:pt x="96" y="175"/>
                  </a:lnTo>
                  <a:lnTo>
                    <a:pt x="105" y="180"/>
                  </a:lnTo>
                  <a:lnTo>
                    <a:pt x="96" y="202"/>
                  </a:lnTo>
                  <a:lnTo>
                    <a:pt x="48" y="232"/>
                  </a:lnTo>
                  <a:lnTo>
                    <a:pt x="53" y="244"/>
                  </a:lnTo>
                  <a:lnTo>
                    <a:pt x="79" y="256"/>
                  </a:lnTo>
                  <a:lnTo>
                    <a:pt x="83" y="274"/>
                  </a:lnTo>
                  <a:lnTo>
                    <a:pt x="135" y="252"/>
                  </a:lnTo>
                  <a:lnTo>
                    <a:pt x="161" y="261"/>
                  </a:lnTo>
                  <a:lnTo>
                    <a:pt x="178" y="256"/>
                  </a:lnTo>
                  <a:lnTo>
                    <a:pt x="188" y="240"/>
                  </a:lnTo>
                  <a:lnTo>
                    <a:pt x="214" y="222"/>
                  </a:lnTo>
                  <a:lnTo>
                    <a:pt x="254" y="227"/>
                  </a:lnTo>
                  <a:lnTo>
                    <a:pt x="275" y="222"/>
                  </a:lnTo>
                  <a:lnTo>
                    <a:pt x="297" y="232"/>
                  </a:lnTo>
                  <a:lnTo>
                    <a:pt x="336" y="227"/>
                  </a:lnTo>
                  <a:lnTo>
                    <a:pt x="375" y="248"/>
                  </a:lnTo>
                  <a:lnTo>
                    <a:pt x="397" y="227"/>
                  </a:lnTo>
                  <a:lnTo>
                    <a:pt x="410" y="222"/>
                  </a:lnTo>
                  <a:lnTo>
                    <a:pt x="471" y="232"/>
                  </a:lnTo>
                  <a:lnTo>
                    <a:pt x="502" y="214"/>
                  </a:lnTo>
                  <a:lnTo>
                    <a:pt x="541" y="218"/>
                  </a:lnTo>
                  <a:lnTo>
                    <a:pt x="572" y="210"/>
                  </a:lnTo>
                  <a:lnTo>
                    <a:pt x="585" y="180"/>
                  </a:lnTo>
                  <a:lnTo>
                    <a:pt x="625" y="158"/>
                  </a:lnTo>
                  <a:lnTo>
                    <a:pt x="638" y="163"/>
                  </a:lnTo>
                  <a:lnTo>
                    <a:pt x="651" y="180"/>
                  </a:lnTo>
                  <a:lnTo>
                    <a:pt x="669" y="172"/>
                  </a:lnTo>
                  <a:lnTo>
                    <a:pt x="682" y="150"/>
                  </a:lnTo>
                  <a:lnTo>
                    <a:pt x="717" y="145"/>
                  </a:lnTo>
                  <a:lnTo>
                    <a:pt x="726" y="137"/>
                  </a:lnTo>
                  <a:lnTo>
                    <a:pt x="730" y="111"/>
                  </a:lnTo>
                  <a:lnTo>
                    <a:pt x="703" y="107"/>
                  </a:lnTo>
                  <a:lnTo>
                    <a:pt x="672" y="90"/>
                  </a:lnTo>
                  <a:lnTo>
                    <a:pt x="643" y="81"/>
                  </a:lnTo>
                  <a:lnTo>
                    <a:pt x="555" y="72"/>
                  </a:lnTo>
                  <a:lnTo>
                    <a:pt x="519" y="50"/>
                  </a:lnTo>
                  <a:lnTo>
                    <a:pt x="498" y="50"/>
                  </a:lnTo>
                  <a:lnTo>
                    <a:pt x="476" y="65"/>
                  </a:lnTo>
                  <a:lnTo>
                    <a:pt x="467" y="43"/>
                  </a:lnTo>
                  <a:lnTo>
                    <a:pt x="410" y="30"/>
                  </a:lnTo>
                  <a:lnTo>
                    <a:pt x="379" y="0"/>
                  </a:lnTo>
                  <a:lnTo>
                    <a:pt x="366" y="0"/>
                  </a:lnTo>
                  <a:lnTo>
                    <a:pt x="354" y="21"/>
                  </a:lnTo>
                  <a:lnTo>
                    <a:pt x="305" y="38"/>
                  </a:lnTo>
                  <a:lnTo>
                    <a:pt x="288" y="56"/>
                  </a:lnTo>
                  <a:lnTo>
                    <a:pt x="288" y="38"/>
                  </a:lnTo>
                  <a:lnTo>
                    <a:pt x="280" y="34"/>
                  </a:lnTo>
                  <a:lnTo>
                    <a:pt x="205" y="30"/>
                  </a:lnTo>
                  <a:lnTo>
                    <a:pt x="183" y="38"/>
                  </a:lnTo>
                  <a:lnTo>
                    <a:pt x="153" y="30"/>
                  </a:lnTo>
                  <a:lnTo>
                    <a:pt x="130" y="34"/>
                  </a:lnTo>
                  <a:lnTo>
                    <a:pt x="122" y="47"/>
                  </a:lnTo>
                  <a:lnTo>
                    <a:pt x="113" y="30"/>
                  </a:lnTo>
                  <a:lnTo>
                    <a:pt x="91" y="26"/>
                  </a:lnTo>
                  <a:lnTo>
                    <a:pt x="53" y="26"/>
                  </a:lnTo>
                  <a:lnTo>
                    <a:pt x="30" y="50"/>
                  </a:lnTo>
                  <a:lnTo>
                    <a:pt x="25" y="72"/>
                  </a:lnTo>
                  <a:lnTo>
                    <a:pt x="0" y="81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51" name="Freeform 13"/>
            <p:cNvSpPr>
              <a:spLocks/>
            </p:cNvSpPr>
            <p:nvPr/>
          </p:nvSpPr>
          <p:spPr bwMode="auto">
            <a:xfrm>
              <a:off x="1985" y="753"/>
              <a:ext cx="180" cy="140"/>
            </a:xfrm>
            <a:custGeom>
              <a:avLst/>
              <a:gdLst>
                <a:gd name="T0" fmla="*/ 0 w 468"/>
                <a:gd name="T1" fmla="*/ 113 h 404"/>
                <a:gd name="T2" fmla="*/ 7 w 468"/>
                <a:gd name="T3" fmla="*/ 96 h 404"/>
                <a:gd name="T4" fmla="*/ 17 w 468"/>
                <a:gd name="T5" fmla="*/ 89 h 404"/>
                <a:gd name="T6" fmla="*/ 27 w 468"/>
                <a:gd name="T7" fmla="*/ 91 h 404"/>
                <a:gd name="T8" fmla="*/ 32 w 468"/>
                <a:gd name="T9" fmla="*/ 86 h 404"/>
                <a:gd name="T10" fmla="*/ 32 w 468"/>
                <a:gd name="T11" fmla="*/ 82 h 404"/>
                <a:gd name="T12" fmla="*/ 27 w 468"/>
                <a:gd name="T13" fmla="*/ 76 h 404"/>
                <a:gd name="T14" fmla="*/ 37 w 468"/>
                <a:gd name="T15" fmla="*/ 71 h 404"/>
                <a:gd name="T16" fmla="*/ 43 w 468"/>
                <a:gd name="T17" fmla="*/ 61 h 404"/>
                <a:gd name="T18" fmla="*/ 55 w 468"/>
                <a:gd name="T19" fmla="*/ 55 h 404"/>
                <a:gd name="T20" fmla="*/ 59 w 468"/>
                <a:gd name="T21" fmla="*/ 46 h 404"/>
                <a:gd name="T22" fmla="*/ 71 w 468"/>
                <a:gd name="T23" fmla="*/ 34 h 404"/>
                <a:gd name="T24" fmla="*/ 67 w 468"/>
                <a:gd name="T25" fmla="*/ 14 h 404"/>
                <a:gd name="T26" fmla="*/ 69 w 468"/>
                <a:gd name="T27" fmla="*/ 3 h 404"/>
                <a:gd name="T28" fmla="*/ 81 w 468"/>
                <a:gd name="T29" fmla="*/ 0 h 404"/>
                <a:gd name="T30" fmla="*/ 93 w 468"/>
                <a:gd name="T31" fmla="*/ 9 h 404"/>
                <a:gd name="T32" fmla="*/ 110 w 468"/>
                <a:gd name="T33" fmla="*/ 5 h 404"/>
                <a:gd name="T34" fmla="*/ 112 w 468"/>
                <a:gd name="T35" fmla="*/ 11 h 404"/>
                <a:gd name="T36" fmla="*/ 123 w 468"/>
                <a:gd name="T37" fmla="*/ 21 h 404"/>
                <a:gd name="T38" fmla="*/ 123 w 468"/>
                <a:gd name="T39" fmla="*/ 28 h 404"/>
                <a:gd name="T40" fmla="*/ 128 w 468"/>
                <a:gd name="T41" fmla="*/ 37 h 404"/>
                <a:gd name="T42" fmla="*/ 128 w 468"/>
                <a:gd name="T43" fmla="*/ 45 h 404"/>
                <a:gd name="T44" fmla="*/ 137 w 468"/>
                <a:gd name="T45" fmla="*/ 51 h 404"/>
                <a:gd name="T46" fmla="*/ 138 w 468"/>
                <a:gd name="T47" fmla="*/ 55 h 404"/>
                <a:gd name="T48" fmla="*/ 145 w 468"/>
                <a:gd name="T49" fmla="*/ 58 h 404"/>
                <a:gd name="T50" fmla="*/ 140 w 468"/>
                <a:gd name="T51" fmla="*/ 64 h 404"/>
                <a:gd name="T52" fmla="*/ 142 w 468"/>
                <a:gd name="T53" fmla="*/ 70 h 404"/>
                <a:gd name="T54" fmla="*/ 150 w 468"/>
                <a:gd name="T55" fmla="*/ 69 h 404"/>
                <a:gd name="T56" fmla="*/ 156 w 468"/>
                <a:gd name="T57" fmla="*/ 62 h 404"/>
                <a:gd name="T58" fmla="*/ 162 w 468"/>
                <a:gd name="T59" fmla="*/ 61 h 404"/>
                <a:gd name="T60" fmla="*/ 180 w 468"/>
                <a:gd name="T61" fmla="*/ 64 h 404"/>
                <a:gd name="T62" fmla="*/ 172 w 468"/>
                <a:gd name="T63" fmla="*/ 71 h 404"/>
                <a:gd name="T64" fmla="*/ 167 w 468"/>
                <a:gd name="T65" fmla="*/ 71 h 404"/>
                <a:gd name="T66" fmla="*/ 160 w 468"/>
                <a:gd name="T67" fmla="*/ 79 h 404"/>
                <a:gd name="T68" fmla="*/ 158 w 468"/>
                <a:gd name="T69" fmla="*/ 107 h 404"/>
                <a:gd name="T70" fmla="*/ 148 w 468"/>
                <a:gd name="T71" fmla="*/ 104 h 404"/>
                <a:gd name="T72" fmla="*/ 143 w 468"/>
                <a:gd name="T73" fmla="*/ 106 h 404"/>
                <a:gd name="T74" fmla="*/ 140 w 468"/>
                <a:gd name="T75" fmla="*/ 113 h 404"/>
                <a:gd name="T76" fmla="*/ 126 w 468"/>
                <a:gd name="T77" fmla="*/ 126 h 404"/>
                <a:gd name="T78" fmla="*/ 120 w 468"/>
                <a:gd name="T79" fmla="*/ 125 h 404"/>
                <a:gd name="T80" fmla="*/ 116 w 468"/>
                <a:gd name="T81" fmla="*/ 119 h 404"/>
                <a:gd name="T82" fmla="*/ 110 w 468"/>
                <a:gd name="T83" fmla="*/ 116 h 404"/>
                <a:gd name="T84" fmla="*/ 106 w 468"/>
                <a:gd name="T85" fmla="*/ 117 h 404"/>
                <a:gd name="T86" fmla="*/ 99 w 468"/>
                <a:gd name="T87" fmla="*/ 126 h 404"/>
                <a:gd name="T88" fmla="*/ 93 w 468"/>
                <a:gd name="T89" fmla="*/ 128 h 404"/>
                <a:gd name="T90" fmla="*/ 85 w 468"/>
                <a:gd name="T91" fmla="*/ 135 h 404"/>
                <a:gd name="T92" fmla="*/ 78 w 468"/>
                <a:gd name="T93" fmla="*/ 128 h 404"/>
                <a:gd name="T94" fmla="*/ 73 w 468"/>
                <a:gd name="T95" fmla="*/ 129 h 404"/>
                <a:gd name="T96" fmla="*/ 69 w 468"/>
                <a:gd name="T97" fmla="*/ 135 h 404"/>
                <a:gd name="T98" fmla="*/ 64 w 468"/>
                <a:gd name="T99" fmla="*/ 137 h 404"/>
                <a:gd name="T100" fmla="*/ 54 w 468"/>
                <a:gd name="T101" fmla="*/ 135 h 404"/>
                <a:gd name="T102" fmla="*/ 43 w 468"/>
                <a:gd name="T103" fmla="*/ 140 h 404"/>
                <a:gd name="T104" fmla="*/ 39 w 468"/>
                <a:gd name="T105" fmla="*/ 139 h 404"/>
                <a:gd name="T106" fmla="*/ 35 w 468"/>
                <a:gd name="T107" fmla="*/ 131 h 404"/>
                <a:gd name="T108" fmla="*/ 35 w 468"/>
                <a:gd name="T109" fmla="*/ 120 h 404"/>
                <a:gd name="T110" fmla="*/ 32 w 468"/>
                <a:gd name="T111" fmla="*/ 119 h 404"/>
                <a:gd name="T112" fmla="*/ 22 w 468"/>
                <a:gd name="T113" fmla="*/ 125 h 404"/>
                <a:gd name="T114" fmla="*/ 12 w 468"/>
                <a:gd name="T115" fmla="*/ 125 h 404"/>
                <a:gd name="T116" fmla="*/ 0 w 468"/>
                <a:gd name="T117" fmla="*/ 113 h 4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68" h="404">
                  <a:moveTo>
                    <a:pt x="0" y="326"/>
                  </a:moveTo>
                  <a:lnTo>
                    <a:pt x="18" y="276"/>
                  </a:lnTo>
                  <a:lnTo>
                    <a:pt x="44" y="258"/>
                  </a:lnTo>
                  <a:lnTo>
                    <a:pt x="70" y="263"/>
                  </a:lnTo>
                  <a:lnTo>
                    <a:pt x="84" y="249"/>
                  </a:lnTo>
                  <a:lnTo>
                    <a:pt x="84" y="236"/>
                  </a:lnTo>
                  <a:lnTo>
                    <a:pt x="70" y="218"/>
                  </a:lnTo>
                  <a:lnTo>
                    <a:pt x="96" y="206"/>
                  </a:lnTo>
                  <a:lnTo>
                    <a:pt x="111" y="176"/>
                  </a:lnTo>
                  <a:lnTo>
                    <a:pt x="144" y="160"/>
                  </a:lnTo>
                  <a:lnTo>
                    <a:pt x="154" y="133"/>
                  </a:lnTo>
                  <a:lnTo>
                    <a:pt x="185" y="99"/>
                  </a:lnTo>
                  <a:lnTo>
                    <a:pt x="175" y="39"/>
                  </a:lnTo>
                  <a:lnTo>
                    <a:pt x="180" y="9"/>
                  </a:lnTo>
                  <a:lnTo>
                    <a:pt x="210" y="0"/>
                  </a:lnTo>
                  <a:lnTo>
                    <a:pt x="241" y="26"/>
                  </a:lnTo>
                  <a:lnTo>
                    <a:pt x="285" y="13"/>
                  </a:lnTo>
                  <a:lnTo>
                    <a:pt x="290" y="31"/>
                  </a:lnTo>
                  <a:lnTo>
                    <a:pt x="319" y="61"/>
                  </a:lnTo>
                  <a:lnTo>
                    <a:pt x="319" y="81"/>
                  </a:lnTo>
                  <a:lnTo>
                    <a:pt x="333" y="108"/>
                  </a:lnTo>
                  <a:lnTo>
                    <a:pt x="333" y="129"/>
                  </a:lnTo>
                  <a:lnTo>
                    <a:pt x="355" y="146"/>
                  </a:lnTo>
                  <a:lnTo>
                    <a:pt x="360" y="160"/>
                  </a:lnTo>
                  <a:lnTo>
                    <a:pt x="377" y="168"/>
                  </a:lnTo>
                  <a:lnTo>
                    <a:pt x="363" y="186"/>
                  </a:lnTo>
                  <a:lnTo>
                    <a:pt x="368" y="202"/>
                  </a:lnTo>
                  <a:lnTo>
                    <a:pt x="390" y="198"/>
                  </a:lnTo>
                  <a:lnTo>
                    <a:pt x="406" y="180"/>
                  </a:lnTo>
                  <a:lnTo>
                    <a:pt x="421" y="176"/>
                  </a:lnTo>
                  <a:lnTo>
                    <a:pt x="468" y="186"/>
                  </a:lnTo>
                  <a:lnTo>
                    <a:pt x="448" y="206"/>
                  </a:lnTo>
                  <a:lnTo>
                    <a:pt x="434" y="206"/>
                  </a:lnTo>
                  <a:lnTo>
                    <a:pt x="416" y="228"/>
                  </a:lnTo>
                  <a:lnTo>
                    <a:pt x="411" y="309"/>
                  </a:lnTo>
                  <a:lnTo>
                    <a:pt x="385" y="301"/>
                  </a:lnTo>
                  <a:lnTo>
                    <a:pt x="373" y="305"/>
                  </a:lnTo>
                  <a:lnTo>
                    <a:pt x="363" y="326"/>
                  </a:lnTo>
                  <a:lnTo>
                    <a:pt x="328" y="364"/>
                  </a:lnTo>
                  <a:lnTo>
                    <a:pt x="312" y="361"/>
                  </a:lnTo>
                  <a:lnTo>
                    <a:pt x="302" y="342"/>
                  </a:lnTo>
                  <a:lnTo>
                    <a:pt x="285" y="335"/>
                  </a:lnTo>
                  <a:lnTo>
                    <a:pt x="276" y="339"/>
                  </a:lnTo>
                  <a:lnTo>
                    <a:pt x="258" y="364"/>
                  </a:lnTo>
                  <a:lnTo>
                    <a:pt x="241" y="369"/>
                  </a:lnTo>
                  <a:lnTo>
                    <a:pt x="220" y="391"/>
                  </a:lnTo>
                  <a:lnTo>
                    <a:pt x="202" y="369"/>
                  </a:lnTo>
                  <a:lnTo>
                    <a:pt x="189" y="373"/>
                  </a:lnTo>
                  <a:lnTo>
                    <a:pt x="180" y="391"/>
                  </a:lnTo>
                  <a:lnTo>
                    <a:pt x="166" y="395"/>
                  </a:lnTo>
                  <a:lnTo>
                    <a:pt x="141" y="391"/>
                  </a:lnTo>
                  <a:lnTo>
                    <a:pt x="111" y="404"/>
                  </a:lnTo>
                  <a:lnTo>
                    <a:pt x="101" y="400"/>
                  </a:lnTo>
                  <a:lnTo>
                    <a:pt x="92" y="378"/>
                  </a:lnTo>
                  <a:lnTo>
                    <a:pt x="92" y="347"/>
                  </a:lnTo>
                  <a:lnTo>
                    <a:pt x="84" y="342"/>
                  </a:lnTo>
                  <a:lnTo>
                    <a:pt x="57" y="361"/>
                  </a:lnTo>
                  <a:lnTo>
                    <a:pt x="32" y="361"/>
                  </a:lnTo>
                  <a:lnTo>
                    <a:pt x="0" y="326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52" name="Freeform 14"/>
            <p:cNvSpPr>
              <a:spLocks/>
            </p:cNvSpPr>
            <p:nvPr/>
          </p:nvSpPr>
          <p:spPr bwMode="auto">
            <a:xfrm>
              <a:off x="1790" y="972"/>
              <a:ext cx="314" cy="193"/>
            </a:xfrm>
            <a:custGeom>
              <a:avLst/>
              <a:gdLst>
                <a:gd name="T0" fmla="*/ 0 w 819"/>
                <a:gd name="T1" fmla="*/ 119 h 561"/>
                <a:gd name="T2" fmla="*/ 7 w 819"/>
                <a:gd name="T3" fmla="*/ 90 h 561"/>
                <a:gd name="T4" fmla="*/ 33 w 819"/>
                <a:gd name="T5" fmla="*/ 66 h 561"/>
                <a:gd name="T6" fmla="*/ 38 w 819"/>
                <a:gd name="T7" fmla="*/ 49 h 561"/>
                <a:gd name="T8" fmla="*/ 33 w 819"/>
                <a:gd name="T9" fmla="*/ 31 h 561"/>
                <a:gd name="T10" fmla="*/ 18 w 819"/>
                <a:gd name="T11" fmla="*/ 31 h 561"/>
                <a:gd name="T12" fmla="*/ 18 w 819"/>
                <a:gd name="T13" fmla="*/ 21 h 561"/>
                <a:gd name="T14" fmla="*/ 30 w 819"/>
                <a:gd name="T15" fmla="*/ 0 h 561"/>
                <a:gd name="T16" fmla="*/ 46 w 819"/>
                <a:gd name="T17" fmla="*/ 0 h 561"/>
                <a:gd name="T18" fmla="*/ 67 w 819"/>
                <a:gd name="T19" fmla="*/ 8 h 561"/>
                <a:gd name="T20" fmla="*/ 66 w 819"/>
                <a:gd name="T21" fmla="*/ 24 h 561"/>
                <a:gd name="T22" fmla="*/ 91 w 819"/>
                <a:gd name="T23" fmla="*/ 28 h 561"/>
                <a:gd name="T24" fmla="*/ 117 w 819"/>
                <a:gd name="T25" fmla="*/ 31 h 561"/>
                <a:gd name="T26" fmla="*/ 129 w 819"/>
                <a:gd name="T27" fmla="*/ 46 h 561"/>
                <a:gd name="T28" fmla="*/ 148 w 819"/>
                <a:gd name="T29" fmla="*/ 46 h 561"/>
                <a:gd name="T30" fmla="*/ 156 w 819"/>
                <a:gd name="T31" fmla="*/ 52 h 561"/>
                <a:gd name="T32" fmla="*/ 169 w 819"/>
                <a:gd name="T33" fmla="*/ 50 h 561"/>
                <a:gd name="T34" fmla="*/ 196 w 819"/>
                <a:gd name="T35" fmla="*/ 49 h 561"/>
                <a:gd name="T36" fmla="*/ 200 w 819"/>
                <a:gd name="T37" fmla="*/ 43 h 561"/>
                <a:gd name="T38" fmla="*/ 210 w 819"/>
                <a:gd name="T39" fmla="*/ 40 h 561"/>
                <a:gd name="T40" fmla="*/ 221 w 819"/>
                <a:gd name="T41" fmla="*/ 41 h 561"/>
                <a:gd name="T42" fmla="*/ 231 w 819"/>
                <a:gd name="T43" fmla="*/ 21 h 561"/>
                <a:gd name="T44" fmla="*/ 255 w 819"/>
                <a:gd name="T45" fmla="*/ 19 h 561"/>
                <a:gd name="T46" fmla="*/ 272 w 819"/>
                <a:gd name="T47" fmla="*/ 15 h 561"/>
                <a:gd name="T48" fmla="*/ 280 w 819"/>
                <a:gd name="T49" fmla="*/ 12 h 561"/>
                <a:gd name="T50" fmla="*/ 297 w 819"/>
                <a:gd name="T51" fmla="*/ 12 h 561"/>
                <a:gd name="T52" fmla="*/ 314 w 819"/>
                <a:gd name="T53" fmla="*/ 6 h 561"/>
                <a:gd name="T54" fmla="*/ 308 w 819"/>
                <a:gd name="T55" fmla="*/ 41 h 561"/>
                <a:gd name="T56" fmla="*/ 285 w 819"/>
                <a:gd name="T57" fmla="*/ 53 h 561"/>
                <a:gd name="T58" fmla="*/ 277 w 819"/>
                <a:gd name="T59" fmla="*/ 57 h 561"/>
                <a:gd name="T60" fmla="*/ 283 w 819"/>
                <a:gd name="T61" fmla="*/ 74 h 561"/>
                <a:gd name="T62" fmla="*/ 273 w 819"/>
                <a:gd name="T63" fmla="*/ 93 h 561"/>
                <a:gd name="T64" fmla="*/ 275 w 819"/>
                <a:gd name="T65" fmla="*/ 105 h 561"/>
                <a:gd name="T66" fmla="*/ 255 w 819"/>
                <a:gd name="T67" fmla="*/ 96 h 561"/>
                <a:gd name="T68" fmla="*/ 252 w 819"/>
                <a:gd name="T69" fmla="*/ 103 h 561"/>
                <a:gd name="T70" fmla="*/ 243 w 819"/>
                <a:gd name="T71" fmla="*/ 109 h 561"/>
                <a:gd name="T72" fmla="*/ 221 w 819"/>
                <a:gd name="T73" fmla="*/ 128 h 561"/>
                <a:gd name="T74" fmla="*/ 200 w 819"/>
                <a:gd name="T75" fmla="*/ 144 h 561"/>
                <a:gd name="T76" fmla="*/ 201 w 819"/>
                <a:gd name="T77" fmla="*/ 168 h 561"/>
                <a:gd name="T78" fmla="*/ 184 w 819"/>
                <a:gd name="T79" fmla="*/ 181 h 561"/>
                <a:gd name="T80" fmla="*/ 176 w 819"/>
                <a:gd name="T81" fmla="*/ 177 h 561"/>
                <a:gd name="T82" fmla="*/ 179 w 819"/>
                <a:gd name="T83" fmla="*/ 169 h 561"/>
                <a:gd name="T84" fmla="*/ 156 w 819"/>
                <a:gd name="T85" fmla="*/ 188 h 561"/>
                <a:gd name="T86" fmla="*/ 133 w 819"/>
                <a:gd name="T87" fmla="*/ 193 h 561"/>
                <a:gd name="T88" fmla="*/ 107 w 819"/>
                <a:gd name="T89" fmla="*/ 177 h 561"/>
                <a:gd name="T90" fmla="*/ 87 w 819"/>
                <a:gd name="T91" fmla="*/ 180 h 561"/>
                <a:gd name="T92" fmla="*/ 58 w 819"/>
                <a:gd name="T93" fmla="*/ 168 h 561"/>
                <a:gd name="T94" fmla="*/ 30 w 819"/>
                <a:gd name="T95" fmla="*/ 154 h 561"/>
                <a:gd name="T96" fmla="*/ 15 w 819"/>
                <a:gd name="T97" fmla="*/ 146 h 561"/>
                <a:gd name="T98" fmla="*/ 3 w 819"/>
                <a:gd name="T99" fmla="*/ 129 h 5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19" h="561">
                  <a:moveTo>
                    <a:pt x="0" y="360"/>
                  </a:moveTo>
                  <a:lnTo>
                    <a:pt x="0" y="347"/>
                  </a:lnTo>
                  <a:lnTo>
                    <a:pt x="9" y="329"/>
                  </a:lnTo>
                  <a:lnTo>
                    <a:pt x="17" y="262"/>
                  </a:lnTo>
                  <a:lnTo>
                    <a:pt x="87" y="210"/>
                  </a:lnTo>
                  <a:lnTo>
                    <a:pt x="87" y="193"/>
                  </a:lnTo>
                  <a:lnTo>
                    <a:pt x="75" y="180"/>
                  </a:lnTo>
                  <a:lnTo>
                    <a:pt x="100" y="142"/>
                  </a:lnTo>
                  <a:lnTo>
                    <a:pt x="105" y="124"/>
                  </a:lnTo>
                  <a:lnTo>
                    <a:pt x="87" y="90"/>
                  </a:lnTo>
                  <a:lnTo>
                    <a:pt x="57" y="95"/>
                  </a:lnTo>
                  <a:lnTo>
                    <a:pt x="48" y="90"/>
                  </a:lnTo>
                  <a:lnTo>
                    <a:pt x="44" y="77"/>
                  </a:lnTo>
                  <a:lnTo>
                    <a:pt x="48" y="60"/>
                  </a:lnTo>
                  <a:lnTo>
                    <a:pt x="61" y="51"/>
                  </a:lnTo>
                  <a:lnTo>
                    <a:pt x="79" y="0"/>
                  </a:lnTo>
                  <a:lnTo>
                    <a:pt x="109" y="16"/>
                  </a:lnTo>
                  <a:lnTo>
                    <a:pt x="119" y="0"/>
                  </a:lnTo>
                  <a:lnTo>
                    <a:pt x="149" y="16"/>
                  </a:lnTo>
                  <a:lnTo>
                    <a:pt x="175" y="22"/>
                  </a:lnTo>
                  <a:lnTo>
                    <a:pt x="180" y="43"/>
                  </a:lnTo>
                  <a:lnTo>
                    <a:pt x="171" y="69"/>
                  </a:lnTo>
                  <a:lnTo>
                    <a:pt x="197" y="82"/>
                  </a:lnTo>
                  <a:lnTo>
                    <a:pt x="237" y="82"/>
                  </a:lnTo>
                  <a:lnTo>
                    <a:pt x="285" y="95"/>
                  </a:lnTo>
                  <a:lnTo>
                    <a:pt x="306" y="90"/>
                  </a:lnTo>
                  <a:lnTo>
                    <a:pt x="320" y="124"/>
                  </a:lnTo>
                  <a:lnTo>
                    <a:pt x="337" y="133"/>
                  </a:lnTo>
                  <a:lnTo>
                    <a:pt x="358" y="159"/>
                  </a:lnTo>
                  <a:lnTo>
                    <a:pt x="386" y="133"/>
                  </a:lnTo>
                  <a:lnTo>
                    <a:pt x="393" y="133"/>
                  </a:lnTo>
                  <a:lnTo>
                    <a:pt x="407" y="150"/>
                  </a:lnTo>
                  <a:lnTo>
                    <a:pt x="433" y="142"/>
                  </a:lnTo>
                  <a:lnTo>
                    <a:pt x="442" y="146"/>
                  </a:lnTo>
                  <a:lnTo>
                    <a:pt x="473" y="115"/>
                  </a:lnTo>
                  <a:lnTo>
                    <a:pt x="511" y="142"/>
                  </a:lnTo>
                  <a:lnTo>
                    <a:pt x="525" y="142"/>
                  </a:lnTo>
                  <a:lnTo>
                    <a:pt x="521" y="124"/>
                  </a:lnTo>
                  <a:lnTo>
                    <a:pt x="529" y="115"/>
                  </a:lnTo>
                  <a:lnTo>
                    <a:pt x="547" y="115"/>
                  </a:lnTo>
                  <a:lnTo>
                    <a:pt x="564" y="108"/>
                  </a:lnTo>
                  <a:lnTo>
                    <a:pt x="577" y="119"/>
                  </a:lnTo>
                  <a:lnTo>
                    <a:pt x="586" y="119"/>
                  </a:lnTo>
                  <a:lnTo>
                    <a:pt x="603" y="60"/>
                  </a:lnTo>
                  <a:lnTo>
                    <a:pt x="634" y="64"/>
                  </a:lnTo>
                  <a:lnTo>
                    <a:pt x="665" y="55"/>
                  </a:lnTo>
                  <a:lnTo>
                    <a:pt x="687" y="26"/>
                  </a:lnTo>
                  <a:lnTo>
                    <a:pt x="709" y="43"/>
                  </a:lnTo>
                  <a:lnTo>
                    <a:pt x="727" y="30"/>
                  </a:lnTo>
                  <a:lnTo>
                    <a:pt x="730" y="35"/>
                  </a:lnTo>
                  <a:lnTo>
                    <a:pt x="739" y="30"/>
                  </a:lnTo>
                  <a:lnTo>
                    <a:pt x="775" y="35"/>
                  </a:lnTo>
                  <a:lnTo>
                    <a:pt x="801" y="16"/>
                  </a:lnTo>
                  <a:lnTo>
                    <a:pt x="819" y="16"/>
                  </a:lnTo>
                  <a:lnTo>
                    <a:pt x="801" y="69"/>
                  </a:lnTo>
                  <a:lnTo>
                    <a:pt x="804" y="119"/>
                  </a:lnTo>
                  <a:lnTo>
                    <a:pt x="765" y="133"/>
                  </a:lnTo>
                  <a:lnTo>
                    <a:pt x="743" y="154"/>
                  </a:lnTo>
                  <a:lnTo>
                    <a:pt x="739" y="167"/>
                  </a:lnTo>
                  <a:lnTo>
                    <a:pt x="722" y="167"/>
                  </a:lnTo>
                  <a:lnTo>
                    <a:pt x="739" y="210"/>
                  </a:lnTo>
                  <a:lnTo>
                    <a:pt x="739" y="214"/>
                  </a:lnTo>
                  <a:lnTo>
                    <a:pt x="717" y="239"/>
                  </a:lnTo>
                  <a:lnTo>
                    <a:pt x="713" y="269"/>
                  </a:lnTo>
                  <a:lnTo>
                    <a:pt x="727" y="300"/>
                  </a:lnTo>
                  <a:lnTo>
                    <a:pt x="717" y="304"/>
                  </a:lnTo>
                  <a:lnTo>
                    <a:pt x="700" y="300"/>
                  </a:lnTo>
                  <a:lnTo>
                    <a:pt x="665" y="278"/>
                  </a:lnTo>
                  <a:lnTo>
                    <a:pt x="651" y="278"/>
                  </a:lnTo>
                  <a:lnTo>
                    <a:pt x="656" y="300"/>
                  </a:lnTo>
                  <a:lnTo>
                    <a:pt x="651" y="307"/>
                  </a:lnTo>
                  <a:lnTo>
                    <a:pt x="634" y="316"/>
                  </a:lnTo>
                  <a:lnTo>
                    <a:pt x="621" y="338"/>
                  </a:lnTo>
                  <a:lnTo>
                    <a:pt x="577" y="372"/>
                  </a:lnTo>
                  <a:lnTo>
                    <a:pt x="542" y="380"/>
                  </a:lnTo>
                  <a:lnTo>
                    <a:pt x="521" y="418"/>
                  </a:lnTo>
                  <a:lnTo>
                    <a:pt x="534" y="465"/>
                  </a:lnTo>
                  <a:lnTo>
                    <a:pt x="525" y="488"/>
                  </a:lnTo>
                  <a:lnTo>
                    <a:pt x="503" y="514"/>
                  </a:lnTo>
                  <a:lnTo>
                    <a:pt x="481" y="525"/>
                  </a:lnTo>
                  <a:lnTo>
                    <a:pt x="468" y="522"/>
                  </a:lnTo>
                  <a:lnTo>
                    <a:pt x="459" y="514"/>
                  </a:lnTo>
                  <a:lnTo>
                    <a:pt x="477" y="500"/>
                  </a:lnTo>
                  <a:lnTo>
                    <a:pt x="468" y="492"/>
                  </a:lnTo>
                  <a:lnTo>
                    <a:pt x="442" y="492"/>
                  </a:lnTo>
                  <a:lnTo>
                    <a:pt x="407" y="547"/>
                  </a:lnTo>
                  <a:lnTo>
                    <a:pt x="368" y="543"/>
                  </a:lnTo>
                  <a:lnTo>
                    <a:pt x="346" y="561"/>
                  </a:lnTo>
                  <a:lnTo>
                    <a:pt x="302" y="543"/>
                  </a:lnTo>
                  <a:lnTo>
                    <a:pt x="280" y="514"/>
                  </a:lnTo>
                  <a:lnTo>
                    <a:pt x="237" y="525"/>
                  </a:lnTo>
                  <a:lnTo>
                    <a:pt x="228" y="522"/>
                  </a:lnTo>
                  <a:lnTo>
                    <a:pt x="206" y="479"/>
                  </a:lnTo>
                  <a:lnTo>
                    <a:pt x="152" y="488"/>
                  </a:lnTo>
                  <a:lnTo>
                    <a:pt x="144" y="457"/>
                  </a:lnTo>
                  <a:lnTo>
                    <a:pt x="79" y="449"/>
                  </a:lnTo>
                  <a:lnTo>
                    <a:pt x="57" y="449"/>
                  </a:lnTo>
                  <a:lnTo>
                    <a:pt x="40" y="423"/>
                  </a:lnTo>
                  <a:lnTo>
                    <a:pt x="30" y="389"/>
                  </a:lnTo>
                  <a:lnTo>
                    <a:pt x="9" y="376"/>
                  </a:lnTo>
                  <a:lnTo>
                    <a:pt x="0" y="360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53" name="Freeform 15"/>
            <p:cNvSpPr>
              <a:spLocks/>
            </p:cNvSpPr>
            <p:nvPr/>
          </p:nvSpPr>
          <p:spPr bwMode="auto">
            <a:xfrm>
              <a:off x="2764" y="594"/>
              <a:ext cx="157" cy="149"/>
            </a:xfrm>
            <a:custGeom>
              <a:avLst/>
              <a:gdLst>
                <a:gd name="T0" fmla="*/ 0 w 410"/>
                <a:gd name="T1" fmla="*/ 92 h 432"/>
                <a:gd name="T2" fmla="*/ 3 w 410"/>
                <a:gd name="T3" fmla="*/ 86 h 432"/>
                <a:gd name="T4" fmla="*/ 0 w 410"/>
                <a:gd name="T5" fmla="*/ 74 h 432"/>
                <a:gd name="T6" fmla="*/ 2 w 410"/>
                <a:gd name="T7" fmla="*/ 71 h 432"/>
                <a:gd name="T8" fmla="*/ 16 w 410"/>
                <a:gd name="T9" fmla="*/ 72 h 432"/>
                <a:gd name="T10" fmla="*/ 18 w 410"/>
                <a:gd name="T11" fmla="*/ 63 h 432"/>
                <a:gd name="T12" fmla="*/ 26 w 410"/>
                <a:gd name="T13" fmla="*/ 61 h 432"/>
                <a:gd name="T14" fmla="*/ 28 w 410"/>
                <a:gd name="T15" fmla="*/ 58 h 432"/>
                <a:gd name="T16" fmla="*/ 23 w 410"/>
                <a:gd name="T17" fmla="*/ 53 h 432"/>
                <a:gd name="T18" fmla="*/ 28 w 410"/>
                <a:gd name="T19" fmla="*/ 44 h 432"/>
                <a:gd name="T20" fmla="*/ 23 w 410"/>
                <a:gd name="T21" fmla="*/ 41 h 432"/>
                <a:gd name="T22" fmla="*/ 28 w 410"/>
                <a:gd name="T23" fmla="*/ 34 h 432"/>
                <a:gd name="T24" fmla="*/ 21 w 410"/>
                <a:gd name="T25" fmla="*/ 28 h 432"/>
                <a:gd name="T26" fmla="*/ 28 w 410"/>
                <a:gd name="T27" fmla="*/ 16 h 432"/>
                <a:gd name="T28" fmla="*/ 25 w 410"/>
                <a:gd name="T29" fmla="*/ 6 h 432"/>
                <a:gd name="T30" fmla="*/ 40 w 410"/>
                <a:gd name="T31" fmla="*/ 2 h 432"/>
                <a:gd name="T32" fmla="*/ 65 w 410"/>
                <a:gd name="T33" fmla="*/ 0 h 432"/>
                <a:gd name="T34" fmla="*/ 68 w 410"/>
                <a:gd name="T35" fmla="*/ 2 h 432"/>
                <a:gd name="T36" fmla="*/ 70 w 410"/>
                <a:gd name="T37" fmla="*/ 4 h 432"/>
                <a:gd name="T38" fmla="*/ 67 w 410"/>
                <a:gd name="T39" fmla="*/ 8 h 432"/>
                <a:gd name="T40" fmla="*/ 65 w 410"/>
                <a:gd name="T41" fmla="*/ 15 h 432"/>
                <a:gd name="T42" fmla="*/ 60 w 410"/>
                <a:gd name="T43" fmla="*/ 16 h 432"/>
                <a:gd name="T44" fmla="*/ 60 w 410"/>
                <a:gd name="T45" fmla="*/ 19 h 432"/>
                <a:gd name="T46" fmla="*/ 63 w 410"/>
                <a:gd name="T47" fmla="*/ 21 h 432"/>
                <a:gd name="T48" fmla="*/ 72 w 410"/>
                <a:gd name="T49" fmla="*/ 19 h 432"/>
                <a:gd name="T50" fmla="*/ 82 w 410"/>
                <a:gd name="T51" fmla="*/ 24 h 432"/>
                <a:gd name="T52" fmla="*/ 90 w 410"/>
                <a:gd name="T53" fmla="*/ 22 h 432"/>
                <a:gd name="T54" fmla="*/ 114 w 410"/>
                <a:gd name="T55" fmla="*/ 26 h 432"/>
                <a:gd name="T56" fmla="*/ 117 w 410"/>
                <a:gd name="T57" fmla="*/ 29 h 432"/>
                <a:gd name="T58" fmla="*/ 112 w 410"/>
                <a:gd name="T59" fmla="*/ 41 h 432"/>
                <a:gd name="T60" fmla="*/ 110 w 410"/>
                <a:gd name="T61" fmla="*/ 53 h 432"/>
                <a:gd name="T62" fmla="*/ 100 w 410"/>
                <a:gd name="T63" fmla="*/ 56 h 432"/>
                <a:gd name="T64" fmla="*/ 103 w 410"/>
                <a:gd name="T65" fmla="*/ 62 h 432"/>
                <a:gd name="T66" fmla="*/ 119 w 410"/>
                <a:gd name="T67" fmla="*/ 70 h 432"/>
                <a:gd name="T68" fmla="*/ 130 w 410"/>
                <a:gd name="T69" fmla="*/ 71 h 432"/>
                <a:gd name="T70" fmla="*/ 152 w 410"/>
                <a:gd name="T71" fmla="*/ 68 h 432"/>
                <a:gd name="T72" fmla="*/ 157 w 410"/>
                <a:gd name="T73" fmla="*/ 81 h 432"/>
                <a:gd name="T74" fmla="*/ 149 w 410"/>
                <a:gd name="T75" fmla="*/ 87 h 432"/>
                <a:gd name="T76" fmla="*/ 120 w 410"/>
                <a:gd name="T77" fmla="*/ 99 h 432"/>
                <a:gd name="T78" fmla="*/ 98 w 410"/>
                <a:gd name="T79" fmla="*/ 115 h 432"/>
                <a:gd name="T80" fmla="*/ 87 w 410"/>
                <a:gd name="T81" fmla="*/ 136 h 432"/>
                <a:gd name="T82" fmla="*/ 82 w 410"/>
                <a:gd name="T83" fmla="*/ 136 h 432"/>
                <a:gd name="T84" fmla="*/ 28 w 410"/>
                <a:gd name="T85" fmla="*/ 149 h 432"/>
                <a:gd name="T86" fmla="*/ 20 w 410"/>
                <a:gd name="T87" fmla="*/ 127 h 432"/>
                <a:gd name="T88" fmla="*/ 11 w 410"/>
                <a:gd name="T89" fmla="*/ 122 h 432"/>
                <a:gd name="T90" fmla="*/ 8 w 410"/>
                <a:gd name="T91" fmla="*/ 103 h 432"/>
                <a:gd name="T92" fmla="*/ 2 w 410"/>
                <a:gd name="T93" fmla="*/ 100 h 432"/>
                <a:gd name="T94" fmla="*/ 5 w 410"/>
                <a:gd name="T95" fmla="*/ 95 h 432"/>
                <a:gd name="T96" fmla="*/ 0 w 410"/>
                <a:gd name="T97" fmla="*/ 92 h 4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10" h="432">
                  <a:moveTo>
                    <a:pt x="0" y="266"/>
                  </a:moveTo>
                  <a:lnTo>
                    <a:pt x="7" y="248"/>
                  </a:lnTo>
                  <a:lnTo>
                    <a:pt x="0" y="214"/>
                  </a:lnTo>
                  <a:lnTo>
                    <a:pt x="4" y="207"/>
                  </a:lnTo>
                  <a:lnTo>
                    <a:pt x="43" y="210"/>
                  </a:lnTo>
                  <a:lnTo>
                    <a:pt x="48" y="184"/>
                  </a:lnTo>
                  <a:lnTo>
                    <a:pt x="69" y="176"/>
                  </a:lnTo>
                  <a:lnTo>
                    <a:pt x="74" y="167"/>
                  </a:lnTo>
                  <a:lnTo>
                    <a:pt x="60" y="154"/>
                  </a:lnTo>
                  <a:lnTo>
                    <a:pt x="74" y="129"/>
                  </a:lnTo>
                  <a:lnTo>
                    <a:pt x="60" y="119"/>
                  </a:lnTo>
                  <a:lnTo>
                    <a:pt x="74" y="98"/>
                  </a:lnTo>
                  <a:lnTo>
                    <a:pt x="56" y="81"/>
                  </a:lnTo>
                  <a:lnTo>
                    <a:pt x="74" y="47"/>
                  </a:lnTo>
                  <a:lnTo>
                    <a:pt x="65" y="16"/>
                  </a:lnTo>
                  <a:lnTo>
                    <a:pt x="104" y="5"/>
                  </a:lnTo>
                  <a:lnTo>
                    <a:pt x="170" y="0"/>
                  </a:lnTo>
                  <a:lnTo>
                    <a:pt x="178" y="5"/>
                  </a:lnTo>
                  <a:lnTo>
                    <a:pt x="183" y="12"/>
                  </a:lnTo>
                  <a:lnTo>
                    <a:pt x="175" y="22"/>
                  </a:lnTo>
                  <a:lnTo>
                    <a:pt x="170" y="43"/>
                  </a:lnTo>
                  <a:lnTo>
                    <a:pt x="157" y="47"/>
                  </a:lnTo>
                  <a:lnTo>
                    <a:pt x="157" y="55"/>
                  </a:lnTo>
                  <a:lnTo>
                    <a:pt x="165" y="60"/>
                  </a:lnTo>
                  <a:lnTo>
                    <a:pt x="187" y="55"/>
                  </a:lnTo>
                  <a:lnTo>
                    <a:pt x="213" y="69"/>
                  </a:lnTo>
                  <a:lnTo>
                    <a:pt x="236" y="65"/>
                  </a:lnTo>
                  <a:lnTo>
                    <a:pt x="297" y="76"/>
                  </a:lnTo>
                  <a:lnTo>
                    <a:pt x="306" y="85"/>
                  </a:lnTo>
                  <a:lnTo>
                    <a:pt x="293" y="119"/>
                  </a:lnTo>
                  <a:lnTo>
                    <a:pt x="288" y="154"/>
                  </a:lnTo>
                  <a:lnTo>
                    <a:pt x="261" y="163"/>
                  </a:lnTo>
                  <a:lnTo>
                    <a:pt x="270" y="180"/>
                  </a:lnTo>
                  <a:lnTo>
                    <a:pt x="311" y="202"/>
                  </a:lnTo>
                  <a:lnTo>
                    <a:pt x="340" y="207"/>
                  </a:lnTo>
                  <a:lnTo>
                    <a:pt x="397" y="196"/>
                  </a:lnTo>
                  <a:lnTo>
                    <a:pt x="410" y="236"/>
                  </a:lnTo>
                  <a:lnTo>
                    <a:pt x="388" y="252"/>
                  </a:lnTo>
                  <a:lnTo>
                    <a:pt x="314" y="287"/>
                  </a:lnTo>
                  <a:lnTo>
                    <a:pt x="257" y="333"/>
                  </a:lnTo>
                  <a:lnTo>
                    <a:pt x="227" y="394"/>
                  </a:lnTo>
                  <a:lnTo>
                    <a:pt x="213" y="394"/>
                  </a:lnTo>
                  <a:lnTo>
                    <a:pt x="74" y="432"/>
                  </a:lnTo>
                  <a:lnTo>
                    <a:pt x="52" y="368"/>
                  </a:lnTo>
                  <a:lnTo>
                    <a:pt x="30" y="355"/>
                  </a:lnTo>
                  <a:lnTo>
                    <a:pt x="21" y="299"/>
                  </a:lnTo>
                  <a:lnTo>
                    <a:pt x="4" y="291"/>
                  </a:lnTo>
                  <a:lnTo>
                    <a:pt x="12" y="274"/>
                  </a:lnTo>
                  <a:lnTo>
                    <a:pt x="0" y="266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54" name="Freeform 16"/>
            <p:cNvSpPr>
              <a:spLocks/>
            </p:cNvSpPr>
            <p:nvPr/>
          </p:nvSpPr>
          <p:spPr bwMode="auto">
            <a:xfrm>
              <a:off x="2148" y="496"/>
              <a:ext cx="146" cy="217"/>
            </a:xfrm>
            <a:custGeom>
              <a:avLst/>
              <a:gdLst>
                <a:gd name="T0" fmla="*/ 3 w 381"/>
                <a:gd name="T1" fmla="*/ 63 h 634"/>
                <a:gd name="T2" fmla="*/ 18 w 381"/>
                <a:gd name="T3" fmla="*/ 51 h 634"/>
                <a:gd name="T4" fmla="*/ 47 w 381"/>
                <a:gd name="T5" fmla="*/ 49 h 634"/>
                <a:gd name="T6" fmla="*/ 42 w 381"/>
                <a:gd name="T7" fmla="*/ 41 h 634"/>
                <a:gd name="T8" fmla="*/ 47 w 381"/>
                <a:gd name="T9" fmla="*/ 33 h 634"/>
                <a:gd name="T10" fmla="*/ 39 w 381"/>
                <a:gd name="T11" fmla="*/ 26 h 634"/>
                <a:gd name="T12" fmla="*/ 62 w 381"/>
                <a:gd name="T13" fmla="*/ 8 h 634"/>
                <a:gd name="T14" fmla="*/ 77 w 381"/>
                <a:gd name="T15" fmla="*/ 2 h 634"/>
                <a:gd name="T16" fmla="*/ 92 w 381"/>
                <a:gd name="T17" fmla="*/ 6 h 634"/>
                <a:gd name="T18" fmla="*/ 112 w 381"/>
                <a:gd name="T19" fmla="*/ 0 h 634"/>
                <a:gd name="T20" fmla="*/ 121 w 381"/>
                <a:gd name="T21" fmla="*/ 12 h 634"/>
                <a:gd name="T22" fmla="*/ 134 w 381"/>
                <a:gd name="T23" fmla="*/ 33 h 634"/>
                <a:gd name="T24" fmla="*/ 121 w 381"/>
                <a:gd name="T25" fmla="*/ 31 h 634"/>
                <a:gd name="T26" fmla="*/ 112 w 381"/>
                <a:gd name="T27" fmla="*/ 39 h 634"/>
                <a:gd name="T28" fmla="*/ 124 w 381"/>
                <a:gd name="T29" fmla="*/ 39 h 634"/>
                <a:gd name="T30" fmla="*/ 122 w 381"/>
                <a:gd name="T31" fmla="*/ 53 h 634"/>
                <a:gd name="T32" fmla="*/ 136 w 381"/>
                <a:gd name="T33" fmla="*/ 60 h 634"/>
                <a:gd name="T34" fmla="*/ 146 w 381"/>
                <a:gd name="T35" fmla="*/ 73 h 634"/>
                <a:gd name="T36" fmla="*/ 133 w 381"/>
                <a:gd name="T37" fmla="*/ 78 h 634"/>
                <a:gd name="T38" fmla="*/ 126 w 381"/>
                <a:gd name="T39" fmla="*/ 117 h 634"/>
                <a:gd name="T40" fmla="*/ 131 w 381"/>
                <a:gd name="T41" fmla="*/ 141 h 634"/>
                <a:gd name="T42" fmla="*/ 143 w 381"/>
                <a:gd name="T43" fmla="*/ 151 h 634"/>
                <a:gd name="T44" fmla="*/ 124 w 381"/>
                <a:gd name="T45" fmla="*/ 175 h 634"/>
                <a:gd name="T46" fmla="*/ 116 w 381"/>
                <a:gd name="T47" fmla="*/ 167 h 634"/>
                <a:gd name="T48" fmla="*/ 112 w 381"/>
                <a:gd name="T49" fmla="*/ 179 h 634"/>
                <a:gd name="T50" fmla="*/ 85 w 381"/>
                <a:gd name="T51" fmla="*/ 207 h 634"/>
                <a:gd name="T52" fmla="*/ 66 w 381"/>
                <a:gd name="T53" fmla="*/ 208 h 634"/>
                <a:gd name="T54" fmla="*/ 55 w 381"/>
                <a:gd name="T55" fmla="*/ 213 h 634"/>
                <a:gd name="T56" fmla="*/ 47 w 381"/>
                <a:gd name="T57" fmla="*/ 213 h 634"/>
                <a:gd name="T58" fmla="*/ 37 w 381"/>
                <a:gd name="T59" fmla="*/ 207 h 634"/>
                <a:gd name="T60" fmla="*/ 22 w 381"/>
                <a:gd name="T61" fmla="*/ 175 h 634"/>
                <a:gd name="T62" fmla="*/ 35 w 381"/>
                <a:gd name="T63" fmla="*/ 158 h 634"/>
                <a:gd name="T64" fmla="*/ 27 w 381"/>
                <a:gd name="T65" fmla="*/ 155 h 634"/>
                <a:gd name="T66" fmla="*/ 30 w 381"/>
                <a:gd name="T67" fmla="*/ 144 h 634"/>
                <a:gd name="T68" fmla="*/ 23 w 381"/>
                <a:gd name="T69" fmla="*/ 128 h 634"/>
                <a:gd name="T70" fmla="*/ 10 w 381"/>
                <a:gd name="T71" fmla="*/ 126 h 634"/>
                <a:gd name="T72" fmla="*/ 5 w 381"/>
                <a:gd name="T73" fmla="*/ 107 h 634"/>
                <a:gd name="T74" fmla="*/ 0 w 381"/>
                <a:gd name="T75" fmla="*/ 69 h 6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1" h="634">
                  <a:moveTo>
                    <a:pt x="0" y="202"/>
                  </a:moveTo>
                  <a:lnTo>
                    <a:pt x="9" y="184"/>
                  </a:lnTo>
                  <a:lnTo>
                    <a:pt x="35" y="167"/>
                  </a:lnTo>
                  <a:lnTo>
                    <a:pt x="47" y="150"/>
                  </a:lnTo>
                  <a:lnTo>
                    <a:pt x="78" y="154"/>
                  </a:lnTo>
                  <a:lnTo>
                    <a:pt x="122" y="142"/>
                  </a:lnTo>
                  <a:lnTo>
                    <a:pt x="122" y="133"/>
                  </a:lnTo>
                  <a:lnTo>
                    <a:pt x="109" y="120"/>
                  </a:lnTo>
                  <a:lnTo>
                    <a:pt x="109" y="99"/>
                  </a:lnTo>
                  <a:lnTo>
                    <a:pt x="122" y="95"/>
                  </a:lnTo>
                  <a:lnTo>
                    <a:pt x="118" y="86"/>
                  </a:lnTo>
                  <a:lnTo>
                    <a:pt x="101" y="77"/>
                  </a:lnTo>
                  <a:lnTo>
                    <a:pt x="106" y="47"/>
                  </a:lnTo>
                  <a:lnTo>
                    <a:pt x="162" y="22"/>
                  </a:lnTo>
                  <a:lnTo>
                    <a:pt x="179" y="5"/>
                  </a:lnTo>
                  <a:lnTo>
                    <a:pt x="201" y="5"/>
                  </a:lnTo>
                  <a:lnTo>
                    <a:pt x="223" y="26"/>
                  </a:lnTo>
                  <a:lnTo>
                    <a:pt x="241" y="17"/>
                  </a:lnTo>
                  <a:lnTo>
                    <a:pt x="249" y="22"/>
                  </a:lnTo>
                  <a:lnTo>
                    <a:pt x="293" y="0"/>
                  </a:lnTo>
                  <a:lnTo>
                    <a:pt x="315" y="8"/>
                  </a:lnTo>
                  <a:lnTo>
                    <a:pt x="315" y="35"/>
                  </a:lnTo>
                  <a:lnTo>
                    <a:pt x="350" y="81"/>
                  </a:lnTo>
                  <a:lnTo>
                    <a:pt x="350" y="95"/>
                  </a:lnTo>
                  <a:lnTo>
                    <a:pt x="346" y="99"/>
                  </a:lnTo>
                  <a:lnTo>
                    <a:pt x="315" y="91"/>
                  </a:lnTo>
                  <a:lnTo>
                    <a:pt x="293" y="95"/>
                  </a:lnTo>
                  <a:lnTo>
                    <a:pt x="293" y="115"/>
                  </a:lnTo>
                  <a:lnTo>
                    <a:pt x="297" y="120"/>
                  </a:lnTo>
                  <a:lnTo>
                    <a:pt x="323" y="115"/>
                  </a:lnTo>
                  <a:lnTo>
                    <a:pt x="310" y="146"/>
                  </a:lnTo>
                  <a:lnTo>
                    <a:pt x="319" y="154"/>
                  </a:lnTo>
                  <a:lnTo>
                    <a:pt x="332" y="154"/>
                  </a:lnTo>
                  <a:lnTo>
                    <a:pt x="354" y="176"/>
                  </a:lnTo>
                  <a:lnTo>
                    <a:pt x="381" y="206"/>
                  </a:lnTo>
                  <a:lnTo>
                    <a:pt x="381" y="214"/>
                  </a:lnTo>
                  <a:lnTo>
                    <a:pt x="354" y="218"/>
                  </a:lnTo>
                  <a:lnTo>
                    <a:pt x="346" y="227"/>
                  </a:lnTo>
                  <a:lnTo>
                    <a:pt x="350" y="266"/>
                  </a:lnTo>
                  <a:lnTo>
                    <a:pt x="328" y="342"/>
                  </a:lnTo>
                  <a:lnTo>
                    <a:pt x="328" y="382"/>
                  </a:lnTo>
                  <a:lnTo>
                    <a:pt x="341" y="412"/>
                  </a:lnTo>
                  <a:lnTo>
                    <a:pt x="363" y="420"/>
                  </a:lnTo>
                  <a:lnTo>
                    <a:pt x="372" y="442"/>
                  </a:lnTo>
                  <a:lnTo>
                    <a:pt x="328" y="494"/>
                  </a:lnTo>
                  <a:lnTo>
                    <a:pt x="323" y="510"/>
                  </a:lnTo>
                  <a:lnTo>
                    <a:pt x="315" y="510"/>
                  </a:lnTo>
                  <a:lnTo>
                    <a:pt x="302" y="489"/>
                  </a:lnTo>
                  <a:lnTo>
                    <a:pt x="293" y="494"/>
                  </a:lnTo>
                  <a:lnTo>
                    <a:pt x="293" y="523"/>
                  </a:lnTo>
                  <a:lnTo>
                    <a:pt x="241" y="592"/>
                  </a:lnTo>
                  <a:lnTo>
                    <a:pt x="223" y="604"/>
                  </a:lnTo>
                  <a:lnTo>
                    <a:pt x="183" y="600"/>
                  </a:lnTo>
                  <a:lnTo>
                    <a:pt x="171" y="608"/>
                  </a:lnTo>
                  <a:lnTo>
                    <a:pt x="157" y="634"/>
                  </a:lnTo>
                  <a:lnTo>
                    <a:pt x="144" y="621"/>
                  </a:lnTo>
                  <a:lnTo>
                    <a:pt x="127" y="617"/>
                  </a:lnTo>
                  <a:lnTo>
                    <a:pt x="122" y="621"/>
                  </a:lnTo>
                  <a:lnTo>
                    <a:pt x="109" y="604"/>
                  </a:lnTo>
                  <a:lnTo>
                    <a:pt x="96" y="604"/>
                  </a:lnTo>
                  <a:lnTo>
                    <a:pt x="70" y="554"/>
                  </a:lnTo>
                  <a:lnTo>
                    <a:pt x="57" y="510"/>
                  </a:lnTo>
                  <a:lnTo>
                    <a:pt x="61" y="484"/>
                  </a:lnTo>
                  <a:lnTo>
                    <a:pt x="92" y="463"/>
                  </a:lnTo>
                  <a:lnTo>
                    <a:pt x="92" y="454"/>
                  </a:lnTo>
                  <a:lnTo>
                    <a:pt x="70" y="454"/>
                  </a:lnTo>
                  <a:lnTo>
                    <a:pt x="83" y="433"/>
                  </a:lnTo>
                  <a:lnTo>
                    <a:pt x="78" y="420"/>
                  </a:lnTo>
                  <a:lnTo>
                    <a:pt x="57" y="420"/>
                  </a:lnTo>
                  <a:lnTo>
                    <a:pt x="61" y="373"/>
                  </a:lnTo>
                  <a:lnTo>
                    <a:pt x="35" y="385"/>
                  </a:lnTo>
                  <a:lnTo>
                    <a:pt x="26" y="368"/>
                  </a:lnTo>
                  <a:lnTo>
                    <a:pt x="26" y="334"/>
                  </a:lnTo>
                  <a:lnTo>
                    <a:pt x="13" y="313"/>
                  </a:lnTo>
                  <a:lnTo>
                    <a:pt x="23" y="300"/>
                  </a:lnTo>
                  <a:lnTo>
                    <a:pt x="0" y="202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55" name="Freeform 17"/>
            <p:cNvSpPr>
              <a:spLocks/>
            </p:cNvSpPr>
            <p:nvPr/>
          </p:nvSpPr>
          <p:spPr bwMode="auto">
            <a:xfrm>
              <a:off x="1767" y="842"/>
              <a:ext cx="302" cy="185"/>
            </a:xfrm>
            <a:custGeom>
              <a:avLst/>
              <a:gdLst>
                <a:gd name="T0" fmla="*/ 2 w 788"/>
                <a:gd name="T1" fmla="*/ 97 h 535"/>
                <a:gd name="T2" fmla="*/ 45 w 788"/>
                <a:gd name="T3" fmla="*/ 93 h 535"/>
                <a:gd name="T4" fmla="*/ 60 w 788"/>
                <a:gd name="T5" fmla="*/ 75 h 535"/>
                <a:gd name="T6" fmla="*/ 72 w 788"/>
                <a:gd name="T7" fmla="*/ 55 h 535"/>
                <a:gd name="T8" fmla="*/ 67 w 788"/>
                <a:gd name="T9" fmla="*/ 36 h 535"/>
                <a:gd name="T10" fmla="*/ 60 w 788"/>
                <a:gd name="T11" fmla="*/ 33 h 535"/>
                <a:gd name="T12" fmla="*/ 65 w 788"/>
                <a:gd name="T13" fmla="*/ 19 h 535"/>
                <a:gd name="T14" fmla="*/ 109 w 788"/>
                <a:gd name="T15" fmla="*/ 25 h 535"/>
                <a:gd name="T16" fmla="*/ 121 w 788"/>
                <a:gd name="T17" fmla="*/ 16 h 535"/>
                <a:gd name="T18" fmla="*/ 159 w 788"/>
                <a:gd name="T19" fmla="*/ 0 h 535"/>
                <a:gd name="T20" fmla="*/ 174 w 788"/>
                <a:gd name="T21" fmla="*/ 10 h 535"/>
                <a:gd name="T22" fmla="*/ 189 w 788"/>
                <a:gd name="T23" fmla="*/ 27 h 535"/>
                <a:gd name="T24" fmla="*/ 203 w 788"/>
                <a:gd name="T25" fmla="*/ 19 h 535"/>
                <a:gd name="T26" fmla="*/ 218 w 788"/>
                <a:gd name="T27" fmla="*/ 24 h 535"/>
                <a:gd name="T28" fmla="*/ 240 w 788"/>
                <a:gd name="T29" fmla="*/ 36 h 535"/>
                <a:gd name="T30" fmla="*/ 253 w 788"/>
                <a:gd name="T31" fmla="*/ 31 h 535"/>
                <a:gd name="T32" fmla="*/ 256 w 788"/>
                <a:gd name="T33" fmla="*/ 49 h 535"/>
                <a:gd name="T34" fmla="*/ 256 w 788"/>
                <a:gd name="T35" fmla="*/ 59 h 535"/>
                <a:gd name="T36" fmla="*/ 260 w 788"/>
                <a:gd name="T37" fmla="*/ 81 h 535"/>
                <a:gd name="T38" fmla="*/ 272 w 788"/>
                <a:gd name="T39" fmla="*/ 97 h 535"/>
                <a:gd name="T40" fmla="*/ 275 w 788"/>
                <a:gd name="T41" fmla="*/ 117 h 535"/>
                <a:gd name="T42" fmla="*/ 293 w 788"/>
                <a:gd name="T43" fmla="*/ 136 h 535"/>
                <a:gd name="T44" fmla="*/ 295 w 788"/>
                <a:gd name="T45" fmla="*/ 145 h 535"/>
                <a:gd name="T46" fmla="*/ 278 w 788"/>
                <a:gd name="T47" fmla="*/ 149 h 535"/>
                <a:gd name="T48" fmla="*/ 254 w 788"/>
                <a:gd name="T49" fmla="*/ 150 h 535"/>
                <a:gd name="T50" fmla="*/ 245 w 788"/>
                <a:gd name="T51" fmla="*/ 171 h 535"/>
                <a:gd name="T52" fmla="*/ 233 w 788"/>
                <a:gd name="T53" fmla="*/ 170 h 535"/>
                <a:gd name="T54" fmla="*/ 223 w 788"/>
                <a:gd name="T55" fmla="*/ 173 h 535"/>
                <a:gd name="T56" fmla="*/ 219 w 788"/>
                <a:gd name="T57" fmla="*/ 179 h 535"/>
                <a:gd name="T58" fmla="*/ 193 w 788"/>
                <a:gd name="T59" fmla="*/ 181 h 535"/>
                <a:gd name="T60" fmla="*/ 179 w 788"/>
                <a:gd name="T61" fmla="*/ 182 h 535"/>
                <a:gd name="T62" fmla="*/ 171 w 788"/>
                <a:gd name="T63" fmla="*/ 176 h 535"/>
                <a:gd name="T64" fmla="*/ 153 w 788"/>
                <a:gd name="T65" fmla="*/ 176 h 535"/>
                <a:gd name="T66" fmla="*/ 141 w 788"/>
                <a:gd name="T67" fmla="*/ 161 h 535"/>
                <a:gd name="T68" fmla="*/ 114 w 788"/>
                <a:gd name="T69" fmla="*/ 158 h 535"/>
                <a:gd name="T70" fmla="*/ 89 w 788"/>
                <a:gd name="T71" fmla="*/ 154 h 535"/>
                <a:gd name="T72" fmla="*/ 90 w 788"/>
                <a:gd name="T73" fmla="*/ 137 h 535"/>
                <a:gd name="T74" fmla="*/ 69 w 788"/>
                <a:gd name="T75" fmla="*/ 130 h 535"/>
                <a:gd name="T76" fmla="*/ 54 w 788"/>
                <a:gd name="T77" fmla="*/ 130 h 535"/>
                <a:gd name="T78" fmla="*/ 42 w 788"/>
                <a:gd name="T79" fmla="*/ 150 h 535"/>
                <a:gd name="T80" fmla="*/ 27 w 788"/>
                <a:gd name="T81" fmla="*/ 142 h 535"/>
                <a:gd name="T82" fmla="*/ 18 w 788"/>
                <a:gd name="T83" fmla="*/ 124 h 535"/>
                <a:gd name="T84" fmla="*/ 0 w 788"/>
                <a:gd name="T85" fmla="*/ 101 h 5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88" h="535">
                  <a:moveTo>
                    <a:pt x="0" y="292"/>
                  </a:moveTo>
                  <a:lnTo>
                    <a:pt x="4" y="281"/>
                  </a:lnTo>
                  <a:lnTo>
                    <a:pt x="83" y="269"/>
                  </a:lnTo>
                  <a:lnTo>
                    <a:pt x="118" y="269"/>
                  </a:lnTo>
                  <a:lnTo>
                    <a:pt x="144" y="257"/>
                  </a:lnTo>
                  <a:lnTo>
                    <a:pt x="157" y="218"/>
                  </a:lnTo>
                  <a:lnTo>
                    <a:pt x="180" y="192"/>
                  </a:lnTo>
                  <a:lnTo>
                    <a:pt x="188" y="158"/>
                  </a:lnTo>
                  <a:lnTo>
                    <a:pt x="188" y="120"/>
                  </a:lnTo>
                  <a:lnTo>
                    <a:pt x="175" y="103"/>
                  </a:lnTo>
                  <a:lnTo>
                    <a:pt x="161" y="103"/>
                  </a:lnTo>
                  <a:lnTo>
                    <a:pt x="157" y="94"/>
                  </a:lnTo>
                  <a:lnTo>
                    <a:pt x="157" y="73"/>
                  </a:lnTo>
                  <a:lnTo>
                    <a:pt x="170" y="56"/>
                  </a:lnTo>
                  <a:lnTo>
                    <a:pt x="262" y="65"/>
                  </a:lnTo>
                  <a:lnTo>
                    <a:pt x="284" y="73"/>
                  </a:lnTo>
                  <a:lnTo>
                    <a:pt x="306" y="65"/>
                  </a:lnTo>
                  <a:lnTo>
                    <a:pt x="315" y="47"/>
                  </a:lnTo>
                  <a:lnTo>
                    <a:pt x="346" y="30"/>
                  </a:lnTo>
                  <a:lnTo>
                    <a:pt x="415" y="0"/>
                  </a:lnTo>
                  <a:lnTo>
                    <a:pt x="429" y="5"/>
                  </a:lnTo>
                  <a:lnTo>
                    <a:pt x="454" y="30"/>
                  </a:lnTo>
                  <a:lnTo>
                    <a:pt x="463" y="51"/>
                  </a:lnTo>
                  <a:lnTo>
                    <a:pt x="494" y="77"/>
                  </a:lnTo>
                  <a:lnTo>
                    <a:pt x="516" y="56"/>
                  </a:lnTo>
                  <a:lnTo>
                    <a:pt x="529" y="56"/>
                  </a:lnTo>
                  <a:lnTo>
                    <a:pt x="547" y="56"/>
                  </a:lnTo>
                  <a:lnTo>
                    <a:pt x="568" y="68"/>
                  </a:lnTo>
                  <a:lnTo>
                    <a:pt x="600" y="103"/>
                  </a:lnTo>
                  <a:lnTo>
                    <a:pt x="625" y="103"/>
                  </a:lnTo>
                  <a:lnTo>
                    <a:pt x="652" y="84"/>
                  </a:lnTo>
                  <a:lnTo>
                    <a:pt x="660" y="89"/>
                  </a:lnTo>
                  <a:lnTo>
                    <a:pt x="660" y="120"/>
                  </a:lnTo>
                  <a:lnTo>
                    <a:pt x="669" y="142"/>
                  </a:lnTo>
                  <a:lnTo>
                    <a:pt x="664" y="150"/>
                  </a:lnTo>
                  <a:lnTo>
                    <a:pt x="669" y="171"/>
                  </a:lnTo>
                  <a:lnTo>
                    <a:pt x="691" y="196"/>
                  </a:lnTo>
                  <a:lnTo>
                    <a:pt x="679" y="235"/>
                  </a:lnTo>
                  <a:lnTo>
                    <a:pt x="704" y="243"/>
                  </a:lnTo>
                  <a:lnTo>
                    <a:pt x="709" y="281"/>
                  </a:lnTo>
                  <a:lnTo>
                    <a:pt x="722" y="296"/>
                  </a:lnTo>
                  <a:lnTo>
                    <a:pt x="717" y="338"/>
                  </a:lnTo>
                  <a:lnTo>
                    <a:pt x="734" y="350"/>
                  </a:lnTo>
                  <a:lnTo>
                    <a:pt x="765" y="392"/>
                  </a:lnTo>
                  <a:lnTo>
                    <a:pt x="788" y="406"/>
                  </a:lnTo>
                  <a:lnTo>
                    <a:pt x="770" y="419"/>
                  </a:lnTo>
                  <a:lnTo>
                    <a:pt x="748" y="402"/>
                  </a:lnTo>
                  <a:lnTo>
                    <a:pt x="726" y="431"/>
                  </a:lnTo>
                  <a:lnTo>
                    <a:pt x="695" y="440"/>
                  </a:lnTo>
                  <a:lnTo>
                    <a:pt x="664" y="435"/>
                  </a:lnTo>
                  <a:lnTo>
                    <a:pt x="647" y="495"/>
                  </a:lnTo>
                  <a:lnTo>
                    <a:pt x="638" y="495"/>
                  </a:lnTo>
                  <a:lnTo>
                    <a:pt x="625" y="484"/>
                  </a:lnTo>
                  <a:lnTo>
                    <a:pt x="608" y="491"/>
                  </a:lnTo>
                  <a:lnTo>
                    <a:pt x="590" y="491"/>
                  </a:lnTo>
                  <a:lnTo>
                    <a:pt x="582" y="500"/>
                  </a:lnTo>
                  <a:lnTo>
                    <a:pt x="586" y="518"/>
                  </a:lnTo>
                  <a:lnTo>
                    <a:pt x="572" y="518"/>
                  </a:lnTo>
                  <a:lnTo>
                    <a:pt x="534" y="491"/>
                  </a:lnTo>
                  <a:lnTo>
                    <a:pt x="503" y="522"/>
                  </a:lnTo>
                  <a:lnTo>
                    <a:pt x="494" y="518"/>
                  </a:lnTo>
                  <a:lnTo>
                    <a:pt x="468" y="526"/>
                  </a:lnTo>
                  <a:lnTo>
                    <a:pt x="454" y="508"/>
                  </a:lnTo>
                  <a:lnTo>
                    <a:pt x="447" y="508"/>
                  </a:lnTo>
                  <a:lnTo>
                    <a:pt x="419" y="535"/>
                  </a:lnTo>
                  <a:lnTo>
                    <a:pt x="398" y="508"/>
                  </a:lnTo>
                  <a:lnTo>
                    <a:pt x="381" y="500"/>
                  </a:lnTo>
                  <a:lnTo>
                    <a:pt x="367" y="466"/>
                  </a:lnTo>
                  <a:lnTo>
                    <a:pt x="346" y="470"/>
                  </a:lnTo>
                  <a:lnTo>
                    <a:pt x="298" y="458"/>
                  </a:lnTo>
                  <a:lnTo>
                    <a:pt x="258" y="458"/>
                  </a:lnTo>
                  <a:lnTo>
                    <a:pt x="232" y="445"/>
                  </a:lnTo>
                  <a:lnTo>
                    <a:pt x="241" y="419"/>
                  </a:lnTo>
                  <a:lnTo>
                    <a:pt x="236" y="397"/>
                  </a:lnTo>
                  <a:lnTo>
                    <a:pt x="210" y="392"/>
                  </a:lnTo>
                  <a:lnTo>
                    <a:pt x="180" y="376"/>
                  </a:lnTo>
                  <a:lnTo>
                    <a:pt x="170" y="392"/>
                  </a:lnTo>
                  <a:lnTo>
                    <a:pt x="140" y="376"/>
                  </a:lnTo>
                  <a:lnTo>
                    <a:pt x="122" y="427"/>
                  </a:lnTo>
                  <a:lnTo>
                    <a:pt x="109" y="435"/>
                  </a:lnTo>
                  <a:lnTo>
                    <a:pt x="105" y="453"/>
                  </a:lnTo>
                  <a:lnTo>
                    <a:pt x="70" y="411"/>
                  </a:lnTo>
                  <a:lnTo>
                    <a:pt x="47" y="372"/>
                  </a:lnTo>
                  <a:lnTo>
                    <a:pt x="47" y="358"/>
                  </a:lnTo>
                  <a:lnTo>
                    <a:pt x="22" y="330"/>
                  </a:lnTo>
                  <a:lnTo>
                    <a:pt x="0" y="292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56" name="Freeform 18"/>
            <p:cNvSpPr>
              <a:spLocks/>
            </p:cNvSpPr>
            <p:nvPr/>
          </p:nvSpPr>
          <p:spPr bwMode="auto">
            <a:xfrm>
              <a:off x="2090" y="451"/>
              <a:ext cx="178" cy="98"/>
            </a:xfrm>
            <a:custGeom>
              <a:avLst/>
              <a:gdLst>
                <a:gd name="T0" fmla="*/ 0 w 464"/>
                <a:gd name="T1" fmla="*/ 39 h 283"/>
                <a:gd name="T2" fmla="*/ 0 w 464"/>
                <a:gd name="T3" fmla="*/ 52 h 283"/>
                <a:gd name="T4" fmla="*/ 8 w 464"/>
                <a:gd name="T5" fmla="*/ 58 h 283"/>
                <a:gd name="T6" fmla="*/ 10 w 464"/>
                <a:gd name="T7" fmla="*/ 62 h 283"/>
                <a:gd name="T8" fmla="*/ 47 w 464"/>
                <a:gd name="T9" fmla="*/ 58 h 283"/>
                <a:gd name="T10" fmla="*/ 54 w 464"/>
                <a:gd name="T11" fmla="*/ 66 h 283"/>
                <a:gd name="T12" fmla="*/ 61 w 464"/>
                <a:gd name="T13" fmla="*/ 70 h 283"/>
                <a:gd name="T14" fmla="*/ 57 w 464"/>
                <a:gd name="T15" fmla="*/ 83 h 283"/>
                <a:gd name="T16" fmla="*/ 64 w 464"/>
                <a:gd name="T17" fmla="*/ 86 h 283"/>
                <a:gd name="T18" fmla="*/ 66 w 464"/>
                <a:gd name="T19" fmla="*/ 92 h 283"/>
                <a:gd name="T20" fmla="*/ 74 w 464"/>
                <a:gd name="T21" fmla="*/ 89 h 283"/>
                <a:gd name="T22" fmla="*/ 75 w 464"/>
                <a:gd name="T23" fmla="*/ 97 h 283"/>
                <a:gd name="T24" fmla="*/ 87 w 464"/>
                <a:gd name="T25" fmla="*/ 98 h 283"/>
                <a:gd name="T26" fmla="*/ 104 w 464"/>
                <a:gd name="T27" fmla="*/ 94 h 283"/>
                <a:gd name="T28" fmla="*/ 104 w 464"/>
                <a:gd name="T29" fmla="*/ 90 h 283"/>
                <a:gd name="T30" fmla="*/ 99 w 464"/>
                <a:gd name="T31" fmla="*/ 86 h 283"/>
                <a:gd name="T32" fmla="*/ 99 w 464"/>
                <a:gd name="T33" fmla="*/ 79 h 283"/>
                <a:gd name="T34" fmla="*/ 104 w 464"/>
                <a:gd name="T35" fmla="*/ 77 h 283"/>
                <a:gd name="T36" fmla="*/ 102 w 464"/>
                <a:gd name="T37" fmla="*/ 74 h 283"/>
                <a:gd name="T38" fmla="*/ 96 w 464"/>
                <a:gd name="T39" fmla="*/ 71 h 283"/>
                <a:gd name="T40" fmla="*/ 98 w 464"/>
                <a:gd name="T41" fmla="*/ 61 h 283"/>
                <a:gd name="T42" fmla="*/ 119 w 464"/>
                <a:gd name="T43" fmla="*/ 52 h 283"/>
                <a:gd name="T44" fmla="*/ 126 w 464"/>
                <a:gd name="T45" fmla="*/ 46 h 283"/>
                <a:gd name="T46" fmla="*/ 134 w 464"/>
                <a:gd name="T47" fmla="*/ 46 h 283"/>
                <a:gd name="T48" fmla="*/ 143 w 464"/>
                <a:gd name="T49" fmla="*/ 53 h 283"/>
                <a:gd name="T50" fmla="*/ 150 w 464"/>
                <a:gd name="T51" fmla="*/ 51 h 283"/>
                <a:gd name="T52" fmla="*/ 153 w 464"/>
                <a:gd name="T53" fmla="*/ 42 h 283"/>
                <a:gd name="T54" fmla="*/ 151 w 464"/>
                <a:gd name="T55" fmla="*/ 33 h 283"/>
                <a:gd name="T56" fmla="*/ 168 w 464"/>
                <a:gd name="T57" fmla="*/ 28 h 283"/>
                <a:gd name="T58" fmla="*/ 178 w 464"/>
                <a:gd name="T59" fmla="*/ 22 h 283"/>
                <a:gd name="T60" fmla="*/ 168 w 464"/>
                <a:gd name="T61" fmla="*/ 21 h 283"/>
                <a:gd name="T62" fmla="*/ 162 w 464"/>
                <a:gd name="T63" fmla="*/ 15 h 283"/>
                <a:gd name="T64" fmla="*/ 141 w 464"/>
                <a:gd name="T65" fmla="*/ 13 h 283"/>
                <a:gd name="T66" fmla="*/ 139 w 464"/>
                <a:gd name="T67" fmla="*/ 19 h 283"/>
                <a:gd name="T68" fmla="*/ 136 w 464"/>
                <a:gd name="T69" fmla="*/ 11 h 283"/>
                <a:gd name="T70" fmla="*/ 141 w 464"/>
                <a:gd name="T71" fmla="*/ 7 h 283"/>
                <a:gd name="T72" fmla="*/ 139 w 464"/>
                <a:gd name="T73" fmla="*/ 4 h 283"/>
                <a:gd name="T74" fmla="*/ 127 w 464"/>
                <a:gd name="T75" fmla="*/ 0 h 283"/>
                <a:gd name="T76" fmla="*/ 112 w 464"/>
                <a:gd name="T77" fmla="*/ 7 h 283"/>
                <a:gd name="T78" fmla="*/ 109 w 464"/>
                <a:gd name="T79" fmla="*/ 13 h 283"/>
                <a:gd name="T80" fmla="*/ 104 w 464"/>
                <a:gd name="T81" fmla="*/ 11 h 283"/>
                <a:gd name="T82" fmla="*/ 101 w 464"/>
                <a:gd name="T83" fmla="*/ 15 h 283"/>
                <a:gd name="T84" fmla="*/ 104 w 464"/>
                <a:gd name="T85" fmla="*/ 4 h 283"/>
                <a:gd name="T86" fmla="*/ 99 w 464"/>
                <a:gd name="T87" fmla="*/ 3 h 283"/>
                <a:gd name="T88" fmla="*/ 84 w 464"/>
                <a:gd name="T89" fmla="*/ 13 h 283"/>
                <a:gd name="T90" fmla="*/ 75 w 464"/>
                <a:gd name="T91" fmla="*/ 11 h 283"/>
                <a:gd name="T92" fmla="*/ 57 w 464"/>
                <a:gd name="T93" fmla="*/ 16 h 283"/>
                <a:gd name="T94" fmla="*/ 52 w 464"/>
                <a:gd name="T95" fmla="*/ 16 h 283"/>
                <a:gd name="T96" fmla="*/ 47 w 464"/>
                <a:gd name="T97" fmla="*/ 13 h 283"/>
                <a:gd name="T98" fmla="*/ 44 w 464"/>
                <a:gd name="T99" fmla="*/ 13 h 283"/>
                <a:gd name="T100" fmla="*/ 42 w 464"/>
                <a:gd name="T101" fmla="*/ 16 h 283"/>
                <a:gd name="T102" fmla="*/ 33 w 464"/>
                <a:gd name="T103" fmla="*/ 13 h 283"/>
                <a:gd name="T104" fmla="*/ 30 w 464"/>
                <a:gd name="T105" fmla="*/ 15 h 283"/>
                <a:gd name="T106" fmla="*/ 29 w 464"/>
                <a:gd name="T107" fmla="*/ 24 h 283"/>
                <a:gd name="T108" fmla="*/ 25 w 464"/>
                <a:gd name="T109" fmla="*/ 26 h 283"/>
                <a:gd name="T110" fmla="*/ 12 w 464"/>
                <a:gd name="T111" fmla="*/ 28 h 283"/>
                <a:gd name="T112" fmla="*/ 7 w 464"/>
                <a:gd name="T113" fmla="*/ 36 h 283"/>
                <a:gd name="T114" fmla="*/ 0 w 464"/>
                <a:gd name="T115" fmla="*/ 39 h 2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64" h="283">
                  <a:moveTo>
                    <a:pt x="0" y="112"/>
                  </a:moveTo>
                  <a:lnTo>
                    <a:pt x="0" y="150"/>
                  </a:lnTo>
                  <a:lnTo>
                    <a:pt x="21" y="167"/>
                  </a:lnTo>
                  <a:lnTo>
                    <a:pt x="26" y="180"/>
                  </a:lnTo>
                  <a:lnTo>
                    <a:pt x="122" y="167"/>
                  </a:lnTo>
                  <a:lnTo>
                    <a:pt x="140" y="192"/>
                  </a:lnTo>
                  <a:lnTo>
                    <a:pt x="158" y="201"/>
                  </a:lnTo>
                  <a:lnTo>
                    <a:pt x="149" y="240"/>
                  </a:lnTo>
                  <a:lnTo>
                    <a:pt x="167" y="249"/>
                  </a:lnTo>
                  <a:lnTo>
                    <a:pt x="172" y="266"/>
                  </a:lnTo>
                  <a:lnTo>
                    <a:pt x="192" y="257"/>
                  </a:lnTo>
                  <a:lnTo>
                    <a:pt x="196" y="279"/>
                  </a:lnTo>
                  <a:lnTo>
                    <a:pt x="227" y="283"/>
                  </a:lnTo>
                  <a:lnTo>
                    <a:pt x="271" y="271"/>
                  </a:lnTo>
                  <a:lnTo>
                    <a:pt x="271" y="261"/>
                  </a:lnTo>
                  <a:lnTo>
                    <a:pt x="258" y="249"/>
                  </a:lnTo>
                  <a:lnTo>
                    <a:pt x="258" y="227"/>
                  </a:lnTo>
                  <a:lnTo>
                    <a:pt x="271" y="223"/>
                  </a:lnTo>
                  <a:lnTo>
                    <a:pt x="267" y="215"/>
                  </a:lnTo>
                  <a:lnTo>
                    <a:pt x="250" y="206"/>
                  </a:lnTo>
                  <a:lnTo>
                    <a:pt x="255" y="176"/>
                  </a:lnTo>
                  <a:lnTo>
                    <a:pt x="311" y="150"/>
                  </a:lnTo>
                  <a:lnTo>
                    <a:pt x="328" y="133"/>
                  </a:lnTo>
                  <a:lnTo>
                    <a:pt x="350" y="133"/>
                  </a:lnTo>
                  <a:lnTo>
                    <a:pt x="372" y="154"/>
                  </a:lnTo>
                  <a:lnTo>
                    <a:pt x="390" y="146"/>
                  </a:lnTo>
                  <a:lnTo>
                    <a:pt x="398" y="120"/>
                  </a:lnTo>
                  <a:lnTo>
                    <a:pt x="393" y="94"/>
                  </a:lnTo>
                  <a:lnTo>
                    <a:pt x="437" y="82"/>
                  </a:lnTo>
                  <a:lnTo>
                    <a:pt x="464" y="64"/>
                  </a:lnTo>
                  <a:lnTo>
                    <a:pt x="437" y="60"/>
                  </a:lnTo>
                  <a:lnTo>
                    <a:pt x="421" y="42"/>
                  </a:lnTo>
                  <a:lnTo>
                    <a:pt x="368" y="38"/>
                  </a:lnTo>
                  <a:lnTo>
                    <a:pt x="363" y="56"/>
                  </a:lnTo>
                  <a:lnTo>
                    <a:pt x="354" y="33"/>
                  </a:lnTo>
                  <a:lnTo>
                    <a:pt x="368" y="21"/>
                  </a:lnTo>
                  <a:lnTo>
                    <a:pt x="363" y="12"/>
                  </a:lnTo>
                  <a:lnTo>
                    <a:pt x="332" y="0"/>
                  </a:lnTo>
                  <a:lnTo>
                    <a:pt x="293" y="21"/>
                  </a:lnTo>
                  <a:lnTo>
                    <a:pt x="285" y="38"/>
                  </a:lnTo>
                  <a:lnTo>
                    <a:pt x="271" y="33"/>
                  </a:lnTo>
                  <a:lnTo>
                    <a:pt x="263" y="42"/>
                  </a:lnTo>
                  <a:lnTo>
                    <a:pt x="271" y="12"/>
                  </a:lnTo>
                  <a:lnTo>
                    <a:pt x="258" y="8"/>
                  </a:lnTo>
                  <a:lnTo>
                    <a:pt x="219" y="38"/>
                  </a:lnTo>
                  <a:lnTo>
                    <a:pt x="196" y="33"/>
                  </a:lnTo>
                  <a:lnTo>
                    <a:pt x="149" y="46"/>
                  </a:lnTo>
                  <a:lnTo>
                    <a:pt x="135" y="46"/>
                  </a:lnTo>
                  <a:lnTo>
                    <a:pt x="122" y="38"/>
                  </a:lnTo>
                  <a:lnTo>
                    <a:pt x="114" y="38"/>
                  </a:lnTo>
                  <a:lnTo>
                    <a:pt x="109" y="46"/>
                  </a:lnTo>
                  <a:lnTo>
                    <a:pt x="87" y="38"/>
                  </a:lnTo>
                  <a:lnTo>
                    <a:pt x="79" y="42"/>
                  </a:lnTo>
                  <a:lnTo>
                    <a:pt x="75" y="68"/>
                  </a:lnTo>
                  <a:lnTo>
                    <a:pt x="66" y="76"/>
                  </a:lnTo>
                  <a:lnTo>
                    <a:pt x="31" y="82"/>
                  </a:lnTo>
                  <a:lnTo>
                    <a:pt x="18" y="103"/>
                  </a:lnTo>
                  <a:lnTo>
                    <a:pt x="0" y="112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57" name="Freeform 19"/>
            <p:cNvSpPr>
              <a:spLocks/>
            </p:cNvSpPr>
            <p:nvPr/>
          </p:nvSpPr>
          <p:spPr bwMode="auto">
            <a:xfrm>
              <a:off x="1608" y="408"/>
              <a:ext cx="179" cy="153"/>
            </a:xfrm>
            <a:custGeom>
              <a:avLst/>
              <a:gdLst>
                <a:gd name="T0" fmla="*/ 2 w 468"/>
                <a:gd name="T1" fmla="*/ 88 h 442"/>
                <a:gd name="T2" fmla="*/ 2 w 468"/>
                <a:gd name="T3" fmla="*/ 101 h 442"/>
                <a:gd name="T4" fmla="*/ 10 w 468"/>
                <a:gd name="T5" fmla="*/ 100 h 442"/>
                <a:gd name="T6" fmla="*/ 14 w 468"/>
                <a:gd name="T7" fmla="*/ 97 h 442"/>
                <a:gd name="T8" fmla="*/ 19 w 468"/>
                <a:gd name="T9" fmla="*/ 117 h 442"/>
                <a:gd name="T10" fmla="*/ 35 w 468"/>
                <a:gd name="T11" fmla="*/ 119 h 442"/>
                <a:gd name="T12" fmla="*/ 44 w 468"/>
                <a:gd name="T13" fmla="*/ 114 h 442"/>
                <a:gd name="T14" fmla="*/ 44 w 468"/>
                <a:gd name="T15" fmla="*/ 122 h 442"/>
                <a:gd name="T16" fmla="*/ 27 w 468"/>
                <a:gd name="T17" fmla="*/ 144 h 442"/>
                <a:gd name="T18" fmla="*/ 35 w 468"/>
                <a:gd name="T19" fmla="*/ 147 h 442"/>
                <a:gd name="T20" fmla="*/ 42 w 468"/>
                <a:gd name="T21" fmla="*/ 140 h 442"/>
                <a:gd name="T22" fmla="*/ 49 w 468"/>
                <a:gd name="T23" fmla="*/ 144 h 442"/>
                <a:gd name="T24" fmla="*/ 64 w 468"/>
                <a:gd name="T25" fmla="*/ 137 h 442"/>
                <a:gd name="T26" fmla="*/ 77 w 468"/>
                <a:gd name="T27" fmla="*/ 133 h 442"/>
                <a:gd name="T28" fmla="*/ 87 w 468"/>
                <a:gd name="T29" fmla="*/ 126 h 442"/>
                <a:gd name="T30" fmla="*/ 94 w 468"/>
                <a:gd name="T31" fmla="*/ 122 h 442"/>
                <a:gd name="T32" fmla="*/ 106 w 468"/>
                <a:gd name="T33" fmla="*/ 126 h 442"/>
                <a:gd name="T34" fmla="*/ 117 w 468"/>
                <a:gd name="T35" fmla="*/ 122 h 442"/>
                <a:gd name="T36" fmla="*/ 140 w 468"/>
                <a:gd name="T37" fmla="*/ 122 h 442"/>
                <a:gd name="T38" fmla="*/ 152 w 468"/>
                <a:gd name="T39" fmla="*/ 104 h 442"/>
                <a:gd name="T40" fmla="*/ 152 w 468"/>
                <a:gd name="T41" fmla="*/ 85 h 442"/>
                <a:gd name="T42" fmla="*/ 154 w 468"/>
                <a:gd name="T43" fmla="*/ 67 h 442"/>
                <a:gd name="T44" fmla="*/ 168 w 468"/>
                <a:gd name="T45" fmla="*/ 46 h 442"/>
                <a:gd name="T46" fmla="*/ 174 w 468"/>
                <a:gd name="T47" fmla="*/ 18 h 442"/>
                <a:gd name="T48" fmla="*/ 179 w 468"/>
                <a:gd name="T49" fmla="*/ 5 h 442"/>
                <a:gd name="T50" fmla="*/ 162 w 468"/>
                <a:gd name="T51" fmla="*/ 16 h 442"/>
                <a:gd name="T52" fmla="*/ 164 w 468"/>
                <a:gd name="T53" fmla="*/ 8 h 442"/>
                <a:gd name="T54" fmla="*/ 152 w 468"/>
                <a:gd name="T55" fmla="*/ 9 h 442"/>
                <a:gd name="T56" fmla="*/ 140 w 468"/>
                <a:gd name="T57" fmla="*/ 14 h 442"/>
                <a:gd name="T58" fmla="*/ 133 w 468"/>
                <a:gd name="T59" fmla="*/ 15 h 442"/>
                <a:gd name="T60" fmla="*/ 120 w 468"/>
                <a:gd name="T61" fmla="*/ 21 h 442"/>
                <a:gd name="T62" fmla="*/ 111 w 468"/>
                <a:gd name="T63" fmla="*/ 33 h 442"/>
                <a:gd name="T64" fmla="*/ 114 w 468"/>
                <a:gd name="T65" fmla="*/ 37 h 442"/>
                <a:gd name="T66" fmla="*/ 125 w 468"/>
                <a:gd name="T67" fmla="*/ 43 h 442"/>
                <a:gd name="T68" fmla="*/ 111 w 468"/>
                <a:gd name="T69" fmla="*/ 44 h 442"/>
                <a:gd name="T70" fmla="*/ 109 w 468"/>
                <a:gd name="T71" fmla="*/ 51 h 442"/>
                <a:gd name="T72" fmla="*/ 106 w 468"/>
                <a:gd name="T73" fmla="*/ 46 h 442"/>
                <a:gd name="T74" fmla="*/ 96 w 468"/>
                <a:gd name="T75" fmla="*/ 48 h 442"/>
                <a:gd name="T76" fmla="*/ 92 w 468"/>
                <a:gd name="T77" fmla="*/ 51 h 442"/>
                <a:gd name="T78" fmla="*/ 70 w 468"/>
                <a:gd name="T79" fmla="*/ 55 h 442"/>
                <a:gd name="T80" fmla="*/ 49 w 468"/>
                <a:gd name="T81" fmla="*/ 55 h 442"/>
                <a:gd name="T82" fmla="*/ 44 w 468"/>
                <a:gd name="T83" fmla="*/ 63 h 442"/>
                <a:gd name="T84" fmla="*/ 35 w 468"/>
                <a:gd name="T85" fmla="*/ 63 h 442"/>
                <a:gd name="T86" fmla="*/ 8 w 468"/>
                <a:gd name="T87" fmla="*/ 70 h 442"/>
                <a:gd name="T88" fmla="*/ 14 w 468"/>
                <a:gd name="T89" fmla="*/ 77 h 442"/>
                <a:gd name="T90" fmla="*/ 8 w 468"/>
                <a:gd name="T91" fmla="*/ 80 h 4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68" h="442">
                  <a:moveTo>
                    <a:pt x="0" y="241"/>
                  </a:moveTo>
                  <a:lnTo>
                    <a:pt x="5" y="253"/>
                  </a:lnTo>
                  <a:lnTo>
                    <a:pt x="17" y="261"/>
                  </a:lnTo>
                  <a:lnTo>
                    <a:pt x="5" y="292"/>
                  </a:lnTo>
                  <a:lnTo>
                    <a:pt x="10" y="304"/>
                  </a:lnTo>
                  <a:lnTo>
                    <a:pt x="27" y="288"/>
                  </a:lnTo>
                  <a:lnTo>
                    <a:pt x="36" y="292"/>
                  </a:lnTo>
                  <a:lnTo>
                    <a:pt x="36" y="279"/>
                  </a:lnTo>
                  <a:lnTo>
                    <a:pt x="57" y="300"/>
                  </a:lnTo>
                  <a:lnTo>
                    <a:pt x="49" y="339"/>
                  </a:lnTo>
                  <a:lnTo>
                    <a:pt x="66" y="352"/>
                  </a:lnTo>
                  <a:lnTo>
                    <a:pt x="92" y="343"/>
                  </a:lnTo>
                  <a:lnTo>
                    <a:pt x="101" y="347"/>
                  </a:lnTo>
                  <a:lnTo>
                    <a:pt x="115" y="330"/>
                  </a:lnTo>
                  <a:lnTo>
                    <a:pt x="118" y="334"/>
                  </a:lnTo>
                  <a:lnTo>
                    <a:pt x="115" y="352"/>
                  </a:lnTo>
                  <a:lnTo>
                    <a:pt x="79" y="381"/>
                  </a:lnTo>
                  <a:lnTo>
                    <a:pt x="71" y="415"/>
                  </a:lnTo>
                  <a:lnTo>
                    <a:pt x="75" y="442"/>
                  </a:lnTo>
                  <a:lnTo>
                    <a:pt x="92" y="425"/>
                  </a:lnTo>
                  <a:lnTo>
                    <a:pt x="101" y="425"/>
                  </a:lnTo>
                  <a:lnTo>
                    <a:pt x="110" y="403"/>
                  </a:lnTo>
                  <a:lnTo>
                    <a:pt x="118" y="403"/>
                  </a:lnTo>
                  <a:lnTo>
                    <a:pt x="127" y="415"/>
                  </a:lnTo>
                  <a:lnTo>
                    <a:pt x="132" y="403"/>
                  </a:lnTo>
                  <a:lnTo>
                    <a:pt x="167" y="395"/>
                  </a:lnTo>
                  <a:lnTo>
                    <a:pt x="188" y="381"/>
                  </a:lnTo>
                  <a:lnTo>
                    <a:pt x="202" y="385"/>
                  </a:lnTo>
                  <a:lnTo>
                    <a:pt x="214" y="381"/>
                  </a:lnTo>
                  <a:lnTo>
                    <a:pt x="228" y="364"/>
                  </a:lnTo>
                  <a:lnTo>
                    <a:pt x="241" y="364"/>
                  </a:lnTo>
                  <a:lnTo>
                    <a:pt x="245" y="352"/>
                  </a:lnTo>
                  <a:lnTo>
                    <a:pt x="262" y="368"/>
                  </a:lnTo>
                  <a:lnTo>
                    <a:pt x="276" y="364"/>
                  </a:lnTo>
                  <a:lnTo>
                    <a:pt x="289" y="347"/>
                  </a:lnTo>
                  <a:lnTo>
                    <a:pt x="306" y="352"/>
                  </a:lnTo>
                  <a:lnTo>
                    <a:pt x="328" y="343"/>
                  </a:lnTo>
                  <a:lnTo>
                    <a:pt x="367" y="352"/>
                  </a:lnTo>
                  <a:lnTo>
                    <a:pt x="386" y="339"/>
                  </a:lnTo>
                  <a:lnTo>
                    <a:pt x="398" y="300"/>
                  </a:lnTo>
                  <a:lnTo>
                    <a:pt x="394" y="270"/>
                  </a:lnTo>
                  <a:lnTo>
                    <a:pt x="398" y="245"/>
                  </a:lnTo>
                  <a:lnTo>
                    <a:pt x="389" y="214"/>
                  </a:lnTo>
                  <a:lnTo>
                    <a:pt x="403" y="193"/>
                  </a:lnTo>
                  <a:lnTo>
                    <a:pt x="411" y="138"/>
                  </a:lnTo>
                  <a:lnTo>
                    <a:pt x="438" y="134"/>
                  </a:lnTo>
                  <a:lnTo>
                    <a:pt x="463" y="95"/>
                  </a:lnTo>
                  <a:lnTo>
                    <a:pt x="456" y="52"/>
                  </a:lnTo>
                  <a:lnTo>
                    <a:pt x="460" y="32"/>
                  </a:lnTo>
                  <a:lnTo>
                    <a:pt x="468" y="14"/>
                  </a:lnTo>
                  <a:lnTo>
                    <a:pt x="463" y="4"/>
                  </a:lnTo>
                  <a:lnTo>
                    <a:pt x="424" y="47"/>
                  </a:lnTo>
                  <a:lnTo>
                    <a:pt x="416" y="43"/>
                  </a:lnTo>
                  <a:lnTo>
                    <a:pt x="428" y="22"/>
                  </a:lnTo>
                  <a:lnTo>
                    <a:pt x="424" y="0"/>
                  </a:lnTo>
                  <a:lnTo>
                    <a:pt x="398" y="27"/>
                  </a:lnTo>
                  <a:lnTo>
                    <a:pt x="372" y="27"/>
                  </a:lnTo>
                  <a:lnTo>
                    <a:pt x="367" y="39"/>
                  </a:lnTo>
                  <a:lnTo>
                    <a:pt x="355" y="32"/>
                  </a:lnTo>
                  <a:lnTo>
                    <a:pt x="347" y="43"/>
                  </a:lnTo>
                  <a:lnTo>
                    <a:pt x="328" y="43"/>
                  </a:lnTo>
                  <a:lnTo>
                    <a:pt x="315" y="62"/>
                  </a:lnTo>
                  <a:lnTo>
                    <a:pt x="285" y="69"/>
                  </a:lnTo>
                  <a:lnTo>
                    <a:pt x="289" y="95"/>
                  </a:lnTo>
                  <a:lnTo>
                    <a:pt x="320" y="104"/>
                  </a:lnTo>
                  <a:lnTo>
                    <a:pt x="298" y="107"/>
                  </a:lnTo>
                  <a:lnTo>
                    <a:pt x="289" y="116"/>
                  </a:lnTo>
                  <a:lnTo>
                    <a:pt x="328" y="125"/>
                  </a:lnTo>
                  <a:lnTo>
                    <a:pt x="323" y="163"/>
                  </a:lnTo>
                  <a:lnTo>
                    <a:pt x="289" y="128"/>
                  </a:lnTo>
                  <a:lnTo>
                    <a:pt x="285" y="128"/>
                  </a:lnTo>
                  <a:lnTo>
                    <a:pt x="285" y="146"/>
                  </a:lnTo>
                  <a:lnTo>
                    <a:pt x="276" y="146"/>
                  </a:lnTo>
                  <a:lnTo>
                    <a:pt x="276" y="134"/>
                  </a:lnTo>
                  <a:lnTo>
                    <a:pt x="262" y="128"/>
                  </a:lnTo>
                  <a:lnTo>
                    <a:pt x="250" y="138"/>
                  </a:lnTo>
                  <a:lnTo>
                    <a:pt x="250" y="150"/>
                  </a:lnTo>
                  <a:lnTo>
                    <a:pt x="241" y="146"/>
                  </a:lnTo>
                  <a:lnTo>
                    <a:pt x="228" y="158"/>
                  </a:lnTo>
                  <a:lnTo>
                    <a:pt x="184" y="158"/>
                  </a:lnTo>
                  <a:lnTo>
                    <a:pt x="136" y="134"/>
                  </a:lnTo>
                  <a:lnTo>
                    <a:pt x="127" y="158"/>
                  </a:lnTo>
                  <a:lnTo>
                    <a:pt x="97" y="172"/>
                  </a:lnTo>
                  <a:lnTo>
                    <a:pt x="115" y="181"/>
                  </a:lnTo>
                  <a:lnTo>
                    <a:pt x="115" y="189"/>
                  </a:lnTo>
                  <a:lnTo>
                    <a:pt x="92" y="181"/>
                  </a:lnTo>
                  <a:lnTo>
                    <a:pt x="44" y="185"/>
                  </a:lnTo>
                  <a:lnTo>
                    <a:pt x="22" y="201"/>
                  </a:lnTo>
                  <a:lnTo>
                    <a:pt x="40" y="219"/>
                  </a:lnTo>
                  <a:lnTo>
                    <a:pt x="36" y="223"/>
                  </a:lnTo>
                  <a:lnTo>
                    <a:pt x="27" y="219"/>
                  </a:lnTo>
                  <a:lnTo>
                    <a:pt x="22" y="231"/>
                  </a:lnTo>
                  <a:lnTo>
                    <a:pt x="0" y="241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58" name="Freeform 20"/>
            <p:cNvSpPr>
              <a:spLocks/>
            </p:cNvSpPr>
            <p:nvPr/>
          </p:nvSpPr>
          <p:spPr bwMode="auto">
            <a:xfrm>
              <a:off x="2789" y="566"/>
              <a:ext cx="179" cy="109"/>
            </a:xfrm>
            <a:custGeom>
              <a:avLst/>
              <a:gdLst>
                <a:gd name="T0" fmla="*/ 0 w 468"/>
                <a:gd name="T1" fmla="*/ 9 h 317"/>
                <a:gd name="T2" fmla="*/ 7 w 468"/>
                <a:gd name="T3" fmla="*/ 3 h 317"/>
                <a:gd name="T4" fmla="*/ 12 w 468"/>
                <a:gd name="T5" fmla="*/ 8 h 317"/>
                <a:gd name="T6" fmla="*/ 27 w 468"/>
                <a:gd name="T7" fmla="*/ 10 h 317"/>
                <a:gd name="T8" fmla="*/ 35 w 468"/>
                <a:gd name="T9" fmla="*/ 19 h 317"/>
                <a:gd name="T10" fmla="*/ 43 w 468"/>
                <a:gd name="T11" fmla="*/ 21 h 317"/>
                <a:gd name="T12" fmla="*/ 59 w 468"/>
                <a:gd name="T13" fmla="*/ 16 h 317"/>
                <a:gd name="T14" fmla="*/ 69 w 468"/>
                <a:gd name="T15" fmla="*/ 16 h 317"/>
                <a:gd name="T16" fmla="*/ 82 w 468"/>
                <a:gd name="T17" fmla="*/ 18 h 317"/>
                <a:gd name="T18" fmla="*/ 95 w 468"/>
                <a:gd name="T19" fmla="*/ 22 h 317"/>
                <a:gd name="T20" fmla="*/ 104 w 468"/>
                <a:gd name="T21" fmla="*/ 18 h 317"/>
                <a:gd name="T22" fmla="*/ 109 w 468"/>
                <a:gd name="T23" fmla="*/ 22 h 317"/>
                <a:gd name="T24" fmla="*/ 114 w 468"/>
                <a:gd name="T25" fmla="*/ 10 h 317"/>
                <a:gd name="T26" fmla="*/ 135 w 468"/>
                <a:gd name="T27" fmla="*/ 0 h 317"/>
                <a:gd name="T28" fmla="*/ 160 w 468"/>
                <a:gd name="T29" fmla="*/ 6 h 317"/>
                <a:gd name="T30" fmla="*/ 166 w 468"/>
                <a:gd name="T31" fmla="*/ 13 h 317"/>
                <a:gd name="T32" fmla="*/ 172 w 468"/>
                <a:gd name="T33" fmla="*/ 15 h 317"/>
                <a:gd name="T34" fmla="*/ 177 w 468"/>
                <a:gd name="T35" fmla="*/ 13 h 317"/>
                <a:gd name="T36" fmla="*/ 179 w 468"/>
                <a:gd name="T37" fmla="*/ 15 h 317"/>
                <a:gd name="T38" fmla="*/ 177 w 468"/>
                <a:gd name="T39" fmla="*/ 21 h 317"/>
                <a:gd name="T40" fmla="*/ 169 w 468"/>
                <a:gd name="T41" fmla="*/ 25 h 317"/>
                <a:gd name="T42" fmla="*/ 166 w 468"/>
                <a:gd name="T43" fmla="*/ 22 h 317"/>
                <a:gd name="T44" fmla="*/ 162 w 468"/>
                <a:gd name="T45" fmla="*/ 24 h 317"/>
                <a:gd name="T46" fmla="*/ 159 w 468"/>
                <a:gd name="T47" fmla="*/ 35 h 317"/>
                <a:gd name="T48" fmla="*/ 164 w 468"/>
                <a:gd name="T49" fmla="*/ 47 h 317"/>
                <a:gd name="T50" fmla="*/ 174 w 468"/>
                <a:gd name="T51" fmla="*/ 53 h 317"/>
                <a:gd name="T52" fmla="*/ 174 w 468"/>
                <a:gd name="T53" fmla="*/ 59 h 317"/>
                <a:gd name="T54" fmla="*/ 177 w 468"/>
                <a:gd name="T55" fmla="*/ 63 h 317"/>
                <a:gd name="T56" fmla="*/ 177 w 468"/>
                <a:gd name="T57" fmla="*/ 76 h 317"/>
                <a:gd name="T58" fmla="*/ 172 w 468"/>
                <a:gd name="T59" fmla="*/ 83 h 317"/>
                <a:gd name="T60" fmla="*/ 166 w 468"/>
                <a:gd name="T61" fmla="*/ 84 h 317"/>
                <a:gd name="T62" fmla="*/ 152 w 468"/>
                <a:gd name="T63" fmla="*/ 96 h 317"/>
                <a:gd name="T64" fmla="*/ 134 w 468"/>
                <a:gd name="T65" fmla="*/ 106 h 317"/>
                <a:gd name="T66" fmla="*/ 132 w 468"/>
                <a:gd name="T67" fmla="*/ 109 h 317"/>
                <a:gd name="T68" fmla="*/ 127 w 468"/>
                <a:gd name="T69" fmla="*/ 96 h 317"/>
                <a:gd name="T70" fmla="*/ 105 w 468"/>
                <a:gd name="T71" fmla="*/ 99 h 317"/>
                <a:gd name="T72" fmla="*/ 94 w 468"/>
                <a:gd name="T73" fmla="*/ 97 h 317"/>
                <a:gd name="T74" fmla="*/ 78 w 468"/>
                <a:gd name="T75" fmla="*/ 90 h 317"/>
                <a:gd name="T76" fmla="*/ 75 w 468"/>
                <a:gd name="T77" fmla="*/ 84 h 317"/>
                <a:gd name="T78" fmla="*/ 85 w 468"/>
                <a:gd name="T79" fmla="*/ 81 h 317"/>
                <a:gd name="T80" fmla="*/ 87 w 468"/>
                <a:gd name="T81" fmla="*/ 69 h 317"/>
                <a:gd name="T82" fmla="*/ 92 w 468"/>
                <a:gd name="T83" fmla="*/ 57 h 317"/>
                <a:gd name="T84" fmla="*/ 89 w 468"/>
                <a:gd name="T85" fmla="*/ 54 h 317"/>
                <a:gd name="T86" fmla="*/ 65 w 468"/>
                <a:gd name="T87" fmla="*/ 50 h 317"/>
                <a:gd name="T88" fmla="*/ 57 w 468"/>
                <a:gd name="T89" fmla="*/ 52 h 317"/>
                <a:gd name="T90" fmla="*/ 47 w 468"/>
                <a:gd name="T91" fmla="*/ 47 h 317"/>
                <a:gd name="T92" fmla="*/ 38 w 468"/>
                <a:gd name="T93" fmla="*/ 48 h 317"/>
                <a:gd name="T94" fmla="*/ 35 w 468"/>
                <a:gd name="T95" fmla="*/ 47 h 317"/>
                <a:gd name="T96" fmla="*/ 35 w 468"/>
                <a:gd name="T97" fmla="*/ 44 h 317"/>
                <a:gd name="T98" fmla="*/ 40 w 468"/>
                <a:gd name="T99" fmla="*/ 43 h 317"/>
                <a:gd name="T100" fmla="*/ 42 w 468"/>
                <a:gd name="T101" fmla="*/ 35 h 317"/>
                <a:gd name="T102" fmla="*/ 45 w 468"/>
                <a:gd name="T103" fmla="*/ 32 h 317"/>
                <a:gd name="T104" fmla="*/ 43 w 468"/>
                <a:gd name="T105" fmla="*/ 30 h 317"/>
                <a:gd name="T106" fmla="*/ 40 w 468"/>
                <a:gd name="T107" fmla="*/ 28 h 317"/>
                <a:gd name="T108" fmla="*/ 15 w 468"/>
                <a:gd name="T109" fmla="*/ 30 h 317"/>
                <a:gd name="T110" fmla="*/ 10 w 468"/>
                <a:gd name="T111" fmla="*/ 24 h 317"/>
                <a:gd name="T112" fmla="*/ 10 w 468"/>
                <a:gd name="T113" fmla="*/ 18 h 317"/>
                <a:gd name="T114" fmla="*/ 0 w 468"/>
                <a:gd name="T115" fmla="*/ 9 h 3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68" h="317">
                  <a:moveTo>
                    <a:pt x="0" y="26"/>
                  </a:moveTo>
                  <a:lnTo>
                    <a:pt x="17" y="8"/>
                  </a:lnTo>
                  <a:lnTo>
                    <a:pt x="31" y="22"/>
                  </a:lnTo>
                  <a:lnTo>
                    <a:pt x="70" y="29"/>
                  </a:lnTo>
                  <a:lnTo>
                    <a:pt x="92" y="56"/>
                  </a:lnTo>
                  <a:lnTo>
                    <a:pt x="113" y="60"/>
                  </a:lnTo>
                  <a:lnTo>
                    <a:pt x="153" y="47"/>
                  </a:lnTo>
                  <a:lnTo>
                    <a:pt x="180" y="47"/>
                  </a:lnTo>
                  <a:lnTo>
                    <a:pt x="214" y="51"/>
                  </a:lnTo>
                  <a:lnTo>
                    <a:pt x="249" y="64"/>
                  </a:lnTo>
                  <a:lnTo>
                    <a:pt x="271" y="51"/>
                  </a:lnTo>
                  <a:lnTo>
                    <a:pt x="284" y="64"/>
                  </a:lnTo>
                  <a:lnTo>
                    <a:pt x="297" y="29"/>
                  </a:lnTo>
                  <a:lnTo>
                    <a:pt x="354" y="0"/>
                  </a:lnTo>
                  <a:lnTo>
                    <a:pt x="419" y="17"/>
                  </a:lnTo>
                  <a:lnTo>
                    <a:pt x="433" y="39"/>
                  </a:lnTo>
                  <a:lnTo>
                    <a:pt x="451" y="43"/>
                  </a:lnTo>
                  <a:lnTo>
                    <a:pt x="464" y="39"/>
                  </a:lnTo>
                  <a:lnTo>
                    <a:pt x="468" y="43"/>
                  </a:lnTo>
                  <a:lnTo>
                    <a:pt x="464" y="60"/>
                  </a:lnTo>
                  <a:lnTo>
                    <a:pt x="442" y="73"/>
                  </a:lnTo>
                  <a:lnTo>
                    <a:pt x="433" y="64"/>
                  </a:lnTo>
                  <a:lnTo>
                    <a:pt x="424" y="69"/>
                  </a:lnTo>
                  <a:lnTo>
                    <a:pt x="415" y="103"/>
                  </a:lnTo>
                  <a:lnTo>
                    <a:pt x="428" y="136"/>
                  </a:lnTo>
                  <a:lnTo>
                    <a:pt x="454" y="154"/>
                  </a:lnTo>
                  <a:lnTo>
                    <a:pt x="454" y="172"/>
                  </a:lnTo>
                  <a:lnTo>
                    <a:pt x="464" y="183"/>
                  </a:lnTo>
                  <a:lnTo>
                    <a:pt x="464" y="222"/>
                  </a:lnTo>
                  <a:lnTo>
                    <a:pt x="451" y="241"/>
                  </a:lnTo>
                  <a:lnTo>
                    <a:pt x="433" y="244"/>
                  </a:lnTo>
                  <a:lnTo>
                    <a:pt x="398" y="278"/>
                  </a:lnTo>
                  <a:lnTo>
                    <a:pt x="350" y="309"/>
                  </a:lnTo>
                  <a:lnTo>
                    <a:pt x="345" y="317"/>
                  </a:lnTo>
                  <a:lnTo>
                    <a:pt x="332" y="278"/>
                  </a:lnTo>
                  <a:lnTo>
                    <a:pt x="275" y="288"/>
                  </a:lnTo>
                  <a:lnTo>
                    <a:pt x="246" y="283"/>
                  </a:lnTo>
                  <a:lnTo>
                    <a:pt x="205" y="261"/>
                  </a:lnTo>
                  <a:lnTo>
                    <a:pt x="196" y="244"/>
                  </a:lnTo>
                  <a:lnTo>
                    <a:pt x="223" y="236"/>
                  </a:lnTo>
                  <a:lnTo>
                    <a:pt x="228" y="201"/>
                  </a:lnTo>
                  <a:lnTo>
                    <a:pt x="241" y="167"/>
                  </a:lnTo>
                  <a:lnTo>
                    <a:pt x="232" y="157"/>
                  </a:lnTo>
                  <a:lnTo>
                    <a:pt x="171" y="146"/>
                  </a:lnTo>
                  <a:lnTo>
                    <a:pt x="148" y="150"/>
                  </a:lnTo>
                  <a:lnTo>
                    <a:pt x="122" y="136"/>
                  </a:lnTo>
                  <a:lnTo>
                    <a:pt x="100" y="141"/>
                  </a:lnTo>
                  <a:lnTo>
                    <a:pt x="92" y="136"/>
                  </a:lnTo>
                  <a:lnTo>
                    <a:pt x="92" y="129"/>
                  </a:lnTo>
                  <a:lnTo>
                    <a:pt x="105" y="125"/>
                  </a:lnTo>
                  <a:lnTo>
                    <a:pt x="110" y="103"/>
                  </a:lnTo>
                  <a:lnTo>
                    <a:pt x="118" y="94"/>
                  </a:lnTo>
                  <a:lnTo>
                    <a:pt x="113" y="86"/>
                  </a:lnTo>
                  <a:lnTo>
                    <a:pt x="105" y="81"/>
                  </a:lnTo>
                  <a:lnTo>
                    <a:pt x="39" y="86"/>
                  </a:lnTo>
                  <a:lnTo>
                    <a:pt x="26" y="69"/>
                  </a:lnTo>
                  <a:lnTo>
                    <a:pt x="26" y="51"/>
                  </a:lnTo>
                  <a:lnTo>
                    <a:pt x="0" y="26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59" name="Freeform 21"/>
            <p:cNvSpPr>
              <a:spLocks/>
            </p:cNvSpPr>
            <p:nvPr/>
          </p:nvSpPr>
          <p:spPr bwMode="auto">
            <a:xfrm>
              <a:off x="2330" y="468"/>
              <a:ext cx="96" cy="60"/>
            </a:xfrm>
            <a:custGeom>
              <a:avLst/>
              <a:gdLst>
                <a:gd name="T0" fmla="*/ 0 w 248"/>
                <a:gd name="T1" fmla="*/ 51 h 175"/>
                <a:gd name="T2" fmla="*/ 2 w 248"/>
                <a:gd name="T3" fmla="*/ 54 h 175"/>
                <a:gd name="T4" fmla="*/ 8 w 248"/>
                <a:gd name="T5" fmla="*/ 57 h 175"/>
                <a:gd name="T6" fmla="*/ 24 w 248"/>
                <a:gd name="T7" fmla="*/ 57 h 175"/>
                <a:gd name="T8" fmla="*/ 30 w 248"/>
                <a:gd name="T9" fmla="*/ 60 h 175"/>
                <a:gd name="T10" fmla="*/ 45 w 248"/>
                <a:gd name="T11" fmla="*/ 56 h 175"/>
                <a:gd name="T12" fmla="*/ 55 w 248"/>
                <a:gd name="T13" fmla="*/ 49 h 175"/>
                <a:gd name="T14" fmla="*/ 64 w 248"/>
                <a:gd name="T15" fmla="*/ 40 h 175"/>
                <a:gd name="T16" fmla="*/ 69 w 248"/>
                <a:gd name="T17" fmla="*/ 40 h 175"/>
                <a:gd name="T18" fmla="*/ 74 w 248"/>
                <a:gd name="T19" fmla="*/ 36 h 175"/>
                <a:gd name="T20" fmla="*/ 76 w 248"/>
                <a:gd name="T21" fmla="*/ 22 h 175"/>
                <a:gd name="T22" fmla="*/ 84 w 248"/>
                <a:gd name="T23" fmla="*/ 22 h 175"/>
                <a:gd name="T24" fmla="*/ 96 w 248"/>
                <a:gd name="T25" fmla="*/ 12 h 175"/>
                <a:gd name="T26" fmla="*/ 76 w 248"/>
                <a:gd name="T27" fmla="*/ 0 h 175"/>
                <a:gd name="T28" fmla="*/ 69 w 248"/>
                <a:gd name="T29" fmla="*/ 3 h 175"/>
                <a:gd name="T30" fmla="*/ 68 w 248"/>
                <a:gd name="T31" fmla="*/ 9 h 175"/>
                <a:gd name="T32" fmla="*/ 45 w 248"/>
                <a:gd name="T33" fmla="*/ 13 h 175"/>
                <a:gd name="T34" fmla="*/ 32 w 248"/>
                <a:gd name="T35" fmla="*/ 12 h 175"/>
                <a:gd name="T36" fmla="*/ 25 w 248"/>
                <a:gd name="T37" fmla="*/ 14 h 175"/>
                <a:gd name="T38" fmla="*/ 17 w 248"/>
                <a:gd name="T39" fmla="*/ 13 h 175"/>
                <a:gd name="T40" fmla="*/ 15 w 248"/>
                <a:gd name="T41" fmla="*/ 20 h 175"/>
                <a:gd name="T42" fmla="*/ 12 w 248"/>
                <a:gd name="T43" fmla="*/ 24 h 175"/>
                <a:gd name="T44" fmla="*/ 14 w 248"/>
                <a:gd name="T45" fmla="*/ 35 h 175"/>
                <a:gd name="T46" fmla="*/ 8 w 248"/>
                <a:gd name="T47" fmla="*/ 38 h 175"/>
                <a:gd name="T48" fmla="*/ 3 w 248"/>
                <a:gd name="T49" fmla="*/ 38 h 175"/>
                <a:gd name="T50" fmla="*/ 3 w 248"/>
                <a:gd name="T51" fmla="*/ 45 h 175"/>
                <a:gd name="T52" fmla="*/ 0 w 248"/>
                <a:gd name="T53" fmla="*/ 51 h 1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8" h="175">
                  <a:moveTo>
                    <a:pt x="0" y="149"/>
                  </a:moveTo>
                  <a:lnTo>
                    <a:pt x="4" y="158"/>
                  </a:lnTo>
                  <a:lnTo>
                    <a:pt x="21" y="167"/>
                  </a:lnTo>
                  <a:lnTo>
                    <a:pt x="61" y="167"/>
                  </a:lnTo>
                  <a:lnTo>
                    <a:pt x="78" y="175"/>
                  </a:lnTo>
                  <a:lnTo>
                    <a:pt x="117" y="162"/>
                  </a:lnTo>
                  <a:lnTo>
                    <a:pt x="143" y="144"/>
                  </a:lnTo>
                  <a:lnTo>
                    <a:pt x="165" y="116"/>
                  </a:lnTo>
                  <a:lnTo>
                    <a:pt x="179" y="116"/>
                  </a:lnTo>
                  <a:lnTo>
                    <a:pt x="192" y="106"/>
                  </a:lnTo>
                  <a:lnTo>
                    <a:pt x="197" y="64"/>
                  </a:lnTo>
                  <a:lnTo>
                    <a:pt x="218" y="64"/>
                  </a:lnTo>
                  <a:lnTo>
                    <a:pt x="248" y="35"/>
                  </a:lnTo>
                  <a:lnTo>
                    <a:pt x="197" y="0"/>
                  </a:lnTo>
                  <a:lnTo>
                    <a:pt x="179" y="9"/>
                  </a:lnTo>
                  <a:lnTo>
                    <a:pt x="175" y="26"/>
                  </a:lnTo>
                  <a:lnTo>
                    <a:pt x="117" y="38"/>
                  </a:lnTo>
                  <a:lnTo>
                    <a:pt x="82" y="35"/>
                  </a:lnTo>
                  <a:lnTo>
                    <a:pt x="65" y="42"/>
                  </a:lnTo>
                  <a:lnTo>
                    <a:pt x="44" y="38"/>
                  </a:lnTo>
                  <a:lnTo>
                    <a:pt x="40" y="59"/>
                  </a:lnTo>
                  <a:lnTo>
                    <a:pt x="30" y="69"/>
                  </a:lnTo>
                  <a:lnTo>
                    <a:pt x="35" y="102"/>
                  </a:lnTo>
                  <a:lnTo>
                    <a:pt x="21" y="111"/>
                  </a:lnTo>
                  <a:lnTo>
                    <a:pt x="7" y="111"/>
                  </a:lnTo>
                  <a:lnTo>
                    <a:pt x="7" y="132"/>
                  </a:lnTo>
                  <a:lnTo>
                    <a:pt x="0" y="149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60" name="Freeform 22"/>
            <p:cNvSpPr>
              <a:spLocks/>
            </p:cNvSpPr>
            <p:nvPr/>
          </p:nvSpPr>
          <p:spPr bwMode="auto">
            <a:xfrm>
              <a:off x="2512" y="526"/>
              <a:ext cx="182" cy="202"/>
            </a:xfrm>
            <a:custGeom>
              <a:avLst/>
              <a:gdLst>
                <a:gd name="T0" fmla="*/ 0 w 476"/>
                <a:gd name="T1" fmla="*/ 37 h 586"/>
                <a:gd name="T2" fmla="*/ 3 w 476"/>
                <a:gd name="T3" fmla="*/ 28 h 586"/>
                <a:gd name="T4" fmla="*/ 2 w 476"/>
                <a:gd name="T5" fmla="*/ 22 h 586"/>
                <a:gd name="T6" fmla="*/ 7 w 476"/>
                <a:gd name="T7" fmla="*/ 21 h 586"/>
                <a:gd name="T8" fmla="*/ 11 w 476"/>
                <a:gd name="T9" fmla="*/ 3 h 586"/>
                <a:gd name="T10" fmla="*/ 18 w 476"/>
                <a:gd name="T11" fmla="*/ 0 h 586"/>
                <a:gd name="T12" fmla="*/ 23 w 476"/>
                <a:gd name="T13" fmla="*/ 9 h 586"/>
                <a:gd name="T14" fmla="*/ 37 w 476"/>
                <a:gd name="T15" fmla="*/ 16 h 586"/>
                <a:gd name="T16" fmla="*/ 65 w 476"/>
                <a:gd name="T17" fmla="*/ 12 h 586"/>
                <a:gd name="T18" fmla="*/ 85 w 476"/>
                <a:gd name="T19" fmla="*/ 18 h 586"/>
                <a:gd name="T20" fmla="*/ 90 w 476"/>
                <a:gd name="T21" fmla="*/ 25 h 586"/>
                <a:gd name="T22" fmla="*/ 96 w 476"/>
                <a:gd name="T23" fmla="*/ 26 h 586"/>
                <a:gd name="T24" fmla="*/ 104 w 476"/>
                <a:gd name="T25" fmla="*/ 23 h 586"/>
                <a:gd name="T26" fmla="*/ 109 w 476"/>
                <a:gd name="T27" fmla="*/ 25 h 586"/>
                <a:gd name="T28" fmla="*/ 115 w 476"/>
                <a:gd name="T29" fmla="*/ 23 h 586"/>
                <a:gd name="T30" fmla="*/ 121 w 476"/>
                <a:gd name="T31" fmla="*/ 21 h 586"/>
                <a:gd name="T32" fmla="*/ 127 w 476"/>
                <a:gd name="T33" fmla="*/ 21 h 586"/>
                <a:gd name="T34" fmla="*/ 130 w 476"/>
                <a:gd name="T35" fmla="*/ 25 h 586"/>
                <a:gd name="T36" fmla="*/ 140 w 476"/>
                <a:gd name="T37" fmla="*/ 22 h 586"/>
                <a:gd name="T38" fmla="*/ 144 w 476"/>
                <a:gd name="T39" fmla="*/ 28 h 586"/>
                <a:gd name="T40" fmla="*/ 159 w 476"/>
                <a:gd name="T41" fmla="*/ 23 h 586"/>
                <a:gd name="T42" fmla="*/ 169 w 476"/>
                <a:gd name="T43" fmla="*/ 25 h 586"/>
                <a:gd name="T44" fmla="*/ 179 w 476"/>
                <a:gd name="T45" fmla="*/ 43 h 586"/>
                <a:gd name="T46" fmla="*/ 177 w 476"/>
                <a:gd name="T47" fmla="*/ 53 h 586"/>
                <a:gd name="T48" fmla="*/ 182 w 476"/>
                <a:gd name="T49" fmla="*/ 86 h 586"/>
                <a:gd name="T50" fmla="*/ 179 w 476"/>
                <a:gd name="T51" fmla="*/ 93 h 586"/>
                <a:gd name="T52" fmla="*/ 174 w 476"/>
                <a:gd name="T53" fmla="*/ 123 h 586"/>
                <a:gd name="T54" fmla="*/ 165 w 476"/>
                <a:gd name="T55" fmla="*/ 131 h 586"/>
                <a:gd name="T56" fmla="*/ 149 w 476"/>
                <a:gd name="T57" fmla="*/ 139 h 586"/>
                <a:gd name="T58" fmla="*/ 144 w 476"/>
                <a:gd name="T59" fmla="*/ 146 h 586"/>
                <a:gd name="T60" fmla="*/ 135 w 476"/>
                <a:gd name="T61" fmla="*/ 151 h 586"/>
                <a:gd name="T62" fmla="*/ 139 w 476"/>
                <a:gd name="T63" fmla="*/ 165 h 586"/>
                <a:gd name="T64" fmla="*/ 151 w 476"/>
                <a:gd name="T65" fmla="*/ 170 h 586"/>
                <a:gd name="T66" fmla="*/ 149 w 476"/>
                <a:gd name="T67" fmla="*/ 180 h 586"/>
                <a:gd name="T68" fmla="*/ 142 w 476"/>
                <a:gd name="T69" fmla="*/ 190 h 586"/>
                <a:gd name="T70" fmla="*/ 140 w 476"/>
                <a:gd name="T71" fmla="*/ 199 h 586"/>
                <a:gd name="T72" fmla="*/ 127 w 476"/>
                <a:gd name="T73" fmla="*/ 195 h 586"/>
                <a:gd name="T74" fmla="*/ 123 w 476"/>
                <a:gd name="T75" fmla="*/ 197 h 586"/>
                <a:gd name="T76" fmla="*/ 117 w 476"/>
                <a:gd name="T77" fmla="*/ 202 h 586"/>
                <a:gd name="T78" fmla="*/ 110 w 476"/>
                <a:gd name="T79" fmla="*/ 202 h 586"/>
                <a:gd name="T80" fmla="*/ 94 w 476"/>
                <a:gd name="T81" fmla="*/ 183 h 586"/>
                <a:gd name="T82" fmla="*/ 90 w 476"/>
                <a:gd name="T83" fmla="*/ 170 h 586"/>
                <a:gd name="T84" fmla="*/ 82 w 476"/>
                <a:gd name="T85" fmla="*/ 171 h 586"/>
                <a:gd name="T86" fmla="*/ 67 w 476"/>
                <a:gd name="T87" fmla="*/ 156 h 586"/>
                <a:gd name="T88" fmla="*/ 65 w 476"/>
                <a:gd name="T89" fmla="*/ 151 h 586"/>
                <a:gd name="T90" fmla="*/ 52 w 476"/>
                <a:gd name="T91" fmla="*/ 151 h 586"/>
                <a:gd name="T92" fmla="*/ 40 w 476"/>
                <a:gd name="T93" fmla="*/ 133 h 586"/>
                <a:gd name="T94" fmla="*/ 32 w 476"/>
                <a:gd name="T95" fmla="*/ 131 h 586"/>
                <a:gd name="T96" fmla="*/ 22 w 476"/>
                <a:gd name="T97" fmla="*/ 125 h 586"/>
                <a:gd name="T98" fmla="*/ 7 w 476"/>
                <a:gd name="T99" fmla="*/ 124 h 586"/>
                <a:gd name="T100" fmla="*/ 7 w 476"/>
                <a:gd name="T101" fmla="*/ 118 h 586"/>
                <a:gd name="T102" fmla="*/ 11 w 476"/>
                <a:gd name="T103" fmla="*/ 114 h 586"/>
                <a:gd name="T104" fmla="*/ 18 w 476"/>
                <a:gd name="T105" fmla="*/ 96 h 586"/>
                <a:gd name="T106" fmla="*/ 20 w 476"/>
                <a:gd name="T107" fmla="*/ 75 h 586"/>
                <a:gd name="T108" fmla="*/ 18 w 476"/>
                <a:gd name="T109" fmla="*/ 73 h 586"/>
                <a:gd name="T110" fmla="*/ 11 w 476"/>
                <a:gd name="T111" fmla="*/ 80 h 586"/>
                <a:gd name="T112" fmla="*/ 10 w 476"/>
                <a:gd name="T113" fmla="*/ 55 h 586"/>
                <a:gd name="T114" fmla="*/ 7 w 476"/>
                <a:gd name="T115" fmla="*/ 51 h 586"/>
                <a:gd name="T116" fmla="*/ 8 w 476"/>
                <a:gd name="T117" fmla="*/ 44 h 586"/>
                <a:gd name="T118" fmla="*/ 0 w 476"/>
                <a:gd name="T119" fmla="*/ 37 h 5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6" h="586">
                  <a:moveTo>
                    <a:pt x="0" y="107"/>
                  </a:moveTo>
                  <a:lnTo>
                    <a:pt x="9" y="81"/>
                  </a:lnTo>
                  <a:lnTo>
                    <a:pt x="4" y="64"/>
                  </a:lnTo>
                  <a:lnTo>
                    <a:pt x="17" y="60"/>
                  </a:lnTo>
                  <a:lnTo>
                    <a:pt x="30" y="8"/>
                  </a:lnTo>
                  <a:lnTo>
                    <a:pt x="48" y="0"/>
                  </a:lnTo>
                  <a:lnTo>
                    <a:pt x="61" y="25"/>
                  </a:lnTo>
                  <a:lnTo>
                    <a:pt x="96" y="47"/>
                  </a:lnTo>
                  <a:lnTo>
                    <a:pt x="170" y="34"/>
                  </a:lnTo>
                  <a:lnTo>
                    <a:pt x="223" y="51"/>
                  </a:lnTo>
                  <a:lnTo>
                    <a:pt x="236" y="72"/>
                  </a:lnTo>
                  <a:lnTo>
                    <a:pt x="250" y="76"/>
                  </a:lnTo>
                  <a:lnTo>
                    <a:pt x="272" y="68"/>
                  </a:lnTo>
                  <a:lnTo>
                    <a:pt x="285" y="72"/>
                  </a:lnTo>
                  <a:lnTo>
                    <a:pt x="302" y="68"/>
                  </a:lnTo>
                  <a:lnTo>
                    <a:pt x="316" y="60"/>
                  </a:lnTo>
                  <a:lnTo>
                    <a:pt x="333" y="60"/>
                  </a:lnTo>
                  <a:lnTo>
                    <a:pt x="341" y="72"/>
                  </a:lnTo>
                  <a:lnTo>
                    <a:pt x="367" y="64"/>
                  </a:lnTo>
                  <a:lnTo>
                    <a:pt x="377" y="81"/>
                  </a:lnTo>
                  <a:lnTo>
                    <a:pt x="415" y="68"/>
                  </a:lnTo>
                  <a:lnTo>
                    <a:pt x="443" y="72"/>
                  </a:lnTo>
                  <a:lnTo>
                    <a:pt x="468" y="124"/>
                  </a:lnTo>
                  <a:lnTo>
                    <a:pt x="463" y="154"/>
                  </a:lnTo>
                  <a:lnTo>
                    <a:pt x="476" y="249"/>
                  </a:lnTo>
                  <a:lnTo>
                    <a:pt x="468" y="270"/>
                  </a:lnTo>
                  <a:lnTo>
                    <a:pt x="455" y="356"/>
                  </a:lnTo>
                  <a:lnTo>
                    <a:pt x="432" y="381"/>
                  </a:lnTo>
                  <a:lnTo>
                    <a:pt x="389" y="404"/>
                  </a:lnTo>
                  <a:lnTo>
                    <a:pt x="377" y="424"/>
                  </a:lnTo>
                  <a:lnTo>
                    <a:pt x="354" y="437"/>
                  </a:lnTo>
                  <a:lnTo>
                    <a:pt x="363" y="480"/>
                  </a:lnTo>
                  <a:lnTo>
                    <a:pt x="394" y="492"/>
                  </a:lnTo>
                  <a:lnTo>
                    <a:pt x="389" y="522"/>
                  </a:lnTo>
                  <a:lnTo>
                    <a:pt x="372" y="552"/>
                  </a:lnTo>
                  <a:lnTo>
                    <a:pt x="367" y="578"/>
                  </a:lnTo>
                  <a:lnTo>
                    <a:pt x="333" y="565"/>
                  </a:lnTo>
                  <a:lnTo>
                    <a:pt x="323" y="571"/>
                  </a:lnTo>
                  <a:lnTo>
                    <a:pt x="306" y="586"/>
                  </a:lnTo>
                  <a:lnTo>
                    <a:pt x="289" y="586"/>
                  </a:lnTo>
                  <a:lnTo>
                    <a:pt x="245" y="530"/>
                  </a:lnTo>
                  <a:lnTo>
                    <a:pt x="236" y="492"/>
                  </a:lnTo>
                  <a:lnTo>
                    <a:pt x="214" y="496"/>
                  </a:lnTo>
                  <a:lnTo>
                    <a:pt x="175" y="453"/>
                  </a:lnTo>
                  <a:lnTo>
                    <a:pt x="170" y="437"/>
                  </a:lnTo>
                  <a:lnTo>
                    <a:pt x="136" y="437"/>
                  </a:lnTo>
                  <a:lnTo>
                    <a:pt x="104" y="385"/>
                  </a:lnTo>
                  <a:lnTo>
                    <a:pt x="83" y="381"/>
                  </a:lnTo>
                  <a:lnTo>
                    <a:pt x="57" y="364"/>
                  </a:lnTo>
                  <a:lnTo>
                    <a:pt x="17" y="359"/>
                  </a:lnTo>
                  <a:lnTo>
                    <a:pt x="17" y="343"/>
                  </a:lnTo>
                  <a:lnTo>
                    <a:pt x="30" y="330"/>
                  </a:lnTo>
                  <a:lnTo>
                    <a:pt x="48" y="278"/>
                  </a:lnTo>
                  <a:lnTo>
                    <a:pt x="53" y="218"/>
                  </a:lnTo>
                  <a:lnTo>
                    <a:pt x="48" y="213"/>
                  </a:lnTo>
                  <a:lnTo>
                    <a:pt x="30" y="231"/>
                  </a:lnTo>
                  <a:lnTo>
                    <a:pt x="26" y="159"/>
                  </a:lnTo>
                  <a:lnTo>
                    <a:pt x="17" y="149"/>
                  </a:lnTo>
                  <a:lnTo>
                    <a:pt x="22" y="128"/>
                  </a:lnTo>
                  <a:lnTo>
                    <a:pt x="0" y="107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61" name="Freeform 23"/>
            <p:cNvSpPr>
              <a:spLocks/>
            </p:cNvSpPr>
            <p:nvPr/>
          </p:nvSpPr>
          <p:spPr bwMode="auto">
            <a:xfrm>
              <a:off x="1841" y="482"/>
              <a:ext cx="259" cy="163"/>
            </a:xfrm>
            <a:custGeom>
              <a:avLst/>
              <a:gdLst>
                <a:gd name="T0" fmla="*/ 0 w 677"/>
                <a:gd name="T1" fmla="*/ 90 h 472"/>
                <a:gd name="T2" fmla="*/ 3 w 677"/>
                <a:gd name="T3" fmla="*/ 96 h 472"/>
                <a:gd name="T4" fmla="*/ 23 w 677"/>
                <a:gd name="T5" fmla="*/ 95 h 472"/>
                <a:gd name="T6" fmla="*/ 32 w 677"/>
                <a:gd name="T7" fmla="*/ 98 h 472"/>
                <a:gd name="T8" fmla="*/ 33 w 677"/>
                <a:gd name="T9" fmla="*/ 110 h 472"/>
                <a:gd name="T10" fmla="*/ 40 w 677"/>
                <a:gd name="T11" fmla="*/ 117 h 472"/>
                <a:gd name="T12" fmla="*/ 40 w 677"/>
                <a:gd name="T13" fmla="*/ 120 h 472"/>
                <a:gd name="T14" fmla="*/ 35 w 677"/>
                <a:gd name="T15" fmla="*/ 122 h 472"/>
                <a:gd name="T16" fmla="*/ 64 w 677"/>
                <a:gd name="T17" fmla="*/ 131 h 472"/>
                <a:gd name="T18" fmla="*/ 82 w 677"/>
                <a:gd name="T19" fmla="*/ 131 h 472"/>
                <a:gd name="T20" fmla="*/ 100 w 677"/>
                <a:gd name="T21" fmla="*/ 141 h 472"/>
                <a:gd name="T22" fmla="*/ 140 w 677"/>
                <a:gd name="T23" fmla="*/ 145 h 472"/>
                <a:gd name="T24" fmla="*/ 145 w 677"/>
                <a:gd name="T25" fmla="*/ 144 h 472"/>
                <a:gd name="T26" fmla="*/ 150 w 677"/>
                <a:gd name="T27" fmla="*/ 145 h 472"/>
                <a:gd name="T28" fmla="*/ 159 w 677"/>
                <a:gd name="T29" fmla="*/ 152 h 472"/>
                <a:gd name="T30" fmla="*/ 172 w 677"/>
                <a:gd name="T31" fmla="*/ 154 h 472"/>
                <a:gd name="T32" fmla="*/ 180 w 677"/>
                <a:gd name="T33" fmla="*/ 163 h 472"/>
                <a:gd name="T34" fmla="*/ 184 w 677"/>
                <a:gd name="T35" fmla="*/ 159 h 472"/>
                <a:gd name="T36" fmla="*/ 186 w 677"/>
                <a:gd name="T37" fmla="*/ 142 h 472"/>
                <a:gd name="T38" fmla="*/ 189 w 677"/>
                <a:gd name="T39" fmla="*/ 139 h 472"/>
                <a:gd name="T40" fmla="*/ 214 w 677"/>
                <a:gd name="T41" fmla="*/ 133 h 472"/>
                <a:gd name="T42" fmla="*/ 228 w 677"/>
                <a:gd name="T43" fmla="*/ 139 h 472"/>
                <a:gd name="T44" fmla="*/ 234 w 677"/>
                <a:gd name="T45" fmla="*/ 129 h 472"/>
                <a:gd name="T46" fmla="*/ 229 w 677"/>
                <a:gd name="T47" fmla="*/ 122 h 472"/>
                <a:gd name="T48" fmla="*/ 240 w 677"/>
                <a:gd name="T49" fmla="*/ 101 h 472"/>
                <a:gd name="T50" fmla="*/ 242 w 677"/>
                <a:gd name="T51" fmla="*/ 53 h 472"/>
                <a:gd name="T52" fmla="*/ 246 w 677"/>
                <a:gd name="T53" fmla="*/ 45 h 472"/>
                <a:gd name="T54" fmla="*/ 249 w 677"/>
                <a:gd name="T55" fmla="*/ 43 h 472"/>
                <a:gd name="T56" fmla="*/ 252 w 677"/>
                <a:gd name="T57" fmla="*/ 36 h 472"/>
                <a:gd name="T58" fmla="*/ 259 w 677"/>
                <a:gd name="T59" fmla="*/ 31 h 472"/>
                <a:gd name="T60" fmla="*/ 257 w 677"/>
                <a:gd name="T61" fmla="*/ 27 h 472"/>
                <a:gd name="T62" fmla="*/ 249 w 677"/>
                <a:gd name="T63" fmla="*/ 21 h 472"/>
                <a:gd name="T64" fmla="*/ 249 w 677"/>
                <a:gd name="T65" fmla="*/ 8 h 472"/>
                <a:gd name="T66" fmla="*/ 244 w 677"/>
                <a:gd name="T67" fmla="*/ 2 h 472"/>
                <a:gd name="T68" fmla="*/ 239 w 677"/>
                <a:gd name="T69" fmla="*/ 0 h 472"/>
                <a:gd name="T70" fmla="*/ 224 w 677"/>
                <a:gd name="T71" fmla="*/ 8 h 472"/>
                <a:gd name="T72" fmla="*/ 219 w 677"/>
                <a:gd name="T73" fmla="*/ 18 h 472"/>
                <a:gd name="T74" fmla="*/ 207 w 677"/>
                <a:gd name="T75" fmla="*/ 21 h 472"/>
                <a:gd name="T76" fmla="*/ 192 w 677"/>
                <a:gd name="T77" fmla="*/ 20 h 472"/>
                <a:gd name="T78" fmla="*/ 180 w 677"/>
                <a:gd name="T79" fmla="*/ 26 h 472"/>
                <a:gd name="T80" fmla="*/ 157 w 677"/>
                <a:gd name="T81" fmla="*/ 22 h 472"/>
                <a:gd name="T82" fmla="*/ 152 w 677"/>
                <a:gd name="T83" fmla="*/ 24 h 472"/>
                <a:gd name="T84" fmla="*/ 143 w 677"/>
                <a:gd name="T85" fmla="*/ 31 h 472"/>
                <a:gd name="T86" fmla="*/ 129 w 677"/>
                <a:gd name="T87" fmla="*/ 24 h 472"/>
                <a:gd name="T88" fmla="*/ 114 w 677"/>
                <a:gd name="T89" fmla="*/ 26 h 472"/>
                <a:gd name="T90" fmla="*/ 105 w 677"/>
                <a:gd name="T91" fmla="*/ 22 h 472"/>
                <a:gd name="T92" fmla="*/ 97 w 677"/>
                <a:gd name="T93" fmla="*/ 24 h 472"/>
                <a:gd name="T94" fmla="*/ 82 w 677"/>
                <a:gd name="T95" fmla="*/ 22 h 472"/>
                <a:gd name="T96" fmla="*/ 72 w 677"/>
                <a:gd name="T97" fmla="*/ 28 h 472"/>
                <a:gd name="T98" fmla="*/ 68 w 677"/>
                <a:gd name="T99" fmla="*/ 34 h 472"/>
                <a:gd name="T100" fmla="*/ 62 w 677"/>
                <a:gd name="T101" fmla="*/ 36 h 472"/>
                <a:gd name="T102" fmla="*/ 52 w 677"/>
                <a:gd name="T103" fmla="*/ 33 h 472"/>
                <a:gd name="T104" fmla="*/ 32 w 677"/>
                <a:gd name="T105" fmla="*/ 40 h 472"/>
                <a:gd name="T106" fmla="*/ 18 w 677"/>
                <a:gd name="T107" fmla="*/ 65 h 472"/>
                <a:gd name="T108" fmla="*/ 8 w 677"/>
                <a:gd name="T109" fmla="*/ 71 h 472"/>
                <a:gd name="T110" fmla="*/ 8 w 677"/>
                <a:gd name="T111" fmla="*/ 76 h 472"/>
                <a:gd name="T112" fmla="*/ 0 w 677"/>
                <a:gd name="T113" fmla="*/ 90 h 4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77" h="472">
                  <a:moveTo>
                    <a:pt x="0" y="262"/>
                  </a:moveTo>
                  <a:lnTo>
                    <a:pt x="8" y="279"/>
                  </a:lnTo>
                  <a:lnTo>
                    <a:pt x="60" y="274"/>
                  </a:lnTo>
                  <a:lnTo>
                    <a:pt x="83" y="284"/>
                  </a:lnTo>
                  <a:lnTo>
                    <a:pt x="87" y="318"/>
                  </a:lnTo>
                  <a:lnTo>
                    <a:pt x="105" y="338"/>
                  </a:lnTo>
                  <a:lnTo>
                    <a:pt x="105" y="348"/>
                  </a:lnTo>
                  <a:lnTo>
                    <a:pt x="91" y="352"/>
                  </a:lnTo>
                  <a:lnTo>
                    <a:pt x="166" y="380"/>
                  </a:lnTo>
                  <a:lnTo>
                    <a:pt x="214" y="378"/>
                  </a:lnTo>
                  <a:lnTo>
                    <a:pt x="261" y="407"/>
                  </a:lnTo>
                  <a:lnTo>
                    <a:pt x="366" y="421"/>
                  </a:lnTo>
                  <a:lnTo>
                    <a:pt x="379" y="416"/>
                  </a:lnTo>
                  <a:lnTo>
                    <a:pt x="393" y="421"/>
                  </a:lnTo>
                  <a:lnTo>
                    <a:pt x="415" y="441"/>
                  </a:lnTo>
                  <a:lnTo>
                    <a:pt x="450" y="445"/>
                  </a:lnTo>
                  <a:lnTo>
                    <a:pt x="471" y="472"/>
                  </a:lnTo>
                  <a:lnTo>
                    <a:pt x="481" y="459"/>
                  </a:lnTo>
                  <a:lnTo>
                    <a:pt x="486" y="411"/>
                  </a:lnTo>
                  <a:lnTo>
                    <a:pt x="494" y="402"/>
                  </a:lnTo>
                  <a:lnTo>
                    <a:pt x="560" y="386"/>
                  </a:lnTo>
                  <a:lnTo>
                    <a:pt x="595" y="402"/>
                  </a:lnTo>
                  <a:lnTo>
                    <a:pt x="611" y="373"/>
                  </a:lnTo>
                  <a:lnTo>
                    <a:pt x="598" y="352"/>
                  </a:lnTo>
                  <a:lnTo>
                    <a:pt x="628" y="292"/>
                  </a:lnTo>
                  <a:lnTo>
                    <a:pt x="633" y="154"/>
                  </a:lnTo>
                  <a:lnTo>
                    <a:pt x="643" y="130"/>
                  </a:lnTo>
                  <a:lnTo>
                    <a:pt x="651" y="125"/>
                  </a:lnTo>
                  <a:lnTo>
                    <a:pt x="660" y="103"/>
                  </a:lnTo>
                  <a:lnTo>
                    <a:pt x="677" y="90"/>
                  </a:lnTo>
                  <a:lnTo>
                    <a:pt x="672" y="78"/>
                  </a:lnTo>
                  <a:lnTo>
                    <a:pt x="651" y="61"/>
                  </a:lnTo>
                  <a:lnTo>
                    <a:pt x="651" y="23"/>
                  </a:lnTo>
                  <a:lnTo>
                    <a:pt x="638" y="5"/>
                  </a:lnTo>
                  <a:lnTo>
                    <a:pt x="625" y="0"/>
                  </a:lnTo>
                  <a:lnTo>
                    <a:pt x="585" y="23"/>
                  </a:lnTo>
                  <a:lnTo>
                    <a:pt x="572" y="52"/>
                  </a:lnTo>
                  <a:lnTo>
                    <a:pt x="541" y="61"/>
                  </a:lnTo>
                  <a:lnTo>
                    <a:pt x="502" y="57"/>
                  </a:lnTo>
                  <a:lnTo>
                    <a:pt x="471" y="74"/>
                  </a:lnTo>
                  <a:lnTo>
                    <a:pt x="410" y="65"/>
                  </a:lnTo>
                  <a:lnTo>
                    <a:pt x="397" y="69"/>
                  </a:lnTo>
                  <a:lnTo>
                    <a:pt x="375" y="90"/>
                  </a:lnTo>
                  <a:lnTo>
                    <a:pt x="336" y="69"/>
                  </a:lnTo>
                  <a:lnTo>
                    <a:pt x="297" y="74"/>
                  </a:lnTo>
                  <a:lnTo>
                    <a:pt x="275" y="65"/>
                  </a:lnTo>
                  <a:lnTo>
                    <a:pt x="254" y="69"/>
                  </a:lnTo>
                  <a:lnTo>
                    <a:pt x="214" y="65"/>
                  </a:lnTo>
                  <a:lnTo>
                    <a:pt x="188" y="82"/>
                  </a:lnTo>
                  <a:lnTo>
                    <a:pt x="178" y="99"/>
                  </a:lnTo>
                  <a:lnTo>
                    <a:pt x="161" y="103"/>
                  </a:lnTo>
                  <a:lnTo>
                    <a:pt x="135" y="95"/>
                  </a:lnTo>
                  <a:lnTo>
                    <a:pt x="83" y="116"/>
                  </a:lnTo>
                  <a:lnTo>
                    <a:pt x="48" y="189"/>
                  </a:lnTo>
                  <a:lnTo>
                    <a:pt x="20" y="206"/>
                  </a:lnTo>
                  <a:lnTo>
                    <a:pt x="20" y="219"/>
                  </a:lnTo>
                  <a:lnTo>
                    <a:pt x="0" y="262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62" name="Freeform 24"/>
            <p:cNvSpPr>
              <a:spLocks/>
            </p:cNvSpPr>
            <p:nvPr/>
          </p:nvSpPr>
          <p:spPr bwMode="auto">
            <a:xfrm>
              <a:off x="2648" y="529"/>
              <a:ext cx="156" cy="207"/>
            </a:xfrm>
            <a:custGeom>
              <a:avLst/>
              <a:gdLst>
                <a:gd name="T0" fmla="*/ 0 w 407"/>
                <a:gd name="T1" fmla="*/ 148 h 598"/>
                <a:gd name="T2" fmla="*/ 3 w 407"/>
                <a:gd name="T3" fmla="*/ 163 h 598"/>
                <a:gd name="T4" fmla="*/ 15 w 407"/>
                <a:gd name="T5" fmla="*/ 167 h 598"/>
                <a:gd name="T6" fmla="*/ 13 w 407"/>
                <a:gd name="T7" fmla="*/ 178 h 598"/>
                <a:gd name="T8" fmla="*/ 7 w 407"/>
                <a:gd name="T9" fmla="*/ 188 h 598"/>
                <a:gd name="T10" fmla="*/ 5 w 407"/>
                <a:gd name="T11" fmla="*/ 197 h 598"/>
                <a:gd name="T12" fmla="*/ 11 w 407"/>
                <a:gd name="T13" fmla="*/ 207 h 598"/>
                <a:gd name="T14" fmla="*/ 19 w 407"/>
                <a:gd name="T15" fmla="*/ 206 h 598"/>
                <a:gd name="T16" fmla="*/ 27 w 407"/>
                <a:gd name="T17" fmla="*/ 201 h 598"/>
                <a:gd name="T18" fmla="*/ 34 w 407"/>
                <a:gd name="T19" fmla="*/ 201 h 598"/>
                <a:gd name="T20" fmla="*/ 39 w 407"/>
                <a:gd name="T21" fmla="*/ 197 h 598"/>
                <a:gd name="T22" fmla="*/ 61 w 407"/>
                <a:gd name="T23" fmla="*/ 194 h 598"/>
                <a:gd name="T24" fmla="*/ 74 w 407"/>
                <a:gd name="T25" fmla="*/ 188 h 598"/>
                <a:gd name="T26" fmla="*/ 80 w 407"/>
                <a:gd name="T27" fmla="*/ 180 h 598"/>
                <a:gd name="T28" fmla="*/ 89 w 407"/>
                <a:gd name="T29" fmla="*/ 179 h 598"/>
                <a:gd name="T30" fmla="*/ 92 w 407"/>
                <a:gd name="T31" fmla="*/ 172 h 598"/>
                <a:gd name="T32" fmla="*/ 99 w 407"/>
                <a:gd name="T33" fmla="*/ 167 h 598"/>
                <a:gd name="T34" fmla="*/ 118 w 407"/>
                <a:gd name="T35" fmla="*/ 166 h 598"/>
                <a:gd name="T36" fmla="*/ 121 w 407"/>
                <a:gd name="T37" fmla="*/ 160 h 598"/>
                <a:gd name="T38" fmla="*/ 116 w 407"/>
                <a:gd name="T39" fmla="*/ 157 h 598"/>
                <a:gd name="T40" fmla="*/ 119 w 407"/>
                <a:gd name="T41" fmla="*/ 151 h 598"/>
                <a:gd name="T42" fmla="*/ 116 w 407"/>
                <a:gd name="T43" fmla="*/ 139 h 598"/>
                <a:gd name="T44" fmla="*/ 118 w 407"/>
                <a:gd name="T45" fmla="*/ 137 h 598"/>
                <a:gd name="T46" fmla="*/ 133 w 407"/>
                <a:gd name="T47" fmla="*/ 138 h 598"/>
                <a:gd name="T48" fmla="*/ 135 w 407"/>
                <a:gd name="T49" fmla="*/ 129 h 598"/>
                <a:gd name="T50" fmla="*/ 143 w 407"/>
                <a:gd name="T51" fmla="*/ 126 h 598"/>
                <a:gd name="T52" fmla="*/ 145 w 407"/>
                <a:gd name="T53" fmla="*/ 123 h 598"/>
                <a:gd name="T54" fmla="*/ 139 w 407"/>
                <a:gd name="T55" fmla="*/ 118 h 598"/>
                <a:gd name="T56" fmla="*/ 145 w 407"/>
                <a:gd name="T57" fmla="*/ 109 h 598"/>
                <a:gd name="T58" fmla="*/ 139 w 407"/>
                <a:gd name="T59" fmla="*/ 106 h 598"/>
                <a:gd name="T60" fmla="*/ 145 w 407"/>
                <a:gd name="T61" fmla="*/ 99 h 598"/>
                <a:gd name="T62" fmla="*/ 138 w 407"/>
                <a:gd name="T63" fmla="*/ 93 h 598"/>
                <a:gd name="T64" fmla="*/ 145 w 407"/>
                <a:gd name="T65" fmla="*/ 81 h 598"/>
                <a:gd name="T66" fmla="*/ 141 w 407"/>
                <a:gd name="T67" fmla="*/ 71 h 598"/>
                <a:gd name="T68" fmla="*/ 156 w 407"/>
                <a:gd name="T69" fmla="*/ 67 h 598"/>
                <a:gd name="T70" fmla="*/ 151 w 407"/>
                <a:gd name="T71" fmla="*/ 61 h 598"/>
                <a:gd name="T72" fmla="*/ 151 w 407"/>
                <a:gd name="T73" fmla="*/ 55 h 598"/>
                <a:gd name="T74" fmla="*/ 141 w 407"/>
                <a:gd name="T75" fmla="*/ 46 h 598"/>
                <a:gd name="T76" fmla="*/ 126 w 407"/>
                <a:gd name="T77" fmla="*/ 49 h 598"/>
                <a:gd name="T78" fmla="*/ 119 w 407"/>
                <a:gd name="T79" fmla="*/ 43 h 598"/>
                <a:gd name="T80" fmla="*/ 121 w 407"/>
                <a:gd name="T81" fmla="*/ 31 h 598"/>
                <a:gd name="T82" fmla="*/ 116 w 407"/>
                <a:gd name="T83" fmla="*/ 29 h 598"/>
                <a:gd name="T84" fmla="*/ 111 w 407"/>
                <a:gd name="T85" fmla="*/ 18 h 598"/>
                <a:gd name="T86" fmla="*/ 103 w 407"/>
                <a:gd name="T87" fmla="*/ 14 h 598"/>
                <a:gd name="T88" fmla="*/ 90 w 407"/>
                <a:gd name="T89" fmla="*/ 15 h 598"/>
                <a:gd name="T90" fmla="*/ 66 w 407"/>
                <a:gd name="T91" fmla="*/ 8 h 598"/>
                <a:gd name="T92" fmla="*/ 51 w 407"/>
                <a:gd name="T93" fmla="*/ 6 h 598"/>
                <a:gd name="T94" fmla="*/ 39 w 407"/>
                <a:gd name="T95" fmla="*/ 0 h 598"/>
                <a:gd name="T96" fmla="*/ 34 w 407"/>
                <a:gd name="T97" fmla="*/ 0 h 598"/>
                <a:gd name="T98" fmla="*/ 32 w 407"/>
                <a:gd name="T99" fmla="*/ 6 h 598"/>
                <a:gd name="T100" fmla="*/ 38 w 407"/>
                <a:gd name="T101" fmla="*/ 16 h 598"/>
                <a:gd name="T102" fmla="*/ 34 w 407"/>
                <a:gd name="T103" fmla="*/ 22 h 598"/>
                <a:gd name="T104" fmla="*/ 44 w 407"/>
                <a:gd name="T105" fmla="*/ 40 h 598"/>
                <a:gd name="T106" fmla="*/ 42 w 407"/>
                <a:gd name="T107" fmla="*/ 51 h 598"/>
                <a:gd name="T108" fmla="*/ 47 w 407"/>
                <a:gd name="T109" fmla="*/ 83 h 598"/>
                <a:gd name="T110" fmla="*/ 44 w 407"/>
                <a:gd name="T111" fmla="*/ 90 h 598"/>
                <a:gd name="T112" fmla="*/ 39 w 407"/>
                <a:gd name="T113" fmla="*/ 120 h 598"/>
                <a:gd name="T114" fmla="*/ 30 w 407"/>
                <a:gd name="T115" fmla="*/ 129 h 598"/>
                <a:gd name="T116" fmla="*/ 13 w 407"/>
                <a:gd name="T117" fmla="*/ 137 h 598"/>
                <a:gd name="T118" fmla="*/ 9 w 407"/>
                <a:gd name="T119" fmla="*/ 144 h 598"/>
                <a:gd name="T120" fmla="*/ 0 w 407"/>
                <a:gd name="T121" fmla="*/ 148 h 5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07" h="598">
                  <a:moveTo>
                    <a:pt x="0" y="427"/>
                  </a:moveTo>
                  <a:lnTo>
                    <a:pt x="9" y="471"/>
                  </a:lnTo>
                  <a:lnTo>
                    <a:pt x="40" y="483"/>
                  </a:lnTo>
                  <a:lnTo>
                    <a:pt x="35" y="513"/>
                  </a:lnTo>
                  <a:lnTo>
                    <a:pt x="18" y="543"/>
                  </a:lnTo>
                  <a:lnTo>
                    <a:pt x="13" y="568"/>
                  </a:lnTo>
                  <a:lnTo>
                    <a:pt x="28" y="598"/>
                  </a:lnTo>
                  <a:lnTo>
                    <a:pt x="49" y="594"/>
                  </a:lnTo>
                  <a:lnTo>
                    <a:pt x="70" y="582"/>
                  </a:lnTo>
                  <a:lnTo>
                    <a:pt x="89" y="582"/>
                  </a:lnTo>
                  <a:lnTo>
                    <a:pt x="101" y="568"/>
                  </a:lnTo>
                  <a:lnTo>
                    <a:pt x="158" y="561"/>
                  </a:lnTo>
                  <a:lnTo>
                    <a:pt x="193" y="543"/>
                  </a:lnTo>
                  <a:lnTo>
                    <a:pt x="210" y="521"/>
                  </a:lnTo>
                  <a:lnTo>
                    <a:pt x="232" y="517"/>
                  </a:lnTo>
                  <a:lnTo>
                    <a:pt x="241" y="496"/>
                  </a:lnTo>
                  <a:lnTo>
                    <a:pt x="258" y="483"/>
                  </a:lnTo>
                  <a:lnTo>
                    <a:pt x="307" y="479"/>
                  </a:lnTo>
                  <a:lnTo>
                    <a:pt x="315" y="461"/>
                  </a:lnTo>
                  <a:lnTo>
                    <a:pt x="303" y="454"/>
                  </a:lnTo>
                  <a:lnTo>
                    <a:pt x="310" y="436"/>
                  </a:lnTo>
                  <a:lnTo>
                    <a:pt x="303" y="402"/>
                  </a:lnTo>
                  <a:lnTo>
                    <a:pt x="307" y="395"/>
                  </a:lnTo>
                  <a:lnTo>
                    <a:pt x="346" y="398"/>
                  </a:lnTo>
                  <a:lnTo>
                    <a:pt x="351" y="372"/>
                  </a:lnTo>
                  <a:lnTo>
                    <a:pt x="372" y="364"/>
                  </a:lnTo>
                  <a:lnTo>
                    <a:pt x="377" y="354"/>
                  </a:lnTo>
                  <a:lnTo>
                    <a:pt x="363" y="342"/>
                  </a:lnTo>
                  <a:lnTo>
                    <a:pt x="377" y="316"/>
                  </a:lnTo>
                  <a:lnTo>
                    <a:pt x="363" y="307"/>
                  </a:lnTo>
                  <a:lnTo>
                    <a:pt x="377" y="286"/>
                  </a:lnTo>
                  <a:lnTo>
                    <a:pt x="359" y="269"/>
                  </a:lnTo>
                  <a:lnTo>
                    <a:pt x="377" y="235"/>
                  </a:lnTo>
                  <a:lnTo>
                    <a:pt x="368" y="204"/>
                  </a:lnTo>
                  <a:lnTo>
                    <a:pt x="407" y="193"/>
                  </a:lnTo>
                  <a:lnTo>
                    <a:pt x="394" y="176"/>
                  </a:lnTo>
                  <a:lnTo>
                    <a:pt x="394" y="158"/>
                  </a:lnTo>
                  <a:lnTo>
                    <a:pt x="368" y="133"/>
                  </a:lnTo>
                  <a:lnTo>
                    <a:pt x="328" y="141"/>
                  </a:lnTo>
                  <a:lnTo>
                    <a:pt x="310" y="124"/>
                  </a:lnTo>
                  <a:lnTo>
                    <a:pt x="315" y="90"/>
                  </a:lnTo>
                  <a:lnTo>
                    <a:pt x="303" y="85"/>
                  </a:lnTo>
                  <a:lnTo>
                    <a:pt x="290" y="51"/>
                  </a:lnTo>
                  <a:lnTo>
                    <a:pt x="268" y="39"/>
                  </a:lnTo>
                  <a:lnTo>
                    <a:pt x="236" y="43"/>
                  </a:lnTo>
                  <a:lnTo>
                    <a:pt x="171" y="22"/>
                  </a:lnTo>
                  <a:lnTo>
                    <a:pt x="132" y="16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84" y="16"/>
                  </a:lnTo>
                  <a:lnTo>
                    <a:pt x="98" y="47"/>
                  </a:lnTo>
                  <a:lnTo>
                    <a:pt x="89" y="64"/>
                  </a:lnTo>
                  <a:lnTo>
                    <a:pt x="114" y="115"/>
                  </a:lnTo>
                  <a:lnTo>
                    <a:pt x="109" y="146"/>
                  </a:lnTo>
                  <a:lnTo>
                    <a:pt x="122" y="240"/>
                  </a:lnTo>
                  <a:lnTo>
                    <a:pt x="114" y="261"/>
                  </a:lnTo>
                  <a:lnTo>
                    <a:pt x="101" y="347"/>
                  </a:lnTo>
                  <a:lnTo>
                    <a:pt x="78" y="372"/>
                  </a:lnTo>
                  <a:lnTo>
                    <a:pt x="35" y="395"/>
                  </a:lnTo>
                  <a:lnTo>
                    <a:pt x="23" y="415"/>
                  </a:lnTo>
                  <a:lnTo>
                    <a:pt x="0" y="427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63" name="Freeform 25"/>
            <p:cNvSpPr>
              <a:spLocks/>
            </p:cNvSpPr>
            <p:nvPr/>
          </p:nvSpPr>
          <p:spPr bwMode="auto">
            <a:xfrm>
              <a:off x="1752" y="413"/>
              <a:ext cx="130" cy="178"/>
            </a:xfrm>
            <a:custGeom>
              <a:avLst/>
              <a:gdLst>
                <a:gd name="T0" fmla="*/ 0 w 337"/>
                <a:gd name="T1" fmla="*/ 145 h 517"/>
                <a:gd name="T2" fmla="*/ 3 w 337"/>
                <a:gd name="T3" fmla="*/ 147 h 517"/>
                <a:gd name="T4" fmla="*/ 3 w 337"/>
                <a:gd name="T5" fmla="*/ 156 h 517"/>
                <a:gd name="T6" fmla="*/ 8 w 337"/>
                <a:gd name="T7" fmla="*/ 160 h 517"/>
                <a:gd name="T8" fmla="*/ 17 w 337"/>
                <a:gd name="T9" fmla="*/ 162 h 517"/>
                <a:gd name="T10" fmla="*/ 22 w 337"/>
                <a:gd name="T11" fmla="*/ 166 h 517"/>
                <a:gd name="T12" fmla="*/ 39 w 337"/>
                <a:gd name="T13" fmla="*/ 172 h 517"/>
                <a:gd name="T14" fmla="*/ 69 w 337"/>
                <a:gd name="T15" fmla="*/ 175 h 517"/>
                <a:gd name="T16" fmla="*/ 79 w 337"/>
                <a:gd name="T17" fmla="*/ 178 h 517"/>
                <a:gd name="T18" fmla="*/ 93 w 337"/>
                <a:gd name="T19" fmla="*/ 165 h 517"/>
                <a:gd name="T20" fmla="*/ 89 w 337"/>
                <a:gd name="T21" fmla="*/ 159 h 517"/>
                <a:gd name="T22" fmla="*/ 97 w 337"/>
                <a:gd name="T23" fmla="*/ 144 h 517"/>
                <a:gd name="T24" fmla="*/ 97 w 337"/>
                <a:gd name="T25" fmla="*/ 139 h 517"/>
                <a:gd name="T26" fmla="*/ 108 w 337"/>
                <a:gd name="T27" fmla="*/ 134 h 517"/>
                <a:gd name="T28" fmla="*/ 122 w 337"/>
                <a:gd name="T29" fmla="*/ 109 h 517"/>
                <a:gd name="T30" fmla="*/ 120 w 337"/>
                <a:gd name="T31" fmla="*/ 103 h 517"/>
                <a:gd name="T32" fmla="*/ 110 w 337"/>
                <a:gd name="T33" fmla="*/ 98 h 517"/>
                <a:gd name="T34" fmla="*/ 108 w 337"/>
                <a:gd name="T35" fmla="*/ 94 h 517"/>
                <a:gd name="T36" fmla="*/ 127 w 337"/>
                <a:gd name="T37" fmla="*/ 84 h 517"/>
                <a:gd name="T38" fmla="*/ 130 w 337"/>
                <a:gd name="T39" fmla="*/ 76 h 517"/>
                <a:gd name="T40" fmla="*/ 127 w 337"/>
                <a:gd name="T41" fmla="*/ 75 h 517"/>
                <a:gd name="T42" fmla="*/ 122 w 337"/>
                <a:gd name="T43" fmla="*/ 76 h 517"/>
                <a:gd name="T44" fmla="*/ 115 w 337"/>
                <a:gd name="T45" fmla="*/ 79 h 517"/>
                <a:gd name="T46" fmla="*/ 110 w 337"/>
                <a:gd name="T47" fmla="*/ 79 h 517"/>
                <a:gd name="T48" fmla="*/ 106 w 337"/>
                <a:gd name="T49" fmla="*/ 74 h 517"/>
                <a:gd name="T50" fmla="*/ 101 w 337"/>
                <a:gd name="T51" fmla="*/ 71 h 517"/>
                <a:gd name="T52" fmla="*/ 94 w 337"/>
                <a:gd name="T53" fmla="*/ 50 h 517"/>
                <a:gd name="T54" fmla="*/ 89 w 337"/>
                <a:gd name="T55" fmla="*/ 42 h 517"/>
                <a:gd name="T56" fmla="*/ 99 w 337"/>
                <a:gd name="T57" fmla="*/ 39 h 517"/>
                <a:gd name="T58" fmla="*/ 101 w 337"/>
                <a:gd name="T59" fmla="*/ 32 h 517"/>
                <a:gd name="T60" fmla="*/ 99 w 337"/>
                <a:gd name="T61" fmla="*/ 32 h 517"/>
                <a:gd name="T62" fmla="*/ 103 w 337"/>
                <a:gd name="T63" fmla="*/ 22 h 517"/>
                <a:gd name="T64" fmla="*/ 79 w 337"/>
                <a:gd name="T65" fmla="*/ 25 h 517"/>
                <a:gd name="T66" fmla="*/ 79 w 337"/>
                <a:gd name="T67" fmla="*/ 17 h 517"/>
                <a:gd name="T68" fmla="*/ 68 w 337"/>
                <a:gd name="T69" fmla="*/ 6 h 517"/>
                <a:gd name="T70" fmla="*/ 57 w 337"/>
                <a:gd name="T71" fmla="*/ 6 h 517"/>
                <a:gd name="T72" fmla="*/ 52 w 337"/>
                <a:gd name="T73" fmla="*/ 0 h 517"/>
                <a:gd name="T74" fmla="*/ 49 w 337"/>
                <a:gd name="T75" fmla="*/ 1 h 517"/>
                <a:gd name="T76" fmla="*/ 47 w 337"/>
                <a:gd name="T77" fmla="*/ 6 h 517"/>
                <a:gd name="T78" fmla="*/ 45 w 337"/>
                <a:gd name="T79" fmla="*/ 9 h 517"/>
                <a:gd name="T80" fmla="*/ 42 w 337"/>
                <a:gd name="T81" fmla="*/ 1 h 517"/>
                <a:gd name="T82" fmla="*/ 39 w 337"/>
                <a:gd name="T83" fmla="*/ 1 h 517"/>
                <a:gd name="T84" fmla="*/ 37 w 337"/>
                <a:gd name="T85" fmla="*/ 6 h 517"/>
                <a:gd name="T86" fmla="*/ 32 w 337"/>
                <a:gd name="T87" fmla="*/ 6 h 517"/>
                <a:gd name="T88" fmla="*/ 30 w 337"/>
                <a:gd name="T89" fmla="*/ 13 h 517"/>
                <a:gd name="T90" fmla="*/ 33 w 337"/>
                <a:gd name="T91" fmla="*/ 28 h 517"/>
                <a:gd name="T92" fmla="*/ 24 w 337"/>
                <a:gd name="T93" fmla="*/ 41 h 517"/>
                <a:gd name="T94" fmla="*/ 13 w 337"/>
                <a:gd name="T95" fmla="*/ 42 h 517"/>
                <a:gd name="T96" fmla="*/ 10 w 337"/>
                <a:gd name="T97" fmla="*/ 62 h 517"/>
                <a:gd name="T98" fmla="*/ 5 w 337"/>
                <a:gd name="T99" fmla="*/ 69 h 517"/>
                <a:gd name="T100" fmla="*/ 8 w 337"/>
                <a:gd name="T101" fmla="*/ 79 h 517"/>
                <a:gd name="T102" fmla="*/ 7 w 337"/>
                <a:gd name="T103" fmla="*/ 88 h 517"/>
                <a:gd name="T104" fmla="*/ 8 w 337"/>
                <a:gd name="T105" fmla="*/ 98 h 517"/>
                <a:gd name="T106" fmla="*/ 3 w 337"/>
                <a:gd name="T107" fmla="*/ 112 h 517"/>
                <a:gd name="T108" fmla="*/ 8 w 337"/>
                <a:gd name="T109" fmla="*/ 129 h 517"/>
                <a:gd name="T110" fmla="*/ 0 w 337"/>
                <a:gd name="T111" fmla="*/ 145 h 5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37" h="517">
                  <a:moveTo>
                    <a:pt x="0" y="422"/>
                  </a:moveTo>
                  <a:lnTo>
                    <a:pt x="9" y="428"/>
                  </a:lnTo>
                  <a:lnTo>
                    <a:pt x="9" y="452"/>
                  </a:lnTo>
                  <a:lnTo>
                    <a:pt x="21" y="466"/>
                  </a:lnTo>
                  <a:lnTo>
                    <a:pt x="43" y="470"/>
                  </a:lnTo>
                  <a:lnTo>
                    <a:pt x="56" y="483"/>
                  </a:lnTo>
                  <a:lnTo>
                    <a:pt x="100" y="500"/>
                  </a:lnTo>
                  <a:lnTo>
                    <a:pt x="179" y="508"/>
                  </a:lnTo>
                  <a:lnTo>
                    <a:pt x="205" y="517"/>
                  </a:lnTo>
                  <a:lnTo>
                    <a:pt x="240" y="478"/>
                  </a:lnTo>
                  <a:lnTo>
                    <a:pt x="232" y="461"/>
                  </a:lnTo>
                  <a:lnTo>
                    <a:pt x="252" y="418"/>
                  </a:lnTo>
                  <a:lnTo>
                    <a:pt x="252" y="405"/>
                  </a:lnTo>
                  <a:lnTo>
                    <a:pt x="280" y="389"/>
                  </a:lnTo>
                  <a:lnTo>
                    <a:pt x="315" y="316"/>
                  </a:lnTo>
                  <a:lnTo>
                    <a:pt x="311" y="298"/>
                  </a:lnTo>
                  <a:lnTo>
                    <a:pt x="285" y="286"/>
                  </a:lnTo>
                  <a:lnTo>
                    <a:pt x="280" y="273"/>
                  </a:lnTo>
                  <a:lnTo>
                    <a:pt x="328" y="244"/>
                  </a:lnTo>
                  <a:lnTo>
                    <a:pt x="337" y="222"/>
                  </a:lnTo>
                  <a:lnTo>
                    <a:pt x="328" y="217"/>
                  </a:lnTo>
                  <a:lnTo>
                    <a:pt x="315" y="222"/>
                  </a:lnTo>
                  <a:lnTo>
                    <a:pt x="297" y="230"/>
                  </a:lnTo>
                  <a:lnTo>
                    <a:pt x="285" y="230"/>
                  </a:lnTo>
                  <a:lnTo>
                    <a:pt x="275" y="214"/>
                  </a:lnTo>
                  <a:lnTo>
                    <a:pt x="262" y="205"/>
                  </a:lnTo>
                  <a:lnTo>
                    <a:pt x="244" y="144"/>
                  </a:lnTo>
                  <a:lnTo>
                    <a:pt x="232" y="123"/>
                  </a:lnTo>
                  <a:lnTo>
                    <a:pt x="257" y="114"/>
                  </a:lnTo>
                  <a:lnTo>
                    <a:pt x="262" y="93"/>
                  </a:lnTo>
                  <a:lnTo>
                    <a:pt x="257" y="93"/>
                  </a:lnTo>
                  <a:lnTo>
                    <a:pt x="266" y="63"/>
                  </a:lnTo>
                  <a:lnTo>
                    <a:pt x="205" y="72"/>
                  </a:lnTo>
                  <a:lnTo>
                    <a:pt x="205" y="49"/>
                  </a:lnTo>
                  <a:lnTo>
                    <a:pt x="175" y="17"/>
                  </a:lnTo>
                  <a:lnTo>
                    <a:pt x="148" y="17"/>
                  </a:lnTo>
                  <a:lnTo>
                    <a:pt x="135" y="0"/>
                  </a:lnTo>
                  <a:lnTo>
                    <a:pt x="127" y="3"/>
                  </a:lnTo>
                  <a:lnTo>
                    <a:pt x="122" y="17"/>
                  </a:lnTo>
                  <a:lnTo>
                    <a:pt x="117" y="25"/>
                  </a:lnTo>
                  <a:lnTo>
                    <a:pt x="109" y="3"/>
                  </a:lnTo>
                  <a:lnTo>
                    <a:pt x="100" y="3"/>
                  </a:lnTo>
                  <a:lnTo>
                    <a:pt x="96" y="17"/>
                  </a:lnTo>
                  <a:lnTo>
                    <a:pt x="83" y="17"/>
                  </a:lnTo>
                  <a:lnTo>
                    <a:pt x="79" y="38"/>
                  </a:lnTo>
                  <a:lnTo>
                    <a:pt x="86" y="80"/>
                  </a:lnTo>
                  <a:lnTo>
                    <a:pt x="61" y="119"/>
                  </a:lnTo>
                  <a:lnTo>
                    <a:pt x="34" y="123"/>
                  </a:lnTo>
                  <a:lnTo>
                    <a:pt x="26" y="179"/>
                  </a:lnTo>
                  <a:lnTo>
                    <a:pt x="12" y="199"/>
                  </a:lnTo>
                  <a:lnTo>
                    <a:pt x="21" y="230"/>
                  </a:lnTo>
                  <a:lnTo>
                    <a:pt x="17" y="256"/>
                  </a:lnTo>
                  <a:lnTo>
                    <a:pt x="21" y="286"/>
                  </a:lnTo>
                  <a:lnTo>
                    <a:pt x="9" y="325"/>
                  </a:lnTo>
                  <a:lnTo>
                    <a:pt x="21" y="376"/>
                  </a:lnTo>
                  <a:lnTo>
                    <a:pt x="0" y="422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64" name="Freeform 26"/>
            <p:cNvSpPr>
              <a:spLocks/>
            </p:cNvSpPr>
            <p:nvPr/>
          </p:nvSpPr>
          <p:spPr bwMode="auto">
            <a:xfrm>
              <a:off x="2111" y="758"/>
              <a:ext cx="171" cy="164"/>
            </a:xfrm>
            <a:custGeom>
              <a:avLst/>
              <a:gdLst>
                <a:gd name="T0" fmla="*/ 0 w 447"/>
                <a:gd name="T1" fmla="*/ 121 h 476"/>
                <a:gd name="T2" fmla="*/ 12 w 447"/>
                <a:gd name="T3" fmla="*/ 120 h 476"/>
                <a:gd name="T4" fmla="*/ 24 w 447"/>
                <a:gd name="T5" fmla="*/ 113 h 476"/>
                <a:gd name="T6" fmla="*/ 27 w 447"/>
                <a:gd name="T7" fmla="*/ 113 h 476"/>
                <a:gd name="T8" fmla="*/ 32 w 447"/>
                <a:gd name="T9" fmla="*/ 121 h 476"/>
                <a:gd name="T10" fmla="*/ 42 w 447"/>
                <a:gd name="T11" fmla="*/ 113 h 476"/>
                <a:gd name="T12" fmla="*/ 55 w 447"/>
                <a:gd name="T13" fmla="*/ 115 h 476"/>
                <a:gd name="T14" fmla="*/ 87 w 447"/>
                <a:gd name="T15" fmla="*/ 130 h 476"/>
                <a:gd name="T16" fmla="*/ 106 w 447"/>
                <a:gd name="T17" fmla="*/ 133 h 476"/>
                <a:gd name="T18" fmla="*/ 107 w 447"/>
                <a:gd name="T19" fmla="*/ 136 h 476"/>
                <a:gd name="T20" fmla="*/ 96 w 447"/>
                <a:gd name="T21" fmla="*/ 146 h 476"/>
                <a:gd name="T22" fmla="*/ 92 w 447"/>
                <a:gd name="T23" fmla="*/ 155 h 476"/>
                <a:gd name="T24" fmla="*/ 86 w 447"/>
                <a:gd name="T25" fmla="*/ 158 h 476"/>
                <a:gd name="T26" fmla="*/ 84 w 447"/>
                <a:gd name="T27" fmla="*/ 163 h 476"/>
                <a:gd name="T28" fmla="*/ 89 w 447"/>
                <a:gd name="T29" fmla="*/ 164 h 476"/>
                <a:gd name="T30" fmla="*/ 97 w 447"/>
                <a:gd name="T31" fmla="*/ 161 h 476"/>
                <a:gd name="T32" fmla="*/ 116 w 447"/>
                <a:gd name="T33" fmla="*/ 149 h 476"/>
                <a:gd name="T34" fmla="*/ 132 w 447"/>
                <a:gd name="T35" fmla="*/ 143 h 476"/>
                <a:gd name="T36" fmla="*/ 141 w 447"/>
                <a:gd name="T37" fmla="*/ 136 h 476"/>
                <a:gd name="T38" fmla="*/ 158 w 447"/>
                <a:gd name="T39" fmla="*/ 139 h 476"/>
                <a:gd name="T40" fmla="*/ 168 w 447"/>
                <a:gd name="T41" fmla="*/ 137 h 476"/>
                <a:gd name="T42" fmla="*/ 171 w 447"/>
                <a:gd name="T43" fmla="*/ 131 h 476"/>
                <a:gd name="T44" fmla="*/ 171 w 447"/>
                <a:gd name="T45" fmla="*/ 124 h 476"/>
                <a:gd name="T46" fmla="*/ 166 w 447"/>
                <a:gd name="T47" fmla="*/ 117 h 476"/>
                <a:gd name="T48" fmla="*/ 156 w 447"/>
                <a:gd name="T49" fmla="*/ 118 h 476"/>
                <a:gd name="T50" fmla="*/ 155 w 447"/>
                <a:gd name="T51" fmla="*/ 112 h 476"/>
                <a:gd name="T52" fmla="*/ 156 w 447"/>
                <a:gd name="T53" fmla="*/ 102 h 476"/>
                <a:gd name="T54" fmla="*/ 151 w 447"/>
                <a:gd name="T55" fmla="*/ 86 h 476"/>
                <a:gd name="T56" fmla="*/ 144 w 447"/>
                <a:gd name="T57" fmla="*/ 74 h 476"/>
                <a:gd name="T58" fmla="*/ 144 w 447"/>
                <a:gd name="T59" fmla="*/ 66 h 476"/>
                <a:gd name="T60" fmla="*/ 127 w 447"/>
                <a:gd name="T61" fmla="*/ 56 h 476"/>
                <a:gd name="T62" fmla="*/ 125 w 447"/>
                <a:gd name="T63" fmla="*/ 50 h 476"/>
                <a:gd name="T64" fmla="*/ 130 w 447"/>
                <a:gd name="T65" fmla="*/ 43 h 476"/>
                <a:gd name="T66" fmla="*/ 130 w 447"/>
                <a:gd name="T67" fmla="*/ 21 h 476"/>
                <a:gd name="T68" fmla="*/ 121 w 447"/>
                <a:gd name="T69" fmla="*/ 9 h 476"/>
                <a:gd name="T70" fmla="*/ 117 w 447"/>
                <a:gd name="T71" fmla="*/ 0 h 476"/>
                <a:gd name="T72" fmla="*/ 107 w 447"/>
                <a:gd name="T73" fmla="*/ 4 h 476"/>
                <a:gd name="T74" fmla="*/ 89 w 447"/>
                <a:gd name="T75" fmla="*/ 21 h 476"/>
                <a:gd name="T76" fmla="*/ 86 w 447"/>
                <a:gd name="T77" fmla="*/ 27 h 476"/>
                <a:gd name="T78" fmla="*/ 76 w 447"/>
                <a:gd name="T79" fmla="*/ 33 h 476"/>
                <a:gd name="T80" fmla="*/ 72 w 447"/>
                <a:gd name="T81" fmla="*/ 46 h 476"/>
                <a:gd name="T82" fmla="*/ 65 w 447"/>
                <a:gd name="T83" fmla="*/ 47 h 476"/>
                <a:gd name="T84" fmla="*/ 54 w 447"/>
                <a:gd name="T85" fmla="*/ 59 h 476"/>
                <a:gd name="T86" fmla="*/ 46 w 447"/>
                <a:gd name="T87" fmla="*/ 66 h 476"/>
                <a:gd name="T88" fmla="*/ 41 w 447"/>
                <a:gd name="T89" fmla="*/ 66 h 476"/>
                <a:gd name="T90" fmla="*/ 34 w 447"/>
                <a:gd name="T91" fmla="*/ 74 h 476"/>
                <a:gd name="T92" fmla="*/ 32 w 447"/>
                <a:gd name="T93" fmla="*/ 102 h 476"/>
                <a:gd name="T94" fmla="*/ 22 w 447"/>
                <a:gd name="T95" fmla="*/ 99 h 476"/>
                <a:gd name="T96" fmla="*/ 17 w 447"/>
                <a:gd name="T97" fmla="*/ 101 h 476"/>
                <a:gd name="T98" fmla="*/ 13 w 447"/>
                <a:gd name="T99" fmla="*/ 107 h 476"/>
                <a:gd name="T100" fmla="*/ 0 w 447"/>
                <a:gd name="T101" fmla="*/ 121 h 4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47" h="476">
                  <a:moveTo>
                    <a:pt x="0" y="350"/>
                  </a:moveTo>
                  <a:lnTo>
                    <a:pt x="32" y="347"/>
                  </a:lnTo>
                  <a:lnTo>
                    <a:pt x="62" y="329"/>
                  </a:lnTo>
                  <a:lnTo>
                    <a:pt x="70" y="329"/>
                  </a:lnTo>
                  <a:lnTo>
                    <a:pt x="83" y="350"/>
                  </a:lnTo>
                  <a:lnTo>
                    <a:pt x="110" y="329"/>
                  </a:lnTo>
                  <a:lnTo>
                    <a:pt x="144" y="334"/>
                  </a:lnTo>
                  <a:lnTo>
                    <a:pt x="228" y="377"/>
                  </a:lnTo>
                  <a:lnTo>
                    <a:pt x="276" y="386"/>
                  </a:lnTo>
                  <a:lnTo>
                    <a:pt x="280" y="395"/>
                  </a:lnTo>
                  <a:lnTo>
                    <a:pt x="250" y="424"/>
                  </a:lnTo>
                  <a:lnTo>
                    <a:pt x="241" y="449"/>
                  </a:lnTo>
                  <a:lnTo>
                    <a:pt x="224" y="460"/>
                  </a:lnTo>
                  <a:lnTo>
                    <a:pt x="219" y="472"/>
                  </a:lnTo>
                  <a:lnTo>
                    <a:pt x="233" y="476"/>
                  </a:lnTo>
                  <a:lnTo>
                    <a:pt x="254" y="467"/>
                  </a:lnTo>
                  <a:lnTo>
                    <a:pt x="302" y="433"/>
                  </a:lnTo>
                  <a:lnTo>
                    <a:pt x="346" y="416"/>
                  </a:lnTo>
                  <a:lnTo>
                    <a:pt x="369" y="395"/>
                  </a:lnTo>
                  <a:lnTo>
                    <a:pt x="412" y="403"/>
                  </a:lnTo>
                  <a:lnTo>
                    <a:pt x="438" y="399"/>
                  </a:lnTo>
                  <a:lnTo>
                    <a:pt x="447" y="381"/>
                  </a:lnTo>
                  <a:lnTo>
                    <a:pt x="447" y="360"/>
                  </a:lnTo>
                  <a:lnTo>
                    <a:pt x="434" y="339"/>
                  </a:lnTo>
                  <a:lnTo>
                    <a:pt x="407" y="343"/>
                  </a:lnTo>
                  <a:lnTo>
                    <a:pt x="404" y="326"/>
                  </a:lnTo>
                  <a:lnTo>
                    <a:pt x="407" y="296"/>
                  </a:lnTo>
                  <a:lnTo>
                    <a:pt x="394" y="249"/>
                  </a:lnTo>
                  <a:lnTo>
                    <a:pt x="377" y="214"/>
                  </a:lnTo>
                  <a:lnTo>
                    <a:pt x="377" y="193"/>
                  </a:lnTo>
                  <a:lnTo>
                    <a:pt x="333" y="163"/>
                  </a:lnTo>
                  <a:lnTo>
                    <a:pt x="328" y="146"/>
                  </a:lnTo>
                  <a:lnTo>
                    <a:pt x="341" y="124"/>
                  </a:lnTo>
                  <a:lnTo>
                    <a:pt x="341" y="60"/>
                  </a:lnTo>
                  <a:lnTo>
                    <a:pt x="316" y="26"/>
                  </a:lnTo>
                  <a:lnTo>
                    <a:pt x="307" y="0"/>
                  </a:lnTo>
                  <a:lnTo>
                    <a:pt x="280" y="12"/>
                  </a:lnTo>
                  <a:lnTo>
                    <a:pt x="233" y="60"/>
                  </a:lnTo>
                  <a:lnTo>
                    <a:pt x="224" y="77"/>
                  </a:lnTo>
                  <a:lnTo>
                    <a:pt x="198" y="95"/>
                  </a:lnTo>
                  <a:lnTo>
                    <a:pt x="189" y="133"/>
                  </a:lnTo>
                  <a:lnTo>
                    <a:pt x="171" y="137"/>
                  </a:lnTo>
                  <a:lnTo>
                    <a:pt x="140" y="172"/>
                  </a:lnTo>
                  <a:lnTo>
                    <a:pt x="120" y="193"/>
                  </a:lnTo>
                  <a:lnTo>
                    <a:pt x="106" y="193"/>
                  </a:lnTo>
                  <a:lnTo>
                    <a:pt x="88" y="214"/>
                  </a:lnTo>
                  <a:lnTo>
                    <a:pt x="83" y="296"/>
                  </a:lnTo>
                  <a:lnTo>
                    <a:pt x="57" y="287"/>
                  </a:lnTo>
                  <a:lnTo>
                    <a:pt x="45" y="292"/>
                  </a:lnTo>
                  <a:lnTo>
                    <a:pt x="35" y="312"/>
                  </a:lnTo>
                  <a:lnTo>
                    <a:pt x="0" y="350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65" name="Freeform 27"/>
            <p:cNvSpPr>
              <a:spLocks/>
            </p:cNvSpPr>
            <p:nvPr/>
          </p:nvSpPr>
          <p:spPr bwMode="auto">
            <a:xfrm>
              <a:off x="2339" y="480"/>
              <a:ext cx="191" cy="179"/>
            </a:xfrm>
            <a:custGeom>
              <a:avLst/>
              <a:gdLst>
                <a:gd name="T0" fmla="*/ 0 w 499"/>
                <a:gd name="T1" fmla="*/ 106 h 522"/>
                <a:gd name="T2" fmla="*/ 5 w 499"/>
                <a:gd name="T3" fmla="*/ 108 h 522"/>
                <a:gd name="T4" fmla="*/ 17 w 499"/>
                <a:gd name="T5" fmla="*/ 110 h 522"/>
                <a:gd name="T6" fmla="*/ 25 w 499"/>
                <a:gd name="T7" fmla="*/ 108 h 522"/>
                <a:gd name="T8" fmla="*/ 46 w 499"/>
                <a:gd name="T9" fmla="*/ 113 h 522"/>
                <a:gd name="T10" fmla="*/ 59 w 499"/>
                <a:gd name="T11" fmla="*/ 128 h 522"/>
                <a:gd name="T12" fmla="*/ 87 w 499"/>
                <a:gd name="T13" fmla="*/ 142 h 522"/>
                <a:gd name="T14" fmla="*/ 93 w 499"/>
                <a:gd name="T15" fmla="*/ 148 h 522"/>
                <a:gd name="T16" fmla="*/ 91 w 499"/>
                <a:gd name="T17" fmla="*/ 151 h 522"/>
                <a:gd name="T18" fmla="*/ 75 w 499"/>
                <a:gd name="T19" fmla="*/ 150 h 522"/>
                <a:gd name="T20" fmla="*/ 72 w 499"/>
                <a:gd name="T21" fmla="*/ 151 h 522"/>
                <a:gd name="T22" fmla="*/ 69 w 499"/>
                <a:gd name="T23" fmla="*/ 160 h 522"/>
                <a:gd name="T24" fmla="*/ 70 w 499"/>
                <a:gd name="T25" fmla="*/ 167 h 522"/>
                <a:gd name="T26" fmla="*/ 104 w 499"/>
                <a:gd name="T27" fmla="*/ 179 h 522"/>
                <a:gd name="T28" fmla="*/ 122 w 499"/>
                <a:gd name="T29" fmla="*/ 175 h 522"/>
                <a:gd name="T30" fmla="*/ 126 w 499"/>
                <a:gd name="T31" fmla="*/ 171 h 522"/>
                <a:gd name="T32" fmla="*/ 129 w 499"/>
                <a:gd name="T33" fmla="*/ 160 h 522"/>
                <a:gd name="T34" fmla="*/ 121 w 499"/>
                <a:gd name="T35" fmla="*/ 155 h 522"/>
                <a:gd name="T36" fmla="*/ 119 w 499"/>
                <a:gd name="T37" fmla="*/ 138 h 522"/>
                <a:gd name="T38" fmla="*/ 129 w 499"/>
                <a:gd name="T39" fmla="*/ 126 h 522"/>
                <a:gd name="T40" fmla="*/ 129 w 499"/>
                <a:gd name="T41" fmla="*/ 110 h 522"/>
                <a:gd name="T42" fmla="*/ 146 w 499"/>
                <a:gd name="T43" fmla="*/ 89 h 522"/>
                <a:gd name="T44" fmla="*/ 168 w 499"/>
                <a:gd name="T45" fmla="*/ 70 h 522"/>
                <a:gd name="T46" fmla="*/ 174 w 499"/>
                <a:gd name="T47" fmla="*/ 69 h 522"/>
                <a:gd name="T48" fmla="*/ 179 w 499"/>
                <a:gd name="T49" fmla="*/ 68 h 522"/>
                <a:gd name="T50" fmla="*/ 184 w 499"/>
                <a:gd name="T51" fmla="*/ 50 h 522"/>
                <a:gd name="T52" fmla="*/ 191 w 499"/>
                <a:gd name="T53" fmla="*/ 47 h 522"/>
                <a:gd name="T54" fmla="*/ 189 w 499"/>
                <a:gd name="T55" fmla="*/ 44 h 522"/>
                <a:gd name="T56" fmla="*/ 174 w 499"/>
                <a:gd name="T57" fmla="*/ 44 h 522"/>
                <a:gd name="T58" fmla="*/ 151 w 499"/>
                <a:gd name="T59" fmla="*/ 38 h 522"/>
                <a:gd name="T60" fmla="*/ 131 w 499"/>
                <a:gd name="T61" fmla="*/ 26 h 522"/>
                <a:gd name="T62" fmla="*/ 124 w 499"/>
                <a:gd name="T63" fmla="*/ 32 h 522"/>
                <a:gd name="T64" fmla="*/ 112 w 499"/>
                <a:gd name="T65" fmla="*/ 32 h 522"/>
                <a:gd name="T66" fmla="*/ 112 w 499"/>
                <a:gd name="T67" fmla="*/ 22 h 522"/>
                <a:gd name="T68" fmla="*/ 119 w 499"/>
                <a:gd name="T69" fmla="*/ 4 h 522"/>
                <a:gd name="T70" fmla="*/ 112 w 499"/>
                <a:gd name="T71" fmla="*/ 1 h 522"/>
                <a:gd name="T72" fmla="*/ 106 w 499"/>
                <a:gd name="T73" fmla="*/ 1 h 522"/>
                <a:gd name="T74" fmla="*/ 99 w 499"/>
                <a:gd name="T75" fmla="*/ 4 h 522"/>
                <a:gd name="T76" fmla="*/ 95 w 499"/>
                <a:gd name="T77" fmla="*/ 1 h 522"/>
                <a:gd name="T78" fmla="*/ 87 w 499"/>
                <a:gd name="T79" fmla="*/ 0 h 522"/>
                <a:gd name="T80" fmla="*/ 75 w 499"/>
                <a:gd name="T81" fmla="*/ 10 h 522"/>
                <a:gd name="T82" fmla="*/ 67 w 499"/>
                <a:gd name="T83" fmla="*/ 10 h 522"/>
                <a:gd name="T84" fmla="*/ 65 w 499"/>
                <a:gd name="T85" fmla="*/ 25 h 522"/>
                <a:gd name="T86" fmla="*/ 60 w 499"/>
                <a:gd name="T87" fmla="*/ 28 h 522"/>
                <a:gd name="T88" fmla="*/ 55 w 499"/>
                <a:gd name="T89" fmla="*/ 28 h 522"/>
                <a:gd name="T90" fmla="*/ 47 w 499"/>
                <a:gd name="T91" fmla="*/ 38 h 522"/>
                <a:gd name="T92" fmla="*/ 37 w 499"/>
                <a:gd name="T93" fmla="*/ 44 h 522"/>
                <a:gd name="T94" fmla="*/ 22 w 499"/>
                <a:gd name="T95" fmla="*/ 48 h 522"/>
                <a:gd name="T96" fmla="*/ 27 w 499"/>
                <a:gd name="T97" fmla="*/ 64 h 522"/>
                <a:gd name="T98" fmla="*/ 22 w 499"/>
                <a:gd name="T99" fmla="*/ 82 h 522"/>
                <a:gd name="T100" fmla="*/ 5 w 499"/>
                <a:gd name="T101" fmla="*/ 86 h 522"/>
                <a:gd name="T102" fmla="*/ 12 w 499"/>
                <a:gd name="T103" fmla="*/ 94 h 522"/>
                <a:gd name="T104" fmla="*/ 10 w 499"/>
                <a:gd name="T105" fmla="*/ 98 h 522"/>
                <a:gd name="T106" fmla="*/ 0 w 499"/>
                <a:gd name="T107" fmla="*/ 106 h 5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99" h="522">
                  <a:moveTo>
                    <a:pt x="0" y="308"/>
                  </a:moveTo>
                  <a:lnTo>
                    <a:pt x="14" y="316"/>
                  </a:lnTo>
                  <a:lnTo>
                    <a:pt x="44" y="321"/>
                  </a:lnTo>
                  <a:lnTo>
                    <a:pt x="66" y="316"/>
                  </a:lnTo>
                  <a:lnTo>
                    <a:pt x="119" y="329"/>
                  </a:lnTo>
                  <a:lnTo>
                    <a:pt x="154" y="373"/>
                  </a:lnTo>
                  <a:lnTo>
                    <a:pt x="227" y="415"/>
                  </a:lnTo>
                  <a:lnTo>
                    <a:pt x="242" y="431"/>
                  </a:lnTo>
                  <a:lnTo>
                    <a:pt x="237" y="441"/>
                  </a:lnTo>
                  <a:lnTo>
                    <a:pt x="197" y="436"/>
                  </a:lnTo>
                  <a:lnTo>
                    <a:pt x="189" y="441"/>
                  </a:lnTo>
                  <a:lnTo>
                    <a:pt x="181" y="466"/>
                  </a:lnTo>
                  <a:lnTo>
                    <a:pt x="184" y="488"/>
                  </a:lnTo>
                  <a:lnTo>
                    <a:pt x="271" y="522"/>
                  </a:lnTo>
                  <a:lnTo>
                    <a:pt x="320" y="510"/>
                  </a:lnTo>
                  <a:lnTo>
                    <a:pt x="329" y="500"/>
                  </a:lnTo>
                  <a:lnTo>
                    <a:pt x="337" y="466"/>
                  </a:lnTo>
                  <a:lnTo>
                    <a:pt x="316" y="453"/>
                  </a:lnTo>
                  <a:lnTo>
                    <a:pt x="311" y="403"/>
                  </a:lnTo>
                  <a:lnTo>
                    <a:pt x="337" y="368"/>
                  </a:lnTo>
                  <a:lnTo>
                    <a:pt x="337" y="321"/>
                  </a:lnTo>
                  <a:lnTo>
                    <a:pt x="381" y="260"/>
                  </a:lnTo>
                  <a:lnTo>
                    <a:pt x="438" y="205"/>
                  </a:lnTo>
                  <a:lnTo>
                    <a:pt x="455" y="201"/>
                  </a:lnTo>
                  <a:lnTo>
                    <a:pt x="468" y="197"/>
                  </a:lnTo>
                  <a:lnTo>
                    <a:pt x="481" y="145"/>
                  </a:lnTo>
                  <a:lnTo>
                    <a:pt x="499" y="137"/>
                  </a:lnTo>
                  <a:lnTo>
                    <a:pt x="495" y="128"/>
                  </a:lnTo>
                  <a:lnTo>
                    <a:pt x="455" y="128"/>
                  </a:lnTo>
                  <a:lnTo>
                    <a:pt x="395" y="110"/>
                  </a:lnTo>
                  <a:lnTo>
                    <a:pt x="342" y="76"/>
                  </a:lnTo>
                  <a:lnTo>
                    <a:pt x="324" y="94"/>
                  </a:lnTo>
                  <a:lnTo>
                    <a:pt x="293" y="94"/>
                  </a:lnTo>
                  <a:lnTo>
                    <a:pt x="293" y="64"/>
                  </a:lnTo>
                  <a:lnTo>
                    <a:pt x="311" y="12"/>
                  </a:lnTo>
                  <a:lnTo>
                    <a:pt x="293" y="3"/>
                  </a:lnTo>
                  <a:lnTo>
                    <a:pt x="276" y="3"/>
                  </a:lnTo>
                  <a:lnTo>
                    <a:pt x="259" y="12"/>
                  </a:lnTo>
                  <a:lnTo>
                    <a:pt x="249" y="3"/>
                  </a:lnTo>
                  <a:lnTo>
                    <a:pt x="227" y="0"/>
                  </a:lnTo>
                  <a:lnTo>
                    <a:pt x="197" y="30"/>
                  </a:lnTo>
                  <a:lnTo>
                    <a:pt x="176" y="30"/>
                  </a:lnTo>
                  <a:lnTo>
                    <a:pt x="171" y="72"/>
                  </a:lnTo>
                  <a:lnTo>
                    <a:pt x="158" y="81"/>
                  </a:lnTo>
                  <a:lnTo>
                    <a:pt x="144" y="81"/>
                  </a:lnTo>
                  <a:lnTo>
                    <a:pt x="122" y="110"/>
                  </a:lnTo>
                  <a:lnTo>
                    <a:pt x="96" y="128"/>
                  </a:lnTo>
                  <a:lnTo>
                    <a:pt x="57" y="141"/>
                  </a:lnTo>
                  <a:lnTo>
                    <a:pt x="71" y="188"/>
                  </a:lnTo>
                  <a:lnTo>
                    <a:pt x="57" y="239"/>
                  </a:lnTo>
                  <a:lnTo>
                    <a:pt x="14" y="252"/>
                  </a:lnTo>
                  <a:lnTo>
                    <a:pt x="31" y="274"/>
                  </a:lnTo>
                  <a:lnTo>
                    <a:pt x="27" y="286"/>
                  </a:lnTo>
                  <a:lnTo>
                    <a:pt x="0" y="308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66" name="Freeform 28"/>
            <p:cNvSpPr>
              <a:spLocks/>
            </p:cNvSpPr>
            <p:nvPr/>
          </p:nvSpPr>
          <p:spPr bwMode="auto">
            <a:xfrm>
              <a:off x="1708" y="561"/>
              <a:ext cx="174" cy="101"/>
            </a:xfrm>
            <a:custGeom>
              <a:avLst/>
              <a:gdLst>
                <a:gd name="T0" fmla="*/ 0 w 452"/>
                <a:gd name="T1" fmla="*/ 79 h 294"/>
                <a:gd name="T2" fmla="*/ 2 w 452"/>
                <a:gd name="T3" fmla="*/ 76 h 294"/>
                <a:gd name="T4" fmla="*/ 12 w 452"/>
                <a:gd name="T5" fmla="*/ 70 h 294"/>
                <a:gd name="T6" fmla="*/ 9 w 452"/>
                <a:gd name="T7" fmla="*/ 63 h 294"/>
                <a:gd name="T8" fmla="*/ 5 w 452"/>
                <a:gd name="T9" fmla="*/ 61 h 294"/>
                <a:gd name="T10" fmla="*/ 0 w 452"/>
                <a:gd name="T11" fmla="*/ 52 h 294"/>
                <a:gd name="T12" fmla="*/ 16 w 452"/>
                <a:gd name="T13" fmla="*/ 54 h 294"/>
                <a:gd name="T14" fmla="*/ 23 w 452"/>
                <a:gd name="T15" fmla="*/ 45 h 294"/>
                <a:gd name="T16" fmla="*/ 25 w 452"/>
                <a:gd name="T17" fmla="*/ 38 h 294"/>
                <a:gd name="T18" fmla="*/ 12 w 452"/>
                <a:gd name="T19" fmla="*/ 19 h 294"/>
                <a:gd name="T20" fmla="*/ 16 w 452"/>
                <a:gd name="T21" fmla="*/ 10 h 294"/>
                <a:gd name="T22" fmla="*/ 23 w 452"/>
                <a:gd name="T23" fmla="*/ 5 h 294"/>
                <a:gd name="T24" fmla="*/ 27 w 452"/>
                <a:gd name="T25" fmla="*/ 1 h 294"/>
                <a:gd name="T26" fmla="*/ 37 w 452"/>
                <a:gd name="T27" fmla="*/ 3 h 294"/>
                <a:gd name="T28" fmla="*/ 48 w 452"/>
                <a:gd name="T29" fmla="*/ 0 h 294"/>
                <a:gd name="T30" fmla="*/ 48 w 452"/>
                <a:gd name="T31" fmla="*/ 9 h 294"/>
                <a:gd name="T32" fmla="*/ 52 w 452"/>
                <a:gd name="T33" fmla="*/ 13 h 294"/>
                <a:gd name="T34" fmla="*/ 61 w 452"/>
                <a:gd name="T35" fmla="*/ 14 h 294"/>
                <a:gd name="T36" fmla="*/ 66 w 452"/>
                <a:gd name="T37" fmla="*/ 19 h 294"/>
                <a:gd name="T38" fmla="*/ 83 w 452"/>
                <a:gd name="T39" fmla="*/ 25 h 294"/>
                <a:gd name="T40" fmla="*/ 113 w 452"/>
                <a:gd name="T41" fmla="*/ 27 h 294"/>
                <a:gd name="T42" fmla="*/ 123 w 452"/>
                <a:gd name="T43" fmla="*/ 31 h 294"/>
                <a:gd name="T44" fmla="*/ 137 w 452"/>
                <a:gd name="T45" fmla="*/ 17 h 294"/>
                <a:gd name="T46" fmla="*/ 157 w 452"/>
                <a:gd name="T47" fmla="*/ 15 h 294"/>
                <a:gd name="T48" fmla="*/ 166 w 452"/>
                <a:gd name="T49" fmla="*/ 19 h 294"/>
                <a:gd name="T50" fmla="*/ 167 w 452"/>
                <a:gd name="T51" fmla="*/ 31 h 294"/>
                <a:gd name="T52" fmla="*/ 174 w 452"/>
                <a:gd name="T53" fmla="*/ 38 h 294"/>
                <a:gd name="T54" fmla="*/ 174 w 452"/>
                <a:gd name="T55" fmla="*/ 41 h 294"/>
                <a:gd name="T56" fmla="*/ 169 w 452"/>
                <a:gd name="T57" fmla="*/ 42 h 294"/>
                <a:gd name="T58" fmla="*/ 150 w 452"/>
                <a:gd name="T59" fmla="*/ 52 h 294"/>
                <a:gd name="T60" fmla="*/ 145 w 452"/>
                <a:gd name="T61" fmla="*/ 59 h 294"/>
                <a:gd name="T62" fmla="*/ 138 w 452"/>
                <a:gd name="T63" fmla="*/ 61 h 294"/>
                <a:gd name="T64" fmla="*/ 138 w 452"/>
                <a:gd name="T65" fmla="*/ 67 h 294"/>
                <a:gd name="T66" fmla="*/ 143 w 452"/>
                <a:gd name="T67" fmla="*/ 68 h 294"/>
                <a:gd name="T68" fmla="*/ 137 w 452"/>
                <a:gd name="T69" fmla="*/ 78 h 294"/>
                <a:gd name="T70" fmla="*/ 115 w 452"/>
                <a:gd name="T71" fmla="*/ 76 h 294"/>
                <a:gd name="T72" fmla="*/ 106 w 452"/>
                <a:gd name="T73" fmla="*/ 92 h 294"/>
                <a:gd name="T74" fmla="*/ 96 w 452"/>
                <a:gd name="T75" fmla="*/ 94 h 294"/>
                <a:gd name="T76" fmla="*/ 86 w 452"/>
                <a:gd name="T77" fmla="*/ 101 h 294"/>
                <a:gd name="T78" fmla="*/ 71 w 452"/>
                <a:gd name="T79" fmla="*/ 94 h 294"/>
                <a:gd name="T80" fmla="*/ 64 w 452"/>
                <a:gd name="T81" fmla="*/ 97 h 294"/>
                <a:gd name="T82" fmla="*/ 62 w 452"/>
                <a:gd name="T83" fmla="*/ 96 h 294"/>
                <a:gd name="T84" fmla="*/ 64 w 452"/>
                <a:gd name="T85" fmla="*/ 89 h 294"/>
                <a:gd name="T86" fmla="*/ 61 w 452"/>
                <a:gd name="T87" fmla="*/ 88 h 294"/>
                <a:gd name="T88" fmla="*/ 51 w 452"/>
                <a:gd name="T89" fmla="*/ 91 h 294"/>
                <a:gd name="T90" fmla="*/ 48 w 452"/>
                <a:gd name="T91" fmla="*/ 96 h 294"/>
                <a:gd name="T92" fmla="*/ 44 w 452"/>
                <a:gd name="T93" fmla="*/ 96 h 294"/>
                <a:gd name="T94" fmla="*/ 39 w 452"/>
                <a:gd name="T95" fmla="*/ 88 h 294"/>
                <a:gd name="T96" fmla="*/ 33 w 452"/>
                <a:gd name="T97" fmla="*/ 94 h 294"/>
                <a:gd name="T98" fmla="*/ 12 w 452"/>
                <a:gd name="T99" fmla="*/ 96 h 294"/>
                <a:gd name="T100" fmla="*/ 9 w 452"/>
                <a:gd name="T101" fmla="*/ 92 h 294"/>
                <a:gd name="T102" fmla="*/ 5 w 452"/>
                <a:gd name="T103" fmla="*/ 94 h 294"/>
                <a:gd name="T104" fmla="*/ 0 w 452"/>
                <a:gd name="T105" fmla="*/ 79 h 2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52" h="294">
                  <a:moveTo>
                    <a:pt x="0" y="230"/>
                  </a:moveTo>
                  <a:lnTo>
                    <a:pt x="5" y="222"/>
                  </a:lnTo>
                  <a:lnTo>
                    <a:pt x="31" y="205"/>
                  </a:lnTo>
                  <a:lnTo>
                    <a:pt x="23" y="183"/>
                  </a:lnTo>
                  <a:lnTo>
                    <a:pt x="14" y="179"/>
                  </a:lnTo>
                  <a:lnTo>
                    <a:pt x="0" y="152"/>
                  </a:lnTo>
                  <a:lnTo>
                    <a:pt x="41" y="157"/>
                  </a:lnTo>
                  <a:lnTo>
                    <a:pt x="61" y="132"/>
                  </a:lnTo>
                  <a:lnTo>
                    <a:pt x="66" y="110"/>
                  </a:lnTo>
                  <a:lnTo>
                    <a:pt x="31" y="56"/>
                  </a:lnTo>
                  <a:lnTo>
                    <a:pt x="41" y="29"/>
                  </a:lnTo>
                  <a:lnTo>
                    <a:pt x="61" y="16"/>
                  </a:lnTo>
                  <a:lnTo>
                    <a:pt x="71" y="3"/>
                  </a:lnTo>
                  <a:lnTo>
                    <a:pt x="97" y="8"/>
                  </a:lnTo>
                  <a:lnTo>
                    <a:pt x="124" y="0"/>
                  </a:lnTo>
                  <a:lnTo>
                    <a:pt x="124" y="25"/>
                  </a:lnTo>
                  <a:lnTo>
                    <a:pt x="136" y="38"/>
                  </a:lnTo>
                  <a:lnTo>
                    <a:pt x="158" y="42"/>
                  </a:lnTo>
                  <a:lnTo>
                    <a:pt x="171" y="56"/>
                  </a:lnTo>
                  <a:lnTo>
                    <a:pt x="215" y="72"/>
                  </a:lnTo>
                  <a:lnTo>
                    <a:pt x="294" y="80"/>
                  </a:lnTo>
                  <a:lnTo>
                    <a:pt x="320" y="89"/>
                  </a:lnTo>
                  <a:lnTo>
                    <a:pt x="355" y="50"/>
                  </a:lnTo>
                  <a:lnTo>
                    <a:pt x="407" y="45"/>
                  </a:lnTo>
                  <a:lnTo>
                    <a:pt x="430" y="56"/>
                  </a:lnTo>
                  <a:lnTo>
                    <a:pt x="434" y="89"/>
                  </a:lnTo>
                  <a:lnTo>
                    <a:pt x="452" y="110"/>
                  </a:lnTo>
                  <a:lnTo>
                    <a:pt x="452" y="119"/>
                  </a:lnTo>
                  <a:lnTo>
                    <a:pt x="438" y="123"/>
                  </a:lnTo>
                  <a:lnTo>
                    <a:pt x="390" y="152"/>
                  </a:lnTo>
                  <a:lnTo>
                    <a:pt x="377" y="171"/>
                  </a:lnTo>
                  <a:lnTo>
                    <a:pt x="359" y="179"/>
                  </a:lnTo>
                  <a:lnTo>
                    <a:pt x="359" y="195"/>
                  </a:lnTo>
                  <a:lnTo>
                    <a:pt x="372" y="199"/>
                  </a:lnTo>
                  <a:lnTo>
                    <a:pt x="355" y="226"/>
                  </a:lnTo>
                  <a:lnTo>
                    <a:pt x="298" y="222"/>
                  </a:lnTo>
                  <a:lnTo>
                    <a:pt x="276" y="268"/>
                  </a:lnTo>
                  <a:lnTo>
                    <a:pt x="250" y="273"/>
                  </a:lnTo>
                  <a:lnTo>
                    <a:pt x="224" y="294"/>
                  </a:lnTo>
                  <a:lnTo>
                    <a:pt x="185" y="273"/>
                  </a:lnTo>
                  <a:lnTo>
                    <a:pt x="166" y="282"/>
                  </a:lnTo>
                  <a:lnTo>
                    <a:pt x="162" y="278"/>
                  </a:lnTo>
                  <a:lnTo>
                    <a:pt x="166" y="260"/>
                  </a:lnTo>
                  <a:lnTo>
                    <a:pt x="158" y="257"/>
                  </a:lnTo>
                  <a:lnTo>
                    <a:pt x="132" y="264"/>
                  </a:lnTo>
                  <a:lnTo>
                    <a:pt x="124" y="278"/>
                  </a:lnTo>
                  <a:lnTo>
                    <a:pt x="115" y="278"/>
                  </a:lnTo>
                  <a:lnTo>
                    <a:pt x="102" y="257"/>
                  </a:lnTo>
                  <a:lnTo>
                    <a:pt x="85" y="273"/>
                  </a:lnTo>
                  <a:lnTo>
                    <a:pt x="31" y="278"/>
                  </a:lnTo>
                  <a:lnTo>
                    <a:pt x="23" y="268"/>
                  </a:lnTo>
                  <a:lnTo>
                    <a:pt x="14" y="273"/>
                  </a:lnTo>
                  <a:lnTo>
                    <a:pt x="0" y="230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67" name="Freeform 29"/>
            <p:cNvSpPr>
              <a:spLocks/>
            </p:cNvSpPr>
            <p:nvPr/>
          </p:nvSpPr>
          <p:spPr bwMode="auto">
            <a:xfrm>
              <a:off x="2065" y="508"/>
              <a:ext cx="118" cy="165"/>
            </a:xfrm>
            <a:custGeom>
              <a:avLst/>
              <a:gdLst>
                <a:gd name="T0" fmla="*/ 0 w 307"/>
                <a:gd name="T1" fmla="*/ 143 h 480"/>
                <a:gd name="T2" fmla="*/ 2 w 307"/>
                <a:gd name="T3" fmla="*/ 146 h 480"/>
                <a:gd name="T4" fmla="*/ 5 w 307"/>
                <a:gd name="T5" fmla="*/ 147 h 480"/>
                <a:gd name="T6" fmla="*/ 15 w 307"/>
                <a:gd name="T7" fmla="*/ 144 h 480"/>
                <a:gd name="T8" fmla="*/ 20 w 307"/>
                <a:gd name="T9" fmla="*/ 155 h 480"/>
                <a:gd name="T10" fmla="*/ 32 w 307"/>
                <a:gd name="T11" fmla="*/ 151 h 480"/>
                <a:gd name="T12" fmla="*/ 47 w 307"/>
                <a:gd name="T13" fmla="*/ 158 h 480"/>
                <a:gd name="T14" fmla="*/ 58 w 307"/>
                <a:gd name="T15" fmla="*/ 158 h 480"/>
                <a:gd name="T16" fmla="*/ 63 w 307"/>
                <a:gd name="T17" fmla="*/ 165 h 480"/>
                <a:gd name="T18" fmla="*/ 72 w 307"/>
                <a:gd name="T19" fmla="*/ 161 h 480"/>
                <a:gd name="T20" fmla="*/ 84 w 307"/>
                <a:gd name="T21" fmla="*/ 164 h 480"/>
                <a:gd name="T22" fmla="*/ 88 w 307"/>
                <a:gd name="T23" fmla="*/ 159 h 480"/>
                <a:gd name="T24" fmla="*/ 105 w 307"/>
                <a:gd name="T25" fmla="*/ 163 h 480"/>
                <a:gd name="T26" fmla="*/ 106 w 307"/>
                <a:gd name="T27" fmla="*/ 153 h 480"/>
                <a:gd name="T28" fmla="*/ 118 w 307"/>
                <a:gd name="T29" fmla="*/ 146 h 480"/>
                <a:gd name="T30" fmla="*/ 118 w 307"/>
                <a:gd name="T31" fmla="*/ 143 h 480"/>
                <a:gd name="T32" fmla="*/ 110 w 307"/>
                <a:gd name="T33" fmla="*/ 143 h 480"/>
                <a:gd name="T34" fmla="*/ 115 w 307"/>
                <a:gd name="T35" fmla="*/ 136 h 480"/>
                <a:gd name="T36" fmla="*/ 113 w 307"/>
                <a:gd name="T37" fmla="*/ 131 h 480"/>
                <a:gd name="T38" fmla="*/ 105 w 307"/>
                <a:gd name="T39" fmla="*/ 131 h 480"/>
                <a:gd name="T40" fmla="*/ 106 w 307"/>
                <a:gd name="T41" fmla="*/ 115 h 480"/>
                <a:gd name="T42" fmla="*/ 96 w 307"/>
                <a:gd name="T43" fmla="*/ 119 h 480"/>
                <a:gd name="T44" fmla="*/ 93 w 307"/>
                <a:gd name="T45" fmla="*/ 113 h 480"/>
                <a:gd name="T46" fmla="*/ 93 w 307"/>
                <a:gd name="T47" fmla="*/ 102 h 480"/>
                <a:gd name="T48" fmla="*/ 88 w 307"/>
                <a:gd name="T49" fmla="*/ 95 h 480"/>
                <a:gd name="T50" fmla="*/ 91 w 307"/>
                <a:gd name="T51" fmla="*/ 90 h 480"/>
                <a:gd name="T52" fmla="*/ 83 w 307"/>
                <a:gd name="T53" fmla="*/ 56 h 480"/>
                <a:gd name="T54" fmla="*/ 86 w 307"/>
                <a:gd name="T55" fmla="*/ 50 h 480"/>
                <a:gd name="T56" fmla="*/ 96 w 307"/>
                <a:gd name="T57" fmla="*/ 44 h 480"/>
                <a:gd name="T58" fmla="*/ 101 w 307"/>
                <a:gd name="T59" fmla="*/ 38 h 480"/>
                <a:gd name="T60" fmla="*/ 99 w 307"/>
                <a:gd name="T61" fmla="*/ 31 h 480"/>
                <a:gd name="T62" fmla="*/ 91 w 307"/>
                <a:gd name="T63" fmla="*/ 34 h 480"/>
                <a:gd name="T64" fmla="*/ 90 w 307"/>
                <a:gd name="T65" fmla="*/ 28 h 480"/>
                <a:gd name="T66" fmla="*/ 83 w 307"/>
                <a:gd name="T67" fmla="*/ 25 h 480"/>
                <a:gd name="T68" fmla="*/ 86 w 307"/>
                <a:gd name="T69" fmla="*/ 12 h 480"/>
                <a:gd name="T70" fmla="*/ 79 w 307"/>
                <a:gd name="T71" fmla="*/ 9 h 480"/>
                <a:gd name="T72" fmla="*/ 72 w 307"/>
                <a:gd name="T73" fmla="*/ 0 h 480"/>
                <a:gd name="T74" fmla="*/ 35 w 307"/>
                <a:gd name="T75" fmla="*/ 4 h 480"/>
                <a:gd name="T76" fmla="*/ 29 w 307"/>
                <a:gd name="T77" fmla="*/ 9 h 480"/>
                <a:gd name="T78" fmla="*/ 25 w 307"/>
                <a:gd name="T79" fmla="*/ 16 h 480"/>
                <a:gd name="T80" fmla="*/ 22 w 307"/>
                <a:gd name="T81" fmla="*/ 18 h 480"/>
                <a:gd name="T82" fmla="*/ 18 w 307"/>
                <a:gd name="T83" fmla="*/ 26 h 480"/>
                <a:gd name="T84" fmla="*/ 17 w 307"/>
                <a:gd name="T85" fmla="*/ 74 h 480"/>
                <a:gd name="T86" fmla="*/ 5 w 307"/>
                <a:gd name="T87" fmla="*/ 95 h 480"/>
                <a:gd name="T88" fmla="*/ 10 w 307"/>
                <a:gd name="T89" fmla="*/ 102 h 480"/>
                <a:gd name="T90" fmla="*/ 4 w 307"/>
                <a:gd name="T91" fmla="*/ 112 h 480"/>
                <a:gd name="T92" fmla="*/ 5 w 307"/>
                <a:gd name="T93" fmla="*/ 121 h 480"/>
                <a:gd name="T94" fmla="*/ 8 w 307"/>
                <a:gd name="T95" fmla="*/ 124 h 480"/>
                <a:gd name="T96" fmla="*/ 0 w 307"/>
                <a:gd name="T97" fmla="*/ 143 h 4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7" h="480">
                  <a:moveTo>
                    <a:pt x="0" y="416"/>
                  </a:moveTo>
                  <a:lnTo>
                    <a:pt x="5" y="425"/>
                  </a:lnTo>
                  <a:lnTo>
                    <a:pt x="13" y="429"/>
                  </a:lnTo>
                  <a:lnTo>
                    <a:pt x="40" y="420"/>
                  </a:lnTo>
                  <a:lnTo>
                    <a:pt x="53" y="451"/>
                  </a:lnTo>
                  <a:lnTo>
                    <a:pt x="84" y="438"/>
                  </a:lnTo>
                  <a:lnTo>
                    <a:pt x="123" y="459"/>
                  </a:lnTo>
                  <a:lnTo>
                    <a:pt x="150" y="459"/>
                  </a:lnTo>
                  <a:lnTo>
                    <a:pt x="163" y="480"/>
                  </a:lnTo>
                  <a:lnTo>
                    <a:pt x="188" y="469"/>
                  </a:lnTo>
                  <a:lnTo>
                    <a:pt x="219" y="477"/>
                  </a:lnTo>
                  <a:lnTo>
                    <a:pt x="228" y="463"/>
                  </a:lnTo>
                  <a:lnTo>
                    <a:pt x="272" y="473"/>
                  </a:lnTo>
                  <a:lnTo>
                    <a:pt x="276" y="446"/>
                  </a:lnTo>
                  <a:lnTo>
                    <a:pt x="307" y="425"/>
                  </a:lnTo>
                  <a:lnTo>
                    <a:pt x="307" y="416"/>
                  </a:lnTo>
                  <a:lnTo>
                    <a:pt x="285" y="416"/>
                  </a:lnTo>
                  <a:lnTo>
                    <a:pt x="298" y="395"/>
                  </a:lnTo>
                  <a:lnTo>
                    <a:pt x="293" y="382"/>
                  </a:lnTo>
                  <a:lnTo>
                    <a:pt x="272" y="382"/>
                  </a:lnTo>
                  <a:lnTo>
                    <a:pt x="276" y="334"/>
                  </a:lnTo>
                  <a:lnTo>
                    <a:pt x="250" y="347"/>
                  </a:lnTo>
                  <a:lnTo>
                    <a:pt x="241" y="330"/>
                  </a:lnTo>
                  <a:lnTo>
                    <a:pt x="241" y="296"/>
                  </a:lnTo>
                  <a:lnTo>
                    <a:pt x="228" y="275"/>
                  </a:lnTo>
                  <a:lnTo>
                    <a:pt x="238" y="261"/>
                  </a:lnTo>
                  <a:lnTo>
                    <a:pt x="215" y="163"/>
                  </a:lnTo>
                  <a:lnTo>
                    <a:pt x="224" y="146"/>
                  </a:lnTo>
                  <a:lnTo>
                    <a:pt x="250" y="128"/>
                  </a:lnTo>
                  <a:lnTo>
                    <a:pt x="262" y="111"/>
                  </a:lnTo>
                  <a:lnTo>
                    <a:pt x="258" y="90"/>
                  </a:lnTo>
                  <a:lnTo>
                    <a:pt x="238" y="99"/>
                  </a:lnTo>
                  <a:lnTo>
                    <a:pt x="233" y="82"/>
                  </a:lnTo>
                  <a:lnTo>
                    <a:pt x="215" y="72"/>
                  </a:lnTo>
                  <a:lnTo>
                    <a:pt x="224" y="34"/>
                  </a:lnTo>
                  <a:lnTo>
                    <a:pt x="206" y="25"/>
                  </a:lnTo>
                  <a:lnTo>
                    <a:pt x="188" y="0"/>
                  </a:lnTo>
                  <a:lnTo>
                    <a:pt x="92" y="12"/>
                  </a:lnTo>
                  <a:lnTo>
                    <a:pt x="75" y="25"/>
                  </a:lnTo>
                  <a:lnTo>
                    <a:pt x="66" y="47"/>
                  </a:lnTo>
                  <a:lnTo>
                    <a:pt x="58" y="52"/>
                  </a:lnTo>
                  <a:lnTo>
                    <a:pt x="48" y="76"/>
                  </a:lnTo>
                  <a:lnTo>
                    <a:pt x="43" y="215"/>
                  </a:lnTo>
                  <a:lnTo>
                    <a:pt x="13" y="275"/>
                  </a:lnTo>
                  <a:lnTo>
                    <a:pt x="26" y="296"/>
                  </a:lnTo>
                  <a:lnTo>
                    <a:pt x="10" y="325"/>
                  </a:lnTo>
                  <a:lnTo>
                    <a:pt x="13" y="351"/>
                  </a:lnTo>
                  <a:lnTo>
                    <a:pt x="22" y="361"/>
                  </a:lnTo>
                  <a:lnTo>
                    <a:pt x="0" y="416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68" name="Freeform 30"/>
            <p:cNvSpPr>
              <a:spLocks/>
            </p:cNvSpPr>
            <p:nvPr/>
          </p:nvSpPr>
          <p:spPr bwMode="auto">
            <a:xfrm>
              <a:off x="1639" y="525"/>
              <a:ext cx="121" cy="114"/>
            </a:xfrm>
            <a:custGeom>
              <a:avLst/>
              <a:gdLst>
                <a:gd name="T0" fmla="*/ 0 w 315"/>
                <a:gd name="T1" fmla="*/ 44 h 330"/>
                <a:gd name="T2" fmla="*/ 3 w 315"/>
                <a:gd name="T3" fmla="*/ 47 h 330"/>
                <a:gd name="T4" fmla="*/ 12 w 315"/>
                <a:gd name="T5" fmla="*/ 47 h 330"/>
                <a:gd name="T6" fmla="*/ 15 w 315"/>
                <a:gd name="T7" fmla="*/ 53 h 330"/>
                <a:gd name="T8" fmla="*/ 20 w 315"/>
                <a:gd name="T9" fmla="*/ 53 h 330"/>
                <a:gd name="T10" fmla="*/ 32 w 315"/>
                <a:gd name="T11" fmla="*/ 49 h 330"/>
                <a:gd name="T12" fmla="*/ 35 w 315"/>
                <a:gd name="T13" fmla="*/ 50 h 330"/>
                <a:gd name="T14" fmla="*/ 35 w 315"/>
                <a:gd name="T15" fmla="*/ 53 h 330"/>
                <a:gd name="T16" fmla="*/ 25 w 315"/>
                <a:gd name="T17" fmla="*/ 62 h 330"/>
                <a:gd name="T18" fmla="*/ 20 w 315"/>
                <a:gd name="T19" fmla="*/ 62 h 330"/>
                <a:gd name="T20" fmla="*/ 20 w 315"/>
                <a:gd name="T21" fmla="*/ 67 h 330"/>
                <a:gd name="T22" fmla="*/ 15 w 315"/>
                <a:gd name="T23" fmla="*/ 68 h 330"/>
                <a:gd name="T24" fmla="*/ 17 w 315"/>
                <a:gd name="T25" fmla="*/ 73 h 330"/>
                <a:gd name="T26" fmla="*/ 22 w 315"/>
                <a:gd name="T27" fmla="*/ 74 h 330"/>
                <a:gd name="T28" fmla="*/ 35 w 315"/>
                <a:gd name="T29" fmla="*/ 68 h 330"/>
                <a:gd name="T30" fmla="*/ 37 w 315"/>
                <a:gd name="T31" fmla="*/ 64 h 330"/>
                <a:gd name="T32" fmla="*/ 42 w 315"/>
                <a:gd name="T33" fmla="*/ 65 h 330"/>
                <a:gd name="T34" fmla="*/ 33 w 315"/>
                <a:gd name="T35" fmla="*/ 75 h 330"/>
                <a:gd name="T36" fmla="*/ 27 w 315"/>
                <a:gd name="T37" fmla="*/ 77 h 330"/>
                <a:gd name="T38" fmla="*/ 22 w 315"/>
                <a:gd name="T39" fmla="*/ 83 h 330"/>
                <a:gd name="T40" fmla="*/ 17 w 315"/>
                <a:gd name="T41" fmla="*/ 84 h 330"/>
                <a:gd name="T42" fmla="*/ 17 w 315"/>
                <a:gd name="T43" fmla="*/ 92 h 330"/>
                <a:gd name="T44" fmla="*/ 10 w 315"/>
                <a:gd name="T45" fmla="*/ 90 h 330"/>
                <a:gd name="T46" fmla="*/ 7 w 315"/>
                <a:gd name="T47" fmla="*/ 93 h 330"/>
                <a:gd name="T48" fmla="*/ 5 w 315"/>
                <a:gd name="T49" fmla="*/ 114 h 330"/>
                <a:gd name="T50" fmla="*/ 10 w 315"/>
                <a:gd name="T51" fmla="*/ 114 h 330"/>
                <a:gd name="T52" fmla="*/ 40 w 315"/>
                <a:gd name="T53" fmla="*/ 93 h 330"/>
                <a:gd name="T54" fmla="*/ 59 w 315"/>
                <a:gd name="T55" fmla="*/ 92 h 330"/>
                <a:gd name="T56" fmla="*/ 69 w 315"/>
                <a:gd name="T57" fmla="*/ 88 h 330"/>
                <a:gd name="T58" fmla="*/ 85 w 315"/>
                <a:gd name="T59" fmla="*/ 90 h 330"/>
                <a:gd name="T60" fmla="*/ 92 w 315"/>
                <a:gd name="T61" fmla="*/ 81 h 330"/>
                <a:gd name="T62" fmla="*/ 94 w 315"/>
                <a:gd name="T63" fmla="*/ 74 h 330"/>
                <a:gd name="T64" fmla="*/ 81 w 315"/>
                <a:gd name="T65" fmla="*/ 55 h 330"/>
                <a:gd name="T66" fmla="*/ 85 w 315"/>
                <a:gd name="T67" fmla="*/ 46 h 330"/>
                <a:gd name="T68" fmla="*/ 92 w 315"/>
                <a:gd name="T69" fmla="*/ 41 h 330"/>
                <a:gd name="T70" fmla="*/ 96 w 315"/>
                <a:gd name="T71" fmla="*/ 37 h 330"/>
                <a:gd name="T72" fmla="*/ 106 w 315"/>
                <a:gd name="T73" fmla="*/ 38 h 330"/>
                <a:gd name="T74" fmla="*/ 116 w 315"/>
                <a:gd name="T75" fmla="*/ 36 h 330"/>
                <a:gd name="T76" fmla="*/ 113 w 315"/>
                <a:gd name="T77" fmla="*/ 34 h 330"/>
                <a:gd name="T78" fmla="*/ 121 w 315"/>
                <a:gd name="T79" fmla="*/ 18 h 330"/>
                <a:gd name="T80" fmla="*/ 116 w 315"/>
                <a:gd name="T81" fmla="*/ 0 h 330"/>
                <a:gd name="T82" fmla="*/ 109 w 315"/>
                <a:gd name="T83" fmla="*/ 4 h 330"/>
                <a:gd name="T84" fmla="*/ 94 w 315"/>
                <a:gd name="T85" fmla="*/ 1 h 330"/>
                <a:gd name="T86" fmla="*/ 86 w 315"/>
                <a:gd name="T87" fmla="*/ 4 h 330"/>
                <a:gd name="T88" fmla="*/ 79 w 315"/>
                <a:gd name="T89" fmla="*/ 3 h 330"/>
                <a:gd name="T90" fmla="*/ 74 w 315"/>
                <a:gd name="T91" fmla="*/ 9 h 330"/>
                <a:gd name="T92" fmla="*/ 69 w 315"/>
                <a:gd name="T93" fmla="*/ 10 h 330"/>
                <a:gd name="T94" fmla="*/ 62 w 315"/>
                <a:gd name="T95" fmla="*/ 4 h 330"/>
                <a:gd name="T96" fmla="*/ 61 w 315"/>
                <a:gd name="T97" fmla="*/ 9 h 330"/>
                <a:gd name="T98" fmla="*/ 56 w 315"/>
                <a:gd name="T99" fmla="*/ 9 h 330"/>
                <a:gd name="T100" fmla="*/ 50 w 315"/>
                <a:gd name="T101" fmla="*/ 15 h 330"/>
                <a:gd name="T102" fmla="*/ 46 w 315"/>
                <a:gd name="T103" fmla="*/ 16 h 330"/>
                <a:gd name="T104" fmla="*/ 40 w 315"/>
                <a:gd name="T105" fmla="*/ 15 h 330"/>
                <a:gd name="T106" fmla="*/ 32 w 315"/>
                <a:gd name="T107" fmla="*/ 19 h 330"/>
                <a:gd name="T108" fmla="*/ 22 w 315"/>
                <a:gd name="T109" fmla="*/ 34 h 330"/>
                <a:gd name="T110" fmla="*/ 22 w 315"/>
                <a:gd name="T111" fmla="*/ 46 h 330"/>
                <a:gd name="T112" fmla="*/ 13 w 315"/>
                <a:gd name="T113" fmla="*/ 40 h 330"/>
                <a:gd name="T114" fmla="*/ 3 w 315"/>
                <a:gd name="T115" fmla="*/ 41 h 330"/>
                <a:gd name="T116" fmla="*/ 0 w 315"/>
                <a:gd name="T117" fmla="*/ 44 h 3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15" h="330">
                  <a:moveTo>
                    <a:pt x="0" y="128"/>
                  </a:moveTo>
                  <a:lnTo>
                    <a:pt x="9" y="137"/>
                  </a:lnTo>
                  <a:lnTo>
                    <a:pt x="32" y="137"/>
                  </a:lnTo>
                  <a:lnTo>
                    <a:pt x="40" y="154"/>
                  </a:lnTo>
                  <a:lnTo>
                    <a:pt x="53" y="154"/>
                  </a:lnTo>
                  <a:lnTo>
                    <a:pt x="84" y="141"/>
                  </a:lnTo>
                  <a:lnTo>
                    <a:pt x="92" y="145"/>
                  </a:lnTo>
                  <a:lnTo>
                    <a:pt x="92" y="15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53" y="193"/>
                  </a:lnTo>
                  <a:lnTo>
                    <a:pt x="40" y="197"/>
                  </a:lnTo>
                  <a:lnTo>
                    <a:pt x="44" y="210"/>
                  </a:lnTo>
                  <a:lnTo>
                    <a:pt x="58" y="213"/>
                  </a:lnTo>
                  <a:lnTo>
                    <a:pt x="92" y="197"/>
                  </a:lnTo>
                  <a:lnTo>
                    <a:pt x="97" y="184"/>
                  </a:lnTo>
                  <a:lnTo>
                    <a:pt x="110" y="189"/>
                  </a:lnTo>
                  <a:lnTo>
                    <a:pt x="87" y="218"/>
                  </a:lnTo>
                  <a:lnTo>
                    <a:pt x="70" y="223"/>
                  </a:lnTo>
                  <a:lnTo>
                    <a:pt x="58" y="240"/>
                  </a:lnTo>
                  <a:lnTo>
                    <a:pt x="44" y="244"/>
                  </a:lnTo>
                  <a:lnTo>
                    <a:pt x="44" y="266"/>
                  </a:lnTo>
                  <a:lnTo>
                    <a:pt x="27" y="261"/>
                  </a:lnTo>
                  <a:lnTo>
                    <a:pt x="18" y="270"/>
                  </a:lnTo>
                  <a:lnTo>
                    <a:pt x="14" y="330"/>
                  </a:lnTo>
                  <a:lnTo>
                    <a:pt x="27" y="330"/>
                  </a:lnTo>
                  <a:lnTo>
                    <a:pt x="105" y="270"/>
                  </a:lnTo>
                  <a:lnTo>
                    <a:pt x="153" y="266"/>
                  </a:lnTo>
                  <a:lnTo>
                    <a:pt x="179" y="256"/>
                  </a:lnTo>
                  <a:lnTo>
                    <a:pt x="220" y="261"/>
                  </a:lnTo>
                  <a:lnTo>
                    <a:pt x="240" y="235"/>
                  </a:lnTo>
                  <a:lnTo>
                    <a:pt x="245" y="213"/>
                  </a:lnTo>
                  <a:lnTo>
                    <a:pt x="210" y="159"/>
                  </a:lnTo>
                  <a:lnTo>
                    <a:pt x="220" y="132"/>
                  </a:lnTo>
                  <a:lnTo>
                    <a:pt x="240" y="120"/>
                  </a:lnTo>
                  <a:lnTo>
                    <a:pt x="250" y="106"/>
                  </a:lnTo>
                  <a:lnTo>
                    <a:pt x="276" y="111"/>
                  </a:lnTo>
                  <a:lnTo>
                    <a:pt x="303" y="103"/>
                  </a:lnTo>
                  <a:lnTo>
                    <a:pt x="294" y="98"/>
                  </a:lnTo>
                  <a:lnTo>
                    <a:pt x="315" y="52"/>
                  </a:lnTo>
                  <a:lnTo>
                    <a:pt x="303" y="0"/>
                  </a:lnTo>
                  <a:lnTo>
                    <a:pt x="284" y="12"/>
                  </a:lnTo>
                  <a:lnTo>
                    <a:pt x="245" y="4"/>
                  </a:lnTo>
                  <a:lnTo>
                    <a:pt x="223" y="12"/>
                  </a:lnTo>
                  <a:lnTo>
                    <a:pt x="206" y="8"/>
                  </a:lnTo>
                  <a:lnTo>
                    <a:pt x="193" y="25"/>
                  </a:lnTo>
                  <a:lnTo>
                    <a:pt x="179" y="29"/>
                  </a:lnTo>
                  <a:lnTo>
                    <a:pt x="162" y="12"/>
                  </a:lnTo>
                  <a:lnTo>
                    <a:pt x="158" y="25"/>
                  </a:lnTo>
                  <a:lnTo>
                    <a:pt x="145" y="25"/>
                  </a:lnTo>
                  <a:lnTo>
                    <a:pt x="131" y="42"/>
                  </a:lnTo>
                  <a:lnTo>
                    <a:pt x="119" y="46"/>
                  </a:lnTo>
                  <a:lnTo>
                    <a:pt x="105" y="42"/>
                  </a:lnTo>
                  <a:lnTo>
                    <a:pt x="84" y="56"/>
                  </a:lnTo>
                  <a:lnTo>
                    <a:pt x="58" y="98"/>
                  </a:lnTo>
                  <a:lnTo>
                    <a:pt x="58" y="132"/>
                  </a:lnTo>
                  <a:lnTo>
                    <a:pt x="35" y="116"/>
                  </a:lnTo>
                  <a:lnTo>
                    <a:pt x="9" y="120"/>
                  </a:lnTo>
                  <a:lnTo>
                    <a:pt x="0" y="128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69" name="Freeform 31"/>
            <p:cNvSpPr>
              <a:spLocks/>
            </p:cNvSpPr>
            <p:nvPr/>
          </p:nvSpPr>
          <p:spPr bwMode="auto">
            <a:xfrm>
              <a:off x="2274" y="556"/>
              <a:ext cx="158" cy="103"/>
            </a:xfrm>
            <a:custGeom>
              <a:avLst/>
              <a:gdLst>
                <a:gd name="T0" fmla="*/ 0 w 412"/>
                <a:gd name="T1" fmla="*/ 71 h 299"/>
                <a:gd name="T2" fmla="*/ 0 w 412"/>
                <a:gd name="T3" fmla="*/ 57 h 299"/>
                <a:gd name="T4" fmla="*/ 8 w 412"/>
                <a:gd name="T5" fmla="*/ 31 h 299"/>
                <a:gd name="T6" fmla="*/ 7 w 412"/>
                <a:gd name="T7" fmla="*/ 18 h 299"/>
                <a:gd name="T8" fmla="*/ 10 w 412"/>
                <a:gd name="T9" fmla="*/ 14 h 299"/>
                <a:gd name="T10" fmla="*/ 20 w 412"/>
                <a:gd name="T11" fmla="*/ 13 h 299"/>
                <a:gd name="T12" fmla="*/ 20 w 412"/>
                <a:gd name="T13" fmla="*/ 10 h 299"/>
                <a:gd name="T14" fmla="*/ 10 w 412"/>
                <a:gd name="T15" fmla="*/ 0 h 299"/>
                <a:gd name="T16" fmla="*/ 21 w 412"/>
                <a:gd name="T17" fmla="*/ 3 h 299"/>
                <a:gd name="T18" fmla="*/ 28 w 412"/>
                <a:gd name="T19" fmla="*/ 14 h 299"/>
                <a:gd name="T20" fmla="*/ 32 w 412"/>
                <a:gd name="T21" fmla="*/ 16 h 299"/>
                <a:gd name="T22" fmla="*/ 42 w 412"/>
                <a:gd name="T23" fmla="*/ 13 h 299"/>
                <a:gd name="T24" fmla="*/ 47 w 412"/>
                <a:gd name="T25" fmla="*/ 16 h 299"/>
                <a:gd name="T26" fmla="*/ 47 w 412"/>
                <a:gd name="T27" fmla="*/ 27 h 299"/>
                <a:gd name="T28" fmla="*/ 65 w 412"/>
                <a:gd name="T29" fmla="*/ 29 h 299"/>
                <a:gd name="T30" fmla="*/ 71 w 412"/>
                <a:gd name="T31" fmla="*/ 32 h 299"/>
                <a:gd name="T32" fmla="*/ 82 w 412"/>
                <a:gd name="T33" fmla="*/ 34 h 299"/>
                <a:gd name="T34" fmla="*/ 91 w 412"/>
                <a:gd name="T35" fmla="*/ 32 h 299"/>
                <a:gd name="T36" fmla="*/ 111 w 412"/>
                <a:gd name="T37" fmla="*/ 37 h 299"/>
                <a:gd name="T38" fmla="*/ 124 w 412"/>
                <a:gd name="T39" fmla="*/ 52 h 299"/>
                <a:gd name="T40" fmla="*/ 152 w 412"/>
                <a:gd name="T41" fmla="*/ 66 h 299"/>
                <a:gd name="T42" fmla="*/ 158 w 412"/>
                <a:gd name="T43" fmla="*/ 72 h 299"/>
                <a:gd name="T44" fmla="*/ 156 w 412"/>
                <a:gd name="T45" fmla="*/ 75 h 299"/>
                <a:gd name="T46" fmla="*/ 141 w 412"/>
                <a:gd name="T47" fmla="*/ 73 h 299"/>
                <a:gd name="T48" fmla="*/ 138 w 412"/>
                <a:gd name="T49" fmla="*/ 75 h 299"/>
                <a:gd name="T50" fmla="*/ 135 w 412"/>
                <a:gd name="T51" fmla="*/ 84 h 299"/>
                <a:gd name="T52" fmla="*/ 136 w 412"/>
                <a:gd name="T53" fmla="*/ 91 h 299"/>
                <a:gd name="T54" fmla="*/ 136 w 412"/>
                <a:gd name="T55" fmla="*/ 102 h 299"/>
                <a:gd name="T56" fmla="*/ 124 w 412"/>
                <a:gd name="T57" fmla="*/ 103 h 299"/>
                <a:gd name="T58" fmla="*/ 111 w 412"/>
                <a:gd name="T59" fmla="*/ 97 h 299"/>
                <a:gd name="T60" fmla="*/ 105 w 412"/>
                <a:gd name="T61" fmla="*/ 81 h 299"/>
                <a:gd name="T62" fmla="*/ 99 w 412"/>
                <a:gd name="T63" fmla="*/ 77 h 299"/>
                <a:gd name="T64" fmla="*/ 89 w 412"/>
                <a:gd name="T65" fmla="*/ 75 h 299"/>
                <a:gd name="T66" fmla="*/ 81 w 412"/>
                <a:gd name="T67" fmla="*/ 71 h 299"/>
                <a:gd name="T68" fmla="*/ 72 w 412"/>
                <a:gd name="T69" fmla="*/ 72 h 299"/>
                <a:gd name="T70" fmla="*/ 64 w 412"/>
                <a:gd name="T71" fmla="*/ 79 h 299"/>
                <a:gd name="T72" fmla="*/ 62 w 412"/>
                <a:gd name="T73" fmla="*/ 84 h 299"/>
                <a:gd name="T74" fmla="*/ 52 w 412"/>
                <a:gd name="T75" fmla="*/ 91 h 299"/>
                <a:gd name="T76" fmla="*/ 42 w 412"/>
                <a:gd name="T77" fmla="*/ 90 h 299"/>
                <a:gd name="T78" fmla="*/ 40 w 412"/>
                <a:gd name="T79" fmla="*/ 75 h 299"/>
                <a:gd name="T80" fmla="*/ 30 w 412"/>
                <a:gd name="T81" fmla="*/ 79 h 299"/>
                <a:gd name="T82" fmla="*/ 28 w 412"/>
                <a:gd name="T83" fmla="*/ 89 h 299"/>
                <a:gd name="T84" fmla="*/ 23 w 412"/>
                <a:gd name="T85" fmla="*/ 91 h 299"/>
                <a:gd name="T86" fmla="*/ 17 w 412"/>
                <a:gd name="T87" fmla="*/ 91 h 299"/>
                <a:gd name="T88" fmla="*/ 13 w 412"/>
                <a:gd name="T89" fmla="*/ 84 h 299"/>
                <a:gd name="T90" fmla="*/ 5 w 412"/>
                <a:gd name="T91" fmla="*/ 81 h 299"/>
                <a:gd name="T92" fmla="*/ 0 w 412"/>
                <a:gd name="T93" fmla="*/ 71 h 2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12" h="299">
                  <a:moveTo>
                    <a:pt x="0" y="205"/>
                  </a:moveTo>
                  <a:lnTo>
                    <a:pt x="0" y="165"/>
                  </a:lnTo>
                  <a:lnTo>
                    <a:pt x="22" y="89"/>
                  </a:lnTo>
                  <a:lnTo>
                    <a:pt x="18" y="51"/>
                  </a:lnTo>
                  <a:lnTo>
                    <a:pt x="26" y="42"/>
                  </a:lnTo>
                  <a:lnTo>
                    <a:pt x="53" y="38"/>
                  </a:lnTo>
                  <a:lnTo>
                    <a:pt x="53" y="3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74" y="42"/>
                  </a:lnTo>
                  <a:lnTo>
                    <a:pt x="84" y="47"/>
                  </a:lnTo>
                  <a:lnTo>
                    <a:pt x="109" y="38"/>
                  </a:lnTo>
                  <a:lnTo>
                    <a:pt x="122" y="47"/>
                  </a:lnTo>
                  <a:lnTo>
                    <a:pt x="122" y="77"/>
                  </a:lnTo>
                  <a:lnTo>
                    <a:pt x="170" y="85"/>
                  </a:lnTo>
                  <a:lnTo>
                    <a:pt x="184" y="94"/>
                  </a:lnTo>
                  <a:lnTo>
                    <a:pt x="214" y="99"/>
                  </a:lnTo>
                  <a:lnTo>
                    <a:pt x="236" y="94"/>
                  </a:lnTo>
                  <a:lnTo>
                    <a:pt x="289" y="107"/>
                  </a:lnTo>
                  <a:lnTo>
                    <a:pt x="324" y="150"/>
                  </a:lnTo>
                  <a:lnTo>
                    <a:pt x="397" y="192"/>
                  </a:lnTo>
                  <a:lnTo>
                    <a:pt x="412" y="209"/>
                  </a:lnTo>
                  <a:lnTo>
                    <a:pt x="407" y="218"/>
                  </a:lnTo>
                  <a:lnTo>
                    <a:pt x="367" y="213"/>
                  </a:lnTo>
                  <a:lnTo>
                    <a:pt x="359" y="218"/>
                  </a:lnTo>
                  <a:lnTo>
                    <a:pt x="351" y="244"/>
                  </a:lnTo>
                  <a:lnTo>
                    <a:pt x="354" y="265"/>
                  </a:lnTo>
                  <a:lnTo>
                    <a:pt x="354" y="295"/>
                  </a:lnTo>
                  <a:lnTo>
                    <a:pt x="324" y="299"/>
                  </a:lnTo>
                  <a:lnTo>
                    <a:pt x="289" y="282"/>
                  </a:lnTo>
                  <a:lnTo>
                    <a:pt x="275" y="235"/>
                  </a:lnTo>
                  <a:lnTo>
                    <a:pt x="258" y="223"/>
                  </a:lnTo>
                  <a:lnTo>
                    <a:pt x="231" y="218"/>
                  </a:lnTo>
                  <a:lnTo>
                    <a:pt x="210" y="205"/>
                  </a:lnTo>
                  <a:lnTo>
                    <a:pt x="189" y="209"/>
                  </a:lnTo>
                  <a:lnTo>
                    <a:pt x="166" y="230"/>
                  </a:lnTo>
                  <a:lnTo>
                    <a:pt x="162" y="244"/>
                  </a:lnTo>
                  <a:lnTo>
                    <a:pt x="135" y="265"/>
                  </a:lnTo>
                  <a:lnTo>
                    <a:pt x="109" y="261"/>
                  </a:lnTo>
                  <a:lnTo>
                    <a:pt x="105" y="218"/>
                  </a:lnTo>
                  <a:lnTo>
                    <a:pt x="79" y="230"/>
                  </a:lnTo>
                  <a:lnTo>
                    <a:pt x="74" y="257"/>
                  </a:lnTo>
                  <a:lnTo>
                    <a:pt x="60" y="265"/>
                  </a:lnTo>
                  <a:lnTo>
                    <a:pt x="44" y="265"/>
                  </a:lnTo>
                  <a:lnTo>
                    <a:pt x="35" y="244"/>
                  </a:lnTo>
                  <a:lnTo>
                    <a:pt x="13" y="235"/>
                  </a:lnTo>
                  <a:lnTo>
                    <a:pt x="0" y="205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70" name="Freeform 32"/>
            <p:cNvSpPr>
              <a:spLocks/>
            </p:cNvSpPr>
            <p:nvPr/>
          </p:nvSpPr>
          <p:spPr bwMode="auto">
            <a:xfrm>
              <a:off x="1832" y="728"/>
              <a:ext cx="224" cy="141"/>
            </a:xfrm>
            <a:custGeom>
              <a:avLst/>
              <a:gdLst>
                <a:gd name="T0" fmla="*/ 0 w 583"/>
                <a:gd name="T1" fmla="*/ 134 h 408"/>
                <a:gd name="T2" fmla="*/ 17 w 583"/>
                <a:gd name="T3" fmla="*/ 128 h 408"/>
                <a:gd name="T4" fmla="*/ 22 w 583"/>
                <a:gd name="T5" fmla="*/ 123 h 408"/>
                <a:gd name="T6" fmla="*/ 12 w 583"/>
                <a:gd name="T7" fmla="*/ 111 h 408"/>
                <a:gd name="T8" fmla="*/ 18 w 583"/>
                <a:gd name="T9" fmla="*/ 101 h 408"/>
                <a:gd name="T10" fmla="*/ 13 w 583"/>
                <a:gd name="T11" fmla="*/ 91 h 408"/>
                <a:gd name="T12" fmla="*/ 18 w 583"/>
                <a:gd name="T13" fmla="*/ 71 h 408"/>
                <a:gd name="T14" fmla="*/ 15 w 583"/>
                <a:gd name="T15" fmla="*/ 64 h 408"/>
                <a:gd name="T16" fmla="*/ 17 w 583"/>
                <a:gd name="T17" fmla="*/ 50 h 408"/>
                <a:gd name="T18" fmla="*/ 15 w 583"/>
                <a:gd name="T19" fmla="*/ 43 h 408"/>
                <a:gd name="T20" fmla="*/ 7 w 583"/>
                <a:gd name="T21" fmla="*/ 37 h 408"/>
                <a:gd name="T22" fmla="*/ 10 w 583"/>
                <a:gd name="T23" fmla="*/ 34 h 408"/>
                <a:gd name="T24" fmla="*/ 22 w 583"/>
                <a:gd name="T25" fmla="*/ 33 h 408"/>
                <a:gd name="T26" fmla="*/ 27 w 583"/>
                <a:gd name="T27" fmla="*/ 28 h 408"/>
                <a:gd name="T28" fmla="*/ 27 w 583"/>
                <a:gd name="T29" fmla="*/ 21 h 408"/>
                <a:gd name="T30" fmla="*/ 30 w 583"/>
                <a:gd name="T31" fmla="*/ 16 h 408"/>
                <a:gd name="T32" fmla="*/ 66 w 583"/>
                <a:gd name="T33" fmla="*/ 0 h 408"/>
                <a:gd name="T34" fmla="*/ 68 w 583"/>
                <a:gd name="T35" fmla="*/ 6 h 408"/>
                <a:gd name="T36" fmla="*/ 74 w 583"/>
                <a:gd name="T37" fmla="*/ 6 h 408"/>
                <a:gd name="T38" fmla="*/ 76 w 583"/>
                <a:gd name="T39" fmla="*/ 9 h 408"/>
                <a:gd name="T40" fmla="*/ 109 w 583"/>
                <a:gd name="T41" fmla="*/ 20 h 408"/>
                <a:gd name="T42" fmla="*/ 121 w 583"/>
                <a:gd name="T43" fmla="*/ 15 h 408"/>
                <a:gd name="T44" fmla="*/ 128 w 583"/>
                <a:gd name="T45" fmla="*/ 21 h 408"/>
                <a:gd name="T46" fmla="*/ 133 w 583"/>
                <a:gd name="T47" fmla="*/ 21 h 408"/>
                <a:gd name="T48" fmla="*/ 134 w 583"/>
                <a:gd name="T49" fmla="*/ 15 h 408"/>
                <a:gd name="T50" fmla="*/ 140 w 583"/>
                <a:gd name="T51" fmla="*/ 13 h 408"/>
                <a:gd name="T52" fmla="*/ 149 w 583"/>
                <a:gd name="T53" fmla="*/ 16 h 408"/>
                <a:gd name="T54" fmla="*/ 170 w 583"/>
                <a:gd name="T55" fmla="*/ 18 h 408"/>
                <a:gd name="T56" fmla="*/ 183 w 583"/>
                <a:gd name="T57" fmla="*/ 22 h 408"/>
                <a:gd name="T58" fmla="*/ 194 w 583"/>
                <a:gd name="T59" fmla="*/ 30 h 408"/>
                <a:gd name="T60" fmla="*/ 199 w 583"/>
                <a:gd name="T61" fmla="*/ 28 h 408"/>
                <a:gd name="T62" fmla="*/ 202 w 583"/>
                <a:gd name="T63" fmla="*/ 22 h 408"/>
                <a:gd name="T64" fmla="*/ 207 w 583"/>
                <a:gd name="T65" fmla="*/ 22 h 408"/>
                <a:gd name="T66" fmla="*/ 208 w 583"/>
                <a:gd name="T67" fmla="*/ 27 h 408"/>
                <a:gd name="T68" fmla="*/ 222 w 583"/>
                <a:gd name="T69" fmla="*/ 28 h 408"/>
                <a:gd name="T70" fmla="*/ 220 w 583"/>
                <a:gd name="T71" fmla="*/ 39 h 408"/>
                <a:gd name="T72" fmla="*/ 224 w 583"/>
                <a:gd name="T73" fmla="*/ 59 h 408"/>
                <a:gd name="T74" fmla="*/ 212 w 583"/>
                <a:gd name="T75" fmla="*/ 71 h 408"/>
                <a:gd name="T76" fmla="*/ 208 w 583"/>
                <a:gd name="T77" fmla="*/ 81 h 408"/>
                <a:gd name="T78" fmla="*/ 196 w 583"/>
                <a:gd name="T79" fmla="*/ 86 h 408"/>
                <a:gd name="T80" fmla="*/ 190 w 583"/>
                <a:gd name="T81" fmla="*/ 96 h 408"/>
                <a:gd name="T82" fmla="*/ 180 w 583"/>
                <a:gd name="T83" fmla="*/ 101 h 408"/>
                <a:gd name="T84" fmla="*/ 185 w 583"/>
                <a:gd name="T85" fmla="*/ 107 h 408"/>
                <a:gd name="T86" fmla="*/ 185 w 583"/>
                <a:gd name="T87" fmla="*/ 111 h 408"/>
                <a:gd name="T88" fmla="*/ 180 w 583"/>
                <a:gd name="T89" fmla="*/ 116 h 408"/>
                <a:gd name="T90" fmla="*/ 170 w 583"/>
                <a:gd name="T91" fmla="*/ 114 h 408"/>
                <a:gd name="T92" fmla="*/ 160 w 583"/>
                <a:gd name="T93" fmla="*/ 121 h 408"/>
                <a:gd name="T94" fmla="*/ 153 w 583"/>
                <a:gd name="T95" fmla="*/ 138 h 408"/>
                <a:gd name="T96" fmla="*/ 145 w 583"/>
                <a:gd name="T97" fmla="*/ 134 h 408"/>
                <a:gd name="T98" fmla="*/ 138 w 583"/>
                <a:gd name="T99" fmla="*/ 134 h 408"/>
                <a:gd name="T100" fmla="*/ 133 w 583"/>
                <a:gd name="T101" fmla="*/ 134 h 408"/>
                <a:gd name="T102" fmla="*/ 124 w 583"/>
                <a:gd name="T103" fmla="*/ 141 h 408"/>
                <a:gd name="T104" fmla="*/ 113 w 583"/>
                <a:gd name="T105" fmla="*/ 132 h 408"/>
                <a:gd name="T106" fmla="*/ 109 w 583"/>
                <a:gd name="T107" fmla="*/ 125 h 408"/>
                <a:gd name="T108" fmla="*/ 100 w 583"/>
                <a:gd name="T109" fmla="*/ 116 h 408"/>
                <a:gd name="T110" fmla="*/ 94 w 583"/>
                <a:gd name="T111" fmla="*/ 114 h 408"/>
                <a:gd name="T112" fmla="*/ 68 w 583"/>
                <a:gd name="T113" fmla="*/ 125 h 408"/>
                <a:gd name="T114" fmla="*/ 56 w 583"/>
                <a:gd name="T115" fmla="*/ 131 h 408"/>
                <a:gd name="T116" fmla="*/ 52 w 583"/>
                <a:gd name="T117" fmla="*/ 137 h 408"/>
                <a:gd name="T118" fmla="*/ 44 w 583"/>
                <a:gd name="T119" fmla="*/ 140 h 408"/>
                <a:gd name="T120" fmla="*/ 35 w 583"/>
                <a:gd name="T121" fmla="*/ 137 h 408"/>
                <a:gd name="T122" fmla="*/ 0 w 583"/>
                <a:gd name="T123" fmla="*/ 134 h 4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83" h="408">
                  <a:moveTo>
                    <a:pt x="0" y="387"/>
                  </a:moveTo>
                  <a:lnTo>
                    <a:pt x="43" y="370"/>
                  </a:lnTo>
                  <a:lnTo>
                    <a:pt x="57" y="356"/>
                  </a:lnTo>
                  <a:lnTo>
                    <a:pt x="31" y="322"/>
                  </a:lnTo>
                  <a:lnTo>
                    <a:pt x="48" y="292"/>
                  </a:lnTo>
                  <a:lnTo>
                    <a:pt x="35" y="262"/>
                  </a:lnTo>
                  <a:lnTo>
                    <a:pt x="48" y="206"/>
                  </a:lnTo>
                  <a:lnTo>
                    <a:pt x="40" y="184"/>
                  </a:lnTo>
                  <a:lnTo>
                    <a:pt x="43" y="146"/>
                  </a:lnTo>
                  <a:lnTo>
                    <a:pt x="40" y="125"/>
                  </a:lnTo>
                  <a:lnTo>
                    <a:pt x="18" y="107"/>
                  </a:lnTo>
                  <a:lnTo>
                    <a:pt x="27" y="99"/>
                  </a:lnTo>
                  <a:lnTo>
                    <a:pt x="57" y="95"/>
                  </a:lnTo>
                  <a:lnTo>
                    <a:pt x="71" y="82"/>
                  </a:lnTo>
                  <a:lnTo>
                    <a:pt x="71" y="61"/>
                  </a:lnTo>
                  <a:lnTo>
                    <a:pt x="79" y="47"/>
                  </a:lnTo>
                  <a:lnTo>
                    <a:pt x="171" y="0"/>
                  </a:lnTo>
                  <a:lnTo>
                    <a:pt x="176" y="18"/>
                  </a:lnTo>
                  <a:lnTo>
                    <a:pt x="193" y="18"/>
                  </a:lnTo>
                  <a:lnTo>
                    <a:pt x="197" y="27"/>
                  </a:lnTo>
                  <a:lnTo>
                    <a:pt x="284" y="57"/>
                  </a:lnTo>
                  <a:lnTo>
                    <a:pt x="315" y="43"/>
                  </a:lnTo>
                  <a:lnTo>
                    <a:pt x="333" y="61"/>
                  </a:lnTo>
                  <a:lnTo>
                    <a:pt x="346" y="61"/>
                  </a:lnTo>
                  <a:lnTo>
                    <a:pt x="350" y="43"/>
                  </a:lnTo>
                  <a:lnTo>
                    <a:pt x="364" y="39"/>
                  </a:lnTo>
                  <a:lnTo>
                    <a:pt x="389" y="47"/>
                  </a:lnTo>
                  <a:lnTo>
                    <a:pt x="442" y="52"/>
                  </a:lnTo>
                  <a:lnTo>
                    <a:pt x="477" y="65"/>
                  </a:lnTo>
                  <a:lnTo>
                    <a:pt x="504" y="87"/>
                  </a:lnTo>
                  <a:lnTo>
                    <a:pt x="517" y="82"/>
                  </a:lnTo>
                  <a:lnTo>
                    <a:pt x="525" y="65"/>
                  </a:lnTo>
                  <a:lnTo>
                    <a:pt x="539" y="65"/>
                  </a:lnTo>
                  <a:lnTo>
                    <a:pt x="542" y="78"/>
                  </a:lnTo>
                  <a:lnTo>
                    <a:pt x="578" y="82"/>
                  </a:lnTo>
                  <a:lnTo>
                    <a:pt x="573" y="112"/>
                  </a:lnTo>
                  <a:lnTo>
                    <a:pt x="583" y="172"/>
                  </a:lnTo>
                  <a:lnTo>
                    <a:pt x="552" y="206"/>
                  </a:lnTo>
                  <a:lnTo>
                    <a:pt x="542" y="233"/>
                  </a:lnTo>
                  <a:lnTo>
                    <a:pt x="509" y="249"/>
                  </a:lnTo>
                  <a:lnTo>
                    <a:pt x="494" y="279"/>
                  </a:lnTo>
                  <a:lnTo>
                    <a:pt x="468" y="292"/>
                  </a:lnTo>
                  <a:lnTo>
                    <a:pt x="482" y="309"/>
                  </a:lnTo>
                  <a:lnTo>
                    <a:pt x="482" y="322"/>
                  </a:lnTo>
                  <a:lnTo>
                    <a:pt x="468" y="336"/>
                  </a:lnTo>
                  <a:lnTo>
                    <a:pt x="442" y="331"/>
                  </a:lnTo>
                  <a:lnTo>
                    <a:pt x="416" y="349"/>
                  </a:lnTo>
                  <a:lnTo>
                    <a:pt x="398" y="399"/>
                  </a:lnTo>
                  <a:lnTo>
                    <a:pt x="377" y="387"/>
                  </a:lnTo>
                  <a:lnTo>
                    <a:pt x="359" y="387"/>
                  </a:lnTo>
                  <a:lnTo>
                    <a:pt x="346" y="387"/>
                  </a:lnTo>
                  <a:lnTo>
                    <a:pt x="324" y="408"/>
                  </a:lnTo>
                  <a:lnTo>
                    <a:pt x="293" y="382"/>
                  </a:lnTo>
                  <a:lnTo>
                    <a:pt x="284" y="361"/>
                  </a:lnTo>
                  <a:lnTo>
                    <a:pt x="259" y="336"/>
                  </a:lnTo>
                  <a:lnTo>
                    <a:pt x="245" y="331"/>
                  </a:lnTo>
                  <a:lnTo>
                    <a:pt x="176" y="361"/>
                  </a:lnTo>
                  <a:lnTo>
                    <a:pt x="145" y="378"/>
                  </a:lnTo>
                  <a:lnTo>
                    <a:pt x="136" y="396"/>
                  </a:lnTo>
                  <a:lnTo>
                    <a:pt x="114" y="404"/>
                  </a:lnTo>
                  <a:lnTo>
                    <a:pt x="92" y="396"/>
                  </a:lnTo>
                  <a:lnTo>
                    <a:pt x="0" y="387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71" name="Freeform 33"/>
            <p:cNvSpPr>
              <a:spLocks/>
            </p:cNvSpPr>
            <p:nvPr/>
          </p:nvSpPr>
          <p:spPr bwMode="auto">
            <a:xfrm>
              <a:off x="2094" y="702"/>
              <a:ext cx="168" cy="121"/>
            </a:xfrm>
            <a:custGeom>
              <a:avLst/>
              <a:gdLst>
                <a:gd name="T0" fmla="*/ 0 w 437"/>
                <a:gd name="T1" fmla="*/ 56 h 350"/>
                <a:gd name="T2" fmla="*/ 2 w 437"/>
                <a:gd name="T3" fmla="*/ 62 h 350"/>
                <a:gd name="T4" fmla="*/ 13 w 437"/>
                <a:gd name="T5" fmla="*/ 72 h 350"/>
                <a:gd name="T6" fmla="*/ 13 w 437"/>
                <a:gd name="T7" fmla="*/ 80 h 350"/>
                <a:gd name="T8" fmla="*/ 18 w 437"/>
                <a:gd name="T9" fmla="*/ 89 h 350"/>
                <a:gd name="T10" fmla="*/ 18 w 437"/>
                <a:gd name="T11" fmla="*/ 96 h 350"/>
                <a:gd name="T12" fmla="*/ 27 w 437"/>
                <a:gd name="T13" fmla="*/ 102 h 350"/>
                <a:gd name="T14" fmla="*/ 29 w 437"/>
                <a:gd name="T15" fmla="*/ 106 h 350"/>
                <a:gd name="T16" fmla="*/ 35 w 437"/>
                <a:gd name="T17" fmla="*/ 109 h 350"/>
                <a:gd name="T18" fmla="*/ 30 w 437"/>
                <a:gd name="T19" fmla="*/ 115 h 350"/>
                <a:gd name="T20" fmla="*/ 32 w 437"/>
                <a:gd name="T21" fmla="*/ 121 h 350"/>
                <a:gd name="T22" fmla="*/ 40 w 437"/>
                <a:gd name="T23" fmla="*/ 120 h 350"/>
                <a:gd name="T24" fmla="*/ 47 w 437"/>
                <a:gd name="T25" fmla="*/ 113 h 350"/>
                <a:gd name="T26" fmla="*/ 52 w 437"/>
                <a:gd name="T27" fmla="*/ 112 h 350"/>
                <a:gd name="T28" fmla="*/ 70 w 437"/>
                <a:gd name="T29" fmla="*/ 115 h 350"/>
                <a:gd name="T30" fmla="*/ 82 w 437"/>
                <a:gd name="T31" fmla="*/ 103 h 350"/>
                <a:gd name="T32" fmla="*/ 89 w 437"/>
                <a:gd name="T33" fmla="*/ 102 h 350"/>
                <a:gd name="T34" fmla="*/ 93 w 437"/>
                <a:gd name="T35" fmla="*/ 89 h 350"/>
                <a:gd name="T36" fmla="*/ 103 w 437"/>
                <a:gd name="T37" fmla="*/ 83 h 350"/>
                <a:gd name="T38" fmla="*/ 106 w 437"/>
                <a:gd name="T39" fmla="*/ 77 h 350"/>
                <a:gd name="T40" fmla="*/ 124 w 437"/>
                <a:gd name="T41" fmla="*/ 60 h 350"/>
                <a:gd name="T42" fmla="*/ 135 w 437"/>
                <a:gd name="T43" fmla="*/ 56 h 350"/>
                <a:gd name="T44" fmla="*/ 153 w 437"/>
                <a:gd name="T45" fmla="*/ 37 h 350"/>
                <a:gd name="T46" fmla="*/ 168 w 437"/>
                <a:gd name="T47" fmla="*/ 31 h 350"/>
                <a:gd name="T48" fmla="*/ 160 w 437"/>
                <a:gd name="T49" fmla="*/ 25 h 350"/>
                <a:gd name="T50" fmla="*/ 156 w 437"/>
                <a:gd name="T51" fmla="*/ 12 h 350"/>
                <a:gd name="T52" fmla="*/ 141 w 437"/>
                <a:gd name="T53" fmla="*/ 6 h 350"/>
                <a:gd name="T54" fmla="*/ 140 w 437"/>
                <a:gd name="T55" fmla="*/ 1 h 350"/>
                <a:gd name="T56" fmla="*/ 124 w 437"/>
                <a:gd name="T57" fmla="*/ 0 h 350"/>
                <a:gd name="T58" fmla="*/ 120 w 437"/>
                <a:gd name="T59" fmla="*/ 3 h 350"/>
                <a:gd name="T60" fmla="*/ 114 w 437"/>
                <a:gd name="T61" fmla="*/ 12 h 350"/>
                <a:gd name="T62" fmla="*/ 109 w 437"/>
                <a:gd name="T63" fmla="*/ 7 h 350"/>
                <a:gd name="T64" fmla="*/ 103 w 437"/>
                <a:gd name="T65" fmla="*/ 6 h 350"/>
                <a:gd name="T66" fmla="*/ 101 w 437"/>
                <a:gd name="T67" fmla="*/ 7 h 350"/>
                <a:gd name="T68" fmla="*/ 96 w 437"/>
                <a:gd name="T69" fmla="*/ 1 h 350"/>
                <a:gd name="T70" fmla="*/ 91 w 437"/>
                <a:gd name="T71" fmla="*/ 1 h 350"/>
                <a:gd name="T72" fmla="*/ 86 w 437"/>
                <a:gd name="T73" fmla="*/ 10 h 350"/>
                <a:gd name="T74" fmla="*/ 64 w 437"/>
                <a:gd name="T75" fmla="*/ 15 h 350"/>
                <a:gd name="T76" fmla="*/ 48 w 437"/>
                <a:gd name="T77" fmla="*/ 16 h 350"/>
                <a:gd name="T78" fmla="*/ 42 w 437"/>
                <a:gd name="T79" fmla="*/ 15 h 350"/>
                <a:gd name="T80" fmla="*/ 32 w 437"/>
                <a:gd name="T81" fmla="*/ 19 h 350"/>
                <a:gd name="T82" fmla="*/ 30 w 437"/>
                <a:gd name="T83" fmla="*/ 21 h 350"/>
                <a:gd name="T84" fmla="*/ 32 w 437"/>
                <a:gd name="T85" fmla="*/ 31 h 350"/>
                <a:gd name="T86" fmla="*/ 29 w 437"/>
                <a:gd name="T87" fmla="*/ 34 h 350"/>
                <a:gd name="T88" fmla="*/ 20 w 437"/>
                <a:gd name="T89" fmla="*/ 32 h 350"/>
                <a:gd name="T90" fmla="*/ 18 w 437"/>
                <a:gd name="T91" fmla="*/ 34 h 350"/>
                <a:gd name="T92" fmla="*/ 18 w 437"/>
                <a:gd name="T93" fmla="*/ 44 h 350"/>
                <a:gd name="T94" fmla="*/ 15 w 437"/>
                <a:gd name="T95" fmla="*/ 49 h 350"/>
                <a:gd name="T96" fmla="*/ 18 w 437"/>
                <a:gd name="T97" fmla="*/ 55 h 350"/>
                <a:gd name="T98" fmla="*/ 13 w 437"/>
                <a:gd name="T99" fmla="*/ 58 h 350"/>
                <a:gd name="T100" fmla="*/ 7 w 437"/>
                <a:gd name="T101" fmla="*/ 55 h 350"/>
                <a:gd name="T102" fmla="*/ 0 w 437"/>
                <a:gd name="T103" fmla="*/ 56 h 3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37" h="350">
                  <a:moveTo>
                    <a:pt x="0" y="162"/>
                  </a:moveTo>
                  <a:lnTo>
                    <a:pt x="5" y="180"/>
                  </a:lnTo>
                  <a:lnTo>
                    <a:pt x="34" y="209"/>
                  </a:lnTo>
                  <a:lnTo>
                    <a:pt x="34" y="230"/>
                  </a:lnTo>
                  <a:lnTo>
                    <a:pt x="48" y="257"/>
                  </a:lnTo>
                  <a:lnTo>
                    <a:pt x="48" y="277"/>
                  </a:lnTo>
                  <a:lnTo>
                    <a:pt x="70" y="295"/>
                  </a:lnTo>
                  <a:lnTo>
                    <a:pt x="75" y="308"/>
                  </a:lnTo>
                  <a:lnTo>
                    <a:pt x="92" y="316"/>
                  </a:lnTo>
                  <a:lnTo>
                    <a:pt x="78" y="334"/>
                  </a:lnTo>
                  <a:lnTo>
                    <a:pt x="83" y="350"/>
                  </a:lnTo>
                  <a:lnTo>
                    <a:pt x="105" y="346"/>
                  </a:lnTo>
                  <a:lnTo>
                    <a:pt x="121" y="328"/>
                  </a:lnTo>
                  <a:lnTo>
                    <a:pt x="136" y="324"/>
                  </a:lnTo>
                  <a:lnTo>
                    <a:pt x="183" y="334"/>
                  </a:lnTo>
                  <a:lnTo>
                    <a:pt x="214" y="299"/>
                  </a:lnTo>
                  <a:lnTo>
                    <a:pt x="232" y="295"/>
                  </a:lnTo>
                  <a:lnTo>
                    <a:pt x="241" y="257"/>
                  </a:lnTo>
                  <a:lnTo>
                    <a:pt x="267" y="239"/>
                  </a:lnTo>
                  <a:lnTo>
                    <a:pt x="276" y="222"/>
                  </a:lnTo>
                  <a:lnTo>
                    <a:pt x="323" y="174"/>
                  </a:lnTo>
                  <a:lnTo>
                    <a:pt x="350" y="162"/>
                  </a:lnTo>
                  <a:lnTo>
                    <a:pt x="398" y="107"/>
                  </a:lnTo>
                  <a:lnTo>
                    <a:pt x="437" y="89"/>
                  </a:lnTo>
                  <a:lnTo>
                    <a:pt x="416" y="72"/>
                  </a:lnTo>
                  <a:lnTo>
                    <a:pt x="407" y="34"/>
                  </a:lnTo>
                  <a:lnTo>
                    <a:pt x="368" y="16"/>
                  </a:lnTo>
                  <a:lnTo>
                    <a:pt x="363" y="4"/>
                  </a:lnTo>
                  <a:lnTo>
                    <a:pt x="323" y="0"/>
                  </a:lnTo>
                  <a:lnTo>
                    <a:pt x="311" y="8"/>
                  </a:lnTo>
                  <a:lnTo>
                    <a:pt x="297" y="34"/>
                  </a:lnTo>
                  <a:lnTo>
                    <a:pt x="284" y="21"/>
                  </a:lnTo>
                  <a:lnTo>
                    <a:pt x="267" y="16"/>
                  </a:lnTo>
                  <a:lnTo>
                    <a:pt x="262" y="21"/>
                  </a:lnTo>
                  <a:lnTo>
                    <a:pt x="249" y="4"/>
                  </a:lnTo>
                  <a:lnTo>
                    <a:pt x="236" y="4"/>
                  </a:lnTo>
                  <a:lnTo>
                    <a:pt x="223" y="30"/>
                  </a:lnTo>
                  <a:lnTo>
                    <a:pt x="166" y="42"/>
                  </a:lnTo>
                  <a:lnTo>
                    <a:pt x="126" y="47"/>
                  </a:lnTo>
                  <a:lnTo>
                    <a:pt x="109" y="42"/>
                  </a:lnTo>
                  <a:lnTo>
                    <a:pt x="83" y="55"/>
                  </a:lnTo>
                  <a:lnTo>
                    <a:pt x="78" y="61"/>
                  </a:lnTo>
                  <a:lnTo>
                    <a:pt x="83" y="89"/>
                  </a:lnTo>
                  <a:lnTo>
                    <a:pt x="75" y="98"/>
                  </a:lnTo>
                  <a:lnTo>
                    <a:pt x="52" y="93"/>
                  </a:lnTo>
                  <a:lnTo>
                    <a:pt x="48" y="98"/>
                  </a:lnTo>
                  <a:lnTo>
                    <a:pt x="48" y="127"/>
                  </a:lnTo>
                  <a:lnTo>
                    <a:pt x="39" y="141"/>
                  </a:lnTo>
                  <a:lnTo>
                    <a:pt x="48" y="158"/>
                  </a:lnTo>
                  <a:lnTo>
                    <a:pt x="34" y="167"/>
                  </a:lnTo>
                  <a:lnTo>
                    <a:pt x="17" y="158"/>
                  </a:lnTo>
                  <a:lnTo>
                    <a:pt x="0" y="162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72" name="Freeform 34"/>
            <p:cNvSpPr>
              <a:spLocks/>
            </p:cNvSpPr>
            <p:nvPr/>
          </p:nvSpPr>
          <p:spPr bwMode="auto">
            <a:xfrm>
              <a:off x="2233" y="627"/>
              <a:ext cx="183" cy="140"/>
            </a:xfrm>
            <a:custGeom>
              <a:avLst/>
              <a:gdLst>
                <a:gd name="T0" fmla="*/ 0 w 477"/>
                <a:gd name="T1" fmla="*/ 77 h 407"/>
                <a:gd name="T2" fmla="*/ 2 w 477"/>
                <a:gd name="T3" fmla="*/ 81 h 407"/>
                <a:gd name="T4" fmla="*/ 17 w 477"/>
                <a:gd name="T5" fmla="*/ 87 h 407"/>
                <a:gd name="T6" fmla="*/ 20 w 477"/>
                <a:gd name="T7" fmla="*/ 100 h 407"/>
                <a:gd name="T8" fmla="*/ 28 w 477"/>
                <a:gd name="T9" fmla="*/ 106 h 407"/>
                <a:gd name="T10" fmla="*/ 63 w 477"/>
                <a:gd name="T11" fmla="*/ 105 h 407"/>
                <a:gd name="T12" fmla="*/ 73 w 477"/>
                <a:gd name="T13" fmla="*/ 109 h 407"/>
                <a:gd name="T14" fmla="*/ 79 w 477"/>
                <a:gd name="T15" fmla="*/ 107 h 407"/>
                <a:gd name="T16" fmla="*/ 89 w 477"/>
                <a:gd name="T17" fmla="*/ 110 h 407"/>
                <a:gd name="T18" fmla="*/ 96 w 477"/>
                <a:gd name="T19" fmla="*/ 114 h 407"/>
                <a:gd name="T20" fmla="*/ 92 w 477"/>
                <a:gd name="T21" fmla="*/ 121 h 407"/>
                <a:gd name="T22" fmla="*/ 104 w 477"/>
                <a:gd name="T23" fmla="*/ 124 h 407"/>
                <a:gd name="T24" fmla="*/ 111 w 477"/>
                <a:gd name="T25" fmla="*/ 133 h 407"/>
                <a:gd name="T26" fmla="*/ 127 w 477"/>
                <a:gd name="T27" fmla="*/ 140 h 407"/>
                <a:gd name="T28" fmla="*/ 148 w 477"/>
                <a:gd name="T29" fmla="*/ 134 h 407"/>
                <a:gd name="T30" fmla="*/ 159 w 477"/>
                <a:gd name="T31" fmla="*/ 134 h 407"/>
                <a:gd name="T32" fmla="*/ 161 w 477"/>
                <a:gd name="T33" fmla="*/ 128 h 407"/>
                <a:gd name="T34" fmla="*/ 148 w 477"/>
                <a:gd name="T35" fmla="*/ 119 h 407"/>
                <a:gd name="T36" fmla="*/ 151 w 477"/>
                <a:gd name="T37" fmla="*/ 112 h 407"/>
                <a:gd name="T38" fmla="*/ 146 w 477"/>
                <a:gd name="T39" fmla="*/ 106 h 407"/>
                <a:gd name="T40" fmla="*/ 151 w 477"/>
                <a:gd name="T41" fmla="*/ 90 h 407"/>
                <a:gd name="T42" fmla="*/ 154 w 477"/>
                <a:gd name="T43" fmla="*/ 90 h 407"/>
                <a:gd name="T44" fmla="*/ 158 w 477"/>
                <a:gd name="T45" fmla="*/ 96 h 407"/>
                <a:gd name="T46" fmla="*/ 166 w 477"/>
                <a:gd name="T47" fmla="*/ 96 h 407"/>
                <a:gd name="T48" fmla="*/ 169 w 477"/>
                <a:gd name="T49" fmla="*/ 93 h 407"/>
                <a:gd name="T50" fmla="*/ 168 w 477"/>
                <a:gd name="T51" fmla="*/ 71 h 407"/>
                <a:gd name="T52" fmla="*/ 176 w 477"/>
                <a:gd name="T53" fmla="*/ 71 h 407"/>
                <a:gd name="T54" fmla="*/ 181 w 477"/>
                <a:gd name="T55" fmla="*/ 59 h 407"/>
                <a:gd name="T56" fmla="*/ 183 w 477"/>
                <a:gd name="T57" fmla="*/ 46 h 407"/>
                <a:gd name="T58" fmla="*/ 176 w 477"/>
                <a:gd name="T59" fmla="*/ 31 h 407"/>
                <a:gd name="T60" fmla="*/ 165 w 477"/>
                <a:gd name="T61" fmla="*/ 32 h 407"/>
                <a:gd name="T62" fmla="*/ 151 w 477"/>
                <a:gd name="T63" fmla="*/ 26 h 407"/>
                <a:gd name="T64" fmla="*/ 146 w 477"/>
                <a:gd name="T65" fmla="*/ 10 h 407"/>
                <a:gd name="T66" fmla="*/ 139 w 477"/>
                <a:gd name="T67" fmla="*/ 6 h 407"/>
                <a:gd name="T68" fmla="*/ 129 w 477"/>
                <a:gd name="T69" fmla="*/ 4 h 407"/>
                <a:gd name="T70" fmla="*/ 121 w 477"/>
                <a:gd name="T71" fmla="*/ 0 h 407"/>
                <a:gd name="T72" fmla="*/ 113 w 477"/>
                <a:gd name="T73" fmla="*/ 1 h 407"/>
                <a:gd name="T74" fmla="*/ 104 w 477"/>
                <a:gd name="T75" fmla="*/ 9 h 407"/>
                <a:gd name="T76" fmla="*/ 102 w 477"/>
                <a:gd name="T77" fmla="*/ 13 h 407"/>
                <a:gd name="T78" fmla="*/ 92 w 477"/>
                <a:gd name="T79" fmla="*/ 21 h 407"/>
                <a:gd name="T80" fmla="*/ 82 w 477"/>
                <a:gd name="T81" fmla="*/ 19 h 407"/>
                <a:gd name="T82" fmla="*/ 81 w 477"/>
                <a:gd name="T83" fmla="*/ 4 h 407"/>
                <a:gd name="T84" fmla="*/ 71 w 477"/>
                <a:gd name="T85" fmla="*/ 9 h 407"/>
                <a:gd name="T86" fmla="*/ 69 w 477"/>
                <a:gd name="T87" fmla="*/ 18 h 407"/>
                <a:gd name="T88" fmla="*/ 63 w 477"/>
                <a:gd name="T89" fmla="*/ 21 h 407"/>
                <a:gd name="T90" fmla="*/ 57 w 477"/>
                <a:gd name="T91" fmla="*/ 21 h 407"/>
                <a:gd name="T92" fmla="*/ 40 w 477"/>
                <a:gd name="T93" fmla="*/ 39 h 407"/>
                <a:gd name="T94" fmla="*/ 38 w 477"/>
                <a:gd name="T95" fmla="*/ 44 h 407"/>
                <a:gd name="T96" fmla="*/ 35 w 477"/>
                <a:gd name="T97" fmla="*/ 44 h 407"/>
                <a:gd name="T98" fmla="*/ 30 w 477"/>
                <a:gd name="T99" fmla="*/ 37 h 407"/>
                <a:gd name="T100" fmla="*/ 27 w 477"/>
                <a:gd name="T101" fmla="*/ 39 h 407"/>
                <a:gd name="T102" fmla="*/ 27 w 477"/>
                <a:gd name="T103" fmla="*/ 49 h 407"/>
                <a:gd name="T104" fmla="*/ 7 w 477"/>
                <a:gd name="T105" fmla="*/ 72 h 407"/>
                <a:gd name="T106" fmla="*/ 0 w 477"/>
                <a:gd name="T107" fmla="*/ 77 h 4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77" h="407">
                  <a:moveTo>
                    <a:pt x="0" y="223"/>
                  </a:moveTo>
                  <a:lnTo>
                    <a:pt x="5" y="235"/>
                  </a:lnTo>
                  <a:lnTo>
                    <a:pt x="44" y="252"/>
                  </a:lnTo>
                  <a:lnTo>
                    <a:pt x="53" y="291"/>
                  </a:lnTo>
                  <a:lnTo>
                    <a:pt x="74" y="308"/>
                  </a:lnTo>
                  <a:lnTo>
                    <a:pt x="165" y="304"/>
                  </a:lnTo>
                  <a:lnTo>
                    <a:pt x="189" y="316"/>
                  </a:lnTo>
                  <a:lnTo>
                    <a:pt x="206" y="312"/>
                  </a:lnTo>
                  <a:lnTo>
                    <a:pt x="231" y="321"/>
                  </a:lnTo>
                  <a:lnTo>
                    <a:pt x="250" y="330"/>
                  </a:lnTo>
                  <a:lnTo>
                    <a:pt x="240" y="351"/>
                  </a:lnTo>
                  <a:lnTo>
                    <a:pt x="271" y="360"/>
                  </a:lnTo>
                  <a:lnTo>
                    <a:pt x="289" y="386"/>
                  </a:lnTo>
                  <a:lnTo>
                    <a:pt x="332" y="407"/>
                  </a:lnTo>
                  <a:lnTo>
                    <a:pt x="385" y="389"/>
                  </a:lnTo>
                  <a:lnTo>
                    <a:pt x="415" y="389"/>
                  </a:lnTo>
                  <a:lnTo>
                    <a:pt x="419" y="373"/>
                  </a:lnTo>
                  <a:lnTo>
                    <a:pt x="385" y="346"/>
                  </a:lnTo>
                  <a:lnTo>
                    <a:pt x="394" y="326"/>
                  </a:lnTo>
                  <a:lnTo>
                    <a:pt x="380" y="308"/>
                  </a:lnTo>
                  <a:lnTo>
                    <a:pt x="394" y="261"/>
                  </a:lnTo>
                  <a:lnTo>
                    <a:pt x="402" y="261"/>
                  </a:lnTo>
                  <a:lnTo>
                    <a:pt x="411" y="279"/>
                  </a:lnTo>
                  <a:lnTo>
                    <a:pt x="433" y="279"/>
                  </a:lnTo>
                  <a:lnTo>
                    <a:pt x="441" y="270"/>
                  </a:lnTo>
                  <a:lnTo>
                    <a:pt x="437" y="205"/>
                  </a:lnTo>
                  <a:lnTo>
                    <a:pt x="459" y="205"/>
                  </a:lnTo>
                  <a:lnTo>
                    <a:pt x="472" y="172"/>
                  </a:lnTo>
                  <a:lnTo>
                    <a:pt x="477" y="133"/>
                  </a:lnTo>
                  <a:lnTo>
                    <a:pt x="459" y="90"/>
                  </a:lnTo>
                  <a:lnTo>
                    <a:pt x="429" y="94"/>
                  </a:lnTo>
                  <a:lnTo>
                    <a:pt x="394" y="76"/>
                  </a:lnTo>
                  <a:lnTo>
                    <a:pt x="380" y="30"/>
                  </a:lnTo>
                  <a:lnTo>
                    <a:pt x="363" y="18"/>
                  </a:lnTo>
                  <a:lnTo>
                    <a:pt x="336" y="12"/>
                  </a:lnTo>
                  <a:lnTo>
                    <a:pt x="315" y="0"/>
                  </a:lnTo>
                  <a:lnTo>
                    <a:pt x="294" y="3"/>
                  </a:lnTo>
                  <a:lnTo>
                    <a:pt x="271" y="25"/>
                  </a:lnTo>
                  <a:lnTo>
                    <a:pt x="267" y="38"/>
                  </a:lnTo>
                  <a:lnTo>
                    <a:pt x="240" y="60"/>
                  </a:lnTo>
                  <a:lnTo>
                    <a:pt x="214" y="56"/>
                  </a:lnTo>
                  <a:lnTo>
                    <a:pt x="210" y="12"/>
                  </a:lnTo>
                  <a:lnTo>
                    <a:pt x="184" y="25"/>
                  </a:lnTo>
                  <a:lnTo>
                    <a:pt x="179" y="52"/>
                  </a:lnTo>
                  <a:lnTo>
                    <a:pt x="165" y="60"/>
                  </a:lnTo>
                  <a:lnTo>
                    <a:pt x="149" y="60"/>
                  </a:lnTo>
                  <a:lnTo>
                    <a:pt x="105" y="112"/>
                  </a:lnTo>
                  <a:lnTo>
                    <a:pt x="100" y="129"/>
                  </a:lnTo>
                  <a:lnTo>
                    <a:pt x="92" y="129"/>
                  </a:lnTo>
                  <a:lnTo>
                    <a:pt x="79" y="107"/>
                  </a:lnTo>
                  <a:lnTo>
                    <a:pt x="70" y="112"/>
                  </a:lnTo>
                  <a:lnTo>
                    <a:pt x="70" y="141"/>
                  </a:lnTo>
                  <a:lnTo>
                    <a:pt x="18" y="210"/>
                  </a:lnTo>
                  <a:lnTo>
                    <a:pt x="0" y="223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73" name="Freeform 35"/>
            <p:cNvSpPr>
              <a:spLocks/>
            </p:cNvSpPr>
            <p:nvPr/>
          </p:nvSpPr>
          <p:spPr bwMode="auto">
            <a:xfrm>
              <a:off x="2636" y="695"/>
              <a:ext cx="156" cy="142"/>
            </a:xfrm>
            <a:custGeom>
              <a:avLst/>
              <a:gdLst>
                <a:gd name="T0" fmla="*/ 0 w 408"/>
                <a:gd name="T1" fmla="*/ 114 h 415"/>
                <a:gd name="T2" fmla="*/ 7 w 408"/>
                <a:gd name="T3" fmla="*/ 105 h 415"/>
                <a:gd name="T4" fmla="*/ 5 w 408"/>
                <a:gd name="T5" fmla="*/ 98 h 415"/>
                <a:gd name="T6" fmla="*/ 10 w 408"/>
                <a:gd name="T7" fmla="*/ 86 h 415"/>
                <a:gd name="T8" fmla="*/ 8 w 408"/>
                <a:gd name="T9" fmla="*/ 73 h 415"/>
                <a:gd name="T10" fmla="*/ 7 w 408"/>
                <a:gd name="T11" fmla="*/ 66 h 415"/>
                <a:gd name="T12" fmla="*/ 15 w 408"/>
                <a:gd name="T13" fmla="*/ 48 h 415"/>
                <a:gd name="T14" fmla="*/ 23 w 408"/>
                <a:gd name="T15" fmla="*/ 41 h 415"/>
                <a:gd name="T16" fmla="*/ 31 w 408"/>
                <a:gd name="T17" fmla="*/ 39 h 415"/>
                <a:gd name="T18" fmla="*/ 39 w 408"/>
                <a:gd name="T19" fmla="*/ 35 h 415"/>
                <a:gd name="T20" fmla="*/ 46 w 408"/>
                <a:gd name="T21" fmla="*/ 35 h 415"/>
                <a:gd name="T22" fmla="*/ 50 w 408"/>
                <a:gd name="T23" fmla="*/ 30 h 415"/>
                <a:gd name="T24" fmla="*/ 72 w 408"/>
                <a:gd name="T25" fmla="*/ 28 h 415"/>
                <a:gd name="T26" fmla="*/ 86 w 408"/>
                <a:gd name="T27" fmla="*/ 22 h 415"/>
                <a:gd name="T28" fmla="*/ 92 w 408"/>
                <a:gd name="T29" fmla="*/ 14 h 415"/>
                <a:gd name="T30" fmla="*/ 101 w 408"/>
                <a:gd name="T31" fmla="*/ 13 h 415"/>
                <a:gd name="T32" fmla="*/ 104 w 408"/>
                <a:gd name="T33" fmla="*/ 6 h 415"/>
                <a:gd name="T34" fmla="*/ 110 w 408"/>
                <a:gd name="T35" fmla="*/ 1 h 415"/>
                <a:gd name="T36" fmla="*/ 129 w 408"/>
                <a:gd name="T37" fmla="*/ 0 h 415"/>
                <a:gd name="T38" fmla="*/ 136 w 408"/>
                <a:gd name="T39" fmla="*/ 3 h 415"/>
                <a:gd name="T40" fmla="*/ 139 w 408"/>
                <a:gd name="T41" fmla="*/ 22 h 415"/>
                <a:gd name="T42" fmla="*/ 148 w 408"/>
                <a:gd name="T43" fmla="*/ 26 h 415"/>
                <a:gd name="T44" fmla="*/ 156 w 408"/>
                <a:gd name="T45" fmla="*/ 48 h 415"/>
                <a:gd name="T46" fmla="*/ 137 w 408"/>
                <a:gd name="T47" fmla="*/ 55 h 415"/>
                <a:gd name="T48" fmla="*/ 126 w 408"/>
                <a:gd name="T49" fmla="*/ 55 h 415"/>
                <a:gd name="T50" fmla="*/ 121 w 408"/>
                <a:gd name="T51" fmla="*/ 59 h 415"/>
                <a:gd name="T52" fmla="*/ 114 w 408"/>
                <a:gd name="T53" fmla="*/ 69 h 415"/>
                <a:gd name="T54" fmla="*/ 102 w 408"/>
                <a:gd name="T55" fmla="*/ 67 h 415"/>
                <a:gd name="T56" fmla="*/ 86 w 408"/>
                <a:gd name="T57" fmla="*/ 76 h 415"/>
                <a:gd name="T58" fmla="*/ 60 w 408"/>
                <a:gd name="T59" fmla="*/ 101 h 415"/>
                <a:gd name="T60" fmla="*/ 64 w 408"/>
                <a:gd name="T61" fmla="*/ 105 h 415"/>
                <a:gd name="T62" fmla="*/ 69 w 408"/>
                <a:gd name="T63" fmla="*/ 102 h 415"/>
                <a:gd name="T64" fmla="*/ 74 w 408"/>
                <a:gd name="T65" fmla="*/ 104 h 415"/>
                <a:gd name="T66" fmla="*/ 81 w 408"/>
                <a:gd name="T67" fmla="*/ 116 h 415"/>
                <a:gd name="T68" fmla="*/ 64 w 408"/>
                <a:gd name="T69" fmla="*/ 133 h 415"/>
                <a:gd name="T70" fmla="*/ 58 w 408"/>
                <a:gd name="T71" fmla="*/ 134 h 415"/>
                <a:gd name="T72" fmla="*/ 57 w 408"/>
                <a:gd name="T73" fmla="*/ 133 h 415"/>
                <a:gd name="T74" fmla="*/ 57 w 408"/>
                <a:gd name="T75" fmla="*/ 129 h 415"/>
                <a:gd name="T76" fmla="*/ 64 w 408"/>
                <a:gd name="T77" fmla="*/ 124 h 415"/>
                <a:gd name="T78" fmla="*/ 62 w 408"/>
                <a:gd name="T79" fmla="*/ 123 h 415"/>
                <a:gd name="T80" fmla="*/ 52 w 408"/>
                <a:gd name="T81" fmla="*/ 127 h 415"/>
                <a:gd name="T82" fmla="*/ 42 w 408"/>
                <a:gd name="T83" fmla="*/ 142 h 415"/>
                <a:gd name="T84" fmla="*/ 32 w 408"/>
                <a:gd name="T85" fmla="*/ 133 h 415"/>
                <a:gd name="T86" fmla="*/ 21 w 408"/>
                <a:gd name="T87" fmla="*/ 134 h 415"/>
                <a:gd name="T88" fmla="*/ 15 w 408"/>
                <a:gd name="T89" fmla="*/ 133 h 415"/>
                <a:gd name="T90" fmla="*/ 13 w 408"/>
                <a:gd name="T91" fmla="*/ 123 h 415"/>
                <a:gd name="T92" fmla="*/ 10 w 408"/>
                <a:gd name="T93" fmla="*/ 118 h 415"/>
                <a:gd name="T94" fmla="*/ 0 w 408"/>
                <a:gd name="T95" fmla="*/ 114 h 4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08" h="415">
                  <a:moveTo>
                    <a:pt x="0" y="334"/>
                  </a:moveTo>
                  <a:lnTo>
                    <a:pt x="18" y="307"/>
                  </a:lnTo>
                  <a:lnTo>
                    <a:pt x="14" y="287"/>
                  </a:lnTo>
                  <a:lnTo>
                    <a:pt x="27" y="252"/>
                  </a:lnTo>
                  <a:lnTo>
                    <a:pt x="22" y="214"/>
                  </a:lnTo>
                  <a:lnTo>
                    <a:pt x="18" y="192"/>
                  </a:lnTo>
                  <a:lnTo>
                    <a:pt x="40" y="141"/>
                  </a:lnTo>
                  <a:lnTo>
                    <a:pt x="59" y="119"/>
                  </a:lnTo>
                  <a:lnTo>
                    <a:pt x="80" y="115"/>
                  </a:lnTo>
                  <a:lnTo>
                    <a:pt x="101" y="103"/>
                  </a:lnTo>
                  <a:lnTo>
                    <a:pt x="120" y="103"/>
                  </a:lnTo>
                  <a:lnTo>
                    <a:pt x="132" y="89"/>
                  </a:lnTo>
                  <a:lnTo>
                    <a:pt x="189" y="82"/>
                  </a:lnTo>
                  <a:lnTo>
                    <a:pt x="224" y="64"/>
                  </a:lnTo>
                  <a:lnTo>
                    <a:pt x="241" y="42"/>
                  </a:lnTo>
                  <a:lnTo>
                    <a:pt x="263" y="38"/>
                  </a:lnTo>
                  <a:lnTo>
                    <a:pt x="272" y="17"/>
                  </a:lnTo>
                  <a:lnTo>
                    <a:pt x="289" y="4"/>
                  </a:lnTo>
                  <a:lnTo>
                    <a:pt x="338" y="0"/>
                  </a:lnTo>
                  <a:lnTo>
                    <a:pt x="355" y="8"/>
                  </a:lnTo>
                  <a:lnTo>
                    <a:pt x="364" y="64"/>
                  </a:lnTo>
                  <a:lnTo>
                    <a:pt x="386" y="77"/>
                  </a:lnTo>
                  <a:lnTo>
                    <a:pt x="408" y="141"/>
                  </a:lnTo>
                  <a:lnTo>
                    <a:pt x="359" y="162"/>
                  </a:lnTo>
                  <a:lnTo>
                    <a:pt x="329" y="162"/>
                  </a:lnTo>
                  <a:lnTo>
                    <a:pt x="316" y="171"/>
                  </a:lnTo>
                  <a:lnTo>
                    <a:pt x="299" y="201"/>
                  </a:lnTo>
                  <a:lnTo>
                    <a:pt x="267" y="196"/>
                  </a:lnTo>
                  <a:lnTo>
                    <a:pt x="224" y="222"/>
                  </a:lnTo>
                  <a:lnTo>
                    <a:pt x="158" y="295"/>
                  </a:lnTo>
                  <a:lnTo>
                    <a:pt x="168" y="307"/>
                  </a:lnTo>
                  <a:lnTo>
                    <a:pt x="180" y="299"/>
                  </a:lnTo>
                  <a:lnTo>
                    <a:pt x="194" y="303"/>
                  </a:lnTo>
                  <a:lnTo>
                    <a:pt x="211" y="338"/>
                  </a:lnTo>
                  <a:lnTo>
                    <a:pt x="168" y="388"/>
                  </a:lnTo>
                  <a:lnTo>
                    <a:pt x="153" y="393"/>
                  </a:lnTo>
                  <a:lnTo>
                    <a:pt x="150" y="388"/>
                  </a:lnTo>
                  <a:lnTo>
                    <a:pt x="150" y="376"/>
                  </a:lnTo>
                  <a:lnTo>
                    <a:pt x="168" y="363"/>
                  </a:lnTo>
                  <a:lnTo>
                    <a:pt x="163" y="359"/>
                  </a:lnTo>
                  <a:lnTo>
                    <a:pt x="136" y="372"/>
                  </a:lnTo>
                  <a:lnTo>
                    <a:pt x="109" y="415"/>
                  </a:lnTo>
                  <a:lnTo>
                    <a:pt x="84" y="388"/>
                  </a:lnTo>
                  <a:lnTo>
                    <a:pt x="54" y="393"/>
                  </a:lnTo>
                  <a:lnTo>
                    <a:pt x="40" y="388"/>
                  </a:lnTo>
                  <a:lnTo>
                    <a:pt x="35" y="359"/>
                  </a:lnTo>
                  <a:lnTo>
                    <a:pt x="27" y="346"/>
                  </a:lnTo>
                  <a:lnTo>
                    <a:pt x="0" y="334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74" name="Freeform 36"/>
            <p:cNvSpPr>
              <a:spLocks/>
            </p:cNvSpPr>
            <p:nvPr/>
          </p:nvSpPr>
          <p:spPr bwMode="auto">
            <a:xfrm>
              <a:off x="2419" y="730"/>
              <a:ext cx="227" cy="192"/>
            </a:xfrm>
            <a:custGeom>
              <a:avLst/>
              <a:gdLst>
                <a:gd name="T0" fmla="*/ 2 w 667"/>
                <a:gd name="T1" fmla="*/ 126 h 565"/>
                <a:gd name="T2" fmla="*/ 52 w 667"/>
                <a:gd name="T3" fmla="*/ 158 h 565"/>
                <a:gd name="T4" fmla="*/ 56 w 667"/>
                <a:gd name="T5" fmla="*/ 167 h 565"/>
                <a:gd name="T6" fmla="*/ 75 w 667"/>
                <a:gd name="T7" fmla="*/ 173 h 565"/>
                <a:gd name="T8" fmla="*/ 81 w 667"/>
                <a:gd name="T9" fmla="*/ 176 h 565"/>
                <a:gd name="T10" fmla="*/ 91 w 667"/>
                <a:gd name="T11" fmla="*/ 179 h 565"/>
                <a:gd name="T12" fmla="*/ 108 w 667"/>
                <a:gd name="T13" fmla="*/ 192 h 565"/>
                <a:gd name="T14" fmla="*/ 111 w 667"/>
                <a:gd name="T15" fmla="*/ 183 h 565"/>
                <a:gd name="T16" fmla="*/ 116 w 667"/>
                <a:gd name="T17" fmla="*/ 168 h 565"/>
                <a:gd name="T18" fmla="*/ 132 w 667"/>
                <a:gd name="T19" fmla="*/ 154 h 565"/>
                <a:gd name="T20" fmla="*/ 145 w 667"/>
                <a:gd name="T21" fmla="*/ 145 h 565"/>
                <a:gd name="T22" fmla="*/ 167 w 667"/>
                <a:gd name="T23" fmla="*/ 119 h 565"/>
                <a:gd name="T24" fmla="*/ 182 w 667"/>
                <a:gd name="T25" fmla="*/ 99 h 565"/>
                <a:gd name="T26" fmla="*/ 172 w 667"/>
                <a:gd name="T27" fmla="*/ 98 h 565"/>
                <a:gd name="T28" fmla="*/ 167 w 667"/>
                <a:gd name="T29" fmla="*/ 88 h 565"/>
                <a:gd name="T30" fmla="*/ 187 w 667"/>
                <a:gd name="T31" fmla="*/ 77 h 565"/>
                <a:gd name="T32" fmla="*/ 204 w 667"/>
                <a:gd name="T33" fmla="*/ 81 h 565"/>
                <a:gd name="T34" fmla="*/ 224 w 667"/>
                <a:gd name="T35" fmla="*/ 71 h 565"/>
                <a:gd name="T36" fmla="*/ 227 w 667"/>
                <a:gd name="T37" fmla="*/ 52 h 565"/>
                <a:gd name="T38" fmla="*/ 210 w 667"/>
                <a:gd name="T39" fmla="*/ 31 h 565"/>
                <a:gd name="T40" fmla="*/ 170 w 667"/>
                <a:gd name="T41" fmla="*/ 15 h 565"/>
                <a:gd name="T42" fmla="*/ 153 w 667"/>
                <a:gd name="T43" fmla="*/ 6 h 565"/>
                <a:gd name="T44" fmla="*/ 141 w 667"/>
                <a:gd name="T45" fmla="*/ 3 h 565"/>
                <a:gd name="T46" fmla="*/ 143 w 667"/>
                <a:gd name="T47" fmla="*/ 13 h 565"/>
                <a:gd name="T48" fmla="*/ 129 w 667"/>
                <a:gd name="T49" fmla="*/ 10 h 565"/>
                <a:gd name="T50" fmla="*/ 123 w 667"/>
                <a:gd name="T51" fmla="*/ 21 h 565"/>
                <a:gd name="T52" fmla="*/ 107 w 667"/>
                <a:gd name="T53" fmla="*/ 27 h 565"/>
                <a:gd name="T54" fmla="*/ 91 w 667"/>
                <a:gd name="T55" fmla="*/ 25 h 565"/>
                <a:gd name="T56" fmla="*/ 67 w 667"/>
                <a:gd name="T57" fmla="*/ 23 h 565"/>
                <a:gd name="T58" fmla="*/ 67 w 667"/>
                <a:gd name="T59" fmla="*/ 34 h 565"/>
                <a:gd name="T60" fmla="*/ 46 w 667"/>
                <a:gd name="T61" fmla="*/ 38 h 565"/>
                <a:gd name="T62" fmla="*/ 44 w 667"/>
                <a:gd name="T63" fmla="*/ 47 h 565"/>
                <a:gd name="T64" fmla="*/ 25 w 667"/>
                <a:gd name="T65" fmla="*/ 56 h 565"/>
                <a:gd name="T66" fmla="*/ 29 w 667"/>
                <a:gd name="T67" fmla="*/ 71 h 565"/>
                <a:gd name="T68" fmla="*/ 29 w 667"/>
                <a:gd name="T69" fmla="*/ 88 h 565"/>
                <a:gd name="T70" fmla="*/ 29 w 667"/>
                <a:gd name="T71" fmla="*/ 105 h 565"/>
                <a:gd name="T72" fmla="*/ 12 w 667"/>
                <a:gd name="T73" fmla="*/ 114 h 565"/>
                <a:gd name="T74" fmla="*/ 2 w 667"/>
                <a:gd name="T75" fmla="*/ 108 h 5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565">
                  <a:moveTo>
                    <a:pt x="0" y="322"/>
                  </a:moveTo>
                  <a:lnTo>
                    <a:pt x="6" y="370"/>
                  </a:lnTo>
                  <a:lnTo>
                    <a:pt x="19" y="399"/>
                  </a:lnTo>
                  <a:lnTo>
                    <a:pt x="153" y="465"/>
                  </a:lnTo>
                  <a:lnTo>
                    <a:pt x="151" y="474"/>
                  </a:lnTo>
                  <a:lnTo>
                    <a:pt x="164" y="492"/>
                  </a:lnTo>
                  <a:lnTo>
                    <a:pt x="193" y="507"/>
                  </a:lnTo>
                  <a:lnTo>
                    <a:pt x="220" y="509"/>
                  </a:lnTo>
                  <a:lnTo>
                    <a:pt x="233" y="515"/>
                  </a:lnTo>
                  <a:lnTo>
                    <a:pt x="238" y="517"/>
                  </a:lnTo>
                  <a:lnTo>
                    <a:pt x="247" y="534"/>
                  </a:lnTo>
                  <a:lnTo>
                    <a:pt x="267" y="526"/>
                  </a:lnTo>
                  <a:lnTo>
                    <a:pt x="291" y="530"/>
                  </a:lnTo>
                  <a:lnTo>
                    <a:pt x="317" y="565"/>
                  </a:lnTo>
                  <a:lnTo>
                    <a:pt x="341" y="556"/>
                  </a:lnTo>
                  <a:lnTo>
                    <a:pt x="326" y="538"/>
                  </a:lnTo>
                  <a:lnTo>
                    <a:pt x="326" y="517"/>
                  </a:lnTo>
                  <a:lnTo>
                    <a:pt x="341" y="495"/>
                  </a:lnTo>
                  <a:lnTo>
                    <a:pt x="366" y="495"/>
                  </a:lnTo>
                  <a:lnTo>
                    <a:pt x="389" y="453"/>
                  </a:lnTo>
                  <a:lnTo>
                    <a:pt x="389" y="421"/>
                  </a:lnTo>
                  <a:lnTo>
                    <a:pt x="425" y="426"/>
                  </a:lnTo>
                  <a:lnTo>
                    <a:pt x="499" y="383"/>
                  </a:lnTo>
                  <a:lnTo>
                    <a:pt x="490" y="351"/>
                  </a:lnTo>
                  <a:lnTo>
                    <a:pt x="514" y="308"/>
                  </a:lnTo>
                  <a:lnTo>
                    <a:pt x="534" y="291"/>
                  </a:lnTo>
                  <a:lnTo>
                    <a:pt x="519" y="277"/>
                  </a:lnTo>
                  <a:lnTo>
                    <a:pt x="504" y="287"/>
                  </a:lnTo>
                  <a:lnTo>
                    <a:pt x="490" y="277"/>
                  </a:lnTo>
                  <a:lnTo>
                    <a:pt x="490" y="260"/>
                  </a:lnTo>
                  <a:lnTo>
                    <a:pt x="534" y="257"/>
                  </a:lnTo>
                  <a:lnTo>
                    <a:pt x="548" y="227"/>
                  </a:lnTo>
                  <a:lnTo>
                    <a:pt x="582" y="231"/>
                  </a:lnTo>
                  <a:lnTo>
                    <a:pt x="598" y="239"/>
                  </a:lnTo>
                  <a:lnTo>
                    <a:pt x="637" y="235"/>
                  </a:lnTo>
                  <a:lnTo>
                    <a:pt x="657" y="208"/>
                  </a:lnTo>
                  <a:lnTo>
                    <a:pt x="652" y="187"/>
                  </a:lnTo>
                  <a:lnTo>
                    <a:pt x="667" y="152"/>
                  </a:lnTo>
                  <a:lnTo>
                    <a:pt x="661" y="112"/>
                  </a:lnTo>
                  <a:lnTo>
                    <a:pt x="617" y="91"/>
                  </a:lnTo>
                  <a:lnTo>
                    <a:pt x="598" y="95"/>
                  </a:lnTo>
                  <a:lnTo>
                    <a:pt x="499" y="43"/>
                  </a:lnTo>
                  <a:lnTo>
                    <a:pt x="459" y="30"/>
                  </a:lnTo>
                  <a:lnTo>
                    <a:pt x="450" y="17"/>
                  </a:lnTo>
                  <a:lnTo>
                    <a:pt x="421" y="0"/>
                  </a:lnTo>
                  <a:lnTo>
                    <a:pt x="415" y="8"/>
                  </a:lnTo>
                  <a:lnTo>
                    <a:pt x="425" y="26"/>
                  </a:lnTo>
                  <a:lnTo>
                    <a:pt x="421" y="38"/>
                  </a:lnTo>
                  <a:lnTo>
                    <a:pt x="389" y="26"/>
                  </a:lnTo>
                  <a:lnTo>
                    <a:pt x="380" y="30"/>
                  </a:lnTo>
                  <a:lnTo>
                    <a:pt x="376" y="74"/>
                  </a:lnTo>
                  <a:lnTo>
                    <a:pt x="361" y="61"/>
                  </a:lnTo>
                  <a:lnTo>
                    <a:pt x="341" y="78"/>
                  </a:lnTo>
                  <a:lnTo>
                    <a:pt x="313" y="78"/>
                  </a:lnTo>
                  <a:lnTo>
                    <a:pt x="291" y="69"/>
                  </a:lnTo>
                  <a:lnTo>
                    <a:pt x="267" y="74"/>
                  </a:lnTo>
                  <a:lnTo>
                    <a:pt x="243" y="57"/>
                  </a:lnTo>
                  <a:lnTo>
                    <a:pt x="198" y="69"/>
                  </a:lnTo>
                  <a:lnTo>
                    <a:pt x="193" y="74"/>
                  </a:lnTo>
                  <a:lnTo>
                    <a:pt x="198" y="100"/>
                  </a:lnTo>
                  <a:lnTo>
                    <a:pt x="164" y="100"/>
                  </a:lnTo>
                  <a:lnTo>
                    <a:pt x="134" y="112"/>
                  </a:lnTo>
                  <a:lnTo>
                    <a:pt x="124" y="122"/>
                  </a:lnTo>
                  <a:lnTo>
                    <a:pt x="129" y="139"/>
                  </a:lnTo>
                  <a:lnTo>
                    <a:pt x="124" y="152"/>
                  </a:lnTo>
                  <a:lnTo>
                    <a:pt x="74" y="165"/>
                  </a:lnTo>
                  <a:lnTo>
                    <a:pt x="69" y="187"/>
                  </a:lnTo>
                  <a:lnTo>
                    <a:pt x="85" y="208"/>
                  </a:lnTo>
                  <a:lnTo>
                    <a:pt x="90" y="242"/>
                  </a:lnTo>
                  <a:lnTo>
                    <a:pt x="85" y="260"/>
                  </a:lnTo>
                  <a:lnTo>
                    <a:pt x="94" y="287"/>
                  </a:lnTo>
                  <a:lnTo>
                    <a:pt x="85" y="308"/>
                  </a:lnTo>
                  <a:lnTo>
                    <a:pt x="41" y="291"/>
                  </a:lnTo>
                  <a:lnTo>
                    <a:pt x="36" y="335"/>
                  </a:lnTo>
                  <a:lnTo>
                    <a:pt x="25" y="335"/>
                  </a:lnTo>
                  <a:lnTo>
                    <a:pt x="6" y="318"/>
                  </a:lnTo>
                  <a:lnTo>
                    <a:pt x="0" y="322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75" name="Freeform 37"/>
            <p:cNvSpPr>
              <a:spLocks/>
            </p:cNvSpPr>
            <p:nvPr/>
          </p:nvSpPr>
          <p:spPr bwMode="auto">
            <a:xfrm>
              <a:off x="2026" y="615"/>
              <a:ext cx="159" cy="147"/>
            </a:xfrm>
            <a:custGeom>
              <a:avLst/>
              <a:gdLst>
                <a:gd name="T0" fmla="*/ 0 w 415"/>
                <a:gd name="T1" fmla="*/ 133 h 428"/>
                <a:gd name="T2" fmla="*/ 2 w 415"/>
                <a:gd name="T3" fmla="*/ 109 h 428"/>
                <a:gd name="T4" fmla="*/ 0 w 415"/>
                <a:gd name="T5" fmla="*/ 99 h 428"/>
                <a:gd name="T6" fmla="*/ 8 w 415"/>
                <a:gd name="T7" fmla="*/ 88 h 428"/>
                <a:gd name="T8" fmla="*/ 3 w 415"/>
                <a:gd name="T9" fmla="*/ 81 h 428"/>
                <a:gd name="T10" fmla="*/ 3 w 415"/>
                <a:gd name="T11" fmla="*/ 74 h 428"/>
                <a:gd name="T12" fmla="*/ 0 w 415"/>
                <a:gd name="T13" fmla="*/ 66 h 428"/>
                <a:gd name="T14" fmla="*/ 3 w 415"/>
                <a:gd name="T15" fmla="*/ 60 h 428"/>
                <a:gd name="T16" fmla="*/ 11 w 415"/>
                <a:gd name="T17" fmla="*/ 56 h 428"/>
                <a:gd name="T18" fmla="*/ 11 w 415"/>
                <a:gd name="T19" fmla="*/ 53 h 428"/>
                <a:gd name="T20" fmla="*/ 7 w 415"/>
                <a:gd name="T21" fmla="*/ 43 h 428"/>
                <a:gd name="T22" fmla="*/ 8 w 415"/>
                <a:gd name="T23" fmla="*/ 31 h 428"/>
                <a:gd name="T24" fmla="*/ 7 w 415"/>
                <a:gd name="T25" fmla="*/ 28 h 428"/>
                <a:gd name="T26" fmla="*/ 0 w 415"/>
                <a:gd name="T27" fmla="*/ 25 h 428"/>
                <a:gd name="T28" fmla="*/ 2 w 415"/>
                <a:gd name="T29" fmla="*/ 9 h 428"/>
                <a:gd name="T30" fmla="*/ 5 w 415"/>
                <a:gd name="T31" fmla="*/ 5 h 428"/>
                <a:gd name="T32" fmla="*/ 30 w 415"/>
                <a:gd name="T33" fmla="*/ 0 h 428"/>
                <a:gd name="T34" fmla="*/ 44 w 415"/>
                <a:gd name="T35" fmla="*/ 5 h 428"/>
                <a:gd name="T36" fmla="*/ 45 w 415"/>
                <a:gd name="T37" fmla="*/ 14 h 428"/>
                <a:gd name="T38" fmla="*/ 48 w 415"/>
                <a:gd name="T39" fmla="*/ 18 h 428"/>
                <a:gd name="T40" fmla="*/ 40 w 415"/>
                <a:gd name="T41" fmla="*/ 37 h 428"/>
                <a:gd name="T42" fmla="*/ 42 w 415"/>
                <a:gd name="T43" fmla="*/ 40 h 428"/>
                <a:gd name="T44" fmla="*/ 45 w 415"/>
                <a:gd name="T45" fmla="*/ 41 h 428"/>
                <a:gd name="T46" fmla="*/ 55 w 415"/>
                <a:gd name="T47" fmla="*/ 38 h 428"/>
                <a:gd name="T48" fmla="*/ 60 w 415"/>
                <a:gd name="T49" fmla="*/ 49 h 428"/>
                <a:gd name="T50" fmla="*/ 72 w 415"/>
                <a:gd name="T51" fmla="*/ 44 h 428"/>
                <a:gd name="T52" fmla="*/ 87 w 415"/>
                <a:gd name="T53" fmla="*/ 52 h 428"/>
                <a:gd name="T54" fmla="*/ 97 w 415"/>
                <a:gd name="T55" fmla="*/ 52 h 428"/>
                <a:gd name="T56" fmla="*/ 102 w 415"/>
                <a:gd name="T57" fmla="*/ 59 h 428"/>
                <a:gd name="T58" fmla="*/ 112 w 415"/>
                <a:gd name="T59" fmla="*/ 55 h 428"/>
                <a:gd name="T60" fmla="*/ 124 w 415"/>
                <a:gd name="T61" fmla="*/ 58 h 428"/>
                <a:gd name="T62" fmla="*/ 127 w 415"/>
                <a:gd name="T63" fmla="*/ 53 h 428"/>
                <a:gd name="T64" fmla="*/ 144 w 415"/>
                <a:gd name="T65" fmla="*/ 56 h 428"/>
                <a:gd name="T66" fmla="*/ 149 w 415"/>
                <a:gd name="T67" fmla="*/ 71 h 428"/>
                <a:gd name="T68" fmla="*/ 159 w 415"/>
                <a:gd name="T69" fmla="*/ 88 h 428"/>
                <a:gd name="T70" fmla="*/ 154 w 415"/>
                <a:gd name="T71" fmla="*/ 97 h 428"/>
                <a:gd name="T72" fmla="*/ 132 w 415"/>
                <a:gd name="T73" fmla="*/ 101 h 428"/>
                <a:gd name="T74" fmla="*/ 117 w 415"/>
                <a:gd name="T75" fmla="*/ 103 h 428"/>
                <a:gd name="T76" fmla="*/ 110 w 415"/>
                <a:gd name="T77" fmla="*/ 101 h 428"/>
                <a:gd name="T78" fmla="*/ 100 w 415"/>
                <a:gd name="T79" fmla="*/ 106 h 428"/>
                <a:gd name="T80" fmla="*/ 98 w 415"/>
                <a:gd name="T81" fmla="*/ 108 h 428"/>
                <a:gd name="T82" fmla="*/ 100 w 415"/>
                <a:gd name="T83" fmla="*/ 118 h 428"/>
                <a:gd name="T84" fmla="*/ 97 w 415"/>
                <a:gd name="T85" fmla="*/ 121 h 428"/>
                <a:gd name="T86" fmla="*/ 89 w 415"/>
                <a:gd name="T87" fmla="*/ 119 h 428"/>
                <a:gd name="T88" fmla="*/ 87 w 415"/>
                <a:gd name="T89" fmla="*/ 121 h 428"/>
                <a:gd name="T90" fmla="*/ 87 w 415"/>
                <a:gd name="T91" fmla="*/ 131 h 428"/>
                <a:gd name="T92" fmla="*/ 84 w 415"/>
                <a:gd name="T93" fmla="*/ 135 h 428"/>
                <a:gd name="T94" fmla="*/ 87 w 415"/>
                <a:gd name="T95" fmla="*/ 142 h 428"/>
                <a:gd name="T96" fmla="*/ 82 w 415"/>
                <a:gd name="T97" fmla="*/ 145 h 428"/>
                <a:gd name="T98" fmla="*/ 75 w 415"/>
                <a:gd name="T99" fmla="*/ 142 h 428"/>
                <a:gd name="T100" fmla="*/ 69 w 415"/>
                <a:gd name="T101" fmla="*/ 143 h 428"/>
                <a:gd name="T102" fmla="*/ 52 w 415"/>
                <a:gd name="T103" fmla="*/ 147 h 428"/>
                <a:gd name="T104" fmla="*/ 40 w 415"/>
                <a:gd name="T105" fmla="*/ 138 h 428"/>
                <a:gd name="T106" fmla="*/ 28 w 415"/>
                <a:gd name="T107" fmla="*/ 142 h 428"/>
                <a:gd name="T108" fmla="*/ 15 w 415"/>
                <a:gd name="T109" fmla="*/ 140 h 428"/>
                <a:gd name="T110" fmla="*/ 13 w 415"/>
                <a:gd name="T111" fmla="*/ 135 h 428"/>
                <a:gd name="T112" fmla="*/ 8 w 415"/>
                <a:gd name="T113" fmla="*/ 135 h 428"/>
                <a:gd name="T114" fmla="*/ 0 w 415"/>
                <a:gd name="T115" fmla="*/ 133 h 4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15" h="428">
                  <a:moveTo>
                    <a:pt x="0" y="386"/>
                  </a:moveTo>
                  <a:lnTo>
                    <a:pt x="5" y="317"/>
                  </a:lnTo>
                  <a:lnTo>
                    <a:pt x="0" y="287"/>
                  </a:lnTo>
                  <a:lnTo>
                    <a:pt x="21" y="257"/>
                  </a:lnTo>
                  <a:lnTo>
                    <a:pt x="8" y="236"/>
                  </a:lnTo>
                  <a:lnTo>
                    <a:pt x="8" y="214"/>
                  </a:lnTo>
                  <a:lnTo>
                    <a:pt x="0" y="192"/>
                  </a:lnTo>
                  <a:lnTo>
                    <a:pt x="8" y="176"/>
                  </a:lnTo>
                  <a:lnTo>
                    <a:pt x="30" y="164"/>
                  </a:lnTo>
                  <a:lnTo>
                    <a:pt x="30" y="154"/>
                  </a:lnTo>
                  <a:lnTo>
                    <a:pt x="17" y="124"/>
                  </a:lnTo>
                  <a:lnTo>
                    <a:pt x="21" y="91"/>
                  </a:lnTo>
                  <a:lnTo>
                    <a:pt x="17" y="81"/>
                  </a:lnTo>
                  <a:lnTo>
                    <a:pt x="0" y="73"/>
                  </a:lnTo>
                  <a:lnTo>
                    <a:pt x="5" y="26"/>
                  </a:lnTo>
                  <a:lnTo>
                    <a:pt x="13" y="16"/>
                  </a:lnTo>
                  <a:lnTo>
                    <a:pt x="79" y="0"/>
                  </a:lnTo>
                  <a:lnTo>
                    <a:pt x="114" y="16"/>
                  </a:lnTo>
                  <a:lnTo>
                    <a:pt x="117" y="42"/>
                  </a:lnTo>
                  <a:lnTo>
                    <a:pt x="126" y="52"/>
                  </a:lnTo>
                  <a:lnTo>
                    <a:pt x="104" y="107"/>
                  </a:lnTo>
                  <a:lnTo>
                    <a:pt x="109" y="116"/>
                  </a:lnTo>
                  <a:lnTo>
                    <a:pt x="117" y="120"/>
                  </a:lnTo>
                  <a:lnTo>
                    <a:pt x="144" y="111"/>
                  </a:lnTo>
                  <a:lnTo>
                    <a:pt x="157" y="142"/>
                  </a:lnTo>
                  <a:lnTo>
                    <a:pt x="188" y="129"/>
                  </a:lnTo>
                  <a:lnTo>
                    <a:pt x="227" y="150"/>
                  </a:lnTo>
                  <a:lnTo>
                    <a:pt x="254" y="150"/>
                  </a:lnTo>
                  <a:lnTo>
                    <a:pt x="267" y="171"/>
                  </a:lnTo>
                  <a:lnTo>
                    <a:pt x="292" y="159"/>
                  </a:lnTo>
                  <a:lnTo>
                    <a:pt x="323" y="168"/>
                  </a:lnTo>
                  <a:lnTo>
                    <a:pt x="332" y="154"/>
                  </a:lnTo>
                  <a:lnTo>
                    <a:pt x="376" y="164"/>
                  </a:lnTo>
                  <a:lnTo>
                    <a:pt x="389" y="207"/>
                  </a:lnTo>
                  <a:lnTo>
                    <a:pt x="415" y="257"/>
                  </a:lnTo>
                  <a:lnTo>
                    <a:pt x="402" y="283"/>
                  </a:lnTo>
                  <a:lnTo>
                    <a:pt x="345" y="295"/>
                  </a:lnTo>
                  <a:lnTo>
                    <a:pt x="305" y="300"/>
                  </a:lnTo>
                  <a:lnTo>
                    <a:pt x="288" y="295"/>
                  </a:lnTo>
                  <a:lnTo>
                    <a:pt x="262" y="309"/>
                  </a:lnTo>
                  <a:lnTo>
                    <a:pt x="257" y="314"/>
                  </a:lnTo>
                  <a:lnTo>
                    <a:pt x="262" y="343"/>
                  </a:lnTo>
                  <a:lnTo>
                    <a:pt x="254" y="351"/>
                  </a:lnTo>
                  <a:lnTo>
                    <a:pt x="231" y="347"/>
                  </a:lnTo>
                  <a:lnTo>
                    <a:pt x="227" y="351"/>
                  </a:lnTo>
                  <a:lnTo>
                    <a:pt x="227" y="381"/>
                  </a:lnTo>
                  <a:lnTo>
                    <a:pt x="218" y="394"/>
                  </a:lnTo>
                  <a:lnTo>
                    <a:pt x="227" y="412"/>
                  </a:lnTo>
                  <a:lnTo>
                    <a:pt x="213" y="421"/>
                  </a:lnTo>
                  <a:lnTo>
                    <a:pt x="196" y="412"/>
                  </a:lnTo>
                  <a:lnTo>
                    <a:pt x="179" y="416"/>
                  </a:lnTo>
                  <a:lnTo>
                    <a:pt x="135" y="428"/>
                  </a:lnTo>
                  <a:lnTo>
                    <a:pt x="104" y="402"/>
                  </a:lnTo>
                  <a:lnTo>
                    <a:pt x="74" y="412"/>
                  </a:lnTo>
                  <a:lnTo>
                    <a:pt x="38" y="407"/>
                  </a:lnTo>
                  <a:lnTo>
                    <a:pt x="35" y="394"/>
                  </a:lnTo>
                  <a:lnTo>
                    <a:pt x="21" y="394"/>
                  </a:lnTo>
                  <a:lnTo>
                    <a:pt x="0" y="386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76" name="Freeform 38"/>
            <p:cNvSpPr>
              <a:spLocks/>
            </p:cNvSpPr>
            <p:nvPr/>
          </p:nvSpPr>
          <p:spPr bwMode="auto">
            <a:xfrm>
              <a:off x="2241" y="458"/>
              <a:ext cx="107" cy="57"/>
            </a:xfrm>
            <a:custGeom>
              <a:avLst/>
              <a:gdLst>
                <a:gd name="T0" fmla="*/ 0 w 280"/>
                <a:gd name="T1" fmla="*/ 44 h 164"/>
                <a:gd name="T2" fmla="*/ 3 w 280"/>
                <a:gd name="T3" fmla="*/ 45 h 164"/>
                <a:gd name="T4" fmla="*/ 20 w 280"/>
                <a:gd name="T5" fmla="*/ 38 h 164"/>
                <a:gd name="T6" fmla="*/ 28 w 280"/>
                <a:gd name="T7" fmla="*/ 40 h 164"/>
                <a:gd name="T8" fmla="*/ 40 w 280"/>
                <a:gd name="T9" fmla="*/ 44 h 164"/>
                <a:gd name="T10" fmla="*/ 43 w 280"/>
                <a:gd name="T11" fmla="*/ 35 h 164"/>
                <a:gd name="T12" fmla="*/ 50 w 280"/>
                <a:gd name="T13" fmla="*/ 35 h 164"/>
                <a:gd name="T14" fmla="*/ 60 w 280"/>
                <a:gd name="T15" fmla="*/ 53 h 164"/>
                <a:gd name="T16" fmla="*/ 68 w 280"/>
                <a:gd name="T17" fmla="*/ 53 h 164"/>
                <a:gd name="T18" fmla="*/ 75 w 280"/>
                <a:gd name="T19" fmla="*/ 57 h 164"/>
                <a:gd name="T20" fmla="*/ 80 w 280"/>
                <a:gd name="T21" fmla="*/ 57 h 164"/>
                <a:gd name="T22" fmla="*/ 89 w 280"/>
                <a:gd name="T23" fmla="*/ 47 h 164"/>
                <a:gd name="T24" fmla="*/ 93 w 280"/>
                <a:gd name="T25" fmla="*/ 48 h 164"/>
                <a:gd name="T26" fmla="*/ 98 w 280"/>
                <a:gd name="T27" fmla="*/ 48 h 164"/>
                <a:gd name="T28" fmla="*/ 104 w 280"/>
                <a:gd name="T29" fmla="*/ 45 h 164"/>
                <a:gd name="T30" fmla="*/ 102 w 280"/>
                <a:gd name="T31" fmla="*/ 33 h 164"/>
                <a:gd name="T32" fmla="*/ 105 w 280"/>
                <a:gd name="T33" fmla="*/ 30 h 164"/>
                <a:gd name="T34" fmla="*/ 107 w 280"/>
                <a:gd name="T35" fmla="*/ 22 h 164"/>
                <a:gd name="T36" fmla="*/ 75 w 280"/>
                <a:gd name="T37" fmla="*/ 8 h 164"/>
                <a:gd name="T38" fmla="*/ 72 w 280"/>
                <a:gd name="T39" fmla="*/ 8 h 164"/>
                <a:gd name="T40" fmla="*/ 72 w 280"/>
                <a:gd name="T41" fmla="*/ 10 h 164"/>
                <a:gd name="T42" fmla="*/ 63 w 280"/>
                <a:gd name="T43" fmla="*/ 4 h 164"/>
                <a:gd name="T44" fmla="*/ 62 w 280"/>
                <a:gd name="T45" fmla="*/ 0 h 164"/>
                <a:gd name="T46" fmla="*/ 49 w 280"/>
                <a:gd name="T47" fmla="*/ 3 h 164"/>
                <a:gd name="T48" fmla="*/ 47 w 280"/>
                <a:gd name="T49" fmla="*/ 8 h 164"/>
                <a:gd name="T50" fmla="*/ 38 w 280"/>
                <a:gd name="T51" fmla="*/ 12 h 164"/>
                <a:gd name="T52" fmla="*/ 37 w 280"/>
                <a:gd name="T53" fmla="*/ 19 h 164"/>
                <a:gd name="T54" fmla="*/ 28 w 280"/>
                <a:gd name="T55" fmla="*/ 15 h 164"/>
                <a:gd name="T56" fmla="*/ 18 w 280"/>
                <a:gd name="T57" fmla="*/ 21 h 164"/>
                <a:gd name="T58" fmla="*/ 1 w 280"/>
                <a:gd name="T59" fmla="*/ 26 h 164"/>
                <a:gd name="T60" fmla="*/ 3 w 280"/>
                <a:gd name="T61" fmla="*/ 35 h 164"/>
                <a:gd name="T62" fmla="*/ 0 w 280"/>
                <a:gd name="T63" fmla="*/ 44 h 1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0" h="164">
                  <a:moveTo>
                    <a:pt x="0" y="126"/>
                  </a:moveTo>
                  <a:lnTo>
                    <a:pt x="8" y="130"/>
                  </a:lnTo>
                  <a:lnTo>
                    <a:pt x="52" y="108"/>
                  </a:lnTo>
                  <a:lnTo>
                    <a:pt x="74" y="116"/>
                  </a:lnTo>
                  <a:lnTo>
                    <a:pt x="105" y="126"/>
                  </a:lnTo>
                  <a:lnTo>
                    <a:pt x="113" y="100"/>
                  </a:lnTo>
                  <a:lnTo>
                    <a:pt x="131" y="100"/>
                  </a:lnTo>
                  <a:lnTo>
                    <a:pt x="157" y="152"/>
                  </a:lnTo>
                  <a:lnTo>
                    <a:pt x="179" y="152"/>
                  </a:lnTo>
                  <a:lnTo>
                    <a:pt x="196" y="164"/>
                  </a:lnTo>
                  <a:lnTo>
                    <a:pt x="209" y="164"/>
                  </a:lnTo>
                  <a:lnTo>
                    <a:pt x="232" y="134"/>
                  </a:lnTo>
                  <a:lnTo>
                    <a:pt x="243" y="138"/>
                  </a:lnTo>
                  <a:lnTo>
                    <a:pt x="257" y="138"/>
                  </a:lnTo>
                  <a:lnTo>
                    <a:pt x="271" y="130"/>
                  </a:lnTo>
                  <a:lnTo>
                    <a:pt x="266" y="95"/>
                  </a:lnTo>
                  <a:lnTo>
                    <a:pt x="276" y="86"/>
                  </a:lnTo>
                  <a:lnTo>
                    <a:pt x="280" y="64"/>
                  </a:lnTo>
                  <a:lnTo>
                    <a:pt x="196" y="22"/>
                  </a:lnTo>
                  <a:lnTo>
                    <a:pt x="188" y="22"/>
                  </a:lnTo>
                  <a:lnTo>
                    <a:pt x="188" y="30"/>
                  </a:lnTo>
                  <a:lnTo>
                    <a:pt x="166" y="12"/>
                  </a:lnTo>
                  <a:lnTo>
                    <a:pt x="161" y="0"/>
                  </a:lnTo>
                  <a:lnTo>
                    <a:pt x="127" y="8"/>
                  </a:lnTo>
                  <a:lnTo>
                    <a:pt x="122" y="22"/>
                  </a:lnTo>
                  <a:lnTo>
                    <a:pt x="100" y="35"/>
                  </a:lnTo>
                  <a:lnTo>
                    <a:pt x="96" y="56"/>
                  </a:lnTo>
                  <a:lnTo>
                    <a:pt x="74" y="44"/>
                  </a:lnTo>
                  <a:lnTo>
                    <a:pt x="47" y="61"/>
                  </a:lnTo>
                  <a:lnTo>
                    <a:pt x="3" y="74"/>
                  </a:lnTo>
                  <a:lnTo>
                    <a:pt x="8" y="100"/>
                  </a:lnTo>
                  <a:lnTo>
                    <a:pt x="0" y="126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77" name="Freeform 39"/>
            <p:cNvSpPr>
              <a:spLocks/>
            </p:cNvSpPr>
            <p:nvPr/>
          </p:nvSpPr>
          <p:spPr bwMode="auto">
            <a:xfrm>
              <a:off x="1844" y="603"/>
              <a:ext cx="193" cy="155"/>
            </a:xfrm>
            <a:custGeom>
              <a:avLst/>
              <a:gdLst>
                <a:gd name="T0" fmla="*/ 5 w 503"/>
                <a:gd name="T1" fmla="*/ 37 h 449"/>
                <a:gd name="T2" fmla="*/ 29 w 503"/>
                <a:gd name="T3" fmla="*/ 37 h 449"/>
                <a:gd name="T4" fmla="*/ 40 w 503"/>
                <a:gd name="T5" fmla="*/ 40 h 449"/>
                <a:gd name="T6" fmla="*/ 42 w 503"/>
                <a:gd name="T7" fmla="*/ 52 h 449"/>
                <a:gd name="T8" fmla="*/ 40 w 503"/>
                <a:gd name="T9" fmla="*/ 70 h 449"/>
                <a:gd name="T10" fmla="*/ 47 w 503"/>
                <a:gd name="T11" fmla="*/ 81 h 449"/>
                <a:gd name="T12" fmla="*/ 82 w 503"/>
                <a:gd name="T13" fmla="*/ 87 h 449"/>
                <a:gd name="T14" fmla="*/ 76 w 503"/>
                <a:gd name="T15" fmla="*/ 98 h 449"/>
                <a:gd name="T16" fmla="*/ 64 w 503"/>
                <a:gd name="T17" fmla="*/ 115 h 449"/>
                <a:gd name="T18" fmla="*/ 54 w 503"/>
                <a:gd name="T19" fmla="*/ 125 h 449"/>
                <a:gd name="T20" fmla="*/ 62 w 503"/>
                <a:gd name="T21" fmla="*/ 131 h 449"/>
                <a:gd name="T22" fmla="*/ 97 w 503"/>
                <a:gd name="T23" fmla="*/ 145 h 449"/>
                <a:gd name="T24" fmla="*/ 116 w 503"/>
                <a:gd name="T25" fmla="*/ 146 h 449"/>
                <a:gd name="T26" fmla="*/ 122 w 503"/>
                <a:gd name="T27" fmla="*/ 140 h 449"/>
                <a:gd name="T28" fmla="*/ 137 w 503"/>
                <a:gd name="T29" fmla="*/ 142 h 449"/>
                <a:gd name="T30" fmla="*/ 171 w 503"/>
                <a:gd name="T31" fmla="*/ 147 h 449"/>
                <a:gd name="T32" fmla="*/ 186 w 503"/>
                <a:gd name="T33" fmla="*/ 154 h 449"/>
                <a:gd name="T34" fmla="*/ 181 w 503"/>
                <a:gd name="T35" fmla="*/ 145 h 449"/>
                <a:gd name="T36" fmla="*/ 181 w 503"/>
                <a:gd name="T37" fmla="*/ 111 h 449"/>
                <a:gd name="T38" fmla="*/ 185 w 503"/>
                <a:gd name="T39" fmla="*/ 93 h 449"/>
                <a:gd name="T40" fmla="*/ 181 w 503"/>
                <a:gd name="T41" fmla="*/ 78 h 449"/>
                <a:gd name="T42" fmla="*/ 193 w 503"/>
                <a:gd name="T43" fmla="*/ 68 h 449"/>
                <a:gd name="T44" fmla="*/ 188 w 503"/>
                <a:gd name="T45" fmla="*/ 55 h 449"/>
                <a:gd name="T46" fmla="*/ 188 w 503"/>
                <a:gd name="T47" fmla="*/ 40 h 449"/>
                <a:gd name="T48" fmla="*/ 178 w 503"/>
                <a:gd name="T49" fmla="*/ 41 h 449"/>
                <a:gd name="T50" fmla="*/ 156 w 503"/>
                <a:gd name="T51" fmla="*/ 31 h 449"/>
                <a:gd name="T52" fmla="*/ 142 w 503"/>
                <a:gd name="T53" fmla="*/ 22 h 449"/>
                <a:gd name="T54" fmla="*/ 97 w 503"/>
                <a:gd name="T55" fmla="*/ 19 h 449"/>
                <a:gd name="T56" fmla="*/ 61 w 503"/>
                <a:gd name="T57" fmla="*/ 10 h 449"/>
                <a:gd name="T58" fmla="*/ 13 w 503"/>
                <a:gd name="T59" fmla="*/ 10 h 449"/>
                <a:gd name="T60" fmla="*/ 2 w 503"/>
                <a:gd name="T61" fmla="*/ 19 h 449"/>
                <a:gd name="T62" fmla="*/ 7 w 503"/>
                <a:gd name="T63" fmla="*/ 26 h 4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03" h="449">
                  <a:moveTo>
                    <a:pt x="0" y="103"/>
                  </a:moveTo>
                  <a:lnTo>
                    <a:pt x="12" y="107"/>
                  </a:lnTo>
                  <a:lnTo>
                    <a:pt x="40" y="103"/>
                  </a:lnTo>
                  <a:lnTo>
                    <a:pt x="75" y="107"/>
                  </a:lnTo>
                  <a:lnTo>
                    <a:pt x="97" y="107"/>
                  </a:lnTo>
                  <a:lnTo>
                    <a:pt x="105" y="115"/>
                  </a:lnTo>
                  <a:lnTo>
                    <a:pt x="100" y="145"/>
                  </a:lnTo>
                  <a:lnTo>
                    <a:pt x="109" y="150"/>
                  </a:lnTo>
                  <a:lnTo>
                    <a:pt x="114" y="165"/>
                  </a:lnTo>
                  <a:lnTo>
                    <a:pt x="105" y="204"/>
                  </a:lnTo>
                  <a:lnTo>
                    <a:pt x="109" y="230"/>
                  </a:lnTo>
                  <a:lnTo>
                    <a:pt x="122" y="235"/>
                  </a:lnTo>
                  <a:lnTo>
                    <a:pt x="175" y="230"/>
                  </a:lnTo>
                  <a:lnTo>
                    <a:pt x="214" y="252"/>
                  </a:lnTo>
                  <a:lnTo>
                    <a:pt x="218" y="261"/>
                  </a:lnTo>
                  <a:lnTo>
                    <a:pt x="197" y="283"/>
                  </a:lnTo>
                  <a:lnTo>
                    <a:pt x="188" y="312"/>
                  </a:lnTo>
                  <a:lnTo>
                    <a:pt x="166" y="334"/>
                  </a:lnTo>
                  <a:lnTo>
                    <a:pt x="145" y="338"/>
                  </a:lnTo>
                  <a:lnTo>
                    <a:pt x="140" y="363"/>
                  </a:lnTo>
                  <a:lnTo>
                    <a:pt x="145" y="380"/>
                  </a:lnTo>
                  <a:lnTo>
                    <a:pt x="162" y="380"/>
                  </a:lnTo>
                  <a:lnTo>
                    <a:pt x="166" y="389"/>
                  </a:lnTo>
                  <a:lnTo>
                    <a:pt x="253" y="419"/>
                  </a:lnTo>
                  <a:lnTo>
                    <a:pt x="284" y="406"/>
                  </a:lnTo>
                  <a:lnTo>
                    <a:pt x="302" y="423"/>
                  </a:lnTo>
                  <a:lnTo>
                    <a:pt x="315" y="423"/>
                  </a:lnTo>
                  <a:lnTo>
                    <a:pt x="319" y="406"/>
                  </a:lnTo>
                  <a:lnTo>
                    <a:pt x="333" y="402"/>
                  </a:lnTo>
                  <a:lnTo>
                    <a:pt x="358" y="410"/>
                  </a:lnTo>
                  <a:lnTo>
                    <a:pt x="411" y="414"/>
                  </a:lnTo>
                  <a:lnTo>
                    <a:pt x="446" y="427"/>
                  </a:lnTo>
                  <a:lnTo>
                    <a:pt x="473" y="449"/>
                  </a:lnTo>
                  <a:lnTo>
                    <a:pt x="486" y="445"/>
                  </a:lnTo>
                  <a:lnTo>
                    <a:pt x="494" y="427"/>
                  </a:lnTo>
                  <a:lnTo>
                    <a:pt x="473" y="419"/>
                  </a:lnTo>
                  <a:lnTo>
                    <a:pt x="478" y="350"/>
                  </a:lnTo>
                  <a:lnTo>
                    <a:pt x="473" y="321"/>
                  </a:lnTo>
                  <a:lnTo>
                    <a:pt x="494" y="291"/>
                  </a:lnTo>
                  <a:lnTo>
                    <a:pt x="481" y="269"/>
                  </a:lnTo>
                  <a:lnTo>
                    <a:pt x="481" y="248"/>
                  </a:lnTo>
                  <a:lnTo>
                    <a:pt x="473" y="226"/>
                  </a:lnTo>
                  <a:lnTo>
                    <a:pt x="481" y="210"/>
                  </a:lnTo>
                  <a:lnTo>
                    <a:pt x="503" y="197"/>
                  </a:lnTo>
                  <a:lnTo>
                    <a:pt x="503" y="188"/>
                  </a:lnTo>
                  <a:lnTo>
                    <a:pt x="490" y="158"/>
                  </a:lnTo>
                  <a:lnTo>
                    <a:pt x="494" y="124"/>
                  </a:lnTo>
                  <a:lnTo>
                    <a:pt x="490" y="115"/>
                  </a:lnTo>
                  <a:lnTo>
                    <a:pt x="473" y="107"/>
                  </a:lnTo>
                  <a:lnTo>
                    <a:pt x="463" y="120"/>
                  </a:lnTo>
                  <a:lnTo>
                    <a:pt x="442" y="93"/>
                  </a:lnTo>
                  <a:lnTo>
                    <a:pt x="407" y="89"/>
                  </a:lnTo>
                  <a:lnTo>
                    <a:pt x="385" y="69"/>
                  </a:lnTo>
                  <a:lnTo>
                    <a:pt x="371" y="65"/>
                  </a:lnTo>
                  <a:lnTo>
                    <a:pt x="358" y="69"/>
                  </a:lnTo>
                  <a:lnTo>
                    <a:pt x="253" y="55"/>
                  </a:lnTo>
                  <a:lnTo>
                    <a:pt x="206" y="27"/>
                  </a:lnTo>
                  <a:lnTo>
                    <a:pt x="158" y="29"/>
                  </a:lnTo>
                  <a:lnTo>
                    <a:pt x="83" y="0"/>
                  </a:lnTo>
                  <a:lnTo>
                    <a:pt x="35" y="29"/>
                  </a:lnTo>
                  <a:lnTo>
                    <a:pt x="22" y="47"/>
                  </a:lnTo>
                  <a:lnTo>
                    <a:pt x="4" y="55"/>
                  </a:lnTo>
                  <a:lnTo>
                    <a:pt x="4" y="72"/>
                  </a:lnTo>
                  <a:lnTo>
                    <a:pt x="17" y="76"/>
                  </a:lnTo>
                  <a:lnTo>
                    <a:pt x="0" y="103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78" name="Freeform 40"/>
            <p:cNvSpPr>
              <a:spLocks/>
            </p:cNvSpPr>
            <p:nvPr/>
          </p:nvSpPr>
          <p:spPr bwMode="auto">
            <a:xfrm>
              <a:off x="2379" y="548"/>
              <a:ext cx="279" cy="238"/>
            </a:xfrm>
            <a:custGeom>
              <a:avLst/>
              <a:gdLst>
                <a:gd name="T0" fmla="*/ 5 w 728"/>
                <a:gd name="T1" fmla="*/ 191 h 690"/>
                <a:gd name="T2" fmla="*/ 15 w 728"/>
                <a:gd name="T3" fmla="*/ 207 h 690"/>
                <a:gd name="T4" fmla="*/ 29 w 728"/>
                <a:gd name="T5" fmla="*/ 205 h 690"/>
                <a:gd name="T6" fmla="*/ 66 w 728"/>
                <a:gd name="T7" fmla="*/ 238 h 690"/>
                <a:gd name="T8" fmla="*/ 84 w 728"/>
                <a:gd name="T9" fmla="*/ 229 h 690"/>
                <a:gd name="T10" fmla="*/ 86 w 728"/>
                <a:gd name="T11" fmla="*/ 220 h 690"/>
                <a:gd name="T12" fmla="*/ 107 w 728"/>
                <a:gd name="T13" fmla="*/ 216 h 690"/>
                <a:gd name="T14" fmla="*/ 107 w 728"/>
                <a:gd name="T15" fmla="*/ 205 h 690"/>
                <a:gd name="T16" fmla="*/ 131 w 728"/>
                <a:gd name="T17" fmla="*/ 207 h 690"/>
                <a:gd name="T18" fmla="*/ 146 w 728"/>
                <a:gd name="T19" fmla="*/ 209 h 690"/>
                <a:gd name="T20" fmla="*/ 163 w 728"/>
                <a:gd name="T21" fmla="*/ 202 h 690"/>
                <a:gd name="T22" fmla="*/ 169 w 728"/>
                <a:gd name="T23" fmla="*/ 192 h 690"/>
                <a:gd name="T24" fmla="*/ 183 w 728"/>
                <a:gd name="T25" fmla="*/ 195 h 690"/>
                <a:gd name="T26" fmla="*/ 181 w 728"/>
                <a:gd name="T27" fmla="*/ 185 h 690"/>
                <a:gd name="T28" fmla="*/ 193 w 728"/>
                <a:gd name="T29" fmla="*/ 188 h 690"/>
                <a:gd name="T30" fmla="*/ 210 w 728"/>
                <a:gd name="T31" fmla="*/ 197 h 690"/>
                <a:gd name="T32" fmla="*/ 250 w 728"/>
                <a:gd name="T33" fmla="*/ 213 h 690"/>
                <a:gd name="T34" fmla="*/ 263 w 728"/>
                <a:gd name="T35" fmla="*/ 213 h 690"/>
                <a:gd name="T36" fmla="*/ 279 w 728"/>
                <a:gd name="T37" fmla="*/ 188 h 690"/>
                <a:gd name="T38" fmla="*/ 260 w 728"/>
                <a:gd name="T39" fmla="*/ 173 h 690"/>
                <a:gd name="T40" fmla="*/ 250 w 728"/>
                <a:gd name="T41" fmla="*/ 180 h 690"/>
                <a:gd name="T42" fmla="*/ 226 w 728"/>
                <a:gd name="T43" fmla="*/ 161 h 690"/>
                <a:gd name="T44" fmla="*/ 215 w 728"/>
                <a:gd name="T45" fmla="*/ 149 h 690"/>
                <a:gd name="T46" fmla="*/ 198 w 728"/>
                <a:gd name="T47" fmla="*/ 129 h 690"/>
                <a:gd name="T48" fmla="*/ 172 w 728"/>
                <a:gd name="T49" fmla="*/ 111 h 690"/>
                <a:gd name="T50" fmla="*/ 154 w 728"/>
                <a:gd name="T51" fmla="*/ 103 h 690"/>
                <a:gd name="T52" fmla="*/ 139 w 728"/>
                <a:gd name="T53" fmla="*/ 96 h 690"/>
                <a:gd name="T54" fmla="*/ 151 w 728"/>
                <a:gd name="T55" fmla="*/ 74 h 690"/>
                <a:gd name="T56" fmla="*/ 151 w 728"/>
                <a:gd name="T57" fmla="*/ 51 h 690"/>
                <a:gd name="T58" fmla="*/ 143 w 728"/>
                <a:gd name="T59" fmla="*/ 33 h 690"/>
                <a:gd name="T60" fmla="*/ 141 w 728"/>
                <a:gd name="T61" fmla="*/ 22 h 690"/>
                <a:gd name="T62" fmla="*/ 136 w 728"/>
                <a:gd name="T63" fmla="*/ 6 h 690"/>
                <a:gd name="T64" fmla="*/ 128 w 728"/>
                <a:gd name="T65" fmla="*/ 1 h 690"/>
                <a:gd name="T66" fmla="*/ 89 w 728"/>
                <a:gd name="T67" fmla="*/ 41 h 690"/>
                <a:gd name="T68" fmla="*/ 79 w 728"/>
                <a:gd name="T69" fmla="*/ 70 h 690"/>
                <a:gd name="T70" fmla="*/ 89 w 728"/>
                <a:gd name="T71" fmla="*/ 92 h 690"/>
                <a:gd name="T72" fmla="*/ 82 w 728"/>
                <a:gd name="T73" fmla="*/ 107 h 690"/>
                <a:gd name="T74" fmla="*/ 30 w 728"/>
                <a:gd name="T75" fmla="*/ 99 h 690"/>
                <a:gd name="T76" fmla="*/ 37 w 728"/>
                <a:gd name="T77" fmla="*/ 124 h 690"/>
                <a:gd name="T78" fmla="*/ 30 w 728"/>
                <a:gd name="T79" fmla="*/ 149 h 690"/>
                <a:gd name="T80" fmla="*/ 23 w 728"/>
                <a:gd name="T81" fmla="*/ 171 h 690"/>
                <a:gd name="T82" fmla="*/ 12 w 728"/>
                <a:gd name="T83" fmla="*/ 175 h 690"/>
                <a:gd name="T84" fmla="*/ 5 w 728"/>
                <a:gd name="T85" fmla="*/ 168 h 6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28" h="690">
                  <a:moveTo>
                    <a:pt x="0" y="536"/>
                  </a:moveTo>
                  <a:lnTo>
                    <a:pt x="14" y="553"/>
                  </a:lnTo>
                  <a:lnTo>
                    <a:pt x="5" y="574"/>
                  </a:lnTo>
                  <a:lnTo>
                    <a:pt x="39" y="600"/>
                  </a:lnTo>
                  <a:lnTo>
                    <a:pt x="61" y="587"/>
                  </a:lnTo>
                  <a:lnTo>
                    <a:pt x="76" y="595"/>
                  </a:lnTo>
                  <a:lnTo>
                    <a:pt x="137" y="668"/>
                  </a:lnTo>
                  <a:lnTo>
                    <a:pt x="171" y="690"/>
                  </a:lnTo>
                  <a:lnTo>
                    <a:pt x="215" y="677"/>
                  </a:lnTo>
                  <a:lnTo>
                    <a:pt x="219" y="664"/>
                  </a:lnTo>
                  <a:lnTo>
                    <a:pt x="215" y="647"/>
                  </a:lnTo>
                  <a:lnTo>
                    <a:pt x="224" y="639"/>
                  </a:lnTo>
                  <a:lnTo>
                    <a:pt x="250" y="626"/>
                  </a:lnTo>
                  <a:lnTo>
                    <a:pt x="280" y="626"/>
                  </a:lnTo>
                  <a:lnTo>
                    <a:pt x="276" y="600"/>
                  </a:lnTo>
                  <a:lnTo>
                    <a:pt x="280" y="595"/>
                  </a:lnTo>
                  <a:lnTo>
                    <a:pt x="320" y="583"/>
                  </a:lnTo>
                  <a:lnTo>
                    <a:pt x="342" y="600"/>
                  </a:lnTo>
                  <a:lnTo>
                    <a:pt x="363" y="595"/>
                  </a:lnTo>
                  <a:lnTo>
                    <a:pt x="382" y="605"/>
                  </a:lnTo>
                  <a:lnTo>
                    <a:pt x="407" y="605"/>
                  </a:lnTo>
                  <a:lnTo>
                    <a:pt x="425" y="587"/>
                  </a:lnTo>
                  <a:lnTo>
                    <a:pt x="438" y="600"/>
                  </a:lnTo>
                  <a:lnTo>
                    <a:pt x="442" y="557"/>
                  </a:lnTo>
                  <a:lnTo>
                    <a:pt x="450" y="553"/>
                  </a:lnTo>
                  <a:lnTo>
                    <a:pt x="478" y="565"/>
                  </a:lnTo>
                  <a:lnTo>
                    <a:pt x="482" y="553"/>
                  </a:lnTo>
                  <a:lnTo>
                    <a:pt x="473" y="536"/>
                  </a:lnTo>
                  <a:lnTo>
                    <a:pt x="478" y="527"/>
                  </a:lnTo>
                  <a:lnTo>
                    <a:pt x="504" y="544"/>
                  </a:lnTo>
                  <a:lnTo>
                    <a:pt x="512" y="557"/>
                  </a:lnTo>
                  <a:lnTo>
                    <a:pt x="547" y="570"/>
                  </a:lnTo>
                  <a:lnTo>
                    <a:pt x="635" y="621"/>
                  </a:lnTo>
                  <a:lnTo>
                    <a:pt x="652" y="617"/>
                  </a:lnTo>
                  <a:lnTo>
                    <a:pt x="691" y="639"/>
                  </a:lnTo>
                  <a:lnTo>
                    <a:pt x="687" y="617"/>
                  </a:lnTo>
                  <a:lnTo>
                    <a:pt x="709" y="565"/>
                  </a:lnTo>
                  <a:lnTo>
                    <a:pt x="728" y="544"/>
                  </a:lnTo>
                  <a:lnTo>
                    <a:pt x="713" y="514"/>
                  </a:lnTo>
                  <a:lnTo>
                    <a:pt x="679" y="502"/>
                  </a:lnTo>
                  <a:lnTo>
                    <a:pt x="669" y="507"/>
                  </a:lnTo>
                  <a:lnTo>
                    <a:pt x="652" y="522"/>
                  </a:lnTo>
                  <a:lnTo>
                    <a:pt x="635" y="522"/>
                  </a:lnTo>
                  <a:lnTo>
                    <a:pt x="591" y="467"/>
                  </a:lnTo>
                  <a:lnTo>
                    <a:pt x="582" y="428"/>
                  </a:lnTo>
                  <a:lnTo>
                    <a:pt x="560" y="433"/>
                  </a:lnTo>
                  <a:lnTo>
                    <a:pt x="521" y="389"/>
                  </a:lnTo>
                  <a:lnTo>
                    <a:pt x="516" y="373"/>
                  </a:lnTo>
                  <a:lnTo>
                    <a:pt x="482" y="373"/>
                  </a:lnTo>
                  <a:lnTo>
                    <a:pt x="450" y="321"/>
                  </a:lnTo>
                  <a:lnTo>
                    <a:pt x="429" y="317"/>
                  </a:lnTo>
                  <a:lnTo>
                    <a:pt x="403" y="300"/>
                  </a:lnTo>
                  <a:lnTo>
                    <a:pt x="363" y="296"/>
                  </a:lnTo>
                  <a:lnTo>
                    <a:pt x="363" y="279"/>
                  </a:lnTo>
                  <a:lnTo>
                    <a:pt x="376" y="266"/>
                  </a:lnTo>
                  <a:lnTo>
                    <a:pt x="394" y="214"/>
                  </a:lnTo>
                  <a:lnTo>
                    <a:pt x="399" y="154"/>
                  </a:lnTo>
                  <a:lnTo>
                    <a:pt x="394" y="149"/>
                  </a:lnTo>
                  <a:lnTo>
                    <a:pt x="376" y="167"/>
                  </a:lnTo>
                  <a:lnTo>
                    <a:pt x="372" y="95"/>
                  </a:lnTo>
                  <a:lnTo>
                    <a:pt x="363" y="85"/>
                  </a:lnTo>
                  <a:lnTo>
                    <a:pt x="368" y="64"/>
                  </a:lnTo>
                  <a:lnTo>
                    <a:pt x="346" y="43"/>
                  </a:lnTo>
                  <a:lnTo>
                    <a:pt x="355" y="18"/>
                  </a:lnTo>
                  <a:lnTo>
                    <a:pt x="350" y="0"/>
                  </a:lnTo>
                  <a:lnTo>
                    <a:pt x="333" y="4"/>
                  </a:lnTo>
                  <a:lnTo>
                    <a:pt x="276" y="60"/>
                  </a:lnTo>
                  <a:lnTo>
                    <a:pt x="232" y="120"/>
                  </a:lnTo>
                  <a:lnTo>
                    <a:pt x="232" y="167"/>
                  </a:lnTo>
                  <a:lnTo>
                    <a:pt x="206" y="202"/>
                  </a:lnTo>
                  <a:lnTo>
                    <a:pt x="211" y="252"/>
                  </a:lnTo>
                  <a:lnTo>
                    <a:pt x="232" y="266"/>
                  </a:lnTo>
                  <a:lnTo>
                    <a:pt x="224" y="300"/>
                  </a:lnTo>
                  <a:lnTo>
                    <a:pt x="215" y="309"/>
                  </a:lnTo>
                  <a:lnTo>
                    <a:pt x="166" y="321"/>
                  </a:lnTo>
                  <a:lnTo>
                    <a:pt x="79" y="287"/>
                  </a:lnTo>
                  <a:lnTo>
                    <a:pt x="79" y="317"/>
                  </a:lnTo>
                  <a:lnTo>
                    <a:pt x="97" y="360"/>
                  </a:lnTo>
                  <a:lnTo>
                    <a:pt x="92" y="400"/>
                  </a:lnTo>
                  <a:lnTo>
                    <a:pt x="79" y="433"/>
                  </a:lnTo>
                  <a:lnTo>
                    <a:pt x="57" y="433"/>
                  </a:lnTo>
                  <a:lnTo>
                    <a:pt x="61" y="497"/>
                  </a:lnTo>
                  <a:lnTo>
                    <a:pt x="53" y="507"/>
                  </a:lnTo>
                  <a:lnTo>
                    <a:pt x="31" y="507"/>
                  </a:lnTo>
                  <a:lnTo>
                    <a:pt x="22" y="488"/>
                  </a:lnTo>
                  <a:lnTo>
                    <a:pt x="14" y="488"/>
                  </a:lnTo>
                  <a:lnTo>
                    <a:pt x="0" y="536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79" name="Freeform 41"/>
            <p:cNvSpPr>
              <a:spLocks/>
            </p:cNvSpPr>
            <p:nvPr/>
          </p:nvSpPr>
          <p:spPr bwMode="auto">
            <a:xfrm>
              <a:off x="2274" y="1183"/>
              <a:ext cx="182" cy="153"/>
            </a:xfrm>
            <a:custGeom>
              <a:avLst/>
              <a:gdLst>
                <a:gd name="T0" fmla="*/ 0 w 476"/>
                <a:gd name="T1" fmla="*/ 147 h 447"/>
                <a:gd name="T2" fmla="*/ 2 w 476"/>
                <a:gd name="T3" fmla="*/ 143 h 447"/>
                <a:gd name="T4" fmla="*/ 7 w 476"/>
                <a:gd name="T5" fmla="*/ 138 h 447"/>
                <a:gd name="T6" fmla="*/ 11 w 476"/>
                <a:gd name="T7" fmla="*/ 138 h 447"/>
                <a:gd name="T8" fmla="*/ 15 w 476"/>
                <a:gd name="T9" fmla="*/ 134 h 447"/>
                <a:gd name="T10" fmla="*/ 10 w 476"/>
                <a:gd name="T11" fmla="*/ 121 h 447"/>
                <a:gd name="T12" fmla="*/ 17 w 476"/>
                <a:gd name="T13" fmla="*/ 116 h 447"/>
                <a:gd name="T14" fmla="*/ 17 w 476"/>
                <a:gd name="T15" fmla="*/ 113 h 447"/>
                <a:gd name="T16" fmla="*/ 11 w 476"/>
                <a:gd name="T17" fmla="*/ 105 h 447"/>
                <a:gd name="T18" fmla="*/ 15 w 476"/>
                <a:gd name="T19" fmla="*/ 100 h 447"/>
                <a:gd name="T20" fmla="*/ 21 w 476"/>
                <a:gd name="T21" fmla="*/ 99 h 447"/>
                <a:gd name="T22" fmla="*/ 27 w 476"/>
                <a:gd name="T23" fmla="*/ 79 h 447"/>
                <a:gd name="T24" fmla="*/ 32 w 476"/>
                <a:gd name="T25" fmla="*/ 79 h 447"/>
                <a:gd name="T26" fmla="*/ 37 w 476"/>
                <a:gd name="T27" fmla="*/ 84 h 447"/>
                <a:gd name="T28" fmla="*/ 39 w 476"/>
                <a:gd name="T29" fmla="*/ 82 h 447"/>
                <a:gd name="T30" fmla="*/ 48 w 476"/>
                <a:gd name="T31" fmla="*/ 84 h 447"/>
                <a:gd name="T32" fmla="*/ 52 w 476"/>
                <a:gd name="T33" fmla="*/ 81 h 447"/>
                <a:gd name="T34" fmla="*/ 57 w 476"/>
                <a:gd name="T35" fmla="*/ 62 h 447"/>
                <a:gd name="T36" fmla="*/ 75 w 476"/>
                <a:gd name="T37" fmla="*/ 52 h 447"/>
                <a:gd name="T38" fmla="*/ 79 w 476"/>
                <a:gd name="T39" fmla="*/ 46 h 447"/>
                <a:gd name="T40" fmla="*/ 94 w 476"/>
                <a:gd name="T41" fmla="*/ 41 h 447"/>
                <a:gd name="T42" fmla="*/ 92 w 476"/>
                <a:gd name="T43" fmla="*/ 29 h 447"/>
                <a:gd name="T44" fmla="*/ 97 w 476"/>
                <a:gd name="T45" fmla="*/ 28 h 447"/>
                <a:gd name="T46" fmla="*/ 97 w 476"/>
                <a:gd name="T47" fmla="*/ 19 h 447"/>
                <a:gd name="T48" fmla="*/ 100 w 476"/>
                <a:gd name="T49" fmla="*/ 13 h 447"/>
                <a:gd name="T50" fmla="*/ 99 w 476"/>
                <a:gd name="T51" fmla="*/ 3 h 447"/>
                <a:gd name="T52" fmla="*/ 104 w 476"/>
                <a:gd name="T53" fmla="*/ 0 h 447"/>
                <a:gd name="T54" fmla="*/ 132 w 476"/>
                <a:gd name="T55" fmla="*/ 1 h 447"/>
                <a:gd name="T56" fmla="*/ 137 w 476"/>
                <a:gd name="T57" fmla="*/ 8 h 447"/>
                <a:gd name="T58" fmla="*/ 132 w 476"/>
                <a:gd name="T59" fmla="*/ 26 h 447"/>
                <a:gd name="T60" fmla="*/ 135 w 476"/>
                <a:gd name="T61" fmla="*/ 34 h 447"/>
                <a:gd name="T62" fmla="*/ 147 w 476"/>
                <a:gd name="T63" fmla="*/ 47 h 447"/>
                <a:gd name="T64" fmla="*/ 176 w 476"/>
                <a:gd name="T65" fmla="*/ 54 h 447"/>
                <a:gd name="T66" fmla="*/ 182 w 476"/>
                <a:gd name="T67" fmla="*/ 65 h 447"/>
                <a:gd name="T68" fmla="*/ 172 w 476"/>
                <a:gd name="T69" fmla="*/ 71 h 447"/>
                <a:gd name="T70" fmla="*/ 171 w 476"/>
                <a:gd name="T71" fmla="*/ 78 h 447"/>
                <a:gd name="T72" fmla="*/ 162 w 476"/>
                <a:gd name="T73" fmla="*/ 84 h 447"/>
                <a:gd name="T74" fmla="*/ 152 w 476"/>
                <a:gd name="T75" fmla="*/ 119 h 447"/>
                <a:gd name="T76" fmla="*/ 145 w 476"/>
                <a:gd name="T77" fmla="*/ 127 h 447"/>
                <a:gd name="T78" fmla="*/ 132 w 476"/>
                <a:gd name="T79" fmla="*/ 135 h 447"/>
                <a:gd name="T80" fmla="*/ 125 w 476"/>
                <a:gd name="T81" fmla="*/ 147 h 447"/>
                <a:gd name="T82" fmla="*/ 119 w 476"/>
                <a:gd name="T83" fmla="*/ 150 h 447"/>
                <a:gd name="T84" fmla="*/ 110 w 476"/>
                <a:gd name="T85" fmla="*/ 149 h 447"/>
                <a:gd name="T86" fmla="*/ 107 w 476"/>
                <a:gd name="T87" fmla="*/ 140 h 447"/>
                <a:gd name="T88" fmla="*/ 97 w 476"/>
                <a:gd name="T89" fmla="*/ 134 h 447"/>
                <a:gd name="T90" fmla="*/ 92 w 476"/>
                <a:gd name="T91" fmla="*/ 135 h 447"/>
                <a:gd name="T92" fmla="*/ 80 w 476"/>
                <a:gd name="T93" fmla="*/ 134 h 447"/>
                <a:gd name="T94" fmla="*/ 75 w 476"/>
                <a:gd name="T95" fmla="*/ 138 h 447"/>
                <a:gd name="T96" fmla="*/ 68 w 476"/>
                <a:gd name="T97" fmla="*/ 140 h 447"/>
                <a:gd name="T98" fmla="*/ 58 w 476"/>
                <a:gd name="T99" fmla="*/ 152 h 447"/>
                <a:gd name="T100" fmla="*/ 52 w 476"/>
                <a:gd name="T101" fmla="*/ 153 h 447"/>
                <a:gd name="T102" fmla="*/ 42 w 476"/>
                <a:gd name="T103" fmla="*/ 153 h 447"/>
                <a:gd name="T104" fmla="*/ 30 w 476"/>
                <a:gd name="T105" fmla="*/ 145 h 447"/>
                <a:gd name="T106" fmla="*/ 15 w 476"/>
                <a:gd name="T107" fmla="*/ 145 h 447"/>
                <a:gd name="T108" fmla="*/ 3 w 476"/>
                <a:gd name="T109" fmla="*/ 149 h 447"/>
                <a:gd name="T110" fmla="*/ 0 w 476"/>
                <a:gd name="T111" fmla="*/ 147 h 4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6" h="447">
                  <a:moveTo>
                    <a:pt x="0" y="429"/>
                  </a:moveTo>
                  <a:lnTo>
                    <a:pt x="4" y="417"/>
                  </a:lnTo>
                  <a:lnTo>
                    <a:pt x="18" y="404"/>
                  </a:lnTo>
                  <a:lnTo>
                    <a:pt x="30" y="404"/>
                  </a:lnTo>
                  <a:lnTo>
                    <a:pt x="40" y="391"/>
                  </a:lnTo>
                  <a:lnTo>
                    <a:pt x="26" y="353"/>
                  </a:lnTo>
                  <a:lnTo>
                    <a:pt x="44" y="340"/>
                  </a:lnTo>
                  <a:lnTo>
                    <a:pt x="44" y="330"/>
                  </a:lnTo>
                  <a:lnTo>
                    <a:pt x="30" y="306"/>
                  </a:lnTo>
                  <a:lnTo>
                    <a:pt x="40" y="292"/>
                  </a:lnTo>
                  <a:lnTo>
                    <a:pt x="56" y="288"/>
                  </a:lnTo>
                  <a:lnTo>
                    <a:pt x="70" y="232"/>
                  </a:lnTo>
                  <a:lnTo>
                    <a:pt x="84" y="232"/>
                  </a:lnTo>
                  <a:lnTo>
                    <a:pt x="96" y="246"/>
                  </a:lnTo>
                  <a:lnTo>
                    <a:pt x="101" y="241"/>
                  </a:lnTo>
                  <a:lnTo>
                    <a:pt x="126" y="246"/>
                  </a:lnTo>
                  <a:lnTo>
                    <a:pt x="135" y="236"/>
                  </a:lnTo>
                  <a:lnTo>
                    <a:pt x="149" y="181"/>
                  </a:lnTo>
                  <a:lnTo>
                    <a:pt x="197" y="151"/>
                  </a:lnTo>
                  <a:lnTo>
                    <a:pt x="206" y="134"/>
                  </a:lnTo>
                  <a:lnTo>
                    <a:pt x="245" y="120"/>
                  </a:lnTo>
                  <a:lnTo>
                    <a:pt x="241" y="86"/>
                  </a:lnTo>
                  <a:lnTo>
                    <a:pt x="254" y="82"/>
                  </a:lnTo>
                  <a:lnTo>
                    <a:pt x="254" y="56"/>
                  </a:lnTo>
                  <a:lnTo>
                    <a:pt x="262" y="38"/>
                  </a:lnTo>
                  <a:lnTo>
                    <a:pt x="258" y="9"/>
                  </a:lnTo>
                  <a:lnTo>
                    <a:pt x="271" y="0"/>
                  </a:lnTo>
                  <a:lnTo>
                    <a:pt x="346" y="4"/>
                  </a:lnTo>
                  <a:lnTo>
                    <a:pt x="359" y="22"/>
                  </a:lnTo>
                  <a:lnTo>
                    <a:pt x="346" y="77"/>
                  </a:lnTo>
                  <a:lnTo>
                    <a:pt x="354" y="99"/>
                  </a:lnTo>
                  <a:lnTo>
                    <a:pt x="385" y="137"/>
                  </a:lnTo>
                  <a:lnTo>
                    <a:pt x="460" y="159"/>
                  </a:lnTo>
                  <a:lnTo>
                    <a:pt x="476" y="189"/>
                  </a:lnTo>
                  <a:lnTo>
                    <a:pt x="451" y="206"/>
                  </a:lnTo>
                  <a:lnTo>
                    <a:pt x="446" y="227"/>
                  </a:lnTo>
                  <a:lnTo>
                    <a:pt x="424" y="246"/>
                  </a:lnTo>
                  <a:lnTo>
                    <a:pt x="397" y="349"/>
                  </a:lnTo>
                  <a:lnTo>
                    <a:pt x="380" y="371"/>
                  </a:lnTo>
                  <a:lnTo>
                    <a:pt x="346" y="395"/>
                  </a:lnTo>
                  <a:lnTo>
                    <a:pt x="328" y="429"/>
                  </a:lnTo>
                  <a:lnTo>
                    <a:pt x="310" y="439"/>
                  </a:lnTo>
                  <a:lnTo>
                    <a:pt x="289" y="434"/>
                  </a:lnTo>
                  <a:lnTo>
                    <a:pt x="280" y="408"/>
                  </a:lnTo>
                  <a:lnTo>
                    <a:pt x="254" y="391"/>
                  </a:lnTo>
                  <a:lnTo>
                    <a:pt x="241" y="395"/>
                  </a:lnTo>
                  <a:lnTo>
                    <a:pt x="210" y="391"/>
                  </a:lnTo>
                  <a:lnTo>
                    <a:pt x="197" y="404"/>
                  </a:lnTo>
                  <a:lnTo>
                    <a:pt x="179" y="408"/>
                  </a:lnTo>
                  <a:lnTo>
                    <a:pt x="153" y="443"/>
                  </a:lnTo>
                  <a:lnTo>
                    <a:pt x="135" y="447"/>
                  </a:lnTo>
                  <a:lnTo>
                    <a:pt x="109" y="447"/>
                  </a:lnTo>
                  <a:lnTo>
                    <a:pt x="79" y="425"/>
                  </a:lnTo>
                  <a:lnTo>
                    <a:pt x="40" y="425"/>
                  </a:lnTo>
                  <a:lnTo>
                    <a:pt x="9" y="434"/>
                  </a:lnTo>
                  <a:lnTo>
                    <a:pt x="0" y="429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80" name="Freeform 42"/>
            <p:cNvSpPr>
              <a:spLocks/>
            </p:cNvSpPr>
            <p:nvPr/>
          </p:nvSpPr>
          <p:spPr bwMode="auto">
            <a:xfrm>
              <a:off x="1885" y="1291"/>
              <a:ext cx="164" cy="127"/>
            </a:xfrm>
            <a:custGeom>
              <a:avLst/>
              <a:gdLst>
                <a:gd name="T0" fmla="*/ 0 w 428"/>
                <a:gd name="T1" fmla="*/ 41 h 368"/>
                <a:gd name="T2" fmla="*/ 0 w 428"/>
                <a:gd name="T3" fmla="*/ 36 h 368"/>
                <a:gd name="T4" fmla="*/ 13 w 428"/>
                <a:gd name="T5" fmla="*/ 27 h 368"/>
                <a:gd name="T6" fmla="*/ 15 w 428"/>
                <a:gd name="T7" fmla="*/ 16 h 368"/>
                <a:gd name="T8" fmla="*/ 23 w 428"/>
                <a:gd name="T9" fmla="*/ 11 h 368"/>
                <a:gd name="T10" fmla="*/ 60 w 428"/>
                <a:gd name="T11" fmla="*/ 12 h 368"/>
                <a:gd name="T12" fmla="*/ 85 w 428"/>
                <a:gd name="T13" fmla="*/ 1 h 368"/>
                <a:gd name="T14" fmla="*/ 100 w 428"/>
                <a:gd name="T15" fmla="*/ 3 h 368"/>
                <a:gd name="T16" fmla="*/ 111 w 428"/>
                <a:gd name="T17" fmla="*/ 9 h 368"/>
                <a:gd name="T18" fmla="*/ 124 w 428"/>
                <a:gd name="T19" fmla="*/ 9 h 368"/>
                <a:gd name="T20" fmla="*/ 134 w 428"/>
                <a:gd name="T21" fmla="*/ 0 h 368"/>
                <a:gd name="T22" fmla="*/ 146 w 428"/>
                <a:gd name="T23" fmla="*/ 9 h 368"/>
                <a:gd name="T24" fmla="*/ 151 w 428"/>
                <a:gd name="T25" fmla="*/ 4 h 368"/>
                <a:gd name="T26" fmla="*/ 164 w 428"/>
                <a:gd name="T27" fmla="*/ 1 h 368"/>
                <a:gd name="T28" fmla="*/ 161 w 428"/>
                <a:gd name="T29" fmla="*/ 18 h 368"/>
                <a:gd name="T30" fmla="*/ 143 w 428"/>
                <a:gd name="T31" fmla="*/ 19 h 368"/>
                <a:gd name="T32" fmla="*/ 139 w 428"/>
                <a:gd name="T33" fmla="*/ 23 h 368"/>
                <a:gd name="T34" fmla="*/ 141 w 428"/>
                <a:gd name="T35" fmla="*/ 34 h 368"/>
                <a:gd name="T36" fmla="*/ 139 w 428"/>
                <a:gd name="T37" fmla="*/ 37 h 368"/>
                <a:gd name="T38" fmla="*/ 117 w 428"/>
                <a:gd name="T39" fmla="*/ 48 h 368"/>
                <a:gd name="T40" fmla="*/ 106 w 428"/>
                <a:gd name="T41" fmla="*/ 65 h 368"/>
                <a:gd name="T42" fmla="*/ 107 w 428"/>
                <a:gd name="T43" fmla="*/ 68 h 368"/>
                <a:gd name="T44" fmla="*/ 122 w 428"/>
                <a:gd name="T45" fmla="*/ 62 h 368"/>
                <a:gd name="T46" fmla="*/ 127 w 428"/>
                <a:gd name="T47" fmla="*/ 65 h 368"/>
                <a:gd name="T48" fmla="*/ 134 w 428"/>
                <a:gd name="T49" fmla="*/ 80 h 368"/>
                <a:gd name="T50" fmla="*/ 143 w 428"/>
                <a:gd name="T51" fmla="*/ 90 h 368"/>
                <a:gd name="T52" fmla="*/ 127 w 428"/>
                <a:gd name="T53" fmla="*/ 113 h 368"/>
                <a:gd name="T54" fmla="*/ 122 w 428"/>
                <a:gd name="T55" fmla="*/ 108 h 368"/>
                <a:gd name="T56" fmla="*/ 119 w 428"/>
                <a:gd name="T57" fmla="*/ 108 h 368"/>
                <a:gd name="T58" fmla="*/ 122 w 428"/>
                <a:gd name="T59" fmla="*/ 118 h 368"/>
                <a:gd name="T60" fmla="*/ 106 w 428"/>
                <a:gd name="T61" fmla="*/ 127 h 368"/>
                <a:gd name="T62" fmla="*/ 102 w 428"/>
                <a:gd name="T63" fmla="*/ 127 h 368"/>
                <a:gd name="T64" fmla="*/ 89 w 428"/>
                <a:gd name="T65" fmla="*/ 118 h 368"/>
                <a:gd name="T66" fmla="*/ 69 w 428"/>
                <a:gd name="T67" fmla="*/ 109 h 368"/>
                <a:gd name="T68" fmla="*/ 65 w 428"/>
                <a:gd name="T69" fmla="*/ 103 h 368"/>
                <a:gd name="T70" fmla="*/ 54 w 428"/>
                <a:gd name="T71" fmla="*/ 103 h 368"/>
                <a:gd name="T72" fmla="*/ 47 w 428"/>
                <a:gd name="T73" fmla="*/ 101 h 368"/>
                <a:gd name="T74" fmla="*/ 29 w 428"/>
                <a:gd name="T75" fmla="*/ 81 h 368"/>
                <a:gd name="T76" fmla="*/ 23 w 428"/>
                <a:gd name="T77" fmla="*/ 72 h 368"/>
                <a:gd name="T78" fmla="*/ 18 w 428"/>
                <a:gd name="T79" fmla="*/ 69 h 368"/>
                <a:gd name="T80" fmla="*/ 12 w 428"/>
                <a:gd name="T81" fmla="*/ 58 h 368"/>
                <a:gd name="T82" fmla="*/ 12 w 428"/>
                <a:gd name="T83" fmla="*/ 55 h 368"/>
                <a:gd name="T84" fmla="*/ 18 w 428"/>
                <a:gd name="T85" fmla="*/ 56 h 368"/>
                <a:gd name="T86" fmla="*/ 25 w 428"/>
                <a:gd name="T87" fmla="*/ 63 h 368"/>
                <a:gd name="T88" fmla="*/ 32 w 428"/>
                <a:gd name="T89" fmla="*/ 63 h 368"/>
                <a:gd name="T90" fmla="*/ 33 w 428"/>
                <a:gd name="T91" fmla="*/ 59 h 368"/>
                <a:gd name="T92" fmla="*/ 27 w 428"/>
                <a:gd name="T93" fmla="*/ 58 h 368"/>
                <a:gd name="T94" fmla="*/ 25 w 428"/>
                <a:gd name="T95" fmla="*/ 49 h 368"/>
                <a:gd name="T96" fmla="*/ 17 w 428"/>
                <a:gd name="T97" fmla="*/ 46 h 368"/>
                <a:gd name="T98" fmla="*/ 8 w 428"/>
                <a:gd name="T99" fmla="*/ 48 h 368"/>
                <a:gd name="T100" fmla="*/ 0 w 428"/>
                <a:gd name="T101" fmla="*/ 41 h 3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28" h="368">
                  <a:moveTo>
                    <a:pt x="0" y="120"/>
                  </a:moveTo>
                  <a:lnTo>
                    <a:pt x="0" y="103"/>
                  </a:lnTo>
                  <a:lnTo>
                    <a:pt x="35" y="77"/>
                  </a:lnTo>
                  <a:lnTo>
                    <a:pt x="40" y="47"/>
                  </a:lnTo>
                  <a:lnTo>
                    <a:pt x="61" y="31"/>
                  </a:lnTo>
                  <a:lnTo>
                    <a:pt x="157" y="35"/>
                  </a:lnTo>
                  <a:lnTo>
                    <a:pt x="223" y="4"/>
                  </a:lnTo>
                  <a:lnTo>
                    <a:pt x="262" y="8"/>
                  </a:lnTo>
                  <a:lnTo>
                    <a:pt x="289" y="26"/>
                  </a:lnTo>
                  <a:lnTo>
                    <a:pt x="324" y="26"/>
                  </a:lnTo>
                  <a:lnTo>
                    <a:pt x="350" y="0"/>
                  </a:lnTo>
                  <a:lnTo>
                    <a:pt x="381" y="26"/>
                  </a:lnTo>
                  <a:lnTo>
                    <a:pt x="394" y="12"/>
                  </a:lnTo>
                  <a:lnTo>
                    <a:pt x="428" y="4"/>
                  </a:lnTo>
                  <a:lnTo>
                    <a:pt x="420" y="52"/>
                  </a:lnTo>
                  <a:lnTo>
                    <a:pt x="373" y="56"/>
                  </a:lnTo>
                  <a:lnTo>
                    <a:pt x="363" y="68"/>
                  </a:lnTo>
                  <a:lnTo>
                    <a:pt x="368" y="99"/>
                  </a:lnTo>
                  <a:lnTo>
                    <a:pt x="363" y="107"/>
                  </a:lnTo>
                  <a:lnTo>
                    <a:pt x="306" y="138"/>
                  </a:lnTo>
                  <a:lnTo>
                    <a:pt x="276" y="189"/>
                  </a:lnTo>
                  <a:lnTo>
                    <a:pt x="280" y="197"/>
                  </a:lnTo>
                  <a:lnTo>
                    <a:pt x="319" y="180"/>
                  </a:lnTo>
                  <a:lnTo>
                    <a:pt x="332" y="189"/>
                  </a:lnTo>
                  <a:lnTo>
                    <a:pt x="350" y="231"/>
                  </a:lnTo>
                  <a:lnTo>
                    <a:pt x="373" y="261"/>
                  </a:lnTo>
                  <a:lnTo>
                    <a:pt x="332" y="326"/>
                  </a:lnTo>
                  <a:lnTo>
                    <a:pt x="319" y="312"/>
                  </a:lnTo>
                  <a:lnTo>
                    <a:pt x="311" y="312"/>
                  </a:lnTo>
                  <a:lnTo>
                    <a:pt x="319" y="341"/>
                  </a:lnTo>
                  <a:lnTo>
                    <a:pt x="276" y="368"/>
                  </a:lnTo>
                  <a:lnTo>
                    <a:pt x="266" y="368"/>
                  </a:lnTo>
                  <a:lnTo>
                    <a:pt x="232" y="341"/>
                  </a:lnTo>
                  <a:lnTo>
                    <a:pt x="179" y="316"/>
                  </a:lnTo>
                  <a:lnTo>
                    <a:pt x="170" y="299"/>
                  </a:lnTo>
                  <a:lnTo>
                    <a:pt x="141" y="299"/>
                  </a:lnTo>
                  <a:lnTo>
                    <a:pt x="123" y="292"/>
                  </a:lnTo>
                  <a:lnTo>
                    <a:pt x="75" y="235"/>
                  </a:lnTo>
                  <a:lnTo>
                    <a:pt x="61" y="210"/>
                  </a:lnTo>
                  <a:lnTo>
                    <a:pt x="48" y="201"/>
                  </a:lnTo>
                  <a:lnTo>
                    <a:pt x="31" y="167"/>
                  </a:lnTo>
                  <a:lnTo>
                    <a:pt x="31" y="158"/>
                  </a:lnTo>
                  <a:lnTo>
                    <a:pt x="48" y="162"/>
                  </a:lnTo>
                  <a:lnTo>
                    <a:pt x="65" y="184"/>
                  </a:lnTo>
                  <a:lnTo>
                    <a:pt x="83" y="184"/>
                  </a:lnTo>
                  <a:lnTo>
                    <a:pt x="87" y="172"/>
                  </a:lnTo>
                  <a:lnTo>
                    <a:pt x="70" y="167"/>
                  </a:lnTo>
                  <a:lnTo>
                    <a:pt x="65" y="142"/>
                  </a:lnTo>
                  <a:lnTo>
                    <a:pt x="44" y="133"/>
                  </a:lnTo>
                  <a:lnTo>
                    <a:pt x="22" y="138"/>
                  </a:lnTo>
                  <a:lnTo>
                    <a:pt x="0" y="120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81" name="Freeform 43"/>
            <p:cNvSpPr>
              <a:spLocks/>
            </p:cNvSpPr>
            <p:nvPr/>
          </p:nvSpPr>
          <p:spPr bwMode="auto">
            <a:xfrm>
              <a:off x="1984" y="1067"/>
              <a:ext cx="186" cy="200"/>
            </a:xfrm>
            <a:custGeom>
              <a:avLst/>
              <a:gdLst>
                <a:gd name="T0" fmla="*/ 8 w 486"/>
                <a:gd name="T1" fmla="*/ 73 h 579"/>
                <a:gd name="T2" fmla="*/ 7 w 486"/>
                <a:gd name="T3" fmla="*/ 48 h 579"/>
                <a:gd name="T4" fmla="*/ 28 w 486"/>
                <a:gd name="T5" fmla="*/ 32 h 579"/>
                <a:gd name="T6" fmla="*/ 50 w 486"/>
                <a:gd name="T7" fmla="*/ 13 h 579"/>
                <a:gd name="T8" fmla="*/ 59 w 486"/>
                <a:gd name="T9" fmla="*/ 8 h 579"/>
                <a:gd name="T10" fmla="*/ 62 w 486"/>
                <a:gd name="T11" fmla="*/ 0 h 579"/>
                <a:gd name="T12" fmla="*/ 82 w 486"/>
                <a:gd name="T13" fmla="*/ 9 h 579"/>
                <a:gd name="T14" fmla="*/ 111 w 486"/>
                <a:gd name="T15" fmla="*/ 22 h 579"/>
                <a:gd name="T16" fmla="*/ 132 w 486"/>
                <a:gd name="T17" fmla="*/ 35 h 579"/>
                <a:gd name="T18" fmla="*/ 151 w 486"/>
                <a:gd name="T19" fmla="*/ 48 h 579"/>
                <a:gd name="T20" fmla="*/ 171 w 486"/>
                <a:gd name="T21" fmla="*/ 68 h 579"/>
                <a:gd name="T22" fmla="*/ 154 w 486"/>
                <a:gd name="T23" fmla="*/ 87 h 579"/>
                <a:gd name="T24" fmla="*/ 157 w 486"/>
                <a:gd name="T25" fmla="*/ 105 h 579"/>
                <a:gd name="T26" fmla="*/ 164 w 486"/>
                <a:gd name="T27" fmla="*/ 121 h 579"/>
                <a:gd name="T28" fmla="*/ 164 w 486"/>
                <a:gd name="T29" fmla="*/ 126 h 579"/>
                <a:gd name="T30" fmla="*/ 163 w 486"/>
                <a:gd name="T31" fmla="*/ 142 h 579"/>
                <a:gd name="T32" fmla="*/ 178 w 486"/>
                <a:gd name="T33" fmla="*/ 160 h 579"/>
                <a:gd name="T34" fmla="*/ 186 w 486"/>
                <a:gd name="T35" fmla="*/ 166 h 579"/>
                <a:gd name="T36" fmla="*/ 178 w 486"/>
                <a:gd name="T37" fmla="*/ 176 h 579"/>
                <a:gd name="T38" fmla="*/ 163 w 486"/>
                <a:gd name="T39" fmla="*/ 180 h 579"/>
                <a:gd name="T40" fmla="*/ 154 w 486"/>
                <a:gd name="T41" fmla="*/ 200 h 579"/>
                <a:gd name="T42" fmla="*/ 140 w 486"/>
                <a:gd name="T43" fmla="*/ 193 h 579"/>
                <a:gd name="T44" fmla="*/ 115 w 486"/>
                <a:gd name="T45" fmla="*/ 191 h 579"/>
                <a:gd name="T46" fmla="*/ 96 w 486"/>
                <a:gd name="T47" fmla="*/ 180 h 579"/>
                <a:gd name="T48" fmla="*/ 82 w 486"/>
                <a:gd name="T49" fmla="*/ 154 h 579"/>
                <a:gd name="T50" fmla="*/ 77 w 486"/>
                <a:gd name="T51" fmla="*/ 134 h 579"/>
                <a:gd name="T52" fmla="*/ 69 w 486"/>
                <a:gd name="T53" fmla="*/ 134 h 579"/>
                <a:gd name="T54" fmla="*/ 70 w 486"/>
                <a:gd name="T55" fmla="*/ 146 h 579"/>
                <a:gd name="T56" fmla="*/ 65 w 486"/>
                <a:gd name="T57" fmla="*/ 146 h 579"/>
                <a:gd name="T58" fmla="*/ 55 w 486"/>
                <a:gd name="T59" fmla="*/ 136 h 579"/>
                <a:gd name="T60" fmla="*/ 38 w 486"/>
                <a:gd name="T61" fmla="*/ 148 h 579"/>
                <a:gd name="T62" fmla="*/ 28 w 486"/>
                <a:gd name="T63" fmla="*/ 148 h 579"/>
                <a:gd name="T64" fmla="*/ 26 w 486"/>
                <a:gd name="T65" fmla="*/ 136 h 579"/>
                <a:gd name="T66" fmla="*/ 26 w 486"/>
                <a:gd name="T67" fmla="*/ 108 h 579"/>
                <a:gd name="T68" fmla="*/ 0 w 486"/>
                <a:gd name="T69" fmla="*/ 82 h 5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6" h="579">
                  <a:moveTo>
                    <a:pt x="0" y="236"/>
                  </a:moveTo>
                  <a:lnTo>
                    <a:pt x="22" y="210"/>
                  </a:lnTo>
                  <a:lnTo>
                    <a:pt x="31" y="188"/>
                  </a:lnTo>
                  <a:lnTo>
                    <a:pt x="18" y="140"/>
                  </a:lnTo>
                  <a:lnTo>
                    <a:pt x="39" y="102"/>
                  </a:lnTo>
                  <a:lnTo>
                    <a:pt x="74" y="94"/>
                  </a:lnTo>
                  <a:lnTo>
                    <a:pt x="118" y="60"/>
                  </a:lnTo>
                  <a:lnTo>
                    <a:pt x="131" y="38"/>
                  </a:lnTo>
                  <a:lnTo>
                    <a:pt x="148" y="29"/>
                  </a:lnTo>
                  <a:lnTo>
                    <a:pt x="153" y="22"/>
                  </a:lnTo>
                  <a:lnTo>
                    <a:pt x="148" y="0"/>
                  </a:lnTo>
                  <a:lnTo>
                    <a:pt x="162" y="0"/>
                  </a:lnTo>
                  <a:lnTo>
                    <a:pt x="197" y="22"/>
                  </a:lnTo>
                  <a:lnTo>
                    <a:pt x="214" y="26"/>
                  </a:lnTo>
                  <a:lnTo>
                    <a:pt x="224" y="22"/>
                  </a:lnTo>
                  <a:lnTo>
                    <a:pt x="289" y="64"/>
                  </a:lnTo>
                  <a:lnTo>
                    <a:pt x="316" y="94"/>
                  </a:lnTo>
                  <a:lnTo>
                    <a:pt x="346" y="102"/>
                  </a:lnTo>
                  <a:lnTo>
                    <a:pt x="355" y="121"/>
                  </a:lnTo>
                  <a:lnTo>
                    <a:pt x="394" y="140"/>
                  </a:lnTo>
                  <a:lnTo>
                    <a:pt x="425" y="145"/>
                  </a:lnTo>
                  <a:lnTo>
                    <a:pt x="447" y="197"/>
                  </a:lnTo>
                  <a:lnTo>
                    <a:pt x="429" y="236"/>
                  </a:lnTo>
                  <a:lnTo>
                    <a:pt x="402" y="252"/>
                  </a:lnTo>
                  <a:lnTo>
                    <a:pt x="398" y="274"/>
                  </a:lnTo>
                  <a:lnTo>
                    <a:pt x="410" y="305"/>
                  </a:lnTo>
                  <a:lnTo>
                    <a:pt x="415" y="343"/>
                  </a:lnTo>
                  <a:lnTo>
                    <a:pt x="429" y="351"/>
                  </a:lnTo>
                  <a:lnTo>
                    <a:pt x="433" y="365"/>
                  </a:lnTo>
                  <a:lnTo>
                    <a:pt x="429" y="365"/>
                  </a:lnTo>
                  <a:lnTo>
                    <a:pt x="442" y="395"/>
                  </a:lnTo>
                  <a:lnTo>
                    <a:pt x="425" y="411"/>
                  </a:lnTo>
                  <a:lnTo>
                    <a:pt x="447" y="433"/>
                  </a:lnTo>
                  <a:lnTo>
                    <a:pt x="464" y="463"/>
                  </a:lnTo>
                  <a:lnTo>
                    <a:pt x="476" y="468"/>
                  </a:lnTo>
                  <a:lnTo>
                    <a:pt x="486" y="480"/>
                  </a:lnTo>
                  <a:lnTo>
                    <a:pt x="486" y="514"/>
                  </a:lnTo>
                  <a:lnTo>
                    <a:pt x="464" y="509"/>
                  </a:lnTo>
                  <a:lnTo>
                    <a:pt x="433" y="514"/>
                  </a:lnTo>
                  <a:lnTo>
                    <a:pt x="425" y="522"/>
                  </a:lnTo>
                  <a:lnTo>
                    <a:pt x="415" y="566"/>
                  </a:lnTo>
                  <a:lnTo>
                    <a:pt x="402" y="579"/>
                  </a:lnTo>
                  <a:lnTo>
                    <a:pt x="377" y="574"/>
                  </a:lnTo>
                  <a:lnTo>
                    <a:pt x="367" y="560"/>
                  </a:lnTo>
                  <a:lnTo>
                    <a:pt x="332" y="566"/>
                  </a:lnTo>
                  <a:lnTo>
                    <a:pt x="301" y="552"/>
                  </a:lnTo>
                  <a:lnTo>
                    <a:pt x="267" y="522"/>
                  </a:lnTo>
                  <a:lnTo>
                    <a:pt x="250" y="522"/>
                  </a:lnTo>
                  <a:lnTo>
                    <a:pt x="240" y="514"/>
                  </a:lnTo>
                  <a:lnTo>
                    <a:pt x="214" y="446"/>
                  </a:lnTo>
                  <a:lnTo>
                    <a:pt x="210" y="402"/>
                  </a:lnTo>
                  <a:lnTo>
                    <a:pt x="201" y="389"/>
                  </a:lnTo>
                  <a:lnTo>
                    <a:pt x="189" y="385"/>
                  </a:lnTo>
                  <a:lnTo>
                    <a:pt x="179" y="389"/>
                  </a:lnTo>
                  <a:lnTo>
                    <a:pt x="175" y="402"/>
                  </a:lnTo>
                  <a:lnTo>
                    <a:pt x="184" y="424"/>
                  </a:lnTo>
                  <a:lnTo>
                    <a:pt x="179" y="429"/>
                  </a:lnTo>
                  <a:lnTo>
                    <a:pt x="170" y="424"/>
                  </a:lnTo>
                  <a:lnTo>
                    <a:pt x="158" y="402"/>
                  </a:lnTo>
                  <a:lnTo>
                    <a:pt x="145" y="395"/>
                  </a:lnTo>
                  <a:lnTo>
                    <a:pt x="131" y="395"/>
                  </a:lnTo>
                  <a:lnTo>
                    <a:pt x="100" y="429"/>
                  </a:lnTo>
                  <a:lnTo>
                    <a:pt x="79" y="433"/>
                  </a:lnTo>
                  <a:lnTo>
                    <a:pt x="74" y="429"/>
                  </a:lnTo>
                  <a:lnTo>
                    <a:pt x="61" y="407"/>
                  </a:lnTo>
                  <a:lnTo>
                    <a:pt x="69" y="395"/>
                  </a:lnTo>
                  <a:lnTo>
                    <a:pt x="92" y="389"/>
                  </a:lnTo>
                  <a:lnTo>
                    <a:pt x="69" y="313"/>
                  </a:lnTo>
                  <a:lnTo>
                    <a:pt x="53" y="278"/>
                  </a:lnTo>
                  <a:lnTo>
                    <a:pt x="0" y="236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82" name="Freeform 44"/>
            <p:cNvSpPr>
              <a:spLocks/>
            </p:cNvSpPr>
            <p:nvPr/>
          </p:nvSpPr>
          <p:spPr bwMode="auto">
            <a:xfrm>
              <a:off x="2137" y="1155"/>
              <a:ext cx="241" cy="180"/>
            </a:xfrm>
            <a:custGeom>
              <a:avLst/>
              <a:gdLst>
                <a:gd name="T0" fmla="*/ 5 w 626"/>
                <a:gd name="T1" fmla="*/ 108 h 523"/>
                <a:gd name="T2" fmla="*/ 12 w 626"/>
                <a:gd name="T3" fmla="*/ 90 h 523"/>
                <a:gd name="T4" fmla="*/ 32 w 626"/>
                <a:gd name="T5" fmla="*/ 90 h 523"/>
                <a:gd name="T6" fmla="*/ 63 w 626"/>
                <a:gd name="T7" fmla="*/ 87 h 523"/>
                <a:gd name="T8" fmla="*/ 79 w 626"/>
                <a:gd name="T9" fmla="*/ 78 h 523"/>
                <a:gd name="T10" fmla="*/ 106 w 626"/>
                <a:gd name="T11" fmla="*/ 61 h 523"/>
                <a:gd name="T12" fmla="*/ 132 w 626"/>
                <a:gd name="T13" fmla="*/ 57 h 523"/>
                <a:gd name="T14" fmla="*/ 164 w 626"/>
                <a:gd name="T15" fmla="*/ 57 h 523"/>
                <a:gd name="T16" fmla="*/ 172 w 626"/>
                <a:gd name="T17" fmla="*/ 39 h 523"/>
                <a:gd name="T18" fmla="*/ 197 w 626"/>
                <a:gd name="T19" fmla="*/ 11 h 523"/>
                <a:gd name="T20" fmla="*/ 206 w 626"/>
                <a:gd name="T21" fmla="*/ 0 h 523"/>
                <a:gd name="T22" fmla="*/ 228 w 626"/>
                <a:gd name="T23" fmla="*/ 11 h 523"/>
                <a:gd name="T24" fmla="*/ 241 w 626"/>
                <a:gd name="T25" fmla="*/ 28 h 523"/>
                <a:gd name="T26" fmla="*/ 238 w 626"/>
                <a:gd name="T27" fmla="*/ 41 h 523"/>
                <a:gd name="T28" fmla="*/ 234 w 626"/>
                <a:gd name="T29" fmla="*/ 56 h 523"/>
                <a:gd name="T30" fmla="*/ 231 w 626"/>
                <a:gd name="T31" fmla="*/ 69 h 523"/>
                <a:gd name="T32" fmla="*/ 213 w 626"/>
                <a:gd name="T33" fmla="*/ 80 h 523"/>
                <a:gd name="T34" fmla="*/ 189 w 626"/>
                <a:gd name="T35" fmla="*/ 109 h 523"/>
                <a:gd name="T36" fmla="*/ 176 w 626"/>
                <a:gd name="T37" fmla="*/ 110 h 523"/>
                <a:gd name="T38" fmla="*/ 169 w 626"/>
                <a:gd name="T39" fmla="*/ 108 h 523"/>
                <a:gd name="T40" fmla="*/ 158 w 626"/>
                <a:gd name="T41" fmla="*/ 127 h 523"/>
                <a:gd name="T42" fmla="*/ 148 w 626"/>
                <a:gd name="T43" fmla="*/ 133 h 523"/>
                <a:gd name="T44" fmla="*/ 154 w 626"/>
                <a:gd name="T45" fmla="*/ 145 h 523"/>
                <a:gd name="T46" fmla="*/ 152 w 626"/>
                <a:gd name="T47" fmla="*/ 162 h 523"/>
                <a:gd name="T48" fmla="*/ 144 w 626"/>
                <a:gd name="T49" fmla="*/ 167 h 523"/>
                <a:gd name="T50" fmla="*/ 137 w 626"/>
                <a:gd name="T51" fmla="*/ 176 h 523"/>
                <a:gd name="T52" fmla="*/ 106 w 626"/>
                <a:gd name="T53" fmla="*/ 180 h 523"/>
                <a:gd name="T54" fmla="*/ 71 w 626"/>
                <a:gd name="T55" fmla="*/ 177 h 523"/>
                <a:gd name="T56" fmla="*/ 63 w 626"/>
                <a:gd name="T57" fmla="*/ 172 h 523"/>
                <a:gd name="T58" fmla="*/ 63 w 626"/>
                <a:gd name="T59" fmla="*/ 162 h 523"/>
                <a:gd name="T60" fmla="*/ 39 w 626"/>
                <a:gd name="T61" fmla="*/ 156 h 523"/>
                <a:gd name="T62" fmla="*/ 12 w 626"/>
                <a:gd name="T63" fmla="*/ 135 h 523"/>
                <a:gd name="T64" fmla="*/ 0 w 626"/>
                <a:gd name="T65" fmla="*/ 112 h 5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26" h="523">
                  <a:moveTo>
                    <a:pt x="0" y="326"/>
                  </a:moveTo>
                  <a:lnTo>
                    <a:pt x="13" y="313"/>
                  </a:lnTo>
                  <a:lnTo>
                    <a:pt x="23" y="270"/>
                  </a:lnTo>
                  <a:lnTo>
                    <a:pt x="31" y="262"/>
                  </a:lnTo>
                  <a:lnTo>
                    <a:pt x="62" y="256"/>
                  </a:lnTo>
                  <a:lnTo>
                    <a:pt x="84" y="262"/>
                  </a:lnTo>
                  <a:lnTo>
                    <a:pt x="123" y="266"/>
                  </a:lnTo>
                  <a:lnTo>
                    <a:pt x="163" y="253"/>
                  </a:lnTo>
                  <a:lnTo>
                    <a:pt x="171" y="236"/>
                  </a:lnTo>
                  <a:lnTo>
                    <a:pt x="206" y="228"/>
                  </a:lnTo>
                  <a:lnTo>
                    <a:pt x="258" y="176"/>
                  </a:lnTo>
                  <a:lnTo>
                    <a:pt x="276" y="176"/>
                  </a:lnTo>
                  <a:lnTo>
                    <a:pt x="294" y="189"/>
                  </a:lnTo>
                  <a:lnTo>
                    <a:pt x="342" y="167"/>
                  </a:lnTo>
                  <a:lnTo>
                    <a:pt x="403" y="172"/>
                  </a:lnTo>
                  <a:lnTo>
                    <a:pt x="425" y="167"/>
                  </a:lnTo>
                  <a:lnTo>
                    <a:pt x="439" y="154"/>
                  </a:lnTo>
                  <a:lnTo>
                    <a:pt x="447" y="112"/>
                  </a:lnTo>
                  <a:lnTo>
                    <a:pt x="473" y="61"/>
                  </a:lnTo>
                  <a:lnTo>
                    <a:pt x="511" y="31"/>
                  </a:lnTo>
                  <a:lnTo>
                    <a:pt x="517" y="4"/>
                  </a:lnTo>
                  <a:lnTo>
                    <a:pt x="534" y="0"/>
                  </a:lnTo>
                  <a:lnTo>
                    <a:pt x="565" y="22"/>
                  </a:lnTo>
                  <a:lnTo>
                    <a:pt x="591" y="31"/>
                  </a:lnTo>
                  <a:lnTo>
                    <a:pt x="621" y="61"/>
                  </a:lnTo>
                  <a:lnTo>
                    <a:pt x="626" y="81"/>
                  </a:lnTo>
                  <a:lnTo>
                    <a:pt x="613" y="91"/>
                  </a:lnTo>
                  <a:lnTo>
                    <a:pt x="617" y="119"/>
                  </a:lnTo>
                  <a:lnTo>
                    <a:pt x="609" y="137"/>
                  </a:lnTo>
                  <a:lnTo>
                    <a:pt x="609" y="163"/>
                  </a:lnTo>
                  <a:lnTo>
                    <a:pt x="596" y="167"/>
                  </a:lnTo>
                  <a:lnTo>
                    <a:pt x="600" y="201"/>
                  </a:lnTo>
                  <a:lnTo>
                    <a:pt x="561" y="215"/>
                  </a:lnTo>
                  <a:lnTo>
                    <a:pt x="552" y="232"/>
                  </a:lnTo>
                  <a:lnTo>
                    <a:pt x="504" y="262"/>
                  </a:lnTo>
                  <a:lnTo>
                    <a:pt x="490" y="317"/>
                  </a:lnTo>
                  <a:lnTo>
                    <a:pt x="481" y="326"/>
                  </a:lnTo>
                  <a:lnTo>
                    <a:pt x="456" y="321"/>
                  </a:lnTo>
                  <a:lnTo>
                    <a:pt x="451" y="326"/>
                  </a:lnTo>
                  <a:lnTo>
                    <a:pt x="439" y="313"/>
                  </a:lnTo>
                  <a:lnTo>
                    <a:pt x="425" y="313"/>
                  </a:lnTo>
                  <a:lnTo>
                    <a:pt x="411" y="369"/>
                  </a:lnTo>
                  <a:lnTo>
                    <a:pt x="395" y="373"/>
                  </a:lnTo>
                  <a:lnTo>
                    <a:pt x="385" y="386"/>
                  </a:lnTo>
                  <a:lnTo>
                    <a:pt x="399" y="411"/>
                  </a:lnTo>
                  <a:lnTo>
                    <a:pt x="399" y="420"/>
                  </a:lnTo>
                  <a:lnTo>
                    <a:pt x="381" y="433"/>
                  </a:lnTo>
                  <a:lnTo>
                    <a:pt x="395" y="472"/>
                  </a:lnTo>
                  <a:lnTo>
                    <a:pt x="385" y="484"/>
                  </a:lnTo>
                  <a:lnTo>
                    <a:pt x="373" y="484"/>
                  </a:lnTo>
                  <a:lnTo>
                    <a:pt x="359" y="497"/>
                  </a:lnTo>
                  <a:lnTo>
                    <a:pt x="355" y="510"/>
                  </a:lnTo>
                  <a:lnTo>
                    <a:pt x="324" y="510"/>
                  </a:lnTo>
                  <a:lnTo>
                    <a:pt x="276" y="523"/>
                  </a:lnTo>
                  <a:lnTo>
                    <a:pt x="206" y="510"/>
                  </a:lnTo>
                  <a:lnTo>
                    <a:pt x="184" y="514"/>
                  </a:lnTo>
                  <a:lnTo>
                    <a:pt x="171" y="501"/>
                  </a:lnTo>
                  <a:lnTo>
                    <a:pt x="163" y="501"/>
                  </a:lnTo>
                  <a:lnTo>
                    <a:pt x="158" y="497"/>
                  </a:lnTo>
                  <a:lnTo>
                    <a:pt x="163" y="472"/>
                  </a:lnTo>
                  <a:lnTo>
                    <a:pt x="154" y="462"/>
                  </a:lnTo>
                  <a:lnTo>
                    <a:pt x="101" y="454"/>
                  </a:lnTo>
                  <a:lnTo>
                    <a:pt x="45" y="415"/>
                  </a:lnTo>
                  <a:lnTo>
                    <a:pt x="31" y="393"/>
                  </a:lnTo>
                  <a:lnTo>
                    <a:pt x="27" y="364"/>
                  </a:lnTo>
                  <a:lnTo>
                    <a:pt x="0" y="326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83" name="Freeform 45"/>
            <p:cNvSpPr>
              <a:spLocks/>
            </p:cNvSpPr>
            <p:nvPr/>
          </p:nvSpPr>
          <p:spPr bwMode="auto">
            <a:xfrm>
              <a:off x="1762" y="1126"/>
              <a:ext cx="164" cy="188"/>
            </a:xfrm>
            <a:custGeom>
              <a:avLst/>
              <a:gdLst>
                <a:gd name="T0" fmla="*/ 0 w 428"/>
                <a:gd name="T1" fmla="*/ 90 h 543"/>
                <a:gd name="T2" fmla="*/ 2 w 428"/>
                <a:gd name="T3" fmla="*/ 77 h 543"/>
                <a:gd name="T4" fmla="*/ 11 w 428"/>
                <a:gd name="T5" fmla="*/ 64 h 543"/>
                <a:gd name="T6" fmla="*/ 27 w 428"/>
                <a:gd name="T7" fmla="*/ 25 h 543"/>
                <a:gd name="T8" fmla="*/ 47 w 428"/>
                <a:gd name="T9" fmla="*/ 16 h 543"/>
                <a:gd name="T10" fmla="*/ 55 w 428"/>
                <a:gd name="T11" fmla="*/ 18 h 543"/>
                <a:gd name="T12" fmla="*/ 62 w 428"/>
                <a:gd name="T13" fmla="*/ 8 h 543"/>
                <a:gd name="T14" fmla="*/ 62 w 428"/>
                <a:gd name="T15" fmla="*/ 3 h 543"/>
                <a:gd name="T16" fmla="*/ 59 w 428"/>
                <a:gd name="T17" fmla="*/ 0 h 543"/>
                <a:gd name="T18" fmla="*/ 84 w 428"/>
                <a:gd name="T19" fmla="*/ 3 h 543"/>
                <a:gd name="T20" fmla="*/ 87 w 428"/>
                <a:gd name="T21" fmla="*/ 14 h 543"/>
                <a:gd name="T22" fmla="*/ 107 w 428"/>
                <a:gd name="T23" fmla="*/ 10 h 543"/>
                <a:gd name="T24" fmla="*/ 116 w 428"/>
                <a:gd name="T25" fmla="*/ 25 h 543"/>
                <a:gd name="T26" fmla="*/ 119 w 428"/>
                <a:gd name="T27" fmla="*/ 26 h 543"/>
                <a:gd name="T28" fmla="*/ 136 w 428"/>
                <a:gd name="T29" fmla="*/ 23 h 543"/>
                <a:gd name="T30" fmla="*/ 144 w 428"/>
                <a:gd name="T31" fmla="*/ 33 h 543"/>
                <a:gd name="T32" fmla="*/ 161 w 428"/>
                <a:gd name="T33" fmla="*/ 39 h 543"/>
                <a:gd name="T34" fmla="*/ 164 w 428"/>
                <a:gd name="T35" fmla="*/ 47 h 543"/>
                <a:gd name="T36" fmla="*/ 161 w 428"/>
                <a:gd name="T37" fmla="*/ 55 h 543"/>
                <a:gd name="T38" fmla="*/ 156 w 428"/>
                <a:gd name="T39" fmla="*/ 58 h 543"/>
                <a:gd name="T40" fmla="*/ 144 w 428"/>
                <a:gd name="T41" fmla="*/ 56 h 543"/>
                <a:gd name="T42" fmla="*/ 129 w 428"/>
                <a:gd name="T43" fmla="*/ 61 h 543"/>
                <a:gd name="T44" fmla="*/ 126 w 428"/>
                <a:gd name="T45" fmla="*/ 70 h 543"/>
                <a:gd name="T46" fmla="*/ 120 w 428"/>
                <a:gd name="T47" fmla="*/ 74 h 543"/>
                <a:gd name="T48" fmla="*/ 120 w 428"/>
                <a:gd name="T49" fmla="*/ 79 h 543"/>
                <a:gd name="T50" fmla="*/ 132 w 428"/>
                <a:gd name="T51" fmla="*/ 82 h 543"/>
                <a:gd name="T52" fmla="*/ 136 w 428"/>
                <a:gd name="T53" fmla="*/ 86 h 543"/>
                <a:gd name="T54" fmla="*/ 143 w 428"/>
                <a:gd name="T55" fmla="*/ 113 h 543"/>
                <a:gd name="T56" fmla="*/ 136 w 428"/>
                <a:gd name="T57" fmla="*/ 114 h 543"/>
                <a:gd name="T58" fmla="*/ 134 w 428"/>
                <a:gd name="T59" fmla="*/ 118 h 543"/>
                <a:gd name="T60" fmla="*/ 139 w 428"/>
                <a:gd name="T61" fmla="*/ 127 h 543"/>
                <a:gd name="T62" fmla="*/ 141 w 428"/>
                <a:gd name="T63" fmla="*/ 136 h 543"/>
                <a:gd name="T64" fmla="*/ 136 w 428"/>
                <a:gd name="T65" fmla="*/ 167 h 543"/>
                <a:gd name="T66" fmla="*/ 139 w 428"/>
                <a:gd name="T67" fmla="*/ 173 h 543"/>
                <a:gd name="T68" fmla="*/ 146 w 428"/>
                <a:gd name="T69" fmla="*/ 177 h 543"/>
                <a:gd name="T70" fmla="*/ 138 w 428"/>
                <a:gd name="T71" fmla="*/ 177 h 543"/>
                <a:gd name="T72" fmla="*/ 129 w 428"/>
                <a:gd name="T73" fmla="*/ 188 h 543"/>
                <a:gd name="T74" fmla="*/ 124 w 428"/>
                <a:gd name="T75" fmla="*/ 178 h 543"/>
                <a:gd name="T76" fmla="*/ 90 w 428"/>
                <a:gd name="T77" fmla="*/ 145 h 543"/>
                <a:gd name="T78" fmla="*/ 77 w 428"/>
                <a:gd name="T79" fmla="*/ 138 h 543"/>
                <a:gd name="T80" fmla="*/ 67 w 428"/>
                <a:gd name="T81" fmla="*/ 123 h 543"/>
                <a:gd name="T82" fmla="*/ 65 w 428"/>
                <a:gd name="T83" fmla="*/ 131 h 543"/>
                <a:gd name="T84" fmla="*/ 72 w 428"/>
                <a:gd name="T85" fmla="*/ 139 h 543"/>
                <a:gd name="T86" fmla="*/ 70 w 428"/>
                <a:gd name="T87" fmla="*/ 141 h 543"/>
                <a:gd name="T88" fmla="*/ 65 w 428"/>
                <a:gd name="T89" fmla="*/ 141 h 543"/>
                <a:gd name="T90" fmla="*/ 57 w 428"/>
                <a:gd name="T91" fmla="*/ 135 h 543"/>
                <a:gd name="T92" fmla="*/ 47 w 428"/>
                <a:gd name="T93" fmla="*/ 132 h 543"/>
                <a:gd name="T94" fmla="*/ 42 w 428"/>
                <a:gd name="T95" fmla="*/ 125 h 543"/>
                <a:gd name="T96" fmla="*/ 40 w 428"/>
                <a:gd name="T97" fmla="*/ 129 h 543"/>
                <a:gd name="T98" fmla="*/ 45 w 428"/>
                <a:gd name="T99" fmla="*/ 136 h 543"/>
                <a:gd name="T100" fmla="*/ 19 w 428"/>
                <a:gd name="T101" fmla="*/ 135 h 543"/>
                <a:gd name="T102" fmla="*/ 7 w 428"/>
                <a:gd name="T103" fmla="*/ 138 h 543"/>
                <a:gd name="T104" fmla="*/ 2 w 428"/>
                <a:gd name="T105" fmla="*/ 113 h 543"/>
                <a:gd name="T106" fmla="*/ 5 w 428"/>
                <a:gd name="T107" fmla="*/ 107 h 543"/>
                <a:gd name="T108" fmla="*/ 0 w 428"/>
                <a:gd name="T109" fmla="*/ 90 h 5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8" h="543">
                  <a:moveTo>
                    <a:pt x="0" y="261"/>
                  </a:moveTo>
                  <a:lnTo>
                    <a:pt x="5" y="223"/>
                  </a:lnTo>
                  <a:lnTo>
                    <a:pt x="30" y="184"/>
                  </a:lnTo>
                  <a:lnTo>
                    <a:pt x="70" y="73"/>
                  </a:lnTo>
                  <a:lnTo>
                    <a:pt x="122" y="47"/>
                  </a:lnTo>
                  <a:lnTo>
                    <a:pt x="144" y="51"/>
                  </a:lnTo>
                  <a:lnTo>
                    <a:pt x="161" y="22"/>
                  </a:lnTo>
                  <a:lnTo>
                    <a:pt x="161" y="8"/>
                  </a:lnTo>
                  <a:lnTo>
                    <a:pt x="153" y="0"/>
                  </a:lnTo>
                  <a:lnTo>
                    <a:pt x="218" y="8"/>
                  </a:lnTo>
                  <a:lnTo>
                    <a:pt x="226" y="39"/>
                  </a:lnTo>
                  <a:lnTo>
                    <a:pt x="280" y="30"/>
                  </a:lnTo>
                  <a:lnTo>
                    <a:pt x="302" y="73"/>
                  </a:lnTo>
                  <a:lnTo>
                    <a:pt x="311" y="76"/>
                  </a:lnTo>
                  <a:lnTo>
                    <a:pt x="354" y="65"/>
                  </a:lnTo>
                  <a:lnTo>
                    <a:pt x="376" y="94"/>
                  </a:lnTo>
                  <a:lnTo>
                    <a:pt x="420" y="112"/>
                  </a:lnTo>
                  <a:lnTo>
                    <a:pt x="428" y="137"/>
                  </a:lnTo>
                  <a:lnTo>
                    <a:pt x="420" y="158"/>
                  </a:lnTo>
                  <a:lnTo>
                    <a:pt x="406" y="167"/>
                  </a:lnTo>
                  <a:lnTo>
                    <a:pt x="376" y="162"/>
                  </a:lnTo>
                  <a:lnTo>
                    <a:pt x="336" y="176"/>
                  </a:lnTo>
                  <a:lnTo>
                    <a:pt x="328" y="201"/>
                  </a:lnTo>
                  <a:lnTo>
                    <a:pt x="314" y="214"/>
                  </a:lnTo>
                  <a:lnTo>
                    <a:pt x="314" y="227"/>
                  </a:lnTo>
                  <a:lnTo>
                    <a:pt x="345" y="236"/>
                  </a:lnTo>
                  <a:lnTo>
                    <a:pt x="354" y="248"/>
                  </a:lnTo>
                  <a:lnTo>
                    <a:pt x="372" y="325"/>
                  </a:lnTo>
                  <a:lnTo>
                    <a:pt x="354" y="329"/>
                  </a:lnTo>
                  <a:lnTo>
                    <a:pt x="350" y="342"/>
                  </a:lnTo>
                  <a:lnTo>
                    <a:pt x="363" y="368"/>
                  </a:lnTo>
                  <a:lnTo>
                    <a:pt x="367" y="394"/>
                  </a:lnTo>
                  <a:lnTo>
                    <a:pt x="354" y="483"/>
                  </a:lnTo>
                  <a:lnTo>
                    <a:pt x="363" y="501"/>
                  </a:lnTo>
                  <a:lnTo>
                    <a:pt x="380" y="510"/>
                  </a:lnTo>
                  <a:lnTo>
                    <a:pt x="359" y="510"/>
                  </a:lnTo>
                  <a:lnTo>
                    <a:pt x="336" y="543"/>
                  </a:lnTo>
                  <a:lnTo>
                    <a:pt x="323" y="514"/>
                  </a:lnTo>
                  <a:lnTo>
                    <a:pt x="236" y="420"/>
                  </a:lnTo>
                  <a:lnTo>
                    <a:pt x="201" y="398"/>
                  </a:lnTo>
                  <a:lnTo>
                    <a:pt x="174" y="355"/>
                  </a:lnTo>
                  <a:lnTo>
                    <a:pt x="170" y="377"/>
                  </a:lnTo>
                  <a:lnTo>
                    <a:pt x="188" y="402"/>
                  </a:lnTo>
                  <a:lnTo>
                    <a:pt x="183" y="407"/>
                  </a:lnTo>
                  <a:lnTo>
                    <a:pt x="170" y="407"/>
                  </a:lnTo>
                  <a:lnTo>
                    <a:pt x="149" y="389"/>
                  </a:lnTo>
                  <a:lnTo>
                    <a:pt x="122" y="381"/>
                  </a:lnTo>
                  <a:lnTo>
                    <a:pt x="109" y="360"/>
                  </a:lnTo>
                  <a:lnTo>
                    <a:pt x="104" y="372"/>
                  </a:lnTo>
                  <a:lnTo>
                    <a:pt x="118" y="394"/>
                  </a:lnTo>
                  <a:lnTo>
                    <a:pt x="49" y="389"/>
                  </a:lnTo>
                  <a:lnTo>
                    <a:pt x="17" y="398"/>
                  </a:lnTo>
                  <a:lnTo>
                    <a:pt x="5" y="325"/>
                  </a:lnTo>
                  <a:lnTo>
                    <a:pt x="13" y="309"/>
                  </a:lnTo>
                  <a:lnTo>
                    <a:pt x="0" y="261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84" name="Freeform 46"/>
            <p:cNvSpPr>
              <a:spLocks/>
            </p:cNvSpPr>
            <p:nvPr/>
          </p:nvSpPr>
          <p:spPr bwMode="auto">
            <a:xfrm>
              <a:off x="2136" y="1100"/>
              <a:ext cx="222" cy="146"/>
            </a:xfrm>
            <a:custGeom>
              <a:avLst/>
              <a:gdLst>
                <a:gd name="T0" fmla="*/ 0 w 578"/>
                <a:gd name="T1" fmla="*/ 62 h 425"/>
                <a:gd name="T2" fmla="*/ 2 w 578"/>
                <a:gd name="T3" fmla="*/ 55 h 425"/>
                <a:gd name="T4" fmla="*/ 12 w 578"/>
                <a:gd name="T5" fmla="*/ 49 h 425"/>
                <a:gd name="T6" fmla="*/ 19 w 578"/>
                <a:gd name="T7" fmla="*/ 35 h 425"/>
                <a:gd name="T8" fmla="*/ 10 w 578"/>
                <a:gd name="T9" fmla="*/ 18 h 425"/>
                <a:gd name="T10" fmla="*/ 12 w 578"/>
                <a:gd name="T11" fmla="*/ 15 h 425"/>
                <a:gd name="T12" fmla="*/ 15 w 578"/>
                <a:gd name="T13" fmla="*/ 15 h 425"/>
                <a:gd name="T14" fmla="*/ 28 w 578"/>
                <a:gd name="T15" fmla="*/ 18 h 425"/>
                <a:gd name="T16" fmla="*/ 54 w 578"/>
                <a:gd name="T17" fmla="*/ 19 h 425"/>
                <a:gd name="T18" fmla="*/ 67 w 578"/>
                <a:gd name="T19" fmla="*/ 12 h 425"/>
                <a:gd name="T20" fmla="*/ 84 w 578"/>
                <a:gd name="T21" fmla="*/ 15 h 425"/>
                <a:gd name="T22" fmla="*/ 89 w 578"/>
                <a:gd name="T23" fmla="*/ 6 h 425"/>
                <a:gd name="T24" fmla="*/ 99 w 578"/>
                <a:gd name="T25" fmla="*/ 12 h 425"/>
                <a:gd name="T26" fmla="*/ 108 w 578"/>
                <a:gd name="T27" fmla="*/ 14 h 425"/>
                <a:gd name="T28" fmla="*/ 111 w 578"/>
                <a:gd name="T29" fmla="*/ 8 h 425"/>
                <a:gd name="T30" fmla="*/ 123 w 578"/>
                <a:gd name="T31" fmla="*/ 4 h 425"/>
                <a:gd name="T32" fmla="*/ 134 w 578"/>
                <a:gd name="T33" fmla="*/ 9 h 425"/>
                <a:gd name="T34" fmla="*/ 145 w 578"/>
                <a:gd name="T35" fmla="*/ 6 h 425"/>
                <a:gd name="T36" fmla="*/ 153 w 578"/>
                <a:gd name="T37" fmla="*/ 11 h 425"/>
                <a:gd name="T38" fmla="*/ 165 w 578"/>
                <a:gd name="T39" fmla="*/ 6 h 425"/>
                <a:gd name="T40" fmla="*/ 175 w 578"/>
                <a:gd name="T41" fmla="*/ 8 h 425"/>
                <a:gd name="T42" fmla="*/ 180 w 578"/>
                <a:gd name="T43" fmla="*/ 6 h 425"/>
                <a:gd name="T44" fmla="*/ 182 w 578"/>
                <a:gd name="T45" fmla="*/ 1 h 425"/>
                <a:gd name="T46" fmla="*/ 186 w 578"/>
                <a:gd name="T47" fmla="*/ 3 h 425"/>
                <a:gd name="T48" fmla="*/ 198 w 578"/>
                <a:gd name="T49" fmla="*/ 0 h 425"/>
                <a:gd name="T50" fmla="*/ 202 w 578"/>
                <a:gd name="T51" fmla="*/ 3 h 425"/>
                <a:gd name="T52" fmla="*/ 202 w 578"/>
                <a:gd name="T53" fmla="*/ 14 h 425"/>
                <a:gd name="T54" fmla="*/ 207 w 578"/>
                <a:gd name="T55" fmla="*/ 16 h 425"/>
                <a:gd name="T56" fmla="*/ 215 w 578"/>
                <a:gd name="T57" fmla="*/ 18 h 425"/>
                <a:gd name="T58" fmla="*/ 222 w 578"/>
                <a:gd name="T59" fmla="*/ 34 h 425"/>
                <a:gd name="T60" fmla="*/ 219 w 578"/>
                <a:gd name="T61" fmla="*/ 43 h 425"/>
                <a:gd name="T62" fmla="*/ 207 w 578"/>
                <a:gd name="T63" fmla="*/ 55 h 425"/>
                <a:gd name="T64" fmla="*/ 200 w 578"/>
                <a:gd name="T65" fmla="*/ 56 h 425"/>
                <a:gd name="T66" fmla="*/ 198 w 578"/>
                <a:gd name="T67" fmla="*/ 65 h 425"/>
                <a:gd name="T68" fmla="*/ 183 w 578"/>
                <a:gd name="T69" fmla="*/ 76 h 425"/>
                <a:gd name="T70" fmla="*/ 173 w 578"/>
                <a:gd name="T71" fmla="*/ 93 h 425"/>
                <a:gd name="T72" fmla="*/ 170 w 578"/>
                <a:gd name="T73" fmla="*/ 108 h 425"/>
                <a:gd name="T74" fmla="*/ 165 w 578"/>
                <a:gd name="T75" fmla="*/ 112 h 425"/>
                <a:gd name="T76" fmla="*/ 156 w 578"/>
                <a:gd name="T77" fmla="*/ 114 h 425"/>
                <a:gd name="T78" fmla="*/ 133 w 578"/>
                <a:gd name="T79" fmla="*/ 112 h 425"/>
                <a:gd name="T80" fmla="*/ 114 w 578"/>
                <a:gd name="T81" fmla="*/ 120 h 425"/>
                <a:gd name="T82" fmla="*/ 108 w 578"/>
                <a:gd name="T83" fmla="*/ 115 h 425"/>
                <a:gd name="T84" fmla="*/ 101 w 578"/>
                <a:gd name="T85" fmla="*/ 115 h 425"/>
                <a:gd name="T86" fmla="*/ 81 w 578"/>
                <a:gd name="T87" fmla="*/ 133 h 425"/>
                <a:gd name="T88" fmla="*/ 67 w 578"/>
                <a:gd name="T89" fmla="*/ 136 h 425"/>
                <a:gd name="T90" fmla="*/ 64 w 578"/>
                <a:gd name="T91" fmla="*/ 142 h 425"/>
                <a:gd name="T92" fmla="*/ 49 w 578"/>
                <a:gd name="T93" fmla="*/ 146 h 425"/>
                <a:gd name="T94" fmla="*/ 34 w 578"/>
                <a:gd name="T95" fmla="*/ 145 h 425"/>
                <a:gd name="T96" fmla="*/ 34 w 578"/>
                <a:gd name="T97" fmla="*/ 133 h 425"/>
                <a:gd name="T98" fmla="*/ 30 w 578"/>
                <a:gd name="T99" fmla="*/ 128 h 425"/>
                <a:gd name="T100" fmla="*/ 25 w 578"/>
                <a:gd name="T101" fmla="*/ 127 h 425"/>
                <a:gd name="T102" fmla="*/ 19 w 578"/>
                <a:gd name="T103" fmla="*/ 116 h 425"/>
                <a:gd name="T104" fmla="*/ 10 w 578"/>
                <a:gd name="T105" fmla="*/ 109 h 425"/>
                <a:gd name="T106" fmla="*/ 17 w 578"/>
                <a:gd name="T107" fmla="*/ 103 h 425"/>
                <a:gd name="T108" fmla="*/ 12 w 578"/>
                <a:gd name="T109" fmla="*/ 93 h 425"/>
                <a:gd name="T110" fmla="*/ 13 w 578"/>
                <a:gd name="T111" fmla="*/ 93 h 425"/>
                <a:gd name="T112" fmla="*/ 12 w 578"/>
                <a:gd name="T113" fmla="*/ 89 h 425"/>
                <a:gd name="T114" fmla="*/ 7 w 578"/>
                <a:gd name="T115" fmla="*/ 86 h 425"/>
                <a:gd name="T116" fmla="*/ 5 w 578"/>
                <a:gd name="T117" fmla="*/ 72 h 425"/>
                <a:gd name="T118" fmla="*/ 0 w 578"/>
                <a:gd name="T119" fmla="*/ 62 h 4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78" h="425">
                  <a:moveTo>
                    <a:pt x="0" y="181"/>
                  </a:moveTo>
                  <a:lnTo>
                    <a:pt x="4" y="159"/>
                  </a:lnTo>
                  <a:lnTo>
                    <a:pt x="31" y="142"/>
                  </a:lnTo>
                  <a:lnTo>
                    <a:pt x="49" y="103"/>
                  </a:lnTo>
                  <a:lnTo>
                    <a:pt x="27" y="52"/>
                  </a:lnTo>
                  <a:lnTo>
                    <a:pt x="31" y="43"/>
                  </a:lnTo>
                  <a:lnTo>
                    <a:pt x="40" y="43"/>
                  </a:lnTo>
                  <a:lnTo>
                    <a:pt x="74" y="52"/>
                  </a:lnTo>
                  <a:lnTo>
                    <a:pt x="140" y="56"/>
                  </a:lnTo>
                  <a:lnTo>
                    <a:pt x="175" y="35"/>
                  </a:lnTo>
                  <a:lnTo>
                    <a:pt x="219" y="43"/>
                  </a:lnTo>
                  <a:lnTo>
                    <a:pt x="232" y="18"/>
                  </a:lnTo>
                  <a:lnTo>
                    <a:pt x="259" y="35"/>
                  </a:lnTo>
                  <a:lnTo>
                    <a:pt x="280" y="40"/>
                  </a:lnTo>
                  <a:lnTo>
                    <a:pt x="289" y="22"/>
                  </a:lnTo>
                  <a:lnTo>
                    <a:pt x="319" y="13"/>
                  </a:lnTo>
                  <a:lnTo>
                    <a:pt x="350" y="27"/>
                  </a:lnTo>
                  <a:lnTo>
                    <a:pt x="377" y="18"/>
                  </a:lnTo>
                  <a:lnTo>
                    <a:pt x="399" y="31"/>
                  </a:lnTo>
                  <a:lnTo>
                    <a:pt x="429" y="18"/>
                  </a:lnTo>
                  <a:lnTo>
                    <a:pt x="455" y="22"/>
                  </a:lnTo>
                  <a:lnTo>
                    <a:pt x="468" y="18"/>
                  </a:lnTo>
                  <a:lnTo>
                    <a:pt x="473" y="4"/>
                  </a:lnTo>
                  <a:lnTo>
                    <a:pt x="485" y="8"/>
                  </a:lnTo>
                  <a:lnTo>
                    <a:pt x="515" y="0"/>
                  </a:lnTo>
                  <a:lnTo>
                    <a:pt x="525" y="8"/>
                  </a:lnTo>
                  <a:lnTo>
                    <a:pt x="525" y="40"/>
                  </a:lnTo>
                  <a:lnTo>
                    <a:pt x="538" y="46"/>
                  </a:lnTo>
                  <a:lnTo>
                    <a:pt x="560" y="52"/>
                  </a:lnTo>
                  <a:lnTo>
                    <a:pt x="578" y="99"/>
                  </a:lnTo>
                  <a:lnTo>
                    <a:pt x="569" y="125"/>
                  </a:lnTo>
                  <a:lnTo>
                    <a:pt x="538" y="159"/>
                  </a:lnTo>
                  <a:lnTo>
                    <a:pt x="521" y="163"/>
                  </a:lnTo>
                  <a:lnTo>
                    <a:pt x="515" y="190"/>
                  </a:lnTo>
                  <a:lnTo>
                    <a:pt x="477" y="220"/>
                  </a:lnTo>
                  <a:lnTo>
                    <a:pt x="451" y="271"/>
                  </a:lnTo>
                  <a:lnTo>
                    <a:pt x="443" y="314"/>
                  </a:lnTo>
                  <a:lnTo>
                    <a:pt x="429" y="326"/>
                  </a:lnTo>
                  <a:lnTo>
                    <a:pt x="407" y="331"/>
                  </a:lnTo>
                  <a:lnTo>
                    <a:pt x="346" y="326"/>
                  </a:lnTo>
                  <a:lnTo>
                    <a:pt x="298" y="349"/>
                  </a:lnTo>
                  <a:lnTo>
                    <a:pt x="280" y="335"/>
                  </a:lnTo>
                  <a:lnTo>
                    <a:pt x="262" y="335"/>
                  </a:lnTo>
                  <a:lnTo>
                    <a:pt x="210" y="387"/>
                  </a:lnTo>
                  <a:lnTo>
                    <a:pt x="175" y="395"/>
                  </a:lnTo>
                  <a:lnTo>
                    <a:pt x="167" y="413"/>
                  </a:lnTo>
                  <a:lnTo>
                    <a:pt x="127" y="425"/>
                  </a:lnTo>
                  <a:lnTo>
                    <a:pt x="88" y="421"/>
                  </a:lnTo>
                  <a:lnTo>
                    <a:pt x="88" y="387"/>
                  </a:lnTo>
                  <a:lnTo>
                    <a:pt x="78" y="374"/>
                  </a:lnTo>
                  <a:lnTo>
                    <a:pt x="66" y="369"/>
                  </a:lnTo>
                  <a:lnTo>
                    <a:pt x="49" y="339"/>
                  </a:lnTo>
                  <a:lnTo>
                    <a:pt x="27" y="318"/>
                  </a:lnTo>
                  <a:lnTo>
                    <a:pt x="44" y="301"/>
                  </a:lnTo>
                  <a:lnTo>
                    <a:pt x="31" y="271"/>
                  </a:lnTo>
                  <a:lnTo>
                    <a:pt x="35" y="271"/>
                  </a:lnTo>
                  <a:lnTo>
                    <a:pt x="31" y="258"/>
                  </a:lnTo>
                  <a:lnTo>
                    <a:pt x="17" y="250"/>
                  </a:lnTo>
                  <a:lnTo>
                    <a:pt x="12" y="211"/>
                  </a:lnTo>
                  <a:lnTo>
                    <a:pt x="0" y="181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85" name="Freeform 47"/>
            <p:cNvSpPr>
              <a:spLocks/>
            </p:cNvSpPr>
            <p:nvPr/>
          </p:nvSpPr>
          <p:spPr bwMode="auto">
            <a:xfrm>
              <a:off x="1882" y="1141"/>
              <a:ext cx="217" cy="162"/>
            </a:xfrm>
            <a:custGeom>
              <a:avLst/>
              <a:gdLst>
                <a:gd name="T0" fmla="*/ 0 w 564"/>
                <a:gd name="T1" fmla="*/ 59 h 471"/>
                <a:gd name="T2" fmla="*/ 8 w 564"/>
                <a:gd name="T3" fmla="*/ 46 h 471"/>
                <a:gd name="T4" fmla="*/ 35 w 564"/>
                <a:gd name="T5" fmla="*/ 42 h 471"/>
                <a:gd name="T6" fmla="*/ 44 w 564"/>
                <a:gd name="T7" fmla="*/ 32 h 471"/>
                <a:gd name="T8" fmla="*/ 49 w 564"/>
                <a:gd name="T9" fmla="*/ 17 h 471"/>
                <a:gd name="T10" fmla="*/ 78 w 564"/>
                <a:gd name="T11" fmla="*/ 0 h 471"/>
                <a:gd name="T12" fmla="*/ 91 w 564"/>
                <a:gd name="T13" fmla="*/ 3 h 471"/>
                <a:gd name="T14" fmla="*/ 88 w 564"/>
                <a:gd name="T15" fmla="*/ 10 h 471"/>
                <a:gd name="T16" fmla="*/ 101 w 564"/>
                <a:gd name="T17" fmla="*/ 8 h 471"/>
                <a:gd name="T18" fmla="*/ 128 w 564"/>
                <a:gd name="T19" fmla="*/ 34 h 471"/>
                <a:gd name="T20" fmla="*/ 128 w 564"/>
                <a:gd name="T21" fmla="*/ 62 h 471"/>
                <a:gd name="T22" fmla="*/ 130 w 564"/>
                <a:gd name="T23" fmla="*/ 74 h 471"/>
                <a:gd name="T24" fmla="*/ 140 w 564"/>
                <a:gd name="T25" fmla="*/ 74 h 471"/>
                <a:gd name="T26" fmla="*/ 157 w 564"/>
                <a:gd name="T27" fmla="*/ 62 h 471"/>
                <a:gd name="T28" fmla="*/ 167 w 564"/>
                <a:gd name="T29" fmla="*/ 72 h 471"/>
                <a:gd name="T30" fmla="*/ 172 w 564"/>
                <a:gd name="T31" fmla="*/ 72 h 471"/>
                <a:gd name="T32" fmla="*/ 170 w 564"/>
                <a:gd name="T33" fmla="*/ 60 h 471"/>
                <a:gd name="T34" fmla="*/ 179 w 564"/>
                <a:gd name="T35" fmla="*/ 60 h 471"/>
                <a:gd name="T36" fmla="*/ 184 w 564"/>
                <a:gd name="T37" fmla="*/ 79 h 471"/>
                <a:gd name="T38" fmla="*/ 197 w 564"/>
                <a:gd name="T39" fmla="*/ 106 h 471"/>
                <a:gd name="T40" fmla="*/ 217 w 564"/>
                <a:gd name="T41" fmla="*/ 116 h 471"/>
                <a:gd name="T42" fmla="*/ 204 w 564"/>
                <a:gd name="T43" fmla="*/ 129 h 471"/>
                <a:gd name="T44" fmla="*/ 167 w 564"/>
                <a:gd name="T45" fmla="*/ 151 h 471"/>
                <a:gd name="T46" fmla="*/ 149 w 564"/>
                <a:gd name="T47" fmla="*/ 159 h 471"/>
                <a:gd name="T48" fmla="*/ 127 w 564"/>
                <a:gd name="T49" fmla="*/ 159 h 471"/>
                <a:gd name="T50" fmla="*/ 103 w 564"/>
                <a:gd name="T51" fmla="*/ 153 h 471"/>
                <a:gd name="T52" fmla="*/ 62 w 564"/>
                <a:gd name="T53" fmla="*/ 162 h 471"/>
                <a:gd name="T54" fmla="*/ 19 w 564"/>
                <a:gd name="T55" fmla="*/ 158 h 471"/>
                <a:gd name="T56" fmla="*/ 20 w 564"/>
                <a:gd name="T57" fmla="*/ 121 h 471"/>
                <a:gd name="T58" fmla="*/ 14 w 564"/>
                <a:gd name="T59" fmla="*/ 103 h 471"/>
                <a:gd name="T60" fmla="*/ 22 w 564"/>
                <a:gd name="T61" fmla="*/ 97 h 471"/>
                <a:gd name="T62" fmla="*/ 12 w 564"/>
                <a:gd name="T63" fmla="*/ 66 h 4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64" h="471">
                  <a:moveTo>
                    <a:pt x="0" y="184"/>
                  </a:moveTo>
                  <a:lnTo>
                    <a:pt x="0" y="171"/>
                  </a:lnTo>
                  <a:lnTo>
                    <a:pt x="14" y="157"/>
                  </a:lnTo>
                  <a:lnTo>
                    <a:pt x="22" y="133"/>
                  </a:lnTo>
                  <a:lnTo>
                    <a:pt x="62" y="119"/>
                  </a:lnTo>
                  <a:lnTo>
                    <a:pt x="92" y="123"/>
                  </a:lnTo>
                  <a:lnTo>
                    <a:pt x="106" y="115"/>
                  </a:lnTo>
                  <a:lnTo>
                    <a:pt x="114" y="94"/>
                  </a:lnTo>
                  <a:lnTo>
                    <a:pt x="106" y="69"/>
                  </a:lnTo>
                  <a:lnTo>
                    <a:pt x="128" y="50"/>
                  </a:lnTo>
                  <a:lnTo>
                    <a:pt x="167" y="55"/>
                  </a:lnTo>
                  <a:lnTo>
                    <a:pt x="202" y="0"/>
                  </a:lnTo>
                  <a:lnTo>
                    <a:pt x="228" y="0"/>
                  </a:lnTo>
                  <a:lnTo>
                    <a:pt x="237" y="8"/>
                  </a:lnTo>
                  <a:lnTo>
                    <a:pt x="219" y="22"/>
                  </a:lnTo>
                  <a:lnTo>
                    <a:pt x="228" y="30"/>
                  </a:lnTo>
                  <a:lnTo>
                    <a:pt x="241" y="33"/>
                  </a:lnTo>
                  <a:lnTo>
                    <a:pt x="263" y="22"/>
                  </a:lnTo>
                  <a:lnTo>
                    <a:pt x="316" y="64"/>
                  </a:lnTo>
                  <a:lnTo>
                    <a:pt x="332" y="99"/>
                  </a:lnTo>
                  <a:lnTo>
                    <a:pt x="355" y="175"/>
                  </a:lnTo>
                  <a:lnTo>
                    <a:pt x="332" y="180"/>
                  </a:lnTo>
                  <a:lnTo>
                    <a:pt x="324" y="192"/>
                  </a:lnTo>
                  <a:lnTo>
                    <a:pt x="337" y="214"/>
                  </a:lnTo>
                  <a:lnTo>
                    <a:pt x="342" y="218"/>
                  </a:lnTo>
                  <a:lnTo>
                    <a:pt x="363" y="214"/>
                  </a:lnTo>
                  <a:lnTo>
                    <a:pt x="394" y="180"/>
                  </a:lnTo>
                  <a:lnTo>
                    <a:pt x="408" y="180"/>
                  </a:lnTo>
                  <a:lnTo>
                    <a:pt x="421" y="187"/>
                  </a:lnTo>
                  <a:lnTo>
                    <a:pt x="433" y="210"/>
                  </a:lnTo>
                  <a:lnTo>
                    <a:pt x="442" y="214"/>
                  </a:lnTo>
                  <a:lnTo>
                    <a:pt x="447" y="210"/>
                  </a:lnTo>
                  <a:lnTo>
                    <a:pt x="438" y="187"/>
                  </a:lnTo>
                  <a:lnTo>
                    <a:pt x="442" y="175"/>
                  </a:lnTo>
                  <a:lnTo>
                    <a:pt x="452" y="171"/>
                  </a:lnTo>
                  <a:lnTo>
                    <a:pt x="464" y="175"/>
                  </a:lnTo>
                  <a:lnTo>
                    <a:pt x="473" y="187"/>
                  </a:lnTo>
                  <a:lnTo>
                    <a:pt x="477" y="231"/>
                  </a:lnTo>
                  <a:lnTo>
                    <a:pt x="503" y="299"/>
                  </a:lnTo>
                  <a:lnTo>
                    <a:pt x="513" y="307"/>
                  </a:lnTo>
                  <a:lnTo>
                    <a:pt x="530" y="307"/>
                  </a:lnTo>
                  <a:lnTo>
                    <a:pt x="564" y="337"/>
                  </a:lnTo>
                  <a:lnTo>
                    <a:pt x="535" y="341"/>
                  </a:lnTo>
                  <a:lnTo>
                    <a:pt x="530" y="376"/>
                  </a:lnTo>
                  <a:lnTo>
                    <a:pt x="495" y="381"/>
                  </a:lnTo>
                  <a:lnTo>
                    <a:pt x="433" y="440"/>
                  </a:lnTo>
                  <a:lnTo>
                    <a:pt x="399" y="448"/>
                  </a:lnTo>
                  <a:lnTo>
                    <a:pt x="386" y="462"/>
                  </a:lnTo>
                  <a:lnTo>
                    <a:pt x="355" y="436"/>
                  </a:lnTo>
                  <a:lnTo>
                    <a:pt x="329" y="462"/>
                  </a:lnTo>
                  <a:lnTo>
                    <a:pt x="294" y="462"/>
                  </a:lnTo>
                  <a:lnTo>
                    <a:pt x="267" y="444"/>
                  </a:lnTo>
                  <a:lnTo>
                    <a:pt x="228" y="440"/>
                  </a:lnTo>
                  <a:lnTo>
                    <a:pt x="162" y="471"/>
                  </a:lnTo>
                  <a:lnTo>
                    <a:pt x="66" y="467"/>
                  </a:lnTo>
                  <a:lnTo>
                    <a:pt x="49" y="458"/>
                  </a:lnTo>
                  <a:lnTo>
                    <a:pt x="40" y="440"/>
                  </a:lnTo>
                  <a:lnTo>
                    <a:pt x="53" y="351"/>
                  </a:lnTo>
                  <a:lnTo>
                    <a:pt x="49" y="325"/>
                  </a:lnTo>
                  <a:lnTo>
                    <a:pt x="36" y="299"/>
                  </a:lnTo>
                  <a:lnTo>
                    <a:pt x="40" y="286"/>
                  </a:lnTo>
                  <a:lnTo>
                    <a:pt x="58" y="282"/>
                  </a:lnTo>
                  <a:lnTo>
                    <a:pt x="40" y="205"/>
                  </a:lnTo>
                  <a:lnTo>
                    <a:pt x="31" y="192"/>
                  </a:lnTo>
                  <a:lnTo>
                    <a:pt x="0" y="184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86" name="Freeform 48"/>
            <p:cNvSpPr>
              <a:spLocks/>
            </p:cNvSpPr>
            <p:nvPr/>
          </p:nvSpPr>
          <p:spPr bwMode="auto">
            <a:xfrm>
              <a:off x="2228" y="731"/>
              <a:ext cx="223" cy="154"/>
            </a:xfrm>
            <a:custGeom>
              <a:avLst/>
              <a:gdLst>
                <a:gd name="T0" fmla="*/ 0 w 581"/>
                <a:gd name="T1" fmla="*/ 27 h 446"/>
                <a:gd name="T2" fmla="*/ 3 w 581"/>
                <a:gd name="T3" fmla="*/ 36 h 446"/>
                <a:gd name="T4" fmla="*/ 13 w 581"/>
                <a:gd name="T5" fmla="*/ 47 h 446"/>
                <a:gd name="T6" fmla="*/ 13 w 581"/>
                <a:gd name="T7" fmla="*/ 69 h 446"/>
                <a:gd name="T8" fmla="*/ 8 w 581"/>
                <a:gd name="T9" fmla="*/ 77 h 446"/>
                <a:gd name="T10" fmla="*/ 10 w 581"/>
                <a:gd name="T11" fmla="*/ 83 h 446"/>
                <a:gd name="T12" fmla="*/ 27 w 581"/>
                <a:gd name="T13" fmla="*/ 93 h 446"/>
                <a:gd name="T14" fmla="*/ 27 w 581"/>
                <a:gd name="T15" fmla="*/ 100 h 446"/>
                <a:gd name="T16" fmla="*/ 33 w 581"/>
                <a:gd name="T17" fmla="*/ 113 h 446"/>
                <a:gd name="T18" fmla="*/ 38 w 581"/>
                <a:gd name="T19" fmla="*/ 129 h 446"/>
                <a:gd name="T20" fmla="*/ 37 w 581"/>
                <a:gd name="T21" fmla="*/ 139 h 446"/>
                <a:gd name="T22" fmla="*/ 38 w 581"/>
                <a:gd name="T23" fmla="*/ 145 h 446"/>
                <a:gd name="T24" fmla="*/ 49 w 581"/>
                <a:gd name="T25" fmla="*/ 144 h 446"/>
                <a:gd name="T26" fmla="*/ 54 w 581"/>
                <a:gd name="T27" fmla="*/ 151 h 446"/>
                <a:gd name="T28" fmla="*/ 67 w 581"/>
                <a:gd name="T29" fmla="*/ 154 h 446"/>
                <a:gd name="T30" fmla="*/ 79 w 581"/>
                <a:gd name="T31" fmla="*/ 150 h 446"/>
                <a:gd name="T32" fmla="*/ 84 w 581"/>
                <a:gd name="T33" fmla="*/ 145 h 446"/>
                <a:gd name="T34" fmla="*/ 86 w 581"/>
                <a:gd name="T35" fmla="*/ 127 h 446"/>
                <a:gd name="T36" fmla="*/ 102 w 581"/>
                <a:gd name="T37" fmla="*/ 116 h 446"/>
                <a:gd name="T38" fmla="*/ 109 w 581"/>
                <a:gd name="T39" fmla="*/ 116 h 446"/>
                <a:gd name="T40" fmla="*/ 114 w 581"/>
                <a:gd name="T41" fmla="*/ 113 h 446"/>
                <a:gd name="T42" fmla="*/ 114 w 581"/>
                <a:gd name="T43" fmla="*/ 105 h 446"/>
                <a:gd name="T44" fmla="*/ 121 w 581"/>
                <a:gd name="T45" fmla="*/ 107 h 446"/>
                <a:gd name="T46" fmla="*/ 126 w 581"/>
                <a:gd name="T47" fmla="*/ 105 h 446"/>
                <a:gd name="T48" fmla="*/ 124 w 581"/>
                <a:gd name="T49" fmla="*/ 99 h 446"/>
                <a:gd name="T50" fmla="*/ 132 w 581"/>
                <a:gd name="T51" fmla="*/ 97 h 446"/>
                <a:gd name="T52" fmla="*/ 138 w 581"/>
                <a:gd name="T53" fmla="*/ 92 h 446"/>
                <a:gd name="T54" fmla="*/ 143 w 581"/>
                <a:gd name="T55" fmla="*/ 90 h 446"/>
                <a:gd name="T56" fmla="*/ 149 w 581"/>
                <a:gd name="T57" fmla="*/ 93 h 446"/>
                <a:gd name="T58" fmla="*/ 156 w 581"/>
                <a:gd name="T59" fmla="*/ 90 h 446"/>
                <a:gd name="T60" fmla="*/ 164 w 581"/>
                <a:gd name="T61" fmla="*/ 93 h 446"/>
                <a:gd name="T62" fmla="*/ 174 w 581"/>
                <a:gd name="T63" fmla="*/ 93 h 446"/>
                <a:gd name="T64" fmla="*/ 185 w 581"/>
                <a:gd name="T65" fmla="*/ 96 h 446"/>
                <a:gd name="T66" fmla="*/ 193 w 581"/>
                <a:gd name="T67" fmla="*/ 107 h 446"/>
                <a:gd name="T68" fmla="*/ 200 w 581"/>
                <a:gd name="T69" fmla="*/ 113 h 446"/>
                <a:gd name="T70" fmla="*/ 203 w 581"/>
                <a:gd name="T71" fmla="*/ 113 h 446"/>
                <a:gd name="T72" fmla="*/ 205 w 581"/>
                <a:gd name="T73" fmla="*/ 97 h 446"/>
                <a:gd name="T74" fmla="*/ 220 w 581"/>
                <a:gd name="T75" fmla="*/ 104 h 446"/>
                <a:gd name="T76" fmla="*/ 223 w 581"/>
                <a:gd name="T77" fmla="*/ 96 h 446"/>
                <a:gd name="T78" fmla="*/ 220 w 581"/>
                <a:gd name="T79" fmla="*/ 87 h 446"/>
                <a:gd name="T80" fmla="*/ 222 w 581"/>
                <a:gd name="T81" fmla="*/ 81 h 446"/>
                <a:gd name="T82" fmla="*/ 220 w 581"/>
                <a:gd name="T83" fmla="*/ 69 h 446"/>
                <a:gd name="T84" fmla="*/ 215 w 581"/>
                <a:gd name="T85" fmla="*/ 62 h 446"/>
                <a:gd name="T86" fmla="*/ 216 w 581"/>
                <a:gd name="T87" fmla="*/ 55 h 446"/>
                <a:gd name="T88" fmla="*/ 203 w 581"/>
                <a:gd name="T89" fmla="*/ 47 h 446"/>
                <a:gd name="T90" fmla="*/ 180 w 581"/>
                <a:gd name="T91" fmla="*/ 22 h 446"/>
                <a:gd name="T92" fmla="*/ 174 w 581"/>
                <a:gd name="T93" fmla="*/ 19 h 446"/>
                <a:gd name="T94" fmla="*/ 166 w 581"/>
                <a:gd name="T95" fmla="*/ 24 h 446"/>
                <a:gd name="T96" fmla="*/ 164 w 581"/>
                <a:gd name="T97" fmla="*/ 29 h 446"/>
                <a:gd name="T98" fmla="*/ 153 w 581"/>
                <a:gd name="T99" fmla="*/ 29 h 446"/>
                <a:gd name="T100" fmla="*/ 132 w 581"/>
                <a:gd name="T101" fmla="*/ 36 h 446"/>
                <a:gd name="T102" fmla="*/ 116 w 581"/>
                <a:gd name="T103" fmla="*/ 28 h 446"/>
                <a:gd name="T104" fmla="*/ 109 w 581"/>
                <a:gd name="T105" fmla="*/ 19 h 446"/>
                <a:gd name="T106" fmla="*/ 97 w 581"/>
                <a:gd name="T107" fmla="*/ 16 h 446"/>
                <a:gd name="T108" fmla="*/ 101 w 581"/>
                <a:gd name="T109" fmla="*/ 9 h 446"/>
                <a:gd name="T110" fmla="*/ 94 w 581"/>
                <a:gd name="T111" fmla="*/ 6 h 446"/>
                <a:gd name="T112" fmla="*/ 84 w 581"/>
                <a:gd name="T113" fmla="*/ 3 h 446"/>
                <a:gd name="T114" fmla="*/ 78 w 581"/>
                <a:gd name="T115" fmla="*/ 4 h 446"/>
                <a:gd name="T116" fmla="*/ 68 w 581"/>
                <a:gd name="T117" fmla="*/ 0 h 446"/>
                <a:gd name="T118" fmla="*/ 33 w 581"/>
                <a:gd name="T119" fmla="*/ 1 h 446"/>
                <a:gd name="T120" fmla="*/ 18 w 581"/>
                <a:gd name="T121" fmla="*/ 8 h 446"/>
                <a:gd name="T122" fmla="*/ 0 w 581"/>
                <a:gd name="T123" fmla="*/ 27 h 4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81" h="446">
                  <a:moveTo>
                    <a:pt x="0" y="77"/>
                  </a:moveTo>
                  <a:lnTo>
                    <a:pt x="9" y="103"/>
                  </a:lnTo>
                  <a:lnTo>
                    <a:pt x="34" y="137"/>
                  </a:lnTo>
                  <a:lnTo>
                    <a:pt x="34" y="201"/>
                  </a:lnTo>
                  <a:lnTo>
                    <a:pt x="21" y="224"/>
                  </a:lnTo>
                  <a:lnTo>
                    <a:pt x="26" y="240"/>
                  </a:lnTo>
                  <a:lnTo>
                    <a:pt x="70" y="270"/>
                  </a:lnTo>
                  <a:lnTo>
                    <a:pt x="70" y="291"/>
                  </a:lnTo>
                  <a:lnTo>
                    <a:pt x="87" y="327"/>
                  </a:lnTo>
                  <a:lnTo>
                    <a:pt x="100" y="373"/>
                  </a:lnTo>
                  <a:lnTo>
                    <a:pt x="97" y="403"/>
                  </a:lnTo>
                  <a:lnTo>
                    <a:pt x="100" y="420"/>
                  </a:lnTo>
                  <a:lnTo>
                    <a:pt x="127" y="416"/>
                  </a:lnTo>
                  <a:lnTo>
                    <a:pt x="140" y="437"/>
                  </a:lnTo>
                  <a:lnTo>
                    <a:pt x="174" y="446"/>
                  </a:lnTo>
                  <a:lnTo>
                    <a:pt x="205" y="433"/>
                  </a:lnTo>
                  <a:lnTo>
                    <a:pt x="219" y="420"/>
                  </a:lnTo>
                  <a:lnTo>
                    <a:pt x="223" y="369"/>
                  </a:lnTo>
                  <a:lnTo>
                    <a:pt x="267" y="335"/>
                  </a:lnTo>
                  <a:lnTo>
                    <a:pt x="284" y="335"/>
                  </a:lnTo>
                  <a:lnTo>
                    <a:pt x="297" y="327"/>
                  </a:lnTo>
                  <a:lnTo>
                    <a:pt x="297" y="304"/>
                  </a:lnTo>
                  <a:lnTo>
                    <a:pt x="315" y="309"/>
                  </a:lnTo>
                  <a:lnTo>
                    <a:pt x="328" y="304"/>
                  </a:lnTo>
                  <a:lnTo>
                    <a:pt x="324" y="287"/>
                  </a:lnTo>
                  <a:lnTo>
                    <a:pt x="345" y="282"/>
                  </a:lnTo>
                  <a:lnTo>
                    <a:pt x="359" y="266"/>
                  </a:lnTo>
                  <a:lnTo>
                    <a:pt x="372" y="262"/>
                  </a:lnTo>
                  <a:lnTo>
                    <a:pt x="389" y="270"/>
                  </a:lnTo>
                  <a:lnTo>
                    <a:pt x="407" y="262"/>
                  </a:lnTo>
                  <a:lnTo>
                    <a:pt x="428" y="270"/>
                  </a:lnTo>
                  <a:lnTo>
                    <a:pt x="454" y="270"/>
                  </a:lnTo>
                  <a:lnTo>
                    <a:pt x="481" y="278"/>
                  </a:lnTo>
                  <a:lnTo>
                    <a:pt x="503" y="309"/>
                  </a:lnTo>
                  <a:lnTo>
                    <a:pt x="520" y="327"/>
                  </a:lnTo>
                  <a:lnTo>
                    <a:pt x="530" y="327"/>
                  </a:lnTo>
                  <a:lnTo>
                    <a:pt x="534" y="282"/>
                  </a:lnTo>
                  <a:lnTo>
                    <a:pt x="573" y="300"/>
                  </a:lnTo>
                  <a:lnTo>
                    <a:pt x="581" y="278"/>
                  </a:lnTo>
                  <a:lnTo>
                    <a:pt x="573" y="252"/>
                  </a:lnTo>
                  <a:lnTo>
                    <a:pt x="578" y="235"/>
                  </a:lnTo>
                  <a:lnTo>
                    <a:pt x="573" y="201"/>
                  </a:lnTo>
                  <a:lnTo>
                    <a:pt x="559" y="180"/>
                  </a:lnTo>
                  <a:lnTo>
                    <a:pt x="564" y="159"/>
                  </a:lnTo>
                  <a:lnTo>
                    <a:pt x="530" y="137"/>
                  </a:lnTo>
                  <a:lnTo>
                    <a:pt x="469" y="64"/>
                  </a:lnTo>
                  <a:lnTo>
                    <a:pt x="454" y="56"/>
                  </a:lnTo>
                  <a:lnTo>
                    <a:pt x="432" y="69"/>
                  </a:lnTo>
                  <a:lnTo>
                    <a:pt x="428" y="85"/>
                  </a:lnTo>
                  <a:lnTo>
                    <a:pt x="398" y="85"/>
                  </a:lnTo>
                  <a:lnTo>
                    <a:pt x="345" y="103"/>
                  </a:lnTo>
                  <a:lnTo>
                    <a:pt x="302" y="82"/>
                  </a:lnTo>
                  <a:lnTo>
                    <a:pt x="284" y="56"/>
                  </a:lnTo>
                  <a:lnTo>
                    <a:pt x="253" y="47"/>
                  </a:lnTo>
                  <a:lnTo>
                    <a:pt x="263" y="26"/>
                  </a:lnTo>
                  <a:lnTo>
                    <a:pt x="244" y="18"/>
                  </a:lnTo>
                  <a:lnTo>
                    <a:pt x="219" y="8"/>
                  </a:lnTo>
                  <a:lnTo>
                    <a:pt x="202" y="12"/>
                  </a:lnTo>
                  <a:lnTo>
                    <a:pt x="178" y="0"/>
                  </a:lnTo>
                  <a:lnTo>
                    <a:pt x="87" y="4"/>
                  </a:lnTo>
                  <a:lnTo>
                    <a:pt x="48" y="22"/>
                  </a:lnTo>
                  <a:lnTo>
                    <a:pt x="0" y="77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87" name="Freeform 49"/>
            <p:cNvSpPr>
              <a:spLocks/>
            </p:cNvSpPr>
            <p:nvPr/>
          </p:nvSpPr>
          <p:spPr bwMode="auto">
            <a:xfrm>
              <a:off x="2307" y="980"/>
              <a:ext cx="223" cy="185"/>
            </a:xfrm>
            <a:custGeom>
              <a:avLst/>
              <a:gdLst>
                <a:gd name="T0" fmla="*/ 0 w 582"/>
                <a:gd name="T1" fmla="*/ 59 h 536"/>
                <a:gd name="T2" fmla="*/ 2 w 582"/>
                <a:gd name="T3" fmla="*/ 34 h 536"/>
                <a:gd name="T4" fmla="*/ 15 w 582"/>
                <a:gd name="T5" fmla="*/ 20 h 536"/>
                <a:gd name="T6" fmla="*/ 51 w 582"/>
                <a:gd name="T7" fmla="*/ 22 h 536"/>
                <a:gd name="T8" fmla="*/ 59 w 582"/>
                <a:gd name="T9" fmla="*/ 21 h 536"/>
                <a:gd name="T10" fmla="*/ 82 w 582"/>
                <a:gd name="T11" fmla="*/ 27 h 536"/>
                <a:gd name="T12" fmla="*/ 87 w 582"/>
                <a:gd name="T13" fmla="*/ 16 h 536"/>
                <a:gd name="T14" fmla="*/ 107 w 582"/>
                <a:gd name="T15" fmla="*/ 20 h 536"/>
                <a:gd name="T16" fmla="*/ 131 w 582"/>
                <a:gd name="T17" fmla="*/ 12 h 536"/>
                <a:gd name="T18" fmla="*/ 156 w 582"/>
                <a:gd name="T19" fmla="*/ 0 h 536"/>
                <a:gd name="T20" fmla="*/ 193 w 582"/>
                <a:gd name="T21" fmla="*/ 16 h 536"/>
                <a:gd name="T22" fmla="*/ 184 w 582"/>
                <a:gd name="T23" fmla="*/ 45 h 536"/>
                <a:gd name="T24" fmla="*/ 190 w 582"/>
                <a:gd name="T25" fmla="*/ 61 h 536"/>
                <a:gd name="T26" fmla="*/ 223 w 582"/>
                <a:gd name="T27" fmla="*/ 65 h 536"/>
                <a:gd name="T28" fmla="*/ 220 w 582"/>
                <a:gd name="T29" fmla="*/ 82 h 536"/>
                <a:gd name="T30" fmla="*/ 220 w 582"/>
                <a:gd name="T31" fmla="*/ 100 h 536"/>
                <a:gd name="T32" fmla="*/ 211 w 582"/>
                <a:gd name="T33" fmla="*/ 99 h 536"/>
                <a:gd name="T34" fmla="*/ 198 w 582"/>
                <a:gd name="T35" fmla="*/ 90 h 536"/>
                <a:gd name="T36" fmla="*/ 179 w 582"/>
                <a:gd name="T37" fmla="*/ 91 h 536"/>
                <a:gd name="T38" fmla="*/ 166 w 582"/>
                <a:gd name="T39" fmla="*/ 109 h 536"/>
                <a:gd name="T40" fmla="*/ 161 w 582"/>
                <a:gd name="T41" fmla="*/ 130 h 536"/>
                <a:gd name="T42" fmla="*/ 141 w 582"/>
                <a:gd name="T43" fmla="*/ 148 h 536"/>
                <a:gd name="T44" fmla="*/ 131 w 582"/>
                <a:gd name="T45" fmla="*/ 136 h 536"/>
                <a:gd name="T46" fmla="*/ 104 w 582"/>
                <a:gd name="T47" fmla="*/ 150 h 536"/>
                <a:gd name="T48" fmla="*/ 85 w 582"/>
                <a:gd name="T49" fmla="*/ 161 h 536"/>
                <a:gd name="T50" fmla="*/ 67 w 582"/>
                <a:gd name="T51" fmla="*/ 176 h 536"/>
                <a:gd name="T52" fmla="*/ 57 w 582"/>
                <a:gd name="T53" fmla="*/ 185 h 536"/>
                <a:gd name="T54" fmla="*/ 35 w 582"/>
                <a:gd name="T55" fmla="*/ 174 h 536"/>
                <a:gd name="T56" fmla="*/ 51 w 582"/>
                <a:gd name="T57" fmla="*/ 154 h 536"/>
                <a:gd name="T58" fmla="*/ 35 w 582"/>
                <a:gd name="T59" fmla="*/ 136 h 536"/>
                <a:gd name="T60" fmla="*/ 30 w 582"/>
                <a:gd name="T61" fmla="*/ 123 h 536"/>
                <a:gd name="T62" fmla="*/ 15 w 582"/>
                <a:gd name="T63" fmla="*/ 123 h 536"/>
                <a:gd name="T64" fmla="*/ 8 w 582"/>
                <a:gd name="T65" fmla="*/ 108 h 536"/>
                <a:gd name="T66" fmla="*/ 15 w 582"/>
                <a:gd name="T67" fmla="*/ 107 h 536"/>
                <a:gd name="T68" fmla="*/ 12 w 582"/>
                <a:gd name="T69" fmla="*/ 74 h 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2" h="536">
                  <a:moveTo>
                    <a:pt x="0" y="202"/>
                  </a:moveTo>
                  <a:lnTo>
                    <a:pt x="0" y="172"/>
                  </a:lnTo>
                  <a:lnTo>
                    <a:pt x="18" y="146"/>
                  </a:lnTo>
                  <a:lnTo>
                    <a:pt x="5" y="99"/>
                  </a:lnTo>
                  <a:lnTo>
                    <a:pt x="22" y="65"/>
                  </a:lnTo>
                  <a:lnTo>
                    <a:pt x="39" y="57"/>
                  </a:lnTo>
                  <a:lnTo>
                    <a:pt x="110" y="43"/>
                  </a:lnTo>
                  <a:lnTo>
                    <a:pt x="132" y="65"/>
                  </a:lnTo>
                  <a:lnTo>
                    <a:pt x="144" y="69"/>
                  </a:lnTo>
                  <a:lnTo>
                    <a:pt x="154" y="60"/>
                  </a:lnTo>
                  <a:lnTo>
                    <a:pt x="167" y="60"/>
                  </a:lnTo>
                  <a:lnTo>
                    <a:pt x="215" y="77"/>
                  </a:lnTo>
                  <a:lnTo>
                    <a:pt x="227" y="73"/>
                  </a:lnTo>
                  <a:lnTo>
                    <a:pt x="227" y="47"/>
                  </a:lnTo>
                  <a:lnTo>
                    <a:pt x="249" y="60"/>
                  </a:lnTo>
                  <a:lnTo>
                    <a:pt x="280" y="57"/>
                  </a:lnTo>
                  <a:lnTo>
                    <a:pt x="315" y="60"/>
                  </a:lnTo>
                  <a:lnTo>
                    <a:pt x="342" y="34"/>
                  </a:lnTo>
                  <a:lnTo>
                    <a:pt x="380" y="22"/>
                  </a:lnTo>
                  <a:lnTo>
                    <a:pt x="407" y="0"/>
                  </a:lnTo>
                  <a:lnTo>
                    <a:pt x="434" y="30"/>
                  </a:lnTo>
                  <a:lnTo>
                    <a:pt x="504" y="47"/>
                  </a:lnTo>
                  <a:lnTo>
                    <a:pt x="495" y="99"/>
                  </a:lnTo>
                  <a:lnTo>
                    <a:pt x="481" y="129"/>
                  </a:lnTo>
                  <a:lnTo>
                    <a:pt x="486" y="158"/>
                  </a:lnTo>
                  <a:lnTo>
                    <a:pt x="495" y="176"/>
                  </a:lnTo>
                  <a:lnTo>
                    <a:pt x="564" y="180"/>
                  </a:lnTo>
                  <a:lnTo>
                    <a:pt x="582" y="188"/>
                  </a:lnTo>
                  <a:lnTo>
                    <a:pt x="582" y="233"/>
                  </a:lnTo>
                  <a:lnTo>
                    <a:pt x="574" y="237"/>
                  </a:lnTo>
                  <a:lnTo>
                    <a:pt x="582" y="271"/>
                  </a:lnTo>
                  <a:lnTo>
                    <a:pt x="574" y="291"/>
                  </a:lnTo>
                  <a:lnTo>
                    <a:pt x="560" y="296"/>
                  </a:lnTo>
                  <a:lnTo>
                    <a:pt x="551" y="287"/>
                  </a:lnTo>
                  <a:lnTo>
                    <a:pt x="538" y="271"/>
                  </a:lnTo>
                  <a:lnTo>
                    <a:pt x="516" y="260"/>
                  </a:lnTo>
                  <a:lnTo>
                    <a:pt x="495" y="271"/>
                  </a:lnTo>
                  <a:lnTo>
                    <a:pt x="468" y="265"/>
                  </a:lnTo>
                  <a:lnTo>
                    <a:pt x="438" y="287"/>
                  </a:lnTo>
                  <a:lnTo>
                    <a:pt x="434" y="317"/>
                  </a:lnTo>
                  <a:lnTo>
                    <a:pt x="420" y="322"/>
                  </a:lnTo>
                  <a:lnTo>
                    <a:pt x="420" y="378"/>
                  </a:lnTo>
                  <a:lnTo>
                    <a:pt x="407" y="412"/>
                  </a:lnTo>
                  <a:lnTo>
                    <a:pt x="368" y="429"/>
                  </a:lnTo>
                  <a:lnTo>
                    <a:pt x="359" y="402"/>
                  </a:lnTo>
                  <a:lnTo>
                    <a:pt x="342" y="393"/>
                  </a:lnTo>
                  <a:lnTo>
                    <a:pt x="298" y="432"/>
                  </a:lnTo>
                  <a:lnTo>
                    <a:pt x="272" y="436"/>
                  </a:lnTo>
                  <a:lnTo>
                    <a:pt x="254" y="429"/>
                  </a:lnTo>
                  <a:lnTo>
                    <a:pt x="223" y="467"/>
                  </a:lnTo>
                  <a:lnTo>
                    <a:pt x="184" y="493"/>
                  </a:lnTo>
                  <a:lnTo>
                    <a:pt x="175" y="509"/>
                  </a:lnTo>
                  <a:lnTo>
                    <a:pt x="158" y="522"/>
                  </a:lnTo>
                  <a:lnTo>
                    <a:pt x="149" y="536"/>
                  </a:lnTo>
                  <a:lnTo>
                    <a:pt x="123" y="527"/>
                  </a:lnTo>
                  <a:lnTo>
                    <a:pt x="92" y="505"/>
                  </a:lnTo>
                  <a:lnTo>
                    <a:pt x="123" y="471"/>
                  </a:lnTo>
                  <a:lnTo>
                    <a:pt x="132" y="445"/>
                  </a:lnTo>
                  <a:lnTo>
                    <a:pt x="114" y="398"/>
                  </a:lnTo>
                  <a:lnTo>
                    <a:pt x="92" y="393"/>
                  </a:lnTo>
                  <a:lnTo>
                    <a:pt x="79" y="387"/>
                  </a:lnTo>
                  <a:lnTo>
                    <a:pt x="79" y="355"/>
                  </a:lnTo>
                  <a:lnTo>
                    <a:pt x="69" y="347"/>
                  </a:lnTo>
                  <a:lnTo>
                    <a:pt x="39" y="355"/>
                  </a:lnTo>
                  <a:lnTo>
                    <a:pt x="27" y="351"/>
                  </a:lnTo>
                  <a:lnTo>
                    <a:pt x="22" y="313"/>
                  </a:lnTo>
                  <a:lnTo>
                    <a:pt x="27" y="296"/>
                  </a:lnTo>
                  <a:lnTo>
                    <a:pt x="39" y="309"/>
                  </a:lnTo>
                  <a:lnTo>
                    <a:pt x="58" y="271"/>
                  </a:lnTo>
                  <a:lnTo>
                    <a:pt x="31" y="214"/>
                  </a:lnTo>
                  <a:lnTo>
                    <a:pt x="0" y="202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88" name="Freeform 50"/>
            <p:cNvSpPr>
              <a:spLocks/>
            </p:cNvSpPr>
            <p:nvPr/>
          </p:nvSpPr>
          <p:spPr bwMode="auto">
            <a:xfrm>
              <a:off x="2064" y="964"/>
              <a:ext cx="265" cy="155"/>
            </a:xfrm>
            <a:custGeom>
              <a:avLst/>
              <a:gdLst>
                <a:gd name="T0" fmla="*/ 2 w 692"/>
                <a:gd name="T1" fmla="*/ 90 h 450"/>
                <a:gd name="T2" fmla="*/ 10 w 692"/>
                <a:gd name="T3" fmla="*/ 80 h 450"/>
                <a:gd name="T4" fmla="*/ 10 w 692"/>
                <a:gd name="T5" fmla="*/ 65 h 450"/>
                <a:gd name="T6" fmla="*/ 20 w 692"/>
                <a:gd name="T7" fmla="*/ 53 h 450"/>
                <a:gd name="T8" fmla="*/ 34 w 692"/>
                <a:gd name="T9" fmla="*/ 31 h 450"/>
                <a:gd name="T10" fmla="*/ 52 w 692"/>
                <a:gd name="T11" fmla="*/ 0 h 450"/>
                <a:gd name="T12" fmla="*/ 70 w 692"/>
                <a:gd name="T13" fmla="*/ 6 h 450"/>
                <a:gd name="T14" fmla="*/ 85 w 692"/>
                <a:gd name="T15" fmla="*/ 10 h 450"/>
                <a:gd name="T16" fmla="*/ 93 w 692"/>
                <a:gd name="T17" fmla="*/ 1 h 450"/>
                <a:gd name="T18" fmla="*/ 111 w 692"/>
                <a:gd name="T19" fmla="*/ 5 h 450"/>
                <a:gd name="T20" fmla="*/ 97 w 692"/>
                <a:gd name="T21" fmla="*/ 13 h 450"/>
                <a:gd name="T22" fmla="*/ 106 w 692"/>
                <a:gd name="T23" fmla="*/ 21 h 450"/>
                <a:gd name="T24" fmla="*/ 121 w 692"/>
                <a:gd name="T25" fmla="*/ 24 h 450"/>
                <a:gd name="T26" fmla="*/ 126 w 692"/>
                <a:gd name="T27" fmla="*/ 37 h 450"/>
                <a:gd name="T28" fmla="*/ 141 w 692"/>
                <a:gd name="T29" fmla="*/ 36 h 450"/>
                <a:gd name="T30" fmla="*/ 177 w 692"/>
                <a:gd name="T31" fmla="*/ 21 h 450"/>
                <a:gd name="T32" fmla="*/ 191 w 692"/>
                <a:gd name="T33" fmla="*/ 13 h 450"/>
                <a:gd name="T34" fmla="*/ 218 w 692"/>
                <a:gd name="T35" fmla="*/ 15 h 450"/>
                <a:gd name="T36" fmla="*/ 253 w 692"/>
                <a:gd name="T37" fmla="*/ 25 h 450"/>
                <a:gd name="T38" fmla="*/ 251 w 692"/>
                <a:gd name="T39" fmla="*/ 39 h 450"/>
                <a:gd name="T40" fmla="*/ 250 w 692"/>
                <a:gd name="T41" fmla="*/ 67 h 450"/>
                <a:gd name="T42" fmla="*/ 243 w 692"/>
                <a:gd name="T43" fmla="*/ 86 h 450"/>
                <a:gd name="T44" fmla="*/ 265 w 692"/>
                <a:gd name="T45" fmla="*/ 110 h 450"/>
                <a:gd name="T46" fmla="*/ 253 w 692"/>
                <a:gd name="T47" fmla="*/ 118 h 450"/>
                <a:gd name="T48" fmla="*/ 253 w 692"/>
                <a:gd name="T49" fmla="*/ 137 h 450"/>
                <a:gd name="T50" fmla="*/ 246 w 692"/>
                <a:gd name="T51" fmla="*/ 143 h 450"/>
                <a:gd name="T52" fmla="*/ 225 w 692"/>
                <a:gd name="T53" fmla="*/ 146 h 450"/>
                <a:gd name="T54" fmla="*/ 206 w 692"/>
                <a:gd name="T55" fmla="*/ 145 h 450"/>
                <a:gd name="T56" fmla="*/ 183 w 692"/>
                <a:gd name="T57" fmla="*/ 143 h 450"/>
                <a:gd name="T58" fmla="*/ 171 w 692"/>
                <a:gd name="T59" fmla="*/ 148 h 450"/>
                <a:gd name="T60" fmla="*/ 156 w 692"/>
                <a:gd name="T61" fmla="*/ 151 h 450"/>
                <a:gd name="T62" fmla="*/ 126 w 692"/>
                <a:gd name="T63" fmla="*/ 155 h 450"/>
                <a:gd name="T64" fmla="*/ 87 w 692"/>
                <a:gd name="T65" fmla="*/ 151 h 450"/>
                <a:gd name="T66" fmla="*/ 82 w 692"/>
                <a:gd name="T67" fmla="*/ 154 h 450"/>
                <a:gd name="T68" fmla="*/ 56 w 692"/>
                <a:gd name="T69" fmla="*/ 145 h 450"/>
                <a:gd name="T70" fmla="*/ 41 w 692"/>
                <a:gd name="T71" fmla="*/ 136 h 450"/>
                <a:gd name="T72" fmla="*/ 5 w 692"/>
                <a:gd name="T73" fmla="*/ 111 h 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92" h="450">
                  <a:moveTo>
                    <a:pt x="0" y="291"/>
                  </a:moveTo>
                  <a:lnTo>
                    <a:pt x="4" y="262"/>
                  </a:lnTo>
                  <a:lnTo>
                    <a:pt x="26" y="236"/>
                  </a:lnTo>
                  <a:lnTo>
                    <a:pt x="26" y="232"/>
                  </a:lnTo>
                  <a:lnTo>
                    <a:pt x="9" y="189"/>
                  </a:lnTo>
                  <a:lnTo>
                    <a:pt x="26" y="189"/>
                  </a:lnTo>
                  <a:lnTo>
                    <a:pt x="30" y="176"/>
                  </a:lnTo>
                  <a:lnTo>
                    <a:pt x="52" y="154"/>
                  </a:lnTo>
                  <a:lnTo>
                    <a:pt x="91" y="141"/>
                  </a:lnTo>
                  <a:lnTo>
                    <a:pt x="88" y="91"/>
                  </a:lnTo>
                  <a:lnTo>
                    <a:pt x="106" y="38"/>
                  </a:lnTo>
                  <a:lnTo>
                    <a:pt x="136" y="0"/>
                  </a:lnTo>
                  <a:lnTo>
                    <a:pt x="179" y="0"/>
                  </a:lnTo>
                  <a:lnTo>
                    <a:pt x="184" y="18"/>
                  </a:lnTo>
                  <a:lnTo>
                    <a:pt x="200" y="14"/>
                  </a:lnTo>
                  <a:lnTo>
                    <a:pt x="223" y="30"/>
                  </a:lnTo>
                  <a:lnTo>
                    <a:pt x="237" y="22"/>
                  </a:lnTo>
                  <a:lnTo>
                    <a:pt x="242" y="4"/>
                  </a:lnTo>
                  <a:lnTo>
                    <a:pt x="280" y="9"/>
                  </a:lnTo>
                  <a:lnTo>
                    <a:pt x="289" y="14"/>
                  </a:lnTo>
                  <a:lnTo>
                    <a:pt x="280" y="22"/>
                  </a:lnTo>
                  <a:lnTo>
                    <a:pt x="254" y="38"/>
                  </a:lnTo>
                  <a:lnTo>
                    <a:pt x="254" y="51"/>
                  </a:lnTo>
                  <a:lnTo>
                    <a:pt x="276" y="61"/>
                  </a:lnTo>
                  <a:lnTo>
                    <a:pt x="307" y="61"/>
                  </a:lnTo>
                  <a:lnTo>
                    <a:pt x="315" y="69"/>
                  </a:lnTo>
                  <a:lnTo>
                    <a:pt x="320" y="95"/>
                  </a:lnTo>
                  <a:lnTo>
                    <a:pt x="328" y="107"/>
                  </a:lnTo>
                  <a:lnTo>
                    <a:pt x="355" y="99"/>
                  </a:lnTo>
                  <a:lnTo>
                    <a:pt x="367" y="104"/>
                  </a:lnTo>
                  <a:lnTo>
                    <a:pt x="442" y="81"/>
                  </a:lnTo>
                  <a:lnTo>
                    <a:pt x="463" y="61"/>
                  </a:lnTo>
                  <a:lnTo>
                    <a:pt x="482" y="61"/>
                  </a:lnTo>
                  <a:lnTo>
                    <a:pt x="499" y="38"/>
                  </a:lnTo>
                  <a:lnTo>
                    <a:pt x="542" y="35"/>
                  </a:lnTo>
                  <a:lnTo>
                    <a:pt x="569" y="43"/>
                  </a:lnTo>
                  <a:lnTo>
                    <a:pt x="617" y="43"/>
                  </a:lnTo>
                  <a:lnTo>
                    <a:pt x="661" y="73"/>
                  </a:lnTo>
                  <a:lnTo>
                    <a:pt x="673" y="104"/>
                  </a:lnTo>
                  <a:lnTo>
                    <a:pt x="656" y="112"/>
                  </a:lnTo>
                  <a:lnTo>
                    <a:pt x="639" y="146"/>
                  </a:lnTo>
                  <a:lnTo>
                    <a:pt x="652" y="194"/>
                  </a:lnTo>
                  <a:lnTo>
                    <a:pt x="634" y="219"/>
                  </a:lnTo>
                  <a:lnTo>
                    <a:pt x="634" y="249"/>
                  </a:lnTo>
                  <a:lnTo>
                    <a:pt x="665" y="262"/>
                  </a:lnTo>
                  <a:lnTo>
                    <a:pt x="692" y="318"/>
                  </a:lnTo>
                  <a:lnTo>
                    <a:pt x="673" y="356"/>
                  </a:lnTo>
                  <a:lnTo>
                    <a:pt x="661" y="344"/>
                  </a:lnTo>
                  <a:lnTo>
                    <a:pt x="656" y="360"/>
                  </a:lnTo>
                  <a:lnTo>
                    <a:pt x="661" y="399"/>
                  </a:lnTo>
                  <a:lnTo>
                    <a:pt x="656" y="412"/>
                  </a:lnTo>
                  <a:lnTo>
                    <a:pt x="643" y="416"/>
                  </a:lnTo>
                  <a:lnTo>
                    <a:pt x="617" y="412"/>
                  </a:lnTo>
                  <a:lnTo>
                    <a:pt x="587" y="425"/>
                  </a:lnTo>
                  <a:lnTo>
                    <a:pt x="565" y="412"/>
                  </a:lnTo>
                  <a:lnTo>
                    <a:pt x="538" y="421"/>
                  </a:lnTo>
                  <a:lnTo>
                    <a:pt x="507" y="408"/>
                  </a:lnTo>
                  <a:lnTo>
                    <a:pt x="477" y="416"/>
                  </a:lnTo>
                  <a:lnTo>
                    <a:pt x="468" y="435"/>
                  </a:lnTo>
                  <a:lnTo>
                    <a:pt x="447" y="429"/>
                  </a:lnTo>
                  <a:lnTo>
                    <a:pt x="420" y="412"/>
                  </a:lnTo>
                  <a:lnTo>
                    <a:pt x="407" y="438"/>
                  </a:lnTo>
                  <a:lnTo>
                    <a:pt x="363" y="429"/>
                  </a:lnTo>
                  <a:lnTo>
                    <a:pt x="328" y="450"/>
                  </a:lnTo>
                  <a:lnTo>
                    <a:pt x="262" y="446"/>
                  </a:lnTo>
                  <a:lnTo>
                    <a:pt x="228" y="438"/>
                  </a:lnTo>
                  <a:lnTo>
                    <a:pt x="219" y="438"/>
                  </a:lnTo>
                  <a:lnTo>
                    <a:pt x="215" y="446"/>
                  </a:lnTo>
                  <a:lnTo>
                    <a:pt x="184" y="441"/>
                  </a:lnTo>
                  <a:lnTo>
                    <a:pt x="145" y="421"/>
                  </a:lnTo>
                  <a:lnTo>
                    <a:pt x="136" y="403"/>
                  </a:lnTo>
                  <a:lnTo>
                    <a:pt x="106" y="394"/>
                  </a:lnTo>
                  <a:lnTo>
                    <a:pt x="79" y="365"/>
                  </a:lnTo>
                  <a:lnTo>
                    <a:pt x="14" y="322"/>
                  </a:lnTo>
                  <a:lnTo>
                    <a:pt x="0" y="291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89" name="Freeform 51"/>
            <p:cNvSpPr>
              <a:spLocks/>
            </p:cNvSpPr>
            <p:nvPr/>
          </p:nvSpPr>
          <p:spPr bwMode="auto">
            <a:xfrm>
              <a:off x="2268" y="821"/>
              <a:ext cx="235" cy="186"/>
            </a:xfrm>
            <a:custGeom>
              <a:avLst/>
              <a:gdLst>
                <a:gd name="T0" fmla="*/ 0 w 612"/>
                <a:gd name="T1" fmla="*/ 75 h 540"/>
                <a:gd name="T2" fmla="*/ 2 w 612"/>
                <a:gd name="T3" fmla="*/ 80 h 540"/>
                <a:gd name="T4" fmla="*/ 8 w 612"/>
                <a:gd name="T5" fmla="*/ 83 h 540"/>
                <a:gd name="T6" fmla="*/ 8 w 612"/>
                <a:gd name="T7" fmla="*/ 96 h 540"/>
                <a:gd name="T8" fmla="*/ 28 w 612"/>
                <a:gd name="T9" fmla="*/ 131 h 540"/>
                <a:gd name="T10" fmla="*/ 32 w 612"/>
                <a:gd name="T11" fmla="*/ 158 h 540"/>
                <a:gd name="T12" fmla="*/ 49 w 612"/>
                <a:gd name="T13" fmla="*/ 168 h 540"/>
                <a:gd name="T14" fmla="*/ 53 w 612"/>
                <a:gd name="T15" fmla="*/ 179 h 540"/>
                <a:gd name="T16" fmla="*/ 81 w 612"/>
                <a:gd name="T17" fmla="*/ 174 h 540"/>
                <a:gd name="T18" fmla="*/ 89 w 612"/>
                <a:gd name="T19" fmla="*/ 182 h 540"/>
                <a:gd name="T20" fmla="*/ 94 w 612"/>
                <a:gd name="T21" fmla="*/ 183 h 540"/>
                <a:gd name="T22" fmla="*/ 98 w 612"/>
                <a:gd name="T23" fmla="*/ 180 h 540"/>
                <a:gd name="T24" fmla="*/ 103 w 612"/>
                <a:gd name="T25" fmla="*/ 180 h 540"/>
                <a:gd name="T26" fmla="*/ 121 w 612"/>
                <a:gd name="T27" fmla="*/ 186 h 540"/>
                <a:gd name="T28" fmla="*/ 126 w 612"/>
                <a:gd name="T29" fmla="*/ 185 h 540"/>
                <a:gd name="T30" fmla="*/ 126 w 612"/>
                <a:gd name="T31" fmla="*/ 176 h 540"/>
                <a:gd name="T32" fmla="*/ 134 w 612"/>
                <a:gd name="T33" fmla="*/ 180 h 540"/>
                <a:gd name="T34" fmla="*/ 146 w 612"/>
                <a:gd name="T35" fmla="*/ 179 h 540"/>
                <a:gd name="T36" fmla="*/ 159 w 612"/>
                <a:gd name="T37" fmla="*/ 180 h 540"/>
                <a:gd name="T38" fmla="*/ 170 w 612"/>
                <a:gd name="T39" fmla="*/ 171 h 540"/>
                <a:gd name="T40" fmla="*/ 184 w 612"/>
                <a:gd name="T41" fmla="*/ 167 h 540"/>
                <a:gd name="T42" fmla="*/ 195 w 612"/>
                <a:gd name="T43" fmla="*/ 159 h 540"/>
                <a:gd name="T44" fmla="*/ 193 w 612"/>
                <a:gd name="T45" fmla="*/ 149 h 540"/>
                <a:gd name="T46" fmla="*/ 208 w 612"/>
                <a:gd name="T47" fmla="*/ 126 h 540"/>
                <a:gd name="T48" fmla="*/ 220 w 612"/>
                <a:gd name="T49" fmla="*/ 124 h 540"/>
                <a:gd name="T50" fmla="*/ 225 w 612"/>
                <a:gd name="T51" fmla="*/ 116 h 540"/>
                <a:gd name="T52" fmla="*/ 227 w 612"/>
                <a:gd name="T53" fmla="*/ 99 h 540"/>
                <a:gd name="T54" fmla="*/ 235 w 612"/>
                <a:gd name="T55" fmla="*/ 90 h 540"/>
                <a:gd name="T56" fmla="*/ 232 w 612"/>
                <a:gd name="T57" fmla="*/ 84 h 540"/>
                <a:gd name="T58" fmla="*/ 213 w 612"/>
                <a:gd name="T59" fmla="*/ 80 h 540"/>
                <a:gd name="T60" fmla="*/ 205 w 612"/>
                <a:gd name="T61" fmla="*/ 75 h 540"/>
                <a:gd name="T62" fmla="*/ 202 w 612"/>
                <a:gd name="T63" fmla="*/ 70 h 540"/>
                <a:gd name="T64" fmla="*/ 203 w 612"/>
                <a:gd name="T65" fmla="*/ 66 h 540"/>
                <a:gd name="T66" fmla="*/ 157 w 612"/>
                <a:gd name="T67" fmla="*/ 44 h 540"/>
                <a:gd name="T68" fmla="*/ 153 w 612"/>
                <a:gd name="T69" fmla="*/ 34 h 540"/>
                <a:gd name="T70" fmla="*/ 151 w 612"/>
                <a:gd name="T71" fmla="*/ 18 h 540"/>
                <a:gd name="T72" fmla="*/ 153 w 612"/>
                <a:gd name="T73" fmla="*/ 16 h 540"/>
                <a:gd name="T74" fmla="*/ 144 w 612"/>
                <a:gd name="T75" fmla="*/ 6 h 540"/>
                <a:gd name="T76" fmla="*/ 134 w 612"/>
                <a:gd name="T77" fmla="*/ 3 h 540"/>
                <a:gd name="T78" fmla="*/ 124 w 612"/>
                <a:gd name="T79" fmla="*/ 3 h 540"/>
                <a:gd name="T80" fmla="*/ 116 w 612"/>
                <a:gd name="T81" fmla="*/ 0 h 540"/>
                <a:gd name="T82" fmla="*/ 109 w 612"/>
                <a:gd name="T83" fmla="*/ 3 h 540"/>
                <a:gd name="T84" fmla="*/ 103 w 612"/>
                <a:gd name="T85" fmla="*/ 0 h 540"/>
                <a:gd name="T86" fmla="*/ 98 w 612"/>
                <a:gd name="T87" fmla="*/ 1 h 540"/>
                <a:gd name="T88" fmla="*/ 92 w 612"/>
                <a:gd name="T89" fmla="*/ 7 h 540"/>
                <a:gd name="T90" fmla="*/ 84 w 612"/>
                <a:gd name="T91" fmla="*/ 9 h 540"/>
                <a:gd name="T92" fmla="*/ 86 w 612"/>
                <a:gd name="T93" fmla="*/ 14 h 540"/>
                <a:gd name="T94" fmla="*/ 81 w 612"/>
                <a:gd name="T95" fmla="*/ 16 h 540"/>
                <a:gd name="T96" fmla="*/ 74 w 612"/>
                <a:gd name="T97" fmla="*/ 14 h 540"/>
                <a:gd name="T98" fmla="*/ 74 w 612"/>
                <a:gd name="T99" fmla="*/ 22 h 540"/>
                <a:gd name="T100" fmla="*/ 69 w 612"/>
                <a:gd name="T101" fmla="*/ 25 h 540"/>
                <a:gd name="T102" fmla="*/ 62 w 612"/>
                <a:gd name="T103" fmla="*/ 25 h 540"/>
                <a:gd name="T104" fmla="*/ 45 w 612"/>
                <a:gd name="T105" fmla="*/ 37 h 540"/>
                <a:gd name="T106" fmla="*/ 44 w 612"/>
                <a:gd name="T107" fmla="*/ 55 h 540"/>
                <a:gd name="T108" fmla="*/ 38 w 612"/>
                <a:gd name="T109" fmla="*/ 59 h 540"/>
                <a:gd name="T110" fmla="*/ 26 w 612"/>
                <a:gd name="T111" fmla="*/ 63 h 540"/>
                <a:gd name="T112" fmla="*/ 13 w 612"/>
                <a:gd name="T113" fmla="*/ 60 h 540"/>
                <a:gd name="T114" fmla="*/ 13 w 612"/>
                <a:gd name="T115" fmla="*/ 68 h 540"/>
                <a:gd name="T116" fmla="*/ 10 w 612"/>
                <a:gd name="T117" fmla="*/ 74 h 540"/>
                <a:gd name="T118" fmla="*/ 0 w 612"/>
                <a:gd name="T119" fmla="*/ 75 h 5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2" h="540">
                  <a:moveTo>
                    <a:pt x="0" y="218"/>
                  </a:moveTo>
                  <a:lnTo>
                    <a:pt x="4" y="232"/>
                  </a:lnTo>
                  <a:lnTo>
                    <a:pt x="22" y="240"/>
                  </a:lnTo>
                  <a:lnTo>
                    <a:pt x="22" y="278"/>
                  </a:lnTo>
                  <a:lnTo>
                    <a:pt x="73" y="381"/>
                  </a:lnTo>
                  <a:lnTo>
                    <a:pt x="83" y="459"/>
                  </a:lnTo>
                  <a:lnTo>
                    <a:pt x="127" y="488"/>
                  </a:lnTo>
                  <a:lnTo>
                    <a:pt x="139" y="519"/>
                  </a:lnTo>
                  <a:lnTo>
                    <a:pt x="210" y="506"/>
                  </a:lnTo>
                  <a:lnTo>
                    <a:pt x="232" y="528"/>
                  </a:lnTo>
                  <a:lnTo>
                    <a:pt x="244" y="532"/>
                  </a:lnTo>
                  <a:lnTo>
                    <a:pt x="254" y="522"/>
                  </a:lnTo>
                  <a:lnTo>
                    <a:pt x="267" y="522"/>
                  </a:lnTo>
                  <a:lnTo>
                    <a:pt x="315" y="540"/>
                  </a:lnTo>
                  <a:lnTo>
                    <a:pt x="327" y="536"/>
                  </a:lnTo>
                  <a:lnTo>
                    <a:pt x="327" y="510"/>
                  </a:lnTo>
                  <a:lnTo>
                    <a:pt x="349" y="522"/>
                  </a:lnTo>
                  <a:lnTo>
                    <a:pt x="380" y="519"/>
                  </a:lnTo>
                  <a:lnTo>
                    <a:pt x="415" y="522"/>
                  </a:lnTo>
                  <a:lnTo>
                    <a:pt x="442" y="497"/>
                  </a:lnTo>
                  <a:lnTo>
                    <a:pt x="480" y="484"/>
                  </a:lnTo>
                  <a:lnTo>
                    <a:pt x="507" y="463"/>
                  </a:lnTo>
                  <a:lnTo>
                    <a:pt x="503" y="433"/>
                  </a:lnTo>
                  <a:lnTo>
                    <a:pt x="542" y="365"/>
                  </a:lnTo>
                  <a:lnTo>
                    <a:pt x="573" y="360"/>
                  </a:lnTo>
                  <a:lnTo>
                    <a:pt x="586" y="338"/>
                  </a:lnTo>
                  <a:lnTo>
                    <a:pt x="590" y="288"/>
                  </a:lnTo>
                  <a:lnTo>
                    <a:pt x="612" y="261"/>
                  </a:lnTo>
                  <a:lnTo>
                    <a:pt x="604" y="244"/>
                  </a:lnTo>
                  <a:lnTo>
                    <a:pt x="555" y="232"/>
                  </a:lnTo>
                  <a:lnTo>
                    <a:pt x="534" y="218"/>
                  </a:lnTo>
                  <a:lnTo>
                    <a:pt x="525" y="202"/>
                  </a:lnTo>
                  <a:lnTo>
                    <a:pt x="529" y="193"/>
                  </a:lnTo>
                  <a:lnTo>
                    <a:pt x="410" y="128"/>
                  </a:lnTo>
                  <a:lnTo>
                    <a:pt x="398" y="99"/>
                  </a:lnTo>
                  <a:lnTo>
                    <a:pt x="393" y="52"/>
                  </a:lnTo>
                  <a:lnTo>
                    <a:pt x="398" y="47"/>
                  </a:lnTo>
                  <a:lnTo>
                    <a:pt x="376" y="16"/>
                  </a:lnTo>
                  <a:lnTo>
                    <a:pt x="349" y="8"/>
                  </a:lnTo>
                  <a:lnTo>
                    <a:pt x="323" y="8"/>
                  </a:lnTo>
                  <a:lnTo>
                    <a:pt x="302" y="0"/>
                  </a:lnTo>
                  <a:lnTo>
                    <a:pt x="284" y="8"/>
                  </a:lnTo>
                  <a:lnTo>
                    <a:pt x="267" y="0"/>
                  </a:lnTo>
                  <a:lnTo>
                    <a:pt x="254" y="4"/>
                  </a:lnTo>
                  <a:lnTo>
                    <a:pt x="240" y="21"/>
                  </a:lnTo>
                  <a:lnTo>
                    <a:pt x="219" y="26"/>
                  </a:lnTo>
                  <a:lnTo>
                    <a:pt x="223" y="42"/>
                  </a:lnTo>
                  <a:lnTo>
                    <a:pt x="210" y="47"/>
                  </a:lnTo>
                  <a:lnTo>
                    <a:pt x="192" y="42"/>
                  </a:lnTo>
                  <a:lnTo>
                    <a:pt x="192" y="65"/>
                  </a:lnTo>
                  <a:lnTo>
                    <a:pt x="179" y="73"/>
                  </a:lnTo>
                  <a:lnTo>
                    <a:pt x="162" y="73"/>
                  </a:lnTo>
                  <a:lnTo>
                    <a:pt x="118" y="107"/>
                  </a:lnTo>
                  <a:lnTo>
                    <a:pt x="114" y="159"/>
                  </a:lnTo>
                  <a:lnTo>
                    <a:pt x="100" y="171"/>
                  </a:lnTo>
                  <a:lnTo>
                    <a:pt x="69" y="184"/>
                  </a:lnTo>
                  <a:lnTo>
                    <a:pt x="35" y="175"/>
                  </a:lnTo>
                  <a:lnTo>
                    <a:pt x="35" y="197"/>
                  </a:lnTo>
                  <a:lnTo>
                    <a:pt x="26" y="214"/>
                  </a:lnTo>
                  <a:lnTo>
                    <a:pt x="0" y="218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90" name="Freeform 52"/>
            <p:cNvSpPr>
              <a:spLocks/>
            </p:cNvSpPr>
            <p:nvPr/>
          </p:nvSpPr>
          <p:spPr bwMode="auto">
            <a:xfrm>
              <a:off x="2022" y="869"/>
              <a:ext cx="278" cy="133"/>
            </a:xfrm>
            <a:custGeom>
              <a:avLst/>
              <a:gdLst>
                <a:gd name="T0" fmla="*/ 2 w 727"/>
                <a:gd name="T1" fmla="*/ 33 h 385"/>
                <a:gd name="T2" fmla="*/ 6 w 727"/>
                <a:gd name="T3" fmla="*/ 55 h 385"/>
                <a:gd name="T4" fmla="*/ 17 w 727"/>
                <a:gd name="T5" fmla="*/ 71 h 385"/>
                <a:gd name="T6" fmla="*/ 20 w 727"/>
                <a:gd name="T7" fmla="*/ 90 h 385"/>
                <a:gd name="T8" fmla="*/ 39 w 727"/>
                <a:gd name="T9" fmla="*/ 109 h 385"/>
                <a:gd name="T10" fmla="*/ 49 w 727"/>
                <a:gd name="T11" fmla="*/ 116 h 385"/>
                <a:gd name="T12" fmla="*/ 66 w 727"/>
                <a:gd name="T13" fmla="*/ 116 h 385"/>
                <a:gd name="T14" fmla="*/ 83 w 727"/>
                <a:gd name="T15" fmla="*/ 109 h 385"/>
                <a:gd name="T16" fmla="*/ 111 w 727"/>
                <a:gd name="T17" fmla="*/ 96 h 385"/>
                <a:gd name="T18" fmla="*/ 119 w 727"/>
                <a:gd name="T19" fmla="*/ 101 h 385"/>
                <a:gd name="T20" fmla="*/ 133 w 727"/>
                <a:gd name="T21" fmla="*/ 104 h 385"/>
                <a:gd name="T22" fmla="*/ 149 w 727"/>
                <a:gd name="T23" fmla="*/ 99 h 385"/>
                <a:gd name="T24" fmla="*/ 149 w 727"/>
                <a:gd name="T25" fmla="*/ 104 h 385"/>
                <a:gd name="T26" fmla="*/ 139 w 727"/>
                <a:gd name="T27" fmla="*/ 114 h 385"/>
                <a:gd name="T28" fmla="*/ 159 w 727"/>
                <a:gd name="T29" fmla="*/ 117 h 385"/>
                <a:gd name="T30" fmla="*/ 164 w 727"/>
                <a:gd name="T31" fmla="*/ 129 h 385"/>
                <a:gd name="T32" fmla="*/ 178 w 727"/>
                <a:gd name="T33" fmla="*/ 130 h 385"/>
                <a:gd name="T34" fmla="*/ 211 w 727"/>
                <a:gd name="T35" fmla="*/ 124 h 385"/>
                <a:gd name="T36" fmla="*/ 226 w 727"/>
                <a:gd name="T37" fmla="*/ 117 h 385"/>
                <a:gd name="T38" fmla="*/ 249 w 727"/>
                <a:gd name="T39" fmla="*/ 108 h 385"/>
                <a:gd name="T40" fmla="*/ 278 w 727"/>
                <a:gd name="T41" fmla="*/ 111 h 385"/>
                <a:gd name="T42" fmla="*/ 255 w 727"/>
                <a:gd name="T43" fmla="*/ 49 h 385"/>
                <a:gd name="T44" fmla="*/ 248 w 727"/>
                <a:gd name="T45" fmla="*/ 33 h 385"/>
                <a:gd name="T46" fmla="*/ 230 w 727"/>
                <a:gd name="T47" fmla="*/ 25 h 385"/>
                <a:gd name="T48" fmla="*/ 204 w 727"/>
                <a:gd name="T49" fmla="*/ 38 h 385"/>
                <a:gd name="T50" fmla="*/ 178 w 727"/>
                <a:gd name="T51" fmla="*/ 53 h 385"/>
                <a:gd name="T52" fmla="*/ 174 w 727"/>
                <a:gd name="T53" fmla="*/ 48 h 385"/>
                <a:gd name="T54" fmla="*/ 184 w 727"/>
                <a:gd name="T55" fmla="*/ 36 h 385"/>
                <a:gd name="T56" fmla="*/ 194 w 727"/>
                <a:gd name="T57" fmla="*/ 22 h 385"/>
                <a:gd name="T58" fmla="*/ 144 w 727"/>
                <a:gd name="T59" fmla="*/ 4 h 385"/>
                <a:gd name="T60" fmla="*/ 120 w 727"/>
                <a:gd name="T61" fmla="*/ 10 h 385"/>
                <a:gd name="T62" fmla="*/ 112 w 727"/>
                <a:gd name="T63" fmla="*/ 2 h 385"/>
                <a:gd name="T64" fmla="*/ 89 w 727"/>
                <a:gd name="T65" fmla="*/ 10 h 385"/>
                <a:gd name="T66" fmla="*/ 79 w 727"/>
                <a:gd name="T67" fmla="*/ 2 h 385"/>
                <a:gd name="T68" fmla="*/ 69 w 727"/>
                <a:gd name="T69" fmla="*/ 1 h 385"/>
                <a:gd name="T70" fmla="*/ 55 w 727"/>
                <a:gd name="T71" fmla="*/ 12 h 385"/>
                <a:gd name="T72" fmla="*/ 41 w 727"/>
                <a:gd name="T73" fmla="*/ 12 h 385"/>
                <a:gd name="T74" fmla="*/ 32 w 727"/>
                <a:gd name="T75" fmla="*/ 19 h 385"/>
                <a:gd name="T76" fmla="*/ 17 w 727"/>
                <a:gd name="T77" fmla="*/ 19 h 385"/>
                <a:gd name="T78" fmla="*/ 2 w 727"/>
                <a:gd name="T79" fmla="*/ 22 h 3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27" h="385">
                  <a:moveTo>
                    <a:pt x="0" y="73"/>
                  </a:moveTo>
                  <a:lnTo>
                    <a:pt x="5" y="95"/>
                  </a:lnTo>
                  <a:lnTo>
                    <a:pt x="27" y="119"/>
                  </a:lnTo>
                  <a:lnTo>
                    <a:pt x="15" y="159"/>
                  </a:lnTo>
                  <a:lnTo>
                    <a:pt x="40" y="167"/>
                  </a:lnTo>
                  <a:lnTo>
                    <a:pt x="45" y="205"/>
                  </a:lnTo>
                  <a:lnTo>
                    <a:pt x="58" y="219"/>
                  </a:lnTo>
                  <a:lnTo>
                    <a:pt x="53" y="261"/>
                  </a:lnTo>
                  <a:lnTo>
                    <a:pt x="70" y="274"/>
                  </a:lnTo>
                  <a:lnTo>
                    <a:pt x="101" y="316"/>
                  </a:lnTo>
                  <a:lnTo>
                    <a:pt x="124" y="329"/>
                  </a:lnTo>
                  <a:lnTo>
                    <a:pt x="127" y="335"/>
                  </a:lnTo>
                  <a:lnTo>
                    <a:pt x="136" y="329"/>
                  </a:lnTo>
                  <a:lnTo>
                    <a:pt x="172" y="335"/>
                  </a:lnTo>
                  <a:lnTo>
                    <a:pt x="198" y="316"/>
                  </a:lnTo>
                  <a:lnTo>
                    <a:pt x="216" y="316"/>
                  </a:lnTo>
                  <a:lnTo>
                    <a:pt x="246" y="278"/>
                  </a:lnTo>
                  <a:lnTo>
                    <a:pt x="289" y="278"/>
                  </a:lnTo>
                  <a:lnTo>
                    <a:pt x="294" y="295"/>
                  </a:lnTo>
                  <a:lnTo>
                    <a:pt x="310" y="292"/>
                  </a:lnTo>
                  <a:lnTo>
                    <a:pt x="333" y="308"/>
                  </a:lnTo>
                  <a:lnTo>
                    <a:pt x="347" y="300"/>
                  </a:lnTo>
                  <a:lnTo>
                    <a:pt x="352" y="282"/>
                  </a:lnTo>
                  <a:lnTo>
                    <a:pt x="390" y="287"/>
                  </a:lnTo>
                  <a:lnTo>
                    <a:pt x="399" y="292"/>
                  </a:lnTo>
                  <a:lnTo>
                    <a:pt x="390" y="300"/>
                  </a:lnTo>
                  <a:lnTo>
                    <a:pt x="364" y="316"/>
                  </a:lnTo>
                  <a:lnTo>
                    <a:pt x="364" y="329"/>
                  </a:lnTo>
                  <a:lnTo>
                    <a:pt x="386" y="339"/>
                  </a:lnTo>
                  <a:lnTo>
                    <a:pt x="417" y="339"/>
                  </a:lnTo>
                  <a:lnTo>
                    <a:pt x="425" y="347"/>
                  </a:lnTo>
                  <a:lnTo>
                    <a:pt x="430" y="373"/>
                  </a:lnTo>
                  <a:lnTo>
                    <a:pt x="438" y="385"/>
                  </a:lnTo>
                  <a:lnTo>
                    <a:pt x="465" y="377"/>
                  </a:lnTo>
                  <a:lnTo>
                    <a:pt x="477" y="382"/>
                  </a:lnTo>
                  <a:lnTo>
                    <a:pt x="552" y="359"/>
                  </a:lnTo>
                  <a:lnTo>
                    <a:pt x="573" y="339"/>
                  </a:lnTo>
                  <a:lnTo>
                    <a:pt x="592" y="339"/>
                  </a:lnTo>
                  <a:lnTo>
                    <a:pt x="609" y="316"/>
                  </a:lnTo>
                  <a:lnTo>
                    <a:pt x="652" y="313"/>
                  </a:lnTo>
                  <a:lnTo>
                    <a:pt x="679" y="321"/>
                  </a:lnTo>
                  <a:lnTo>
                    <a:pt x="727" y="321"/>
                  </a:lnTo>
                  <a:lnTo>
                    <a:pt x="717" y="244"/>
                  </a:lnTo>
                  <a:lnTo>
                    <a:pt x="666" y="141"/>
                  </a:lnTo>
                  <a:lnTo>
                    <a:pt x="666" y="103"/>
                  </a:lnTo>
                  <a:lnTo>
                    <a:pt x="648" y="95"/>
                  </a:lnTo>
                  <a:lnTo>
                    <a:pt x="644" y="81"/>
                  </a:lnTo>
                  <a:lnTo>
                    <a:pt x="601" y="73"/>
                  </a:lnTo>
                  <a:lnTo>
                    <a:pt x="578" y="95"/>
                  </a:lnTo>
                  <a:lnTo>
                    <a:pt x="534" y="111"/>
                  </a:lnTo>
                  <a:lnTo>
                    <a:pt x="486" y="145"/>
                  </a:lnTo>
                  <a:lnTo>
                    <a:pt x="465" y="154"/>
                  </a:lnTo>
                  <a:lnTo>
                    <a:pt x="451" y="150"/>
                  </a:lnTo>
                  <a:lnTo>
                    <a:pt x="456" y="138"/>
                  </a:lnTo>
                  <a:lnTo>
                    <a:pt x="473" y="128"/>
                  </a:lnTo>
                  <a:lnTo>
                    <a:pt x="482" y="103"/>
                  </a:lnTo>
                  <a:lnTo>
                    <a:pt x="512" y="73"/>
                  </a:lnTo>
                  <a:lnTo>
                    <a:pt x="508" y="65"/>
                  </a:lnTo>
                  <a:lnTo>
                    <a:pt x="460" y="56"/>
                  </a:lnTo>
                  <a:lnTo>
                    <a:pt x="376" y="12"/>
                  </a:lnTo>
                  <a:lnTo>
                    <a:pt x="342" y="7"/>
                  </a:lnTo>
                  <a:lnTo>
                    <a:pt x="315" y="29"/>
                  </a:lnTo>
                  <a:lnTo>
                    <a:pt x="302" y="7"/>
                  </a:lnTo>
                  <a:lnTo>
                    <a:pt x="294" y="7"/>
                  </a:lnTo>
                  <a:lnTo>
                    <a:pt x="264" y="26"/>
                  </a:lnTo>
                  <a:lnTo>
                    <a:pt x="232" y="29"/>
                  </a:lnTo>
                  <a:lnTo>
                    <a:pt x="216" y="26"/>
                  </a:lnTo>
                  <a:lnTo>
                    <a:pt x="206" y="7"/>
                  </a:lnTo>
                  <a:lnTo>
                    <a:pt x="189" y="0"/>
                  </a:lnTo>
                  <a:lnTo>
                    <a:pt x="180" y="4"/>
                  </a:lnTo>
                  <a:lnTo>
                    <a:pt x="162" y="29"/>
                  </a:lnTo>
                  <a:lnTo>
                    <a:pt x="145" y="34"/>
                  </a:lnTo>
                  <a:lnTo>
                    <a:pt x="124" y="56"/>
                  </a:lnTo>
                  <a:lnTo>
                    <a:pt x="106" y="34"/>
                  </a:lnTo>
                  <a:lnTo>
                    <a:pt x="93" y="38"/>
                  </a:lnTo>
                  <a:lnTo>
                    <a:pt x="84" y="56"/>
                  </a:lnTo>
                  <a:lnTo>
                    <a:pt x="70" y="60"/>
                  </a:lnTo>
                  <a:lnTo>
                    <a:pt x="45" y="56"/>
                  </a:lnTo>
                  <a:lnTo>
                    <a:pt x="15" y="69"/>
                  </a:lnTo>
                  <a:lnTo>
                    <a:pt x="5" y="65"/>
                  </a:lnTo>
                  <a:lnTo>
                    <a:pt x="0" y="73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91" name="Freeform 53"/>
            <p:cNvSpPr>
              <a:spLocks/>
            </p:cNvSpPr>
            <p:nvPr/>
          </p:nvSpPr>
          <p:spPr bwMode="auto">
            <a:xfrm>
              <a:off x="2364" y="1070"/>
              <a:ext cx="200" cy="177"/>
            </a:xfrm>
            <a:custGeom>
              <a:avLst/>
              <a:gdLst>
                <a:gd name="T0" fmla="*/ 0 w 521"/>
                <a:gd name="T1" fmla="*/ 95 h 515"/>
                <a:gd name="T2" fmla="*/ 3 w 521"/>
                <a:gd name="T3" fmla="*/ 90 h 515"/>
                <a:gd name="T4" fmla="*/ 10 w 521"/>
                <a:gd name="T5" fmla="*/ 86 h 515"/>
                <a:gd name="T6" fmla="*/ 13 w 521"/>
                <a:gd name="T7" fmla="*/ 80 h 515"/>
                <a:gd name="T8" fmla="*/ 28 w 521"/>
                <a:gd name="T9" fmla="*/ 71 h 515"/>
                <a:gd name="T10" fmla="*/ 40 w 521"/>
                <a:gd name="T11" fmla="*/ 58 h 515"/>
                <a:gd name="T12" fmla="*/ 47 w 521"/>
                <a:gd name="T13" fmla="*/ 60 h 515"/>
                <a:gd name="T14" fmla="*/ 57 w 521"/>
                <a:gd name="T15" fmla="*/ 59 h 515"/>
                <a:gd name="T16" fmla="*/ 74 w 521"/>
                <a:gd name="T17" fmla="*/ 46 h 515"/>
                <a:gd name="T18" fmla="*/ 81 w 521"/>
                <a:gd name="T19" fmla="*/ 49 h 515"/>
                <a:gd name="T20" fmla="*/ 84 w 521"/>
                <a:gd name="T21" fmla="*/ 58 h 515"/>
                <a:gd name="T22" fmla="*/ 99 w 521"/>
                <a:gd name="T23" fmla="*/ 52 h 515"/>
                <a:gd name="T24" fmla="*/ 104 w 521"/>
                <a:gd name="T25" fmla="*/ 40 h 515"/>
                <a:gd name="T26" fmla="*/ 104 w 521"/>
                <a:gd name="T27" fmla="*/ 21 h 515"/>
                <a:gd name="T28" fmla="*/ 109 w 521"/>
                <a:gd name="T29" fmla="*/ 20 h 515"/>
                <a:gd name="T30" fmla="*/ 111 w 521"/>
                <a:gd name="T31" fmla="*/ 9 h 515"/>
                <a:gd name="T32" fmla="*/ 122 w 521"/>
                <a:gd name="T33" fmla="*/ 2 h 515"/>
                <a:gd name="T34" fmla="*/ 133 w 521"/>
                <a:gd name="T35" fmla="*/ 3 h 515"/>
                <a:gd name="T36" fmla="*/ 141 w 521"/>
                <a:gd name="T37" fmla="*/ 0 h 515"/>
                <a:gd name="T38" fmla="*/ 149 w 521"/>
                <a:gd name="T39" fmla="*/ 3 h 515"/>
                <a:gd name="T40" fmla="*/ 154 w 521"/>
                <a:gd name="T41" fmla="*/ 9 h 515"/>
                <a:gd name="T42" fmla="*/ 153 w 521"/>
                <a:gd name="T43" fmla="*/ 20 h 515"/>
                <a:gd name="T44" fmla="*/ 158 w 521"/>
                <a:gd name="T45" fmla="*/ 21 h 515"/>
                <a:gd name="T46" fmla="*/ 158 w 521"/>
                <a:gd name="T47" fmla="*/ 28 h 515"/>
                <a:gd name="T48" fmla="*/ 149 w 521"/>
                <a:gd name="T49" fmla="*/ 36 h 515"/>
                <a:gd name="T50" fmla="*/ 148 w 521"/>
                <a:gd name="T51" fmla="*/ 44 h 515"/>
                <a:gd name="T52" fmla="*/ 149 w 521"/>
                <a:gd name="T53" fmla="*/ 47 h 515"/>
                <a:gd name="T54" fmla="*/ 163 w 521"/>
                <a:gd name="T55" fmla="*/ 56 h 515"/>
                <a:gd name="T56" fmla="*/ 165 w 521"/>
                <a:gd name="T57" fmla="*/ 60 h 515"/>
                <a:gd name="T58" fmla="*/ 158 w 521"/>
                <a:gd name="T59" fmla="*/ 73 h 515"/>
                <a:gd name="T60" fmla="*/ 162 w 521"/>
                <a:gd name="T61" fmla="*/ 81 h 515"/>
                <a:gd name="T62" fmla="*/ 173 w 521"/>
                <a:gd name="T63" fmla="*/ 98 h 515"/>
                <a:gd name="T64" fmla="*/ 176 w 521"/>
                <a:gd name="T65" fmla="*/ 106 h 515"/>
                <a:gd name="T66" fmla="*/ 188 w 521"/>
                <a:gd name="T67" fmla="*/ 112 h 515"/>
                <a:gd name="T68" fmla="*/ 188 w 521"/>
                <a:gd name="T69" fmla="*/ 125 h 515"/>
                <a:gd name="T70" fmla="*/ 193 w 521"/>
                <a:gd name="T71" fmla="*/ 135 h 515"/>
                <a:gd name="T72" fmla="*/ 200 w 521"/>
                <a:gd name="T73" fmla="*/ 142 h 515"/>
                <a:gd name="T74" fmla="*/ 198 w 521"/>
                <a:gd name="T75" fmla="*/ 146 h 515"/>
                <a:gd name="T76" fmla="*/ 175 w 521"/>
                <a:gd name="T77" fmla="*/ 153 h 515"/>
                <a:gd name="T78" fmla="*/ 154 w 521"/>
                <a:gd name="T79" fmla="*/ 152 h 515"/>
                <a:gd name="T80" fmla="*/ 149 w 521"/>
                <a:gd name="T81" fmla="*/ 156 h 515"/>
                <a:gd name="T82" fmla="*/ 136 w 521"/>
                <a:gd name="T83" fmla="*/ 152 h 515"/>
                <a:gd name="T84" fmla="*/ 122 w 521"/>
                <a:gd name="T85" fmla="*/ 155 h 515"/>
                <a:gd name="T86" fmla="*/ 106 w 521"/>
                <a:gd name="T87" fmla="*/ 168 h 515"/>
                <a:gd name="T88" fmla="*/ 109 w 521"/>
                <a:gd name="T89" fmla="*/ 172 h 515"/>
                <a:gd name="T90" fmla="*/ 106 w 521"/>
                <a:gd name="T91" fmla="*/ 174 h 515"/>
                <a:gd name="T92" fmla="*/ 92 w 521"/>
                <a:gd name="T93" fmla="*/ 177 h 515"/>
                <a:gd name="T94" fmla="*/ 86 w 521"/>
                <a:gd name="T95" fmla="*/ 167 h 515"/>
                <a:gd name="T96" fmla="*/ 57 w 521"/>
                <a:gd name="T97" fmla="*/ 159 h 515"/>
                <a:gd name="T98" fmla="*/ 45 w 521"/>
                <a:gd name="T99" fmla="*/ 146 h 515"/>
                <a:gd name="T100" fmla="*/ 42 w 521"/>
                <a:gd name="T101" fmla="*/ 139 h 515"/>
                <a:gd name="T102" fmla="*/ 47 w 521"/>
                <a:gd name="T103" fmla="*/ 120 h 515"/>
                <a:gd name="T104" fmla="*/ 42 w 521"/>
                <a:gd name="T105" fmla="*/ 114 h 515"/>
                <a:gd name="T106" fmla="*/ 13 w 521"/>
                <a:gd name="T107" fmla="*/ 112 h 515"/>
                <a:gd name="T108" fmla="*/ 12 w 521"/>
                <a:gd name="T109" fmla="*/ 105 h 515"/>
                <a:gd name="T110" fmla="*/ 0 w 521"/>
                <a:gd name="T111" fmla="*/ 95 h 5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1" h="515">
                  <a:moveTo>
                    <a:pt x="0" y="276"/>
                  </a:moveTo>
                  <a:lnTo>
                    <a:pt x="9" y="262"/>
                  </a:lnTo>
                  <a:lnTo>
                    <a:pt x="26" y="249"/>
                  </a:lnTo>
                  <a:lnTo>
                    <a:pt x="35" y="233"/>
                  </a:lnTo>
                  <a:lnTo>
                    <a:pt x="74" y="207"/>
                  </a:lnTo>
                  <a:lnTo>
                    <a:pt x="105" y="169"/>
                  </a:lnTo>
                  <a:lnTo>
                    <a:pt x="123" y="176"/>
                  </a:lnTo>
                  <a:lnTo>
                    <a:pt x="149" y="172"/>
                  </a:lnTo>
                  <a:lnTo>
                    <a:pt x="193" y="133"/>
                  </a:lnTo>
                  <a:lnTo>
                    <a:pt x="210" y="142"/>
                  </a:lnTo>
                  <a:lnTo>
                    <a:pt x="219" y="169"/>
                  </a:lnTo>
                  <a:lnTo>
                    <a:pt x="258" y="151"/>
                  </a:lnTo>
                  <a:lnTo>
                    <a:pt x="271" y="117"/>
                  </a:lnTo>
                  <a:lnTo>
                    <a:pt x="271" y="62"/>
                  </a:lnTo>
                  <a:lnTo>
                    <a:pt x="285" y="57"/>
                  </a:lnTo>
                  <a:lnTo>
                    <a:pt x="289" y="27"/>
                  </a:lnTo>
                  <a:lnTo>
                    <a:pt x="319" y="5"/>
                  </a:lnTo>
                  <a:lnTo>
                    <a:pt x="346" y="10"/>
                  </a:lnTo>
                  <a:lnTo>
                    <a:pt x="367" y="0"/>
                  </a:lnTo>
                  <a:lnTo>
                    <a:pt x="389" y="10"/>
                  </a:lnTo>
                  <a:lnTo>
                    <a:pt x="402" y="27"/>
                  </a:lnTo>
                  <a:lnTo>
                    <a:pt x="398" y="57"/>
                  </a:lnTo>
                  <a:lnTo>
                    <a:pt x="411" y="62"/>
                  </a:lnTo>
                  <a:lnTo>
                    <a:pt x="411" y="82"/>
                  </a:lnTo>
                  <a:lnTo>
                    <a:pt x="389" y="104"/>
                  </a:lnTo>
                  <a:lnTo>
                    <a:pt x="385" y="127"/>
                  </a:lnTo>
                  <a:lnTo>
                    <a:pt x="389" y="138"/>
                  </a:lnTo>
                  <a:lnTo>
                    <a:pt x="425" y="164"/>
                  </a:lnTo>
                  <a:lnTo>
                    <a:pt x="429" y="176"/>
                  </a:lnTo>
                  <a:lnTo>
                    <a:pt x="411" y="211"/>
                  </a:lnTo>
                  <a:lnTo>
                    <a:pt x="421" y="237"/>
                  </a:lnTo>
                  <a:lnTo>
                    <a:pt x="451" y="285"/>
                  </a:lnTo>
                  <a:lnTo>
                    <a:pt x="459" y="309"/>
                  </a:lnTo>
                  <a:lnTo>
                    <a:pt x="489" y="327"/>
                  </a:lnTo>
                  <a:lnTo>
                    <a:pt x="489" y="365"/>
                  </a:lnTo>
                  <a:lnTo>
                    <a:pt x="503" y="394"/>
                  </a:lnTo>
                  <a:lnTo>
                    <a:pt x="521" y="412"/>
                  </a:lnTo>
                  <a:lnTo>
                    <a:pt x="517" y="425"/>
                  </a:lnTo>
                  <a:lnTo>
                    <a:pt x="455" y="446"/>
                  </a:lnTo>
                  <a:lnTo>
                    <a:pt x="402" y="442"/>
                  </a:lnTo>
                  <a:lnTo>
                    <a:pt x="389" y="455"/>
                  </a:lnTo>
                  <a:lnTo>
                    <a:pt x="355" y="442"/>
                  </a:lnTo>
                  <a:lnTo>
                    <a:pt x="319" y="451"/>
                  </a:lnTo>
                  <a:lnTo>
                    <a:pt x="276" y="489"/>
                  </a:lnTo>
                  <a:lnTo>
                    <a:pt x="285" y="499"/>
                  </a:lnTo>
                  <a:lnTo>
                    <a:pt x="276" y="507"/>
                  </a:lnTo>
                  <a:lnTo>
                    <a:pt x="240" y="515"/>
                  </a:lnTo>
                  <a:lnTo>
                    <a:pt x="224" y="485"/>
                  </a:lnTo>
                  <a:lnTo>
                    <a:pt x="149" y="464"/>
                  </a:lnTo>
                  <a:lnTo>
                    <a:pt x="118" y="425"/>
                  </a:lnTo>
                  <a:lnTo>
                    <a:pt x="110" y="404"/>
                  </a:lnTo>
                  <a:lnTo>
                    <a:pt x="123" y="348"/>
                  </a:lnTo>
                  <a:lnTo>
                    <a:pt x="110" y="331"/>
                  </a:lnTo>
                  <a:lnTo>
                    <a:pt x="35" y="327"/>
                  </a:lnTo>
                  <a:lnTo>
                    <a:pt x="30" y="306"/>
                  </a:lnTo>
                  <a:lnTo>
                    <a:pt x="0" y="276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92" name="Freeform 54"/>
            <p:cNvSpPr>
              <a:spLocks/>
            </p:cNvSpPr>
            <p:nvPr/>
          </p:nvSpPr>
          <p:spPr bwMode="auto">
            <a:xfrm>
              <a:off x="2512" y="1045"/>
              <a:ext cx="149" cy="138"/>
            </a:xfrm>
            <a:custGeom>
              <a:avLst/>
              <a:gdLst>
                <a:gd name="T0" fmla="*/ 0 w 389"/>
                <a:gd name="T1" fmla="*/ 69 h 397"/>
                <a:gd name="T2" fmla="*/ 2 w 389"/>
                <a:gd name="T3" fmla="*/ 73 h 397"/>
                <a:gd name="T4" fmla="*/ 15 w 389"/>
                <a:gd name="T5" fmla="*/ 82 h 397"/>
                <a:gd name="T6" fmla="*/ 17 w 389"/>
                <a:gd name="T7" fmla="*/ 86 h 397"/>
                <a:gd name="T8" fmla="*/ 10 w 389"/>
                <a:gd name="T9" fmla="*/ 98 h 397"/>
                <a:gd name="T10" fmla="*/ 14 w 389"/>
                <a:gd name="T11" fmla="*/ 107 h 397"/>
                <a:gd name="T12" fmla="*/ 25 w 389"/>
                <a:gd name="T13" fmla="*/ 124 h 397"/>
                <a:gd name="T14" fmla="*/ 28 w 389"/>
                <a:gd name="T15" fmla="*/ 132 h 397"/>
                <a:gd name="T16" fmla="*/ 40 w 389"/>
                <a:gd name="T17" fmla="*/ 138 h 397"/>
                <a:gd name="T18" fmla="*/ 40 w 389"/>
                <a:gd name="T19" fmla="*/ 132 h 397"/>
                <a:gd name="T20" fmla="*/ 47 w 389"/>
                <a:gd name="T21" fmla="*/ 131 h 397"/>
                <a:gd name="T22" fmla="*/ 47 w 389"/>
                <a:gd name="T23" fmla="*/ 126 h 397"/>
                <a:gd name="T24" fmla="*/ 54 w 389"/>
                <a:gd name="T25" fmla="*/ 119 h 397"/>
                <a:gd name="T26" fmla="*/ 51 w 389"/>
                <a:gd name="T27" fmla="*/ 110 h 397"/>
                <a:gd name="T28" fmla="*/ 54 w 389"/>
                <a:gd name="T29" fmla="*/ 99 h 397"/>
                <a:gd name="T30" fmla="*/ 57 w 389"/>
                <a:gd name="T31" fmla="*/ 95 h 397"/>
                <a:gd name="T32" fmla="*/ 62 w 389"/>
                <a:gd name="T33" fmla="*/ 95 h 397"/>
                <a:gd name="T34" fmla="*/ 65 w 389"/>
                <a:gd name="T35" fmla="*/ 91 h 397"/>
                <a:gd name="T36" fmla="*/ 64 w 389"/>
                <a:gd name="T37" fmla="*/ 84 h 397"/>
                <a:gd name="T38" fmla="*/ 69 w 389"/>
                <a:gd name="T39" fmla="*/ 73 h 397"/>
                <a:gd name="T40" fmla="*/ 74 w 389"/>
                <a:gd name="T41" fmla="*/ 73 h 397"/>
                <a:gd name="T42" fmla="*/ 77 w 389"/>
                <a:gd name="T43" fmla="*/ 70 h 397"/>
                <a:gd name="T44" fmla="*/ 77 w 389"/>
                <a:gd name="T45" fmla="*/ 66 h 397"/>
                <a:gd name="T46" fmla="*/ 105 w 389"/>
                <a:gd name="T47" fmla="*/ 46 h 397"/>
                <a:gd name="T48" fmla="*/ 114 w 389"/>
                <a:gd name="T49" fmla="*/ 44 h 397"/>
                <a:gd name="T50" fmla="*/ 117 w 389"/>
                <a:gd name="T51" fmla="*/ 38 h 397"/>
                <a:gd name="T52" fmla="*/ 128 w 389"/>
                <a:gd name="T53" fmla="*/ 32 h 397"/>
                <a:gd name="T54" fmla="*/ 132 w 389"/>
                <a:gd name="T55" fmla="*/ 34 h 397"/>
                <a:gd name="T56" fmla="*/ 137 w 389"/>
                <a:gd name="T57" fmla="*/ 27 h 397"/>
                <a:gd name="T58" fmla="*/ 141 w 389"/>
                <a:gd name="T59" fmla="*/ 29 h 397"/>
                <a:gd name="T60" fmla="*/ 144 w 389"/>
                <a:gd name="T61" fmla="*/ 24 h 397"/>
                <a:gd name="T62" fmla="*/ 149 w 389"/>
                <a:gd name="T63" fmla="*/ 23 h 397"/>
                <a:gd name="T64" fmla="*/ 144 w 389"/>
                <a:gd name="T65" fmla="*/ 15 h 397"/>
                <a:gd name="T66" fmla="*/ 142 w 389"/>
                <a:gd name="T67" fmla="*/ 8 h 397"/>
                <a:gd name="T68" fmla="*/ 134 w 389"/>
                <a:gd name="T69" fmla="*/ 8 h 397"/>
                <a:gd name="T70" fmla="*/ 117 w 389"/>
                <a:gd name="T71" fmla="*/ 3 h 397"/>
                <a:gd name="T72" fmla="*/ 111 w 389"/>
                <a:gd name="T73" fmla="*/ 5 h 397"/>
                <a:gd name="T74" fmla="*/ 98 w 389"/>
                <a:gd name="T75" fmla="*/ 0 h 397"/>
                <a:gd name="T76" fmla="*/ 92 w 389"/>
                <a:gd name="T77" fmla="*/ 5 h 397"/>
                <a:gd name="T78" fmla="*/ 57 w 389"/>
                <a:gd name="T79" fmla="*/ 12 h 397"/>
                <a:gd name="T80" fmla="*/ 56 w 389"/>
                <a:gd name="T81" fmla="*/ 15 h 397"/>
                <a:gd name="T82" fmla="*/ 61 w 389"/>
                <a:gd name="T83" fmla="*/ 23 h 397"/>
                <a:gd name="T84" fmla="*/ 57 w 389"/>
                <a:gd name="T85" fmla="*/ 25 h 397"/>
                <a:gd name="T86" fmla="*/ 45 w 389"/>
                <a:gd name="T87" fmla="*/ 29 h 397"/>
                <a:gd name="T88" fmla="*/ 42 w 389"/>
                <a:gd name="T89" fmla="*/ 27 h 397"/>
                <a:gd name="T90" fmla="*/ 40 w 389"/>
                <a:gd name="T91" fmla="*/ 18 h 397"/>
                <a:gd name="T92" fmla="*/ 32 w 389"/>
                <a:gd name="T93" fmla="*/ 19 h 397"/>
                <a:gd name="T94" fmla="*/ 18 w 389"/>
                <a:gd name="T95" fmla="*/ 15 h 397"/>
                <a:gd name="T96" fmla="*/ 15 w 389"/>
                <a:gd name="T97" fmla="*/ 17 h 397"/>
                <a:gd name="T98" fmla="*/ 18 w 389"/>
                <a:gd name="T99" fmla="*/ 29 h 397"/>
                <a:gd name="T100" fmla="*/ 15 w 389"/>
                <a:gd name="T101" fmla="*/ 36 h 397"/>
                <a:gd name="T102" fmla="*/ 10 w 389"/>
                <a:gd name="T103" fmla="*/ 38 h 397"/>
                <a:gd name="T104" fmla="*/ 7 w 389"/>
                <a:gd name="T105" fmla="*/ 34 h 397"/>
                <a:gd name="T106" fmla="*/ 5 w 389"/>
                <a:gd name="T107" fmla="*/ 44 h 397"/>
                <a:gd name="T108" fmla="*/ 10 w 389"/>
                <a:gd name="T109" fmla="*/ 46 h 397"/>
                <a:gd name="T110" fmla="*/ 10 w 389"/>
                <a:gd name="T111" fmla="*/ 54 h 397"/>
                <a:gd name="T112" fmla="*/ 2 w 389"/>
                <a:gd name="T113" fmla="*/ 61 h 397"/>
                <a:gd name="T114" fmla="*/ 0 w 389"/>
                <a:gd name="T115" fmla="*/ 69 h 3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89" h="397">
                  <a:moveTo>
                    <a:pt x="0" y="198"/>
                  </a:moveTo>
                  <a:lnTo>
                    <a:pt x="4" y="209"/>
                  </a:lnTo>
                  <a:lnTo>
                    <a:pt x="40" y="235"/>
                  </a:lnTo>
                  <a:lnTo>
                    <a:pt x="44" y="247"/>
                  </a:lnTo>
                  <a:lnTo>
                    <a:pt x="26" y="282"/>
                  </a:lnTo>
                  <a:lnTo>
                    <a:pt x="36" y="308"/>
                  </a:lnTo>
                  <a:lnTo>
                    <a:pt x="66" y="356"/>
                  </a:lnTo>
                  <a:lnTo>
                    <a:pt x="74" y="380"/>
                  </a:lnTo>
                  <a:lnTo>
                    <a:pt x="104" y="397"/>
                  </a:lnTo>
                  <a:lnTo>
                    <a:pt x="104" y="380"/>
                  </a:lnTo>
                  <a:lnTo>
                    <a:pt x="123" y="376"/>
                  </a:lnTo>
                  <a:lnTo>
                    <a:pt x="123" y="363"/>
                  </a:lnTo>
                  <a:lnTo>
                    <a:pt x="140" y="342"/>
                  </a:lnTo>
                  <a:lnTo>
                    <a:pt x="132" y="316"/>
                  </a:lnTo>
                  <a:lnTo>
                    <a:pt x="140" y="286"/>
                  </a:lnTo>
                  <a:lnTo>
                    <a:pt x="149" y="274"/>
                  </a:lnTo>
                  <a:lnTo>
                    <a:pt x="162" y="274"/>
                  </a:lnTo>
                  <a:lnTo>
                    <a:pt x="170" y="261"/>
                  </a:lnTo>
                  <a:lnTo>
                    <a:pt x="166" y="243"/>
                  </a:lnTo>
                  <a:lnTo>
                    <a:pt x="180" y="209"/>
                  </a:lnTo>
                  <a:lnTo>
                    <a:pt x="193" y="209"/>
                  </a:lnTo>
                  <a:lnTo>
                    <a:pt x="201" y="201"/>
                  </a:lnTo>
                  <a:lnTo>
                    <a:pt x="201" y="189"/>
                  </a:lnTo>
                  <a:lnTo>
                    <a:pt x="275" y="133"/>
                  </a:lnTo>
                  <a:lnTo>
                    <a:pt x="298" y="128"/>
                  </a:lnTo>
                  <a:lnTo>
                    <a:pt x="306" y="108"/>
                  </a:lnTo>
                  <a:lnTo>
                    <a:pt x="333" y="93"/>
                  </a:lnTo>
                  <a:lnTo>
                    <a:pt x="345" y="98"/>
                  </a:lnTo>
                  <a:lnTo>
                    <a:pt x="358" y="77"/>
                  </a:lnTo>
                  <a:lnTo>
                    <a:pt x="367" y="82"/>
                  </a:lnTo>
                  <a:lnTo>
                    <a:pt x="377" y="69"/>
                  </a:lnTo>
                  <a:lnTo>
                    <a:pt x="389" y="65"/>
                  </a:lnTo>
                  <a:lnTo>
                    <a:pt x="377" y="44"/>
                  </a:lnTo>
                  <a:lnTo>
                    <a:pt x="372" y="22"/>
                  </a:lnTo>
                  <a:lnTo>
                    <a:pt x="350" y="22"/>
                  </a:lnTo>
                  <a:lnTo>
                    <a:pt x="306" y="8"/>
                  </a:lnTo>
                  <a:lnTo>
                    <a:pt x="289" y="13"/>
                  </a:lnTo>
                  <a:lnTo>
                    <a:pt x="257" y="0"/>
                  </a:lnTo>
                  <a:lnTo>
                    <a:pt x="241" y="13"/>
                  </a:lnTo>
                  <a:lnTo>
                    <a:pt x="149" y="35"/>
                  </a:lnTo>
                  <a:lnTo>
                    <a:pt x="145" y="44"/>
                  </a:lnTo>
                  <a:lnTo>
                    <a:pt x="158" y="65"/>
                  </a:lnTo>
                  <a:lnTo>
                    <a:pt x="149" y="72"/>
                  </a:lnTo>
                  <a:lnTo>
                    <a:pt x="118" y="82"/>
                  </a:lnTo>
                  <a:lnTo>
                    <a:pt x="109" y="77"/>
                  </a:lnTo>
                  <a:lnTo>
                    <a:pt x="104" y="51"/>
                  </a:lnTo>
                  <a:lnTo>
                    <a:pt x="83" y="55"/>
                  </a:lnTo>
                  <a:lnTo>
                    <a:pt x="48" y="44"/>
                  </a:lnTo>
                  <a:lnTo>
                    <a:pt x="40" y="48"/>
                  </a:lnTo>
                  <a:lnTo>
                    <a:pt x="48" y="82"/>
                  </a:lnTo>
                  <a:lnTo>
                    <a:pt x="40" y="103"/>
                  </a:lnTo>
                  <a:lnTo>
                    <a:pt x="26" y="108"/>
                  </a:lnTo>
                  <a:lnTo>
                    <a:pt x="17" y="98"/>
                  </a:lnTo>
                  <a:lnTo>
                    <a:pt x="13" y="128"/>
                  </a:lnTo>
                  <a:lnTo>
                    <a:pt x="26" y="133"/>
                  </a:lnTo>
                  <a:lnTo>
                    <a:pt x="26" y="154"/>
                  </a:lnTo>
                  <a:lnTo>
                    <a:pt x="4" y="175"/>
                  </a:lnTo>
                  <a:lnTo>
                    <a:pt x="0" y="198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93" name="Freeform 55"/>
            <p:cNvSpPr>
              <a:spLocks/>
            </p:cNvSpPr>
            <p:nvPr/>
          </p:nvSpPr>
          <p:spPr bwMode="auto">
            <a:xfrm>
              <a:off x="2530" y="807"/>
              <a:ext cx="147" cy="131"/>
            </a:xfrm>
            <a:custGeom>
              <a:avLst/>
              <a:gdLst>
                <a:gd name="T0" fmla="*/ 0 w 384"/>
                <a:gd name="T1" fmla="*/ 106 h 379"/>
                <a:gd name="T2" fmla="*/ 0 w 384"/>
                <a:gd name="T3" fmla="*/ 99 h 379"/>
                <a:gd name="T4" fmla="*/ 5 w 384"/>
                <a:gd name="T5" fmla="*/ 91 h 379"/>
                <a:gd name="T6" fmla="*/ 13 w 384"/>
                <a:gd name="T7" fmla="*/ 91 h 379"/>
                <a:gd name="T8" fmla="*/ 21 w 384"/>
                <a:gd name="T9" fmla="*/ 77 h 379"/>
                <a:gd name="T10" fmla="*/ 21 w 384"/>
                <a:gd name="T11" fmla="*/ 66 h 379"/>
                <a:gd name="T12" fmla="*/ 34 w 384"/>
                <a:gd name="T13" fmla="*/ 68 h 379"/>
                <a:gd name="T14" fmla="*/ 59 w 384"/>
                <a:gd name="T15" fmla="*/ 53 h 379"/>
                <a:gd name="T16" fmla="*/ 56 w 384"/>
                <a:gd name="T17" fmla="*/ 42 h 379"/>
                <a:gd name="T18" fmla="*/ 64 w 384"/>
                <a:gd name="T19" fmla="*/ 28 h 379"/>
                <a:gd name="T20" fmla="*/ 70 w 384"/>
                <a:gd name="T21" fmla="*/ 22 h 379"/>
                <a:gd name="T22" fmla="*/ 65 w 384"/>
                <a:gd name="T23" fmla="*/ 17 h 379"/>
                <a:gd name="T24" fmla="*/ 60 w 384"/>
                <a:gd name="T25" fmla="*/ 20 h 379"/>
                <a:gd name="T26" fmla="*/ 56 w 384"/>
                <a:gd name="T27" fmla="*/ 17 h 379"/>
                <a:gd name="T28" fmla="*/ 56 w 384"/>
                <a:gd name="T29" fmla="*/ 11 h 379"/>
                <a:gd name="T30" fmla="*/ 70 w 384"/>
                <a:gd name="T31" fmla="*/ 10 h 379"/>
                <a:gd name="T32" fmla="*/ 75 w 384"/>
                <a:gd name="T33" fmla="*/ 0 h 379"/>
                <a:gd name="T34" fmla="*/ 87 w 384"/>
                <a:gd name="T35" fmla="*/ 1 h 379"/>
                <a:gd name="T36" fmla="*/ 92 w 384"/>
                <a:gd name="T37" fmla="*/ 4 h 379"/>
                <a:gd name="T38" fmla="*/ 105 w 384"/>
                <a:gd name="T39" fmla="*/ 3 h 379"/>
                <a:gd name="T40" fmla="*/ 116 w 384"/>
                <a:gd name="T41" fmla="*/ 7 h 379"/>
                <a:gd name="T42" fmla="*/ 119 w 384"/>
                <a:gd name="T43" fmla="*/ 11 h 379"/>
                <a:gd name="T44" fmla="*/ 121 w 384"/>
                <a:gd name="T45" fmla="*/ 22 h 379"/>
                <a:gd name="T46" fmla="*/ 126 w 384"/>
                <a:gd name="T47" fmla="*/ 24 h 379"/>
                <a:gd name="T48" fmla="*/ 137 w 384"/>
                <a:gd name="T49" fmla="*/ 22 h 379"/>
                <a:gd name="T50" fmla="*/ 147 w 384"/>
                <a:gd name="T51" fmla="*/ 31 h 379"/>
                <a:gd name="T52" fmla="*/ 121 w 384"/>
                <a:gd name="T53" fmla="*/ 69 h 379"/>
                <a:gd name="T54" fmla="*/ 97 w 384"/>
                <a:gd name="T55" fmla="*/ 90 h 379"/>
                <a:gd name="T56" fmla="*/ 96 w 384"/>
                <a:gd name="T57" fmla="*/ 102 h 379"/>
                <a:gd name="T58" fmla="*/ 78 w 384"/>
                <a:gd name="T59" fmla="*/ 131 h 379"/>
                <a:gd name="T60" fmla="*/ 65 w 384"/>
                <a:gd name="T61" fmla="*/ 122 h 379"/>
                <a:gd name="T62" fmla="*/ 56 w 384"/>
                <a:gd name="T63" fmla="*/ 122 h 379"/>
                <a:gd name="T64" fmla="*/ 44 w 384"/>
                <a:gd name="T65" fmla="*/ 127 h 379"/>
                <a:gd name="T66" fmla="*/ 26 w 384"/>
                <a:gd name="T67" fmla="*/ 128 h 379"/>
                <a:gd name="T68" fmla="*/ 21 w 384"/>
                <a:gd name="T69" fmla="*/ 127 h 379"/>
                <a:gd name="T70" fmla="*/ 18 w 384"/>
                <a:gd name="T71" fmla="*/ 119 h 379"/>
                <a:gd name="T72" fmla="*/ 5 w 384"/>
                <a:gd name="T73" fmla="*/ 112 h 379"/>
                <a:gd name="T74" fmla="*/ 0 w 384"/>
                <a:gd name="T75" fmla="*/ 106 h 3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4" h="379">
                  <a:moveTo>
                    <a:pt x="0" y="306"/>
                  </a:moveTo>
                  <a:lnTo>
                    <a:pt x="0" y="286"/>
                  </a:lnTo>
                  <a:lnTo>
                    <a:pt x="13" y="264"/>
                  </a:lnTo>
                  <a:lnTo>
                    <a:pt x="35" y="264"/>
                  </a:lnTo>
                  <a:lnTo>
                    <a:pt x="56" y="222"/>
                  </a:lnTo>
                  <a:lnTo>
                    <a:pt x="56" y="191"/>
                  </a:lnTo>
                  <a:lnTo>
                    <a:pt x="88" y="196"/>
                  </a:lnTo>
                  <a:lnTo>
                    <a:pt x="153" y="153"/>
                  </a:lnTo>
                  <a:lnTo>
                    <a:pt x="145" y="122"/>
                  </a:lnTo>
                  <a:lnTo>
                    <a:pt x="166" y="80"/>
                  </a:lnTo>
                  <a:lnTo>
                    <a:pt x="184" y="63"/>
                  </a:lnTo>
                  <a:lnTo>
                    <a:pt x="171" y="50"/>
                  </a:lnTo>
                  <a:lnTo>
                    <a:pt x="158" y="59"/>
                  </a:lnTo>
                  <a:lnTo>
                    <a:pt x="145" y="50"/>
                  </a:lnTo>
                  <a:lnTo>
                    <a:pt x="145" y="33"/>
                  </a:lnTo>
                  <a:lnTo>
                    <a:pt x="184" y="30"/>
                  </a:lnTo>
                  <a:lnTo>
                    <a:pt x="197" y="0"/>
                  </a:lnTo>
                  <a:lnTo>
                    <a:pt x="227" y="4"/>
                  </a:lnTo>
                  <a:lnTo>
                    <a:pt x="241" y="12"/>
                  </a:lnTo>
                  <a:lnTo>
                    <a:pt x="275" y="8"/>
                  </a:lnTo>
                  <a:lnTo>
                    <a:pt x="302" y="21"/>
                  </a:lnTo>
                  <a:lnTo>
                    <a:pt x="310" y="33"/>
                  </a:lnTo>
                  <a:lnTo>
                    <a:pt x="315" y="63"/>
                  </a:lnTo>
                  <a:lnTo>
                    <a:pt x="329" y="68"/>
                  </a:lnTo>
                  <a:lnTo>
                    <a:pt x="359" y="63"/>
                  </a:lnTo>
                  <a:lnTo>
                    <a:pt x="384" y="89"/>
                  </a:lnTo>
                  <a:lnTo>
                    <a:pt x="315" y="200"/>
                  </a:lnTo>
                  <a:lnTo>
                    <a:pt x="254" y="260"/>
                  </a:lnTo>
                  <a:lnTo>
                    <a:pt x="250" y="294"/>
                  </a:lnTo>
                  <a:lnTo>
                    <a:pt x="205" y="379"/>
                  </a:lnTo>
                  <a:lnTo>
                    <a:pt x="171" y="354"/>
                  </a:lnTo>
                  <a:lnTo>
                    <a:pt x="145" y="354"/>
                  </a:lnTo>
                  <a:lnTo>
                    <a:pt x="114" y="367"/>
                  </a:lnTo>
                  <a:lnTo>
                    <a:pt x="67" y="371"/>
                  </a:lnTo>
                  <a:lnTo>
                    <a:pt x="56" y="367"/>
                  </a:lnTo>
                  <a:lnTo>
                    <a:pt x="48" y="345"/>
                  </a:lnTo>
                  <a:lnTo>
                    <a:pt x="13" y="324"/>
                  </a:lnTo>
                  <a:lnTo>
                    <a:pt x="0" y="306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94" name="Freeform 56"/>
            <p:cNvSpPr>
              <a:spLocks/>
            </p:cNvSpPr>
            <p:nvPr/>
          </p:nvSpPr>
          <p:spPr bwMode="auto">
            <a:xfrm>
              <a:off x="2462" y="909"/>
              <a:ext cx="167" cy="164"/>
            </a:xfrm>
            <a:custGeom>
              <a:avLst/>
              <a:gdLst>
                <a:gd name="T0" fmla="*/ 0 w 437"/>
                <a:gd name="T1" fmla="*/ 61 h 479"/>
                <a:gd name="T2" fmla="*/ 2 w 437"/>
                <a:gd name="T3" fmla="*/ 72 h 479"/>
                <a:gd name="T4" fmla="*/ 12 w 437"/>
                <a:gd name="T5" fmla="*/ 82 h 479"/>
                <a:gd name="T6" fmla="*/ 39 w 437"/>
                <a:gd name="T7" fmla="*/ 88 h 479"/>
                <a:gd name="T8" fmla="*/ 35 w 437"/>
                <a:gd name="T9" fmla="*/ 105 h 479"/>
                <a:gd name="T10" fmla="*/ 30 w 437"/>
                <a:gd name="T11" fmla="*/ 115 h 479"/>
                <a:gd name="T12" fmla="*/ 32 w 437"/>
                <a:gd name="T13" fmla="*/ 126 h 479"/>
                <a:gd name="T14" fmla="*/ 35 w 437"/>
                <a:gd name="T15" fmla="*/ 132 h 479"/>
                <a:gd name="T16" fmla="*/ 62 w 437"/>
                <a:gd name="T17" fmla="*/ 133 h 479"/>
                <a:gd name="T18" fmla="*/ 68 w 437"/>
                <a:gd name="T19" fmla="*/ 136 h 479"/>
                <a:gd name="T20" fmla="*/ 68 w 437"/>
                <a:gd name="T21" fmla="*/ 151 h 479"/>
                <a:gd name="T22" fmla="*/ 82 w 437"/>
                <a:gd name="T23" fmla="*/ 155 h 479"/>
                <a:gd name="T24" fmla="*/ 90 w 437"/>
                <a:gd name="T25" fmla="*/ 153 h 479"/>
                <a:gd name="T26" fmla="*/ 92 w 437"/>
                <a:gd name="T27" fmla="*/ 162 h 479"/>
                <a:gd name="T28" fmla="*/ 95 w 437"/>
                <a:gd name="T29" fmla="*/ 164 h 479"/>
                <a:gd name="T30" fmla="*/ 107 w 437"/>
                <a:gd name="T31" fmla="*/ 161 h 479"/>
                <a:gd name="T32" fmla="*/ 110 w 437"/>
                <a:gd name="T33" fmla="*/ 158 h 479"/>
                <a:gd name="T34" fmla="*/ 105 w 437"/>
                <a:gd name="T35" fmla="*/ 151 h 479"/>
                <a:gd name="T36" fmla="*/ 107 w 437"/>
                <a:gd name="T37" fmla="*/ 148 h 479"/>
                <a:gd name="T38" fmla="*/ 142 w 437"/>
                <a:gd name="T39" fmla="*/ 140 h 479"/>
                <a:gd name="T40" fmla="*/ 148 w 437"/>
                <a:gd name="T41" fmla="*/ 136 h 479"/>
                <a:gd name="T42" fmla="*/ 161 w 437"/>
                <a:gd name="T43" fmla="*/ 140 h 479"/>
                <a:gd name="T44" fmla="*/ 167 w 437"/>
                <a:gd name="T45" fmla="*/ 139 h 479"/>
                <a:gd name="T46" fmla="*/ 157 w 437"/>
                <a:gd name="T47" fmla="*/ 130 h 479"/>
                <a:gd name="T48" fmla="*/ 147 w 437"/>
                <a:gd name="T49" fmla="*/ 115 h 479"/>
                <a:gd name="T50" fmla="*/ 144 w 437"/>
                <a:gd name="T51" fmla="*/ 108 h 479"/>
                <a:gd name="T52" fmla="*/ 142 w 437"/>
                <a:gd name="T53" fmla="*/ 91 h 479"/>
                <a:gd name="T54" fmla="*/ 132 w 437"/>
                <a:gd name="T55" fmla="*/ 73 h 479"/>
                <a:gd name="T56" fmla="*/ 132 w 437"/>
                <a:gd name="T57" fmla="*/ 63 h 479"/>
                <a:gd name="T58" fmla="*/ 144 w 437"/>
                <a:gd name="T59" fmla="*/ 41 h 479"/>
                <a:gd name="T60" fmla="*/ 147 w 437"/>
                <a:gd name="T61" fmla="*/ 29 h 479"/>
                <a:gd name="T62" fmla="*/ 134 w 437"/>
                <a:gd name="T63" fmla="*/ 21 h 479"/>
                <a:gd name="T64" fmla="*/ 124 w 437"/>
                <a:gd name="T65" fmla="*/ 21 h 479"/>
                <a:gd name="T66" fmla="*/ 112 w 437"/>
                <a:gd name="T67" fmla="*/ 25 h 479"/>
                <a:gd name="T68" fmla="*/ 94 w 437"/>
                <a:gd name="T69" fmla="*/ 26 h 479"/>
                <a:gd name="T70" fmla="*/ 90 w 437"/>
                <a:gd name="T71" fmla="*/ 25 h 479"/>
                <a:gd name="T72" fmla="*/ 87 w 437"/>
                <a:gd name="T73" fmla="*/ 17 h 479"/>
                <a:gd name="T74" fmla="*/ 73 w 437"/>
                <a:gd name="T75" fmla="*/ 10 h 479"/>
                <a:gd name="T76" fmla="*/ 65 w 437"/>
                <a:gd name="T77" fmla="*/ 13 h 479"/>
                <a:gd name="T78" fmla="*/ 57 w 437"/>
                <a:gd name="T79" fmla="*/ 1 h 479"/>
                <a:gd name="T80" fmla="*/ 49 w 437"/>
                <a:gd name="T81" fmla="*/ 0 h 479"/>
                <a:gd name="T82" fmla="*/ 42 w 437"/>
                <a:gd name="T83" fmla="*/ 3 h 479"/>
                <a:gd name="T84" fmla="*/ 33 w 437"/>
                <a:gd name="T85" fmla="*/ 12 h 479"/>
                <a:gd name="T86" fmla="*/ 32 w 437"/>
                <a:gd name="T87" fmla="*/ 29 h 479"/>
                <a:gd name="T88" fmla="*/ 27 w 437"/>
                <a:gd name="T89" fmla="*/ 37 h 479"/>
                <a:gd name="T90" fmla="*/ 15 w 437"/>
                <a:gd name="T91" fmla="*/ 38 h 479"/>
                <a:gd name="T92" fmla="*/ 0 w 437"/>
                <a:gd name="T93" fmla="*/ 61 h 4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7" h="479">
                  <a:moveTo>
                    <a:pt x="0" y="179"/>
                  </a:moveTo>
                  <a:lnTo>
                    <a:pt x="4" y="209"/>
                  </a:lnTo>
                  <a:lnTo>
                    <a:pt x="31" y="239"/>
                  </a:lnTo>
                  <a:lnTo>
                    <a:pt x="101" y="256"/>
                  </a:lnTo>
                  <a:lnTo>
                    <a:pt x="92" y="308"/>
                  </a:lnTo>
                  <a:lnTo>
                    <a:pt x="78" y="337"/>
                  </a:lnTo>
                  <a:lnTo>
                    <a:pt x="83" y="367"/>
                  </a:lnTo>
                  <a:lnTo>
                    <a:pt x="92" y="385"/>
                  </a:lnTo>
                  <a:lnTo>
                    <a:pt x="161" y="389"/>
                  </a:lnTo>
                  <a:lnTo>
                    <a:pt x="179" y="397"/>
                  </a:lnTo>
                  <a:lnTo>
                    <a:pt x="179" y="441"/>
                  </a:lnTo>
                  <a:lnTo>
                    <a:pt x="214" y="452"/>
                  </a:lnTo>
                  <a:lnTo>
                    <a:pt x="235" y="448"/>
                  </a:lnTo>
                  <a:lnTo>
                    <a:pt x="240" y="474"/>
                  </a:lnTo>
                  <a:lnTo>
                    <a:pt x="249" y="479"/>
                  </a:lnTo>
                  <a:lnTo>
                    <a:pt x="280" y="469"/>
                  </a:lnTo>
                  <a:lnTo>
                    <a:pt x="289" y="462"/>
                  </a:lnTo>
                  <a:lnTo>
                    <a:pt x="276" y="441"/>
                  </a:lnTo>
                  <a:lnTo>
                    <a:pt x="280" y="432"/>
                  </a:lnTo>
                  <a:lnTo>
                    <a:pt x="372" y="410"/>
                  </a:lnTo>
                  <a:lnTo>
                    <a:pt x="388" y="397"/>
                  </a:lnTo>
                  <a:lnTo>
                    <a:pt x="420" y="410"/>
                  </a:lnTo>
                  <a:lnTo>
                    <a:pt x="437" y="405"/>
                  </a:lnTo>
                  <a:lnTo>
                    <a:pt x="411" y="381"/>
                  </a:lnTo>
                  <a:lnTo>
                    <a:pt x="384" y="337"/>
                  </a:lnTo>
                  <a:lnTo>
                    <a:pt x="376" y="316"/>
                  </a:lnTo>
                  <a:lnTo>
                    <a:pt x="372" y="266"/>
                  </a:lnTo>
                  <a:lnTo>
                    <a:pt x="345" y="213"/>
                  </a:lnTo>
                  <a:lnTo>
                    <a:pt x="345" y="184"/>
                  </a:lnTo>
                  <a:lnTo>
                    <a:pt x="376" y="120"/>
                  </a:lnTo>
                  <a:lnTo>
                    <a:pt x="384" y="85"/>
                  </a:lnTo>
                  <a:lnTo>
                    <a:pt x="350" y="61"/>
                  </a:lnTo>
                  <a:lnTo>
                    <a:pt x="324" y="61"/>
                  </a:lnTo>
                  <a:lnTo>
                    <a:pt x="293" y="73"/>
                  </a:lnTo>
                  <a:lnTo>
                    <a:pt x="246" y="77"/>
                  </a:lnTo>
                  <a:lnTo>
                    <a:pt x="235" y="73"/>
                  </a:lnTo>
                  <a:lnTo>
                    <a:pt x="227" y="51"/>
                  </a:lnTo>
                  <a:lnTo>
                    <a:pt x="192" y="30"/>
                  </a:lnTo>
                  <a:lnTo>
                    <a:pt x="171" y="39"/>
                  </a:lnTo>
                  <a:lnTo>
                    <a:pt x="148" y="4"/>
                  </a:lnTo>
                  <a:lnTo>
                    <a:pt x="127" y="0"/>
                  </a:lnTo>
                  <a:lnTo>
                    <a:pt x="109" y="8"/>
                  </a:lnTo>
                  <a:lnTo>
                    <a:pt x="87" y="35"/>
                  </a:lnTo>
                  <a:lnTo>
                    <a:pt x="83" y="85"/>
                  </a:lnTo>
                  <a:lnTo>
                    <a:pt x="70" y="107"/>
                  </a:lnTo>
                  <a:lnTo>
                    <a:pt x="39" y="112"/>
                  </a:lnTo>
                  <a:lnTo>
                    <a:pt x="0" y="179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95" name="Freeform 57"/>
            <p:cNvSpPr>
              <a:spLocks/>
            </p:cNvSpPr>
            <p:nvPr/>
          </p:nvSpPr>
          <p:spPr bwMode="auto">
            <a:xfrm>
              <a:off x="2773" y="1013"/>
              <a:ext cx="45" cy="32"/>
            </a:xfrm>
            <a:custGeom>
              <a:avLst/>
              <a:gdLst>
                <a:gd name="T0" fmla="*/ 0 w 118"/>
                <a:gd name="T1" fmla="*/ 26 h 95"/>
                <a:gd name="T2" fmla="*/ 0 w 118"/>
                <a:gd name="T3" fmla="*/ 21 h 95"/>
                <a:gd name="T4" fmla="*/ 5 w 118"/>
                <a:gd name="T5" fmla="*/ 19 h 95"/>
                <a:gd name="T6" fmla="*/ 9 w 118"/>
                <a:gd name="T7" fmla="*/ 9 h 95"/>
                <a:gd name="T8" fmla="*/ 19 w 118"/>
                <a:gd name="T9" fmla="*/ 2 h 95"/>
                <a:gd name="T10" fmla="*/ 30 w 118"/>
                <a:gd name="T11" fmla="*/ 0 h 95"/>
                <a:gd name="T12" fmla="*/ 42 w 118"/>
                <a:gd name="T13" fmla="*/ 2 h 95"/>
                <a:gd name="T14" fmla="*/ 44 w 118"/>
                <a:gd name="T15" fmla="*/ 3 h 95"/>
                <a:gd name="T16" fmla="*/ 42 w 118"/>
                <a:gd name="T17" fmla="*/ 8 h 95"/>
                <a:gd name="T18" fmla="*/ 45 w 118"/>
                <a:gd name="T19" fmla="*/ 10 h 95"/>
                <a:gd name="T20" fmla="*/ 39 w 118"/>
                <a:gd name="T21" fmla="*/ 17 h 95"/>
                <a:gd name="T22" fmla="*/ 33 w 118"/>
                <a:gd name="T23" fmla="*/ 24 h 95"/>
                <a:gd name="T24" fmla="*/ 25 w 118"/>
                <a:gd name="T25" fmla="*/ 26 h 95"/>
                <a:gd name="T26" fmla="*/ 24 w 118"/>
                <a:gd name="T27" fmla="*/ 32 h 95"/>
                <a:gd name="T28" fmla="*/ 5 w 118"/>
                <a:gd name="T29" fmla="*/ 31 h 95"/>
                <a:gd name="T30" fmla="*/ 0 w 118"/>
                <a:gd name="T31" fmla="*/ 26 h 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8" h="95">
                  <a:moveTo>
                    <a:pt x="0" y="78"/>
                  </a:moveTo>
                  <a:lnTo>
                    <a:pt x="0" y="61"/>
                  </a:lnTo>
                  <a:lnTo>
                    <a:pt x="14" y="57"/>
                  </a:lnTo>
                  <a:lnTo>
                    <a:pt x="23" y="27"/>
                  </a:lnTo>
                  <a:lnTo>
                    <a:pt x="49" y="5"/>
                  </a:lnTo>
                  <a:lnTo>
                    <a:pt x="79" y="0"/>
                  </a:lnTo>
                  <a:lnTo>
                    <a:pt x="110" y="5"/>
                  </a:lnTo>
                  <a:lnTo>
                    <a:pt x="115" y="9"/>
                  </a:lnTo>
                  <a:lnTo>
                    <a:pt x="110" y="23"/>
                  </a:lnTo>
                  <a:lnTo>
                    <a:pt x="118" y="31"/>
                  </a:lnTo>
                  <a:lnTo>
                    <a:pt x="101" y="49"/>
                  </a:lnTo>
                  <a:lnTo>
                    <a:pt x="87" y="70"/>
                  </a:lnTo>
                  <a:lnTo>
                    <a:pt x="66" y="78"/>
                  </a:lnTo>
                  <a:lnTo>
                    <a:pt x="62" y="95"/>
                  </a:lnTo>
                  <a:lnTo>
                    <a:pt x="14" y="91"/>
                  </a:lnTo>
                  <a:lnTo>
                    <a:pt x="0" y="78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96" name="Freeform 58"/>
            <p:cNvSpPr>
              <a:spLocks/>
            </p:cNvSpPr>
            <p:nvPr/>
          </p:nvSpPr>
          <p:spPr bwMode="auto">
            <a:xfrm>
              <a:off x="2794" y="1057"/>
              <a:ext cx="28" cy="16"/>
            </a:xfrm>
            <a:custGeom>
              <a:avLst/>
              <a:gdLst>
                <a:gd name="T0" fmla="*/ 0 w 75"/>
                <a:gd name="T1" fmla="*/ 9 h 47"/>
                <a:gd name="T2" fmla="*/ 3 w 75"/>
                <a:gd name="T3" fmla="*/ 14 h 47"/>
                <a:gd name="T4" fmla="*/ 12 w 75"/>
                <a:gd name="T5" fmla="*/ 12 h 47"/>
                <a:gd name="T6" fmla="*/ 20 w 75"/>
                <a:gd name="T7" fmla="*/ 16 h 47"/>
                <a:gd name="T8" fmla="*/ 28 w 75"/>
                <a:gd name="T9" fmla="*/ 16 h 47"/>
                <a:gd name="T10" fmla="*/ 23 w 75"/>
                <a:gd name="T11" fmla="*/ 9 h 47"/>
                <a:gd name="T12" fmla="*/ 5 w 75"/>
                <a:gd name="T13" fmla="*/ 0 h 47"/>
                <a:gd name="T14" fmla="*/ 0 w 75"/>
                <a:gd name="T15" fmla="*/ 9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47">
                  <a:moveTo>
                    <a:pt x="0" y="25"/>
                  </a:moveTo>
                  <a:lnTo>
                    <a:pt x="9" y="42"/>
                  </a:lnTo>
                  <a:lnTo>
                    <a:pt x="31" y="34"/>
                  </a:lnTo>
                  <a:lnTo>
                    <a:pt x="53" y="47"/>
                  </a:lnTo>
                  <a:lnTo>
                    <a:pt x="75" y="47"/>
                  </a:lnTo>
                  <a:lnTo>
                    <a:pt x="62" y="25"/>
                  </a:lnTo>
                  <a:lnTo>
                    <a:pt x="13" y="0"/>
                  </a:lnTo>
                  <a:lnTo>
                    <a:pt x="0" y="25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97" name="Freeform 59"/>
            <p:cNvSpPr>
              <a:spLocks/>
            </p:cNvSpPr>
            <p:nvPr/>
          </p:nvSpPr>
          <p:spPr bwMode="auto">
            <a:xfrm>
              <a:off x="2899" y="889"/>
              <a:ext cx="123" cy="93"/>
            </a:xfrm>
            <a:custGeom>
              <a:avLst/>
              <a:gdLst>
                <a:gd name="T0" fmla="*/ 0 w 319"/>
                <a:gd name="T1" fmla="*/ 54 h 270"/>
                <a:gd name="T2" fmla="*/ 2 w 319"/>
                <a:gd name="T3" fmla="*/ 63 h 270"/>
                <a:gd name="T4" fmla="*/ 9 w 319"/>
                <a:gd name="T5" fmla="*/ 63 h 270"/>
                <a:gd name="T6" fmla="*/ 13 w 319"/>
                <a:gd name="T7" fmla="*/ 72 h 270"/>
                <a:gd name="T8" fmla="*/ 19 w 319"/>
                <a:gd name="T9" fmla="*/ 71 h 270"/>
                <a:gd name="T10" fmla="*/ 30 w 319"/>
                <a:gd name="T11" fmla="*/ 59 h 270"/>
                <a:gd name="T12" fmla="*/ 32 w 319"/>
                <a:gd name="T13" fmla="*/ 59 h 270"/>
                <a:gd name="T14" fmla="*/ 40 w 319"/>
                <a:gd name="T15" fmla="*/ 63 h 270"/>
                <a:gd name="T16" fmla="*/ 44 w 319"/>
                <a:gd name="T17" fmla="*/ 72 h 270"/>
                <a:gd name="T18" fmla="*/ 42 w 319"/>
                <a:gd name="T19" fmla="*/ 81 h 270"/>
                <a:gd name="T20" fmla="*/ 44 w 319"/>
                <a:gd name="T21" fmla="*/ 83 h 270"/>
                <a:gd name="T22" fmla="*/ 69 w 319"/>
                <a:gd name="T23" fmla="*/ 81 h 270"/>
                <a:gd name="T24" fmla="*/ 73 w 319"/>
                <a:gd name="T25" fmla="*/ 89 h 270"/>
                <a:gd name="T26" fmla="*/ 83 w 319"/>
                <a:gd name="T27" fmla="*/ 93 h 270"/>
                <a:gd name="T28" fmla="*/ 108 w 319"/>
                <a:gd name="T29" fmla="*/ 62 h 270"/>
                <a:gd name="T30" fmla="*/ 116 w 319"/>
                <a:gd name="T31" fmla="*/ 44 h 270"/>
                <a:gd name="T32" fmla="*/ 123 w 319"/>
                <a:gd name="T33" fmla="*/ 37 h 270"/>
                <a:gd name="T34" fmla="*/ 123 w 319"/>
                <a:gd name="T35" fmla="*/ 31 h 270"/>
                <a:gd name="T36" fmla="*/ 111 w 319"/>
                <a:gd name="T37" fmla="*/ 27 h 270"/>
                <a:gd name="T38" fmla="*/ 102 w 319"/>
                <a:gd name="T39" fmla="*/ 31 h 270"/>
                <a:gd name="T40" fmla="*/ 94 w 319"/>
                <a:gd name="T41" fmla="*/ 31 h 270"/>
                <a:gd name="T42" fmla="*/ 89 w 319"/>
                <a:gd name="T43" fmla="*/ 27 h 270"/>
                <a:gd name="T44" fmla="*/ 86 w 319"/>
                <a:gd name="T45" fmla="*/ 19 h 270"/>
                <a:gd name="T46" fmla="*/ 91 w 319"/>
                <a:gd name="T47" fmla="*/ 15 h 270"/>
                <a:gd name="T48" fmla="*/ 91 w 319"/>
                <a:gd name="T49" fmla="*/ 12 h 270"/>
                <a:gd name="T50" fmla="*/ 89 w 319"/>
                <a:gd name="T51" fmla="*/ 9 h 270"/>
                <a:gd name="T52" fmla="*/ 81 w 319"/>
                <a:gd name="T53" fmla="*/ 15 h 270"/>
                <a:gd name="T54" fmla="*/ 78 w 319"/>
                <a:gd name="T55" fmla="*/ 13 h 270"/>
                <a:gd name="T56" fmla="*/ 81 w 319"/>
                <a:gd name="T57" fmla="*/ 9 h 270"/>
                <a:gd name="T58" fmla="*/ 88 w 319"/>
                <a:gd name="T59" fmla="*/ 8 h 270"/>
                <a:gd name="T60" fmla="*/ 89 w 319"/>
                <a:gd name="T61" fmla="*/ 0 h 270"/>
                <a:gd name="T62" fmla="*/ 54 w 319"/>
                <a:gd name="T63" fmla="*/ 13 h 270"/>
                <a:gd name="T64" fmla="*/ 39 w 319"/>
                <a:gd name="T65" fmla="*/ 30 h 270"/>
                <a:gd name="T66" fmla="*/ 27 w 319"/>
                <a:gd name="T67" fmla="*/ 34 h 270"/>
                <a:gd name="T68" fmla="*/ 21 w 319"/>
                <a:gd name="T69" fmla="*/ 42 h 270"/>
                <a:gd name="T70" fmla="*/ 0 w 319"/>
                <a:gd name="T71" fmla="*/ 54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19" h="270">
                  <a:moveTo>
                    <a:pt x="0" y="156"/>
                  </a:moveTo>
                  <a:lnTo>
                    <a:pt x="6" y="184"/>
                  </a:lnTo>
                  <a:lnTo>
                    <a:pt x="23" y="184"/>
                  </a:lnTo>
                  <a:lnTo>
                    <a:pt x="35" y="210"/>
                  </a:lnTo>
                  <a:lnTo>
                    <a:pt x="49" y="205"/>
                  </a:lnTo>
                  <a:lnTo>
                    <a:pt x="79" y="172"/>
                  </a:lnTo>
                  <a:lnTo>
                    <a:pt x="84" y="172"/>
                  </a:lnTo>
                  <a:lnTo>
                    <a:pt x="105" y="184"/>
                  </a:lnTo>
                  <a:lnTo>
                    <a:pt x="115" y="210"/>
                  </a:lnTo>
                  <a:lnTo>
                    <a:pt x="110" y="236"/>
                  </a:lnTo>
                  <a:lnTo>
                    <a:pt x="115" y="240"/>
                  </a:lnTo>
                  <a:lnTo>
                    <a:pt x="180" y="236"/>
                  </a:lnTo>
                  <a:lnTo>
                    <a:pt x="189" y="257"/>
                  </a:lnTo>
                  <a:lnTo>
                    <a:pt x="214" y="270"/>
                  </a:lnTo>
                  <a:lnTo>
                    <a:pt x="280" y="180"/>
                  </a:lnTo>
                  <a:lnTo>
                    <a:pt x="302" y="129"/>
                  </a:lnTo>
                  <a:lnTo>
                    <a:pt x="319" y="107"/>
                  </a:lnTo>
                  <a:lnTo>
                    <a:pt x="319" y="91"/>
                  </a:lnTo>
                  <a:lnTo>
                    <a:pt x="289" y="78"/>
                  </a:lnTo>
                  <a:lnTo>
                    <a:pt x="264" y="91"/>
                  </a:lnTo>
                  <a:lnTo>
                    <a:pt x="245" y="91"/>
                  </a:lnTo>
                  <a:lnTo>
                    <a:pt x="232" y="78"/>
                  </a:lnTo>
                  <a:lnTo>
                    <a:pt x="224" y="56"/>
                  </a:lnTo>
                  <a:lnTo>
                    <a:pt x="236" y="43"/>
                  </a:lnTo>
                  <a:lnTo>
                    <a:pt x="236" y="35"/>
                  </a:lnTo>
                  <a:lnTo>
                    <a:pt x="232" y="26"/>
                  </a:lnTo>
                  <a:lnTo>
                    <a:pt x="211" y="43"/>
                  </a:lnTo>
                  <a:lnTo>
                    <a:pt x="202" y="38"/>
                  </a:lnTo>
                  <a:lnTo>
                    <a:pt x="211" y="26"/>
                  </a:lnTo>
                  <a:lnTo>
                    <a:pt x="228" y="22"/>
                  </a:lnTo>
                  <a:lnTo>
                    <a:pt x="232" y="0"/>
                  </a:lnTo>
                  <a:lnTo>
                    <a:pt x="140" y="38"/>
                  </a:lnTo>
                  <a:lnTo>
                    <a:pt x="101" y="86"/>
                  </a:lnTo>
                  <a:lnTo>
                    <a:pt x="70" y="99"/>
                  </a:lnTo>
                  <a:lnTo>
                    <a:pt x="54" y="121"/>
                  </a:lnTo>
                  <a:lnTo>
                    <a:pt x="0" y="156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98" name="Freeform 60"/>
            <p:cNvSpPr>
              <a:spLocks/>
            </p:cNvSpPr>
            <p:nvPr/>
          </p:nvSpPr>
          <p:spPr bwMode="auto">
            <a:xfrm>
              <a:off x="3056" y="867"/>
              <a:ext cx="60" cy="37"/>
            </a:xfrm>
            <a:custGeom>
              <a:avLst/>
              <a:gdLst>
                <a:gd name="T0" fmla="*/ 0 w 157"/>
                <a:gd name="T1" fmla="*/ 10 h 106"/>
                <a:gd name="T2" fmla="*/ 0 w 157"/>
                <a:gd name="T3" fmla="*/ 15 h 106"/>
                <a:gd name="T4" fmla="*/ 5 w 157"/>
                <a:gd name="T5" fmla="*/ 22 h 106"/>
                <a:gd name="T6" fmla="*/ 20 w 157"/>
                <a:gd name="T7" fmla="*/ 21 h 106"/>
                <a:gd name="T8" fmla="*/ 30 w 157"/>
                <a:gd name="T9" fmla="*/ 24 h 106"/>
                <a:gd name="T10" fmla="*/ 47 w 157"/>
                <a:gd name="T11" fmla="*/ 35 h 106"/>
                <a:gd name="T12" fmla="*/ 57 w 157"/>
                <a:gd name="T13" fmla="*/ 37 h 106"/>
                <a:gd name="T14" fmla="*/ 58 w 157"/>
                <a:gd name="T15" fmla="*/ 35 h 106"/>
                <a:gd name="T16" fmla="*/ 57 w 157"/>
                <a:gd name="T17" fmla="*/ 30 h 106"/>
                <a:gd name="T18" fmla="*/ 60 w 157"/>
                <a:gd name="T19" fmla="*/ 25 h 106"/>
                <a:gd name="T20" fmla="*/ 52 w 157"/>
                <a:gd name="T21" fmla="*/ 13 h 106"/>
                <a:gd name="T22" fmla="*/ 42 w 157"/>
                <a:gd name="T23" fmla="*/ 10 h 106"/>
                <a:gd name="T24" fmla="*/ 42 w 157"/>
                <a:gd name="T25" fmla="*/ 0 h 106"/>
                <a:gd name="T26" fmla="*/ 37 w 157"/>
                <a:gd name="T27" fmla="*/ 0 h 106"/>
                <a:gd name="T28" fmla="*/ 35 w 157"/>
                <a:gd name="T29" fmla="*/ 6 h 106"/>
                <a:gd name="T30" fmla="*/ 31 w 157"/>
                <a:gd name="T31" fmla="*/ 6 h 106"/>
                <a:gd name="T32" fmla="*/ 26 w 157"/>
                <a:gd name="T33" fmla="*/ 0 h 106"/>
                <a:gd name="T34" fmla="*/ 23 w 157"/>
                <a:gd name="T35" fmla="*/ 3 h 106"/>
                <a:gd name="T36" fmla="*/ 16 w 157"/>
                <a:gd name="T37" fmla="*/ 1 h 106"/>
                <a:gd name="T38" fmla="*/ 10 w 157"/>
                <a:gd name="T39" fmla="*/ 6 h 106"/>
                <a:gd name="T40" fmla="*/ 2 w 157"/>
                <a:gd name="T41" fmla="*/ 7 h 106"/>
                <a:gd name="T42" fmla="*/ 0 w 157"/>
                <a:gd name="T43" fmla="*/ 10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7" h="106">
                  <a:moveTo>
                    <a:pt x="0" y="30"/>
                  </a:moveTo>
                  <a:lnTo>
                    <a:pt x="0" y="42"/>
                  </a:lnTo>
                  <a:lnTo>
                    <a:pt x="13" y="63"/>
                  </a:lnTo>
                  <a:lnTo>
                    <a:pt x="52" y="59"/>
                  </a:lnTo>
                  <a:lnTo>
                    <a:pt x="78" y="68"/>
                  </a:lnTo>
                  <a:lnTo>
                    <a:pt x="122" y="101"/>
                  </a:lnTo>
                  <a:lnTo>
                    <a:pt x="148" y="106"/>
                  </a:lnTo>
                  <a:lnTo>
                    <a:pt x="152" y="101"/>
                  </a:lnTo>
                  <a:lnTo>
                    <a:pt x="148" y="85"/>
                  </a:lnTo>
                  <a:lnTo>
                    <a:pt x="157" y="72"/>
                  </a:lnTo>
                  <a:lnTo>
                    <a:pt x="135" y="38"/>
                  </a:lnTo>
                  <a:lnTo>
                    <a:pt x="109" y="30"/>
                  </a:lnTo>
                  <a:lnTo>
                    <a:pt x="109" y="0"/>
                  </a:lnTo>
                  <a:lnTo>
                    <a:pt x="96" y="0"/>
                  </a:lnTo>
                  <a:lnTo>
                    <a:pt x="92" y="16"/>
                  </a:lnTo>
                  <a:lnTo>
                    <a:pt x="82" y="16"/>
                  </a:lnTo>
                  <a:lnTo>
                    <a:pt x="69" y="0"/>
                  </a:lnTo>
                  <a:lnTo>
                    <a:pt x="61" y="8"/>
                  </a:lnTo>
                  <a:lnTo>
                    <a:pt x="43" y="4"/>
                  </a:lnTo>
                  <a:lnTo>
                    <a:pt x="26" y="16"/>
                  </a:lnTo>
                  <a:lnTo>
                    <a:pt x="4" y="21"/>
                  </a:lnTo>
                  <a:lnTo>
                    <a:pt x="0" y="30"/>
                  </a:lnTo>
                </a:path>
              </a:pathLst>
            </a:custGeom>
            <a:solidFill>
              <a:srgbClr val="B2D2DE"/>
            </a:solidFill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6394" name="Group 61"/>
          <p:cNvGrpSpPr>
            <a:grpSpLocks/>
          </p:cNvGrpSpPr>
          <p:nvPr/>
        </p:nvGrpSpPr>
        <p:grpSpPr bwMode="auto">
          <a:xfrm>
            <a:off x="1322388" y="1052513"/>
            <a:ext cx="1544637" cy="1279525"/>
            <a:chOff x="1762" y="1677"/>
            <a:chExt cx="603" cy="461"/>
          </a:xfrm>
        </p:grpSpPr>
        <p:sp>
          <p:nvSpPr>
            <p:cNvPr id="16396" name="Freeform 62"/>
            <p:cNvSpPr>
              <a:spLocks/>
            </p:cNvSpPr>
            <p:nvPr/>
          </p:nvSpPr>
          <p:spPr bwMode="auto">
            <a:xfrm>
              <a:off x="2152" y="2039"/>
              <a:ext cx="213" cy="85"/>
            </a:xfrm>
            <a:custGeom>
              <a:avLst/>
              <a:gdLst>
                <a:gd name="T0" fmla="*/ 185 w 240"/>
                <a:gd name="T1" fmla="*/ 14 h 96"/>
                <a:gd name="T2" fmla="*/ 185 w 240"/>
                <a:gd name="T3" fmla="*/ 7 h 96"/>
                <a:gd name="T4" fmla="*/ 170 w 240"/>
                <a:gd name="T5" fmla="*/ 7 h 96"/>
                <a:gd name="T6" fmla="*/ 149 w 240"/>
                <a:gd name="T7" fmla="*/ 14 h 96"/>
                <a:gd name="T8" fmla="*/ 121 w 240"/>
                <a:gd name="T9" fmla="*/ 14 h 96"/>
                <a:gd name="T10" fmla="*/ 92 w 240"/>
                <a:gd name="T11" fmla="*/ 0 h 96"/>
                <a:gd name="T12" fmla="*/ 78 w 240"/>
                <a:gd name="T13" fmla="*/ 0 h 96"/>
                <a:gd name="T14" fmla="*/ 57 w 240"/>
                <a:gd name="T15" fmla="*/ 14 h 96"/>
                <a:gd name="T16" fmla="*/ 43 w 240"/>
                <a:gd name="T17" fmla="*/ 14 h 96"/>
                <a:gd name="T18" fmla="*/ 28 w 240"/>
                <a:gd name="T19" fmla="*/ 14 h 96"/>
                <a:gd name="T20" fmla="*/ 21 w 240"/>
                <a:gd name="T21" fmla="*/ 7 h 96"/>
                <a:gd name="T22" fmla="*/ 0 w 240"/>
                <a:gd name="T23" fmla="*/ 7 h 96"/>
                <a:gd name="T24" fmla="*/ 0 w 240"/>
                <a:gd name="T25" fmla="*/ 21 h 96"/>
                <a:gd name="T26" fmla="*/ 7 w 240"/>
                <a:gd name="T27" fmla="*/ 21 h 96"/>
                <a:gd name="T28" fmla="*/ 0 w 240"/>
                <a:gd name="T29" fmla="*/ 28 h 96"/>
                <a:gd name="T30" fmla="*/ 14 w 240"/>
                <a:gd name="T31" fmla="*/ 14 h 96"/>
                <a:gd name="T32" fmla="*/ 28 w 240"/>
                <a:gd name="T33" fmla="*/ 14 h 96"/>
                <a:gd name="T34" fmla="*/ 36 w 240"/>
                <a:gd name="T35" fmla="*/ 21 h 96"/>
                <a:gd name="T36" fmla="*/ 28 w 240"/>
                <a:gd name="T37" fmla="*/ 21 h 96"/>
                <a:gd name="T38" fmla="*/ 36 w 240"/>
                <a:gd name="T39" fmla="*/ 28 h 96"/>
                <a:gd name="T40" fmla="*/ 7 w 240"/>
                <a:gd name="T41" fmla="*/ 28 h 96"/>
                <a:gd name="T42" fmla="*/ 0 w 240"/>
                <a:gd name="T43" fmla="*/ 28 h 96"/>
                <a:gd name="T44" fmla="*/ 0 w 240"/>
                <a:gd name="T45" fmla="*/ 35 h 96"/>
                <a:gd name="T46" fmla="*/ 7 w 240"/>
                <a:gd name="T47" fmla="*/ 35 h 96"/>
                <a:gd name="T48" fmla="*/ 14 w 240"/>
                <a:gd name="T49" fmla="*/ 50 h 96"/>
                <a:gd name="T50" fmla="*/ 7 w 240"/>
                <a:gd name="T51" fmla="*/ 50 h 96"/>
                <a:gd name="T52" fmla="*/ 14 w 240"/>
                <a:gd name="T53" fmla="*/ 57 h 96"/>
                <a:gd name="T54" fmla="*/ 14 w 240"/>
                <a:gd name="T55" fmla="*/ 64 h 96"/>
                <a:gd name="T56" fmla="*/ 21 w 240"/>
                <a:gd name="T57" fmla="*/ 64 h 96"/>
                <a:gd name="T58" fmla="*/ 14 w 240"/>
                <a:gd name="T59" fmla="*/ 71 h 96"/>
                <a:gd name="T60" fmla="*/ 28 w 240"/>
                <a:gd name="T61" fmla="*/ 71 h 96"/>
                <a:gd name="T62" fmla="*/ 21 w 240"/>
                <a:gd name="T63" fmla="*/ 71 h 96"/>
                <a:gd name="T64" fmla="*/ 43 w 240"/>
                <a:gd name="T65" fmla="*/ 78 h 96"/>
                <a:gd name="T66" fmla="*/ 50 w 240"/>
                <a:gd name="T67" fmla="*/ 78 h 96"/>
                <a:gd name="T68" fmla="*/ 57 w 240"/>
                <a:gd name="T69" fmla="*/ 71 h 96"/>
                <a:gd name="T70" fmla="*/ 64 w 240"/>
                <a:gd name="T71" fmla="*/ 71 h 96"/>
                <a:gd name="T72" fmla="*/ 78 w 240"/>
                <a:gd name="T73" fmla="*/ 85 h 96"/>
                <a:gd name="T74" fmla="*/ 85 w 240"/>
                <a:gd name="T75" fmla="*/ 78 h 96"/>
                <a:gd name="T76" fmla="*/ 99 w 240"/>
                <a:gd name="T77" fmla="*/ 71 h 96"/>
                <a:gd name="T78" fmla="*/ 107 w 240"/>
                <a:gd name="T79" fmla="*/ 78 h 96"/>
                <a:gd name="T80" fmla="*/ 114 w 240"/>
                <a:gd name="T81" fmla="*/ 71 h 96"/>
                <a:gd name="T82" fmla="*/ 114 w 240"/>
                <a:gd name="T83" fmla="*/ 85 h 96"/>
                <a:gd name="T84" fmla="*/ 121 w 240"/>
                <a:gd name="T85" fmla="*/ 78 h 96"/>
                <a:gd name="T86" fmla="*/ 121 w 240"/>
                <a:gd name="T87" fmla="*/ 71 h 96"/>
                <a:gd name="T88" fmla="*/ 142 w 240"/>
                <a:gd name="T89" fmla="*/ 71 h 96"/>
                <a:gd name="T90" fmla="*/ 149 w 240"/>
                <a:gd name="T91" fmla="*/ 71 h 96"/>
                <a:gd name="T92" fmla="*/ 163 w 240"/>
                <a:gd name="T93" fmla="*/ 71 h 96"/>
                <a:gd name="T94" fmla="*/ 185 w 240"/>
                <a:gd name="T95" fmla="*/ 64 h 96"/>
                <a:gd name="T96" fmla="*/ 192 w 240"/>
                <a:gd name="T97" fmla="*/ 64 h 96"/>
                <a:gd name="T98" fmla="*/ 213 w 240"/>
                <a:gd name="T99" fmla="*/ 64 h 96"/>
                <a:gd name="T100" fmla="*/ 199 w 240"/>
                <a:gd name="T101" fmla="*/ 35 h 96"/>
                <a:gd name="T102" fmla="*/ 206 w 240"/>
                <a:gd name="T103" fmla="*/ 28 h 96"/>
                <a:gd name="T104" fmla="*/ 192 w 240"/>
                <a:gd name="T105" fmla="*/ 28 h 96"/>
                <a:gd name="T106" fmla="*/ 185 w 240"/>
                <a:gd name="T107" fmla="*/ 14 h 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0" h="96">
                  <a:moveTo>
                    <a:pt x="208" y="16"/>
                  </a:moveTo>
                  <a:lnTo>
                    <a:pt x="208" y="8"/>
                  </a:lnTo>
                  <a:lnTo>
                    <a:pt x="192" y="8"/>
                  </a:lnTo>
                  <a:lnTo>
                    <a:pt x="168" y="16"/>
                  </a:lnTo>
                  <a:lnTo>
                    <a:pt x="136" y="16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20" y="88"/>
                  </a:lnTo>
                  <a:lnTo>
                    <a:pt x="128" y="80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36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40" y="72"/>
                  </a:lnTo>
                  <a:lnTo>
                    <a:pt x="224" y="40"/>
                  </a:lnTo>
                  <a:lnTo>
                    <a:pt x="232" y="32"/>
                  </a:lnTo>
                  <a:lnTo>
                    <a:pt x="216" y="32"/>
                  </a:lnTo>
                  <a:lnTo>
                    <a:pt x="208" y="16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397" name="Freeform 63"/>
            <p:cNvSpPr>
              <a:spLocks/>
            </p:cNvSpPr>
            <p:nvPr/>
          </p:nvSpPr>
          <p:spPr bwMode="auto">
            <a:xfrm>
              <a:off x="1769" y="2018"/>
              <a:ext cx="135" cy="106"/>
            </a:xfrm>
            <a:custGeom>
              <a:avLst/>
              <a:gdLst>
                <a:gd name="T0" fmla="*/ 99 w 152"/>
                <a:gd name="T1" fmla="*/ 14 h 120"/>
                <a:gd name="T2" fmla="*/ 135 w 152"/>
                <a:gd name="T3" fmla="*/ 14 h 120"/>
                <a:gd name="T4" fmla="*/ 135 w 152"/>
                <a:gd name="T5" fmla="*/ 28 h 120"/>
                <a:gd name="T6" fmla="*/ 114 w 152"/>
                <a:gd name="T7" fmla="*/ 35 h 120"/>
                <a:gd name="T8" fmla="*/ 92 w 152"/>
                <a:gd name="T9" fmla="*/ 57 h 120"/>
                <a:gd name="T10" fmla="*/ 99 w 152"/>
                <a:gd name="T11" fmla="*/ 71 h 120"/>
                <a:gd name="T12" fmla="*/ 71 w 152"/>
                <a:gd name="T13" fmla="*/ 92 h 120"/>
                <a:gd name="T14" fmla="*/ 50 w 152"/>
                <a:gd name="T15" fmla="*/ 92 h 120"/>
                <a:gd name="T16" fmla="*/ 36 w 152"/>
                <a:gd name="T17" fmla="*/ 106 h 120"/>
                <a:gd name="T18" fmla="*/ 21 w 152"/>
                <a:gd name="T19" fmla="*/ 85 h 120"/>
                <a:gd name="T20" fmla="*/ 21 w 152"/>
                <a:gd name="T21" fmla="*/ 71 h 120"/>
                <a:gd name="T22" fmla="*/ 21 w 152"/>
                <a:gd name="T23" fmla="*/ 57 h 120"/>
                <a:gd name="T24" fmla="*/ 28 w 152"/>
                <a:gd name="T25" fmla="*/ 49 h 120"/>
                <a:gd name="T26" fmla="*/ 28 w 152"/>
                <a:gd name="T27" fmla="*/ 42 h 120"/>
                <a:gd name="T28" fmla="*/ 36 w 152"/>
                <a:gd name="T29" fmla="*/ 28 h 120"/>
                <a:gd name="T30" fmla="*/ 28 w 152"/>
                <a:gd name="T31" fmla="*/ 28 h 120"/>
                <a:gd name="T32" fmla="*/ 7 w 152"/>
                <a:gd name="T33" fmla="*/ 28 h 120"/>
                <a:gd name="T34" fmla="*/ 0 w 152"/>
                <a:gd name="T35" fmla="*/ 14 h 120"/>
                <a:gd name="T36" fmla="*/ 7 w 152"/>
                <a:gd name="T37" fmla="*/ 7 h 120"/>
                <a:gd name="T38" fmla="*/ 14 w 152"/>
                <a:gd name="T39" fmla="*/ 0 h 120"/>
                <a:gd name="T40" fmla="*/ 57 w 152"/>
                <a:gd name="T41" fmla="*/ 7 h 120"/>
                <a:gd name="T42" fmla="*/ 78 w 152"/>
                <a:gd name="T43" fmla="*/ 7 h 120"/>
                <a:gd name="T44" fmla="*/ 85 w 152"/>
                <a:gd name="T45" fmla="*/ 7 h 120"/>
                <a:gd name="T46" fmla="*/ 99 w 152"/>
                <a:gd name="T47" fmla="*/ 14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2" h="120">
                  <a:moveTo>
                    <a:pt x="112" y="16"/>
                  </a:moveTo>
                  <a:lnTo>
                    <a:pt x="152" y="16"/>
                  </a:lnTo>
                  <a:lnTo>
                    <a:pt x="152" y="32"/>
                  </a:lnTo>
                  <a:lnTo>
                    <a:pt x="128" y="40"/>
                  </a:lnTo>
                  <a:lnTo>
                    <a:pt x="104" y="64"/>
                  </a:lnTo>
                  <a:lnTo>
                    <a:pt x="112" y="80"/>
                  </a:lnTo>
                  <a:lnTo>
                    <a:pt x="80" y="104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24" y="96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64" y="8"/>
                  </a:lnTo>
                  <a:lnTo>
                    <a:pt x="88" y="8"/>
                  </a:lnTo>
                  <a:lnTo>
                    <a:pt x="96" y="8"/>
                  </a:lnTo>
                  <a:lnTo>
                    <a:pt x="112" y="16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398" name="Freeform 64"/>
            <p:cNvSpPr>
              <a:spLocks/>
            </p:cNvSpPr>
            <p:nvPr/>
          </p:nvSpPr>
          <p:spPr bwMode="auto">
            <a:xfrm>
              <a:off x="1762" y="2046"/>
              <a:ext cx="43" cy="64"/>
            </a:xfrm>
            <a:custGeom>
              <a:avLst/>
              <a:gdLst>
                <a:gd name="T0" fmla="*/ 29 w 48"/>
                <a:gd name="T1" fmla="*/ 43 h 72"/>
                <a:gd name="T2" fmla="*/ 29 w 48"/>
                <a:gd name="T3" fmla="*/ 28 h 72"/>
                <a:gd name="T4" fmla="*/ 36 w 48"/>
                <a:gd name="T5" fmla="*/ 21 h 72"/>
                <a:gd name="T6" fmla="*/ 36 w 48"/>
                <a:gd name="T7" fmla="*/ 14 h 72"/>
                <a:gd name="T8" fmla="*/ 43 w 48"/>
                <a:gd name="T9" fmla="*/ 0 h 72"/>
                <a:gd name="T10" fmla="*/ 36 w 48"/>
                <a:gd name="T11" fmla="*/ 0 h 72"/>
                <a:gd name="T12" fmla="*/ 14 w 48"/>
                <a:gd name="T13" fmla="*/ 0 h 72"/>
                <a:gd name="T14" fmla="*/ 14 w 48"/>
                <a:gd name="T15" fmla="*/ 7 h 72"/>
                <a:gd name="T16" fmla="*/ 0 w 48"/>
                <a:gd name="T17" fmla="*/ 36 h 72"/>
                <a:gd name="T18" fmla="*/ 7 w 48"/>
                <a:gd name="T19" fmla="*/ 43 h 72"/>
                <a:gd name="T20" fmla="*/ 7 w 48"/>
                <a:gd name="T21" fmla="*/ 64 h 72"/>
                <a:gd name="T22" fmla="*/ 29 w 48"/>
                <a:gd name="T23" fmla="*/ 57 h 72"/>
                <a:gd name="T24" fmla="*/ 29 w 48"/>
                <a:gd name="T25" fmla="*/ 43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72">
                  <a:moveTo>
                    <a:pt x="32" y="48"/>
                  </a:moveTo>
                  <a:lnTo>
                    <a:pt x="32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399" name="Freeform 65"/>
            <p:cNvSpPr>
              <a:spLocks/>
            </p:cNvSpPr>
            <p:nvPr/>
          </p:nvSpPr>
          <p:spPr bwMode="auto">
            <a:xfrm>
              <a:off x="1826" y="1918"/>
              <a:ext cx="128" cy="114"/>
            </a:xfrm>
            <a:custGeom>
              <a:avLst/>
              <a:gdLst>
                <a:gd name="T0" fmla="*/ 128 w 144"/>
                <a:gd name="T1" fmla="*/ 50 h 128"/>
                <a:gd name="T2" fmla="*/ 128 w 144"/>
                <a:gd name="T3" fmla="*/ 36 h 128"/>
                <a:gd name="T4" fmla="*/ 114 w 144"/>
                <a:gd name="T5" fmla="*/ 21 h 128"/>
                <a:gd name="T6" fmla="*/ 107 w 144"/>
                <a:gd name="T7" fmla="*/ 21 h 128"/>
                <a:gd name="T8" fmla="*/ 100 w 144"/>
                <a:gd name="T9" fmla="*/ 21 h 128"/>
                <a:gd name="T10" fmla="*/ 100 w 144"/>
                <a:gd name="T11" fmla="*/ 14 h 128"/>
                <a:gd name="T12" fmla="*/ 92 w 144"/>
                <a:gd name="T13" fmla="*/ 21 h 128"/>
                <a:gd name="T14" fmla="*/ 78 w 144"/>
                <a:gd name="T15" fmla="*/ 7 h 128"/>
                <a:gd name="T16" fmla="*/ 78 w 144"/>
                <a:gd name="T17" fmla="*/ 0 h 128"/>
                <a:gd name="T18" fmla="*/ 71 w 144"/>
                <a:gd name="T19" fmla="*/ 7 h 128"/>
                <a:gd name="T20" fmla="*/ 64 w 144"/>
                <a:gd name="T21" fmla="*/ 14 h 128"/>
                <a:gd name="T22" fmla="*/ 50 w 144"/>
                <a:gd name="T23" fmla="*/ 21 h 128"/>
                <a:gd name="T24" fmla="*/ 50 w 144"/>
                <a:gd name="T25" fmla="*/ 29 h 128"/>
                <a:gd name="T26" fmla="*/ 36 w 144"/>
                <a:gd name="T27" fmla="*/ 29 h 128"/>
                <a:gd name="T28" fmla="*/ 36 w 144"/>
                <a:gd name="T29" fmla="*/ 21 h 128"/>
                <a:gd name="T30" fmla="*/ 28 w 144"/>
                <a:gd name="T31" fmla="*/ 21 h 128"/>
                <a:gd name="T32" fmla="*/ 36 w 144"/>
                <a:gd name="T33" fmla="*/ 36 h 128"/>
                <a:gd name="T34" fmla="*/ 21 w 144"/>
                <a:gd name="T35" fmla="*/ 36 h 128"/>
                <a:gd name="T36" fmla="*/ 14 w 144"/>
                <a:gd name="T37" fmla="*/ 36 h 128"/>
                <a:gd name="T38" fmla="*/ 0 w 144"/>
                <a:gd name="T39" fmla="*/ 36 h 128"/>
                <a:gd name="T40" fmla="*/ 0 w 144"/>
                <a:gd name="T41" fmla="*/ 43 h 128"/>
                <a:gd name="T42" fmla="*/ 21 w 144"/>
                <a:gd name="T43" fmla="*/ 50 h 128"/>
                <a:gd name="T44" fmla="*/ 36 w 144"/>
                <a:gd name="T45" fmla="*/ 64 h 128"/>
                <a:gd name="T46" fmla="*/ 36 w 144"/>
                <a:gd name="T47" fmla="*/ 71 h 128"/>
                <a:gd name="T48" fmla="*/ 28 w 144"/>
                <a:gd name="T49" fmla="*/ 100 h 128"/>
                <a:gd name="T50" fmla="*/ 28 w 144"/>
                <a:gd name="T51" fmla="*/ 107 h 128"/>
                <a:gd name="T52" fmla="*/ 43 w 144"/>
                <a:gd name="T53" fmla="*/ 114 h 128"/>
                <a:gd name="T54" fmla="*/ 78 w 144"/>
                <a:gd name="T55" fmla="*/ 114 h 128"/>
                <a:gd name="T56" fmla="*/ 85 w 144"/>
                <a:gd name="T57" fmla="*/ 107 h 128"/>
                <a:gd name="T58" fmla="*/ 114 w 144"/>
                <a:gd name="T59" fmla="*/ 107 h 128"/>
                <a:gd name="T60" fmla="*/ 128 w 144"/>
                <a:gd name="T61" fmla="*/ 100 h 128"/>
                <a:gd name="T62" fmla="*/ 114 w 144"/>
                <a:gd name="T63" fmla="*/ 86 h 128"/>
                <a:gd name="T64" fmla="*/ 121 w 144"/>
                <a:gd name="T65" fmla="*/ 71 h 128"/>
                <a:gd name="T66" fmla="*/ 114 w 144"/>
                <a:gd name="T67" fmla="*/ 64 h 128"/>
                <a:gd name="T68" fmla="*/ 114 w 144"/>
                <a:gd name="T69" fmla="*/ 71 h 128"/>
                <a:gd name="T70" fmla="*/ 107 w 144"/>
                <a:gd name="T71" fmla="*/ 64 h 128"/>
                <a:gd name="T72" fmla="*/ 121 w 144"/>
                <a:gd name="T73" fmla="*/ 50 h 128"/>
                <a:gd name="T74" fmla="*/ 128 w 144"/>
                <a:gd name="T75" fmla="*/ 50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4" h="128">
                  <a:moveTo>
                    <a:pt x="144" y="56"/>
                  </a:moveTo>
                  <a:lnTo>
                    <a:pt x="144" y="40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104" y="24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8" y="128"/>
                  </a:lnTo>
                  <a:lnTo>
                    <a:pt x="96" y="120"/>
                  </a:lnTo>
                  <a:lnTo>
                    <a:pt x="128" y="120"/>
                  </a:lnTo>
                  <a:lnTo>
                    <a:pt x="144" y="112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20" y="72"/>
                  </a:lnTo>
                  <a:lnTo>
                    <a:pt x="136" y="56"/>
                  </a:lnTo>
                  <a:lnTo>
                    <a:pt x="144" y="56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00" name="Freeform 66"/>
            <p:cNvSpPr>
              <a:spLocks/>
            </p:cNvSpPr>
            <p:nvPr/>
          </p:nvSpPr>
          <p:spPr bwMode="auto">
            <a:xfrm>
              <a:off x="1939" y="1975"/>
              <a:ext cx="128" cy="121"/>
            </a:xfrm>
            <a:custGeom>
              <a:avLst/>
              <a:gdLst>
                <a:gd name="T0" fmla="*/ 0 w 144"/>
                <a:gd name="T1" fmla="*/ 28 h 136"/>
                <a:gd name="T2" fmla="*/ 7 w 144"/>
                <a:gd name="T3" fmla="*/ 14 h 136"/>
                <a:gd name="T4" fmla="*/ 21 w 144"/>
                <a:gd name="T5" fmla="*/ 7 h 136"/>
                <a:gd name="T6" fmla="*/ 28 w 144"/>
                <a:gd name="T7" fmla="*/ 14 h 136"/>
                <a:gd name="T8" fmla="*/ 28 w 144"/>
                <a:gd name="T9" fmla="*/ 7 h 136"/>
                <a:gd name="T10" fmla="*/ 36 w 144"/>
                <a:gd name="T11" fmla="*/ 7 h 136"/>
                <a:gd name="T12" fmla="*/ 43 w 144"/>
                <a:gd name="T13" fmla="*/ 0 h 136"/>
                <a:gd name="T14" fmla="*/ 57 w 144"/>
                <a:gd name="T15" fmla="*/ 0 h 136"/>
                <a:gd name="T16" fmla="*/ 64 w 144"/>
                <a:gd name="T17" fmla="*/ 0 h 136"/>
                <a:gd name="T18" fmla="*/ 78 w 144"/>
                <a:gd name="T19" fmla="*/ 7 h 136"/>
                <a:gd name="T20" fmla="*/ 78 w 144"/>
                <a:gd name="T21" fmla="*/ 14 h 136"/>
                <a:gd name="T22" fmla="*/ 78 w 144"/>
                <a:gd name="T23" fmla="*/ 21 h 136"/>
                <a:gd name="T24" fmla="*/ 71 w 144"/>
                <a:gd name="T25" fmla="*/ 14 h 136"/>
                <a:gd name="T26" fmla="*/ 64 w 144"/>
                <a:gd name="T27" fmla="*/ 21 h 136"/>
                <a:gd name="T28" fmla="*/ 64 w 144"/>
                <a:gd name="T29" fmla="*/ 36 h 136"/>
                <a:gd name="T30" fmla="*/ 78 w 144"/>
                <a:gd name="T31" fmla="*/ 50 h 136"/>
                <a:gd name="T32" fmla="*/ 85 w 144"/>
                <a:gd name="T33" fmla="*/ 64 h 136"/>
                <a:gd name="T34" fmla="*/ 92 w 144"/>
                <a:gd name="T35" fmla="*/ 71 h 136"/>
                <a:gd name="T36" fmla="*/ 107 w 144"/>
                <a:gd name="T37" fmla="*/ 71 h 136"/>
                <a:gd name="T38" fmla="*/ 100 w 144"/>
                <a:gd name="T39" fmla="*/ 71 h 136"/>
                <a:gd name="T40" fmla="*/ 128 w 144"/>
                <a:gd name="T41" fmla="*/ 93 h 136"/>
                <a:gd name="T42" fmla="*/ 114 w 144"/>
                <a:gd name="T43" fmla="*/ 85 h 136"/>
                <a:gd name="T44" fmla="*/ 107 w 144"/>
                <a:gd name="T45" fmla="*/ 100 h 136"/>
                <a:gd name="T46" fmla="*/ 114 w 144"/>
                <a:gd name="T47" fmla="*/ 100 h 136"/>
                <a:gd name="T48" fmla="*/ 114 w 144"/>
                <a:gd name="T49" fmla="*/ 107 h 136"/>
                <a:gd name="T50" fmla="*/ 107 w 144"/>
                <a:gd name="T51" fmla="*/ 107 h 136"/>
                <a:gd name="T52" fmla="*/ 107 w 144"/>
                <a:gd name="T53" fmla="*/ 121 h 136"/>
                <a:gd name="T54" fmla="*/ 100 w 144"/>
                <a:gd name="T55" fmla="*/ 121 h 136"/>
                <a:gd name="T56" fmla="*/ 107 w 144"/>
                <a:gd name="T57" fmla="*/ 107 h 136"/>
                <a:gd name="T58" fmla="*/ 100 w 144"/>
                <a:gd name="T59" fmla="*/ 93 h 136"/>
                <a:gd name="T60" fmla="*/ 78 w 144"/>
                <a:gd name="T61" fmla="*/ 78 h 136"/>
                <a:gd name="T62" fmla="*/ 64 w 144"/>
                <a:gd name="T63" fmla="*/ 71 h 136"/>
                <a:gd name="T64" fmla="*/ 57 w 144"/>
                <a:gd name="T65" fmla="*/ 64 h 136"/>
                <a:gd name="T66" fmla="*/ 50 w 144"/>
                <a:gd name="T67" fmla="*/ 64 h 136"/>
                <a:gd name="T68" fmla="*/ 36 w 144"/>
                <a:gd name="T69" fmla="*/ 43 h 136"/>
                <a:gd name="T70" fmla="*/ 21 w 144"/>
                <a:gd name="T71" fmla="*/ 36 h 136"/>
                <a:gd name="T72" fmla="*/ 14 w 144"/>
                <a:gd name="T73" fmla="*/ 43 h 136"/>
                <a:gd name="T74" fmla="*/ 0 w 144"/>
                <a:gd name="T75" fmla="*/ 28 h 1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4" h="136">
                  <a:moveTo>
                    <a:pt x="0" y="32"/>
                  </a:moveTo>
                  <a:lnTo>
                    <a:pt x="8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72" y="40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44" y="104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8" y="112"/>
                  </a:lnTo>
                  <a:lnTo>
                    <a:pt x="128" y="120"/>
                  </a:lnTo>
                  <a:lnTo>
                    <a:pt x="120" y="120"/>
                  </a:lnTo>
                  <a:lnTo>
                    <a:pt x="120" y="136"/>
                  </a:lnTo>
                  <a:lnTo>
                    <a:pt x="112" y="136"/>
                  </a:lnTo>
                  <a:lnTo>
                    <a:pt x="120" y="120"/>
                  </a:lnTo>
                  <a:lnTo>
                    <a:pt x="112" y="104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48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01" name="Freeform 67"/>
            <p:cNvSpPr>
              <a:spLocks/>
            </p:cNvSpPr>
            <p:nvPr/>
          </p:nvSpPr>
          <p:spPr bwMode="auto">
            <a:xfrm>
              <a:off x="2110" y="2011"/>
              <a:ext cx="71" cy="42"/>
            </a:xfrm>
            <a:custGeom>
              <a:avLst/>
              <a:gdLst>
                <a:gd name="T0" fmla="*/ 50 w 80"/>
                <a:gd name="T1" fmla="*/ 0 h 48"/>
                <a:gd name="T2" fmla="*/ 36 w 80"/>
                <a:gd name="T3" fmla="*/ 7 h 48"/>
                <a:gd name="T4" fmla="*/ 14 w 80"/>
                <a:gd name="T5" fmla="*/ 7 h 48"/>
                <a:gd name="T6" fmla="*/ 7 w 80"/>
                <a:gd name="T7" fmla="*/ 0 h 48"/>
                <a:gd name="T8" fmla="*/ 0 w 80"/>
                <a:gd name="T9" fmla="*/ 7 h 48"/>
                <a:gd name="T10" fmla="*/ 0 w 80"/>
                <a:gd name="T11" fmla="*/ 21 h 48"/>
                <a:gd name="T12" fmla="*/ 0 w 80"/>
                <a:gd name="T13" fmla="*/ 28 h 48"/>
                <a:gd name="T14" fmla="*/ 7 w 80"/>
                <a:gd name="T15" fmla="*/ 42 h 48"/>
                <a:gd name="T16" fmla="*/ 21 w 80"/>
                <a:gd name="T17" fmla="*/ 35 h 48"/>
                <a:gd name="T18" fmla="*/ 36 w 80"/>
                <a:gd name="T19" fmla="*/ 42 h 48"/>
                <a:gd name="T20" fmla="*/ 43 w 80"/>
                <a:gd name="T21" fmla="*/ 35 h 48"/>
                <a:gd name="T22" fmla="*/ 64 w 80"/>
                <a:gd name="T23" fmla="*/ 35 h 48"/>
                <a:gd name="T24" fmla="*/ 57 w 80"/>
                <a:gd name="T25" fmla="*/ 21 h 48"/>
                <a:gd name="T26" fmla="*/ 64 w 80"/>
                <a:gd name="T27" fmla="*/ 14 h 48"/>
                <a:gd name="T28" fmla="*/ 71 w 80"/>
                <a:gd name="T29" fmla="*/ 7 h 48"/>
                <a:gd name="T30" fmla="*/ 50 w 80"/>
                <a:gd name="T31" fmla="*/ 0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0" h="48">
                  <a:moveTo>
                    <a:pt x="56" y="0"/>
                  </a:moveTo>
                  <a:lnTo>
                    <a:pt x="40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02" name="Freeform 68"/>
            <p:cNvSpPr>
              <a:spLocks/>
            </p:cNvSpPr>
            <p:nvPr/>
          </p:nvSpPr>
          <p:spPr bwMode="auto">
            <a:xfrm>
              <a:off x="2089" y="2046"/>
              <a:ext cx="63" cy="57"/>
            </a:xfrm>
            <a:custGeom>
              <a:avLst/>
              <a:gdLst>
                <a:gd name="T0" fmla="*/ 63 w 72"/>
                <a:gd name="T1" fmla="*/ 0 h 64"/>
                <a:gd name="T2" fmla="*/ 56 w 72"/>
                <a:gd name="T3" fmla="*/ 7 h 64"/>
                <a:gd name="T4" fmla="*/ 42 w 72"/>
                <a:gd name="T5" fmla="*/ 0 h 64"/>
                <a:gd name="T6" fmla="*/ 28 w 72"/>
                <a:gd name="T7" fmla="*/ 7 h 64"/>
                <a:gd name="T8" fmla="*/ 7 w 72"/>
                <a:gd name="T9" fmla="*/ 14 h 64"/>
                <a:gd name="T10" fmla="*/ 0 w 72"/>
                <a:gd name="T11" fmla="*/ 29 h 64"/>
                <a:gd name="T12" fmla="*/ 14 w 72"/>
                <a:gd name="T13" fmla="*/ 43 h 64"/>
                <a:gd name="T14" fmla="*/ 28 w 72"/>
                <a:gd name="T15" fmla="*/ 43 h 64"/>
                <a:gd name="T16" fmla="*/ 42 w 72"/>
                <a:gd name="T17" fmla="*/ 57 h 64"/>
                <a:gd name="T18" fmla="*/ 42 w 72"/>
                <a:gd name="T19" fmla="*/ 50 h 64"/>
                <a:gd name="T20" fmla="*/ 49 w 72"/>
                <a:gd name="T21" fmla="*/ 50 h 64"/>
                <a:gd name="T22" fmla="*/ 35 w 72"/>
                <a:gd name="T23" fmla="*/ 36 h 64"/>
                <a:gd name="T24" fmla="*/ 28 w 72"/>
                <a:gd name="T25" fmla="*/ 21 h 64"/>
                <a:gd name="T26" fmla="*/ 28 w 72"/>
                <a:gd name="T27" fmla="*/ 14 h 64"/>
                <a:gd name="T28" fmla="*/ 35 w 72"/>
                <a:gd name="T29" fmla="*/ 21 h 64"/>
                <a:gd name="T30" fmla="*/ 35 w 72"/>
                <a:gd name="T31" fmla="*/ 14 h 64"/>
                <a:gd name="T32" fmla="*/ 42 w 72"/>
                <a:gd name="T33" fmla="*/ 7 h 64"/>
                <a:gd name="T34" fmla="*/ 56 w 72"/>
                <a:gd name="T35" fmla="*/ 14 h 64"/>
                <a:gd name="T36" fmla="*/ 63 w 72"/>
                <a:gd name="T37" fmla="*/ 14 h 64"/>
                <a:gd name="T38" fmla="*/ 63 w 72"/>
                <a:gd name="T39" fmla="*/ 0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lnTo>
                    <a:pt x="64" y="8"/>
                  </a:lnTo>
                  <a:lnTo>
                    <a:pt x="48" y="0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03" name="Freeform 69"/>
            <p:cNvSpPr>
              <a:spLocks/>
            </p:cNvSpPr>
            <p:nvPr/>
          </p:nvSpPr>
          <p:spPr bwMode="auto">
            <a:xfrm>
              <a:off x="2081" y="1961"/>
              <a:ext cx="107" cy="57"/>
            </a:xfrm>
            <a:custGeom>
              <a:avLst/>
              <a:gdLst>
                <a:gd name="T0" fmla="*/ 93 w 120"/>
                <a:gd name="T1" fmla="*/ 36 h 64"/>
                <a:gd name="T2" fmla="*/ 107 w 120"/>
                <a:gd name="T3" fmla="*/ 36 h 64"/>
                <a:gd name="T4" fmla="*/ 107 w 120"/>
                <a:gd name="T5" fmla="*/ 43 h 64"/>
                <a:gd name="T6" fmla="*/ 93 w 120"/>
                <a:gd name="T7" fmla="*/ 50 h 64"/>
                <a:gd name="T8" fmla="*/ 100 w 120"/>
                <a:gd name="T9" fmla="*/ 57 h 64"/>
                <a:gd name="T10" fmla="*/ 78 w 120"/>
                <a:gd name="T11" fmla="*/ 50 h 64"/>
                <a:gd name="T12" fmla="*/ 64 w 120"/>
                <a:gd name="T13" fmla="*/ 57 h 64"/>
                <a:gd name="T14" fmla="*/ 43 w 120"/>
                <a:gd name="T15" fmla="*/ 57 h 64"/>
                <a:gd name="T16" fmla="*/ 36 w 120"/>
                <a:gd name="T17" fmla="*/ 50 h 64"/>
                <a:gd name="T18" fmla="*/ 29 w 120"/>
                <a:gd name="T19" fmla="*/ 43 h 64"/>
                <a:gd name="T20" fmla="*/ 21 w 120"/>
                <a:gd name="T21" fmla="*/ 43 h 64"/>
                <a:gd name="T22" fmla="*/ 0 w 120"/>
                <a:gd name="T23" fmla="*/ 29 h 64"/>
                <a:gd name="T24" fmla="*/ 7 w 120"/>
                <a:gd name="T25" fmla="*/ 29 h 64"/>
                <a:gd name="T26" fmla="*/ 14 w 120"/>
                <a:gd name="T27" fmla="*/ 21 h 64"/>
                <a:gd name="T28" fmla="*/ 21 w 120"/>
                <a:gd name="T29" fmla="*/ 7 h 64"/>
                <a:gd name="T30" fmla="*/ 29 w 120"/>
                <a:gd name="T31" fmla="*/ 0 h 64"/>
                <a:gd name="T32" fmla="*/ 50 w 120"/>
                <a:gd name="T33" fmla="*/ 7 h 64"/>
                <a:gd name="T34" fmla="*/ 71 w 120"/>
                <a:gd name="T35" fmla="*/ 0 h 64"/>
                <a:gd name="T36" fmla="*/ 86 w 120"/>
                <a:gd name="T37" fmla="*/ 14 h 64"/>
                <a:gd name="T38" fmla="*/ 93 w 120"/>
                <a:gd name="T39" fmla="*/ 36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0" h="64">
                  <a:moveTo>
                    <a:pt x="104" y="40"/>
                  </a:moveTo>
                  <a:lnTo>
                    <a:pt x="120" y="40"/>
                  </a:lnTo>
                  <a:lnTo>
                    <a:pt x="120" y="48"/>
                  </a:lnTo>
                  <a:lnTo>
                    <a:pt x="104" y="56"/>
                  </a:lnTo>
                  <a:lnTo>
                    <a:pt x="112" y="64"/>
                  </a:lnTo>
                  <a:lnTo>
                    <a:pt x="88" y="56"/>
                  </a:lnTo>
                  <a:lnTo>
                    <a:pt x="72" y="64"/>
                  </a:lnTo>
                  <a:lnTo>
                    <a:pt x="48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96" y="16"/>
                  </a:lnTo>
                  <a:lnTo>
                    <a:pt x="104" y="40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04" name="Freeform 70"/>
            <p:cNvSpPr>
              <a:spLocks/>
            </p:cNvSpPr>
            <p:nvPr/>
          </p:nvSpPr>
          <p:spPr bwMode="auto">
            <a:xfrm>
              <a:off x="2018" y="1975"/>
              <a:ext cx="28" cy="21"/>
            </a:xfrm>
            <a:custGeom>
              <a:avLst/>
              <a:gdLst>
                <a:gd name="T0" fmla="*/ 0 w 32"/>
                <a:gd name="T1" fmla="*/ 21 h 24"/>
                <a:gd name="T2" fmla="*/ 0 w 32"/>
                <a:gd name="T3" fmla="*/ 14 h 24"/>
                <a:gd name="T4" fmla="*/ 0 w 32"/>
                <a:gd name="T5" fmla="*/ 7 h 24"/>
                <a:gd name="T6" fmla="*/ 21 w 32"/>
                <a:gd name="T7" fmla="*/ 0 h 24"/>
                <a:gd name="T8" fmla="*/ 28 w 32"/>
                <a:gd name="T9" fmla="*/ 7 h 24"/>
                <a:gd name="T10" fmla="*/ 14 w 32"/>
                <a:gd name="T11" fmla="*/ 14 h 24"/>
                <a:gd name="T12" fmla="*/ 14 w 32"/>
                <a:gd name="T13" fmla="*/ 21 h 24"/>
                <a:gd name="T14" fmla="*/ 7 w 32"/>
                <a:gd name="T15" fmla="*/ 14 h 24"/>
                <a:gd name="T16" fmla="*/ 0 w 32"/>
                <a:gd name="T17" fmla="*/ 21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05" name="Freeform 71"/>
            <p:cNvSpPr>
              <a:spLocks/>
            </p:cNvSpPr>
            <p:nvPr/>
          </p:nvSpPr>
          <p:spPr bwMode="auto">
            <a:xfrm>
              <a:off x="2018" y="1982"/>
              <a:ext cx="56" cy="50"/>
            </a:xfrm>
            <a:custGeom>
              <a:avLst/>
              <a:gdLst>
                <a:gd name="T0" fmla="*/ 49 w 64"/>
                <a:gd name="T1" fmla="*/ 7 h 56"/>
                <a:gd name="T2" fmla="*/ 42 w 64"/>
                <a:gd name="T3" fmla="*/ 7 h 56"/>
                <a:gd name="T4" fmla="*/ 28 w 64"/>
                <a:gd name="T5" fmla="*/ 0 h 56"/>
                <a:gd name="T6" fmla="*/ 14 w 64"/>
                <a:gd name="T7" fmla="*/ 7 h 56"/>
                <a:gd name="T8" fmla="*/ 14 w 64"/>
                <a:gd name="T9" fmla="*/ 14 h 56"/>
                <a:gd name="T10" fmla="*/ 7 w 64"/>
                <a:gd name="T11" fmla="*/ 7 h 56"/>
                <a:gd name="T12" fmla="*/ 0 w 64"/>
                <a:gd name="T13" fmla="*/ 14 h 56"/>
                <a:gd name="T14" fmla="*/ 0 w 64"/>
                <a:gd name="T15" fmla="*/ 21 h 56"/>
                <a:gd name="T16" fmla="*/ 7 w 64"/>
                <a:gd name="T17" fmla="*/ 14 h 56"/>
                <a:gd name="T18" fmla="*/ 14 w 64"/>
                <a:gd name="T19" fmla="*/ 21 h 56"/>
                <a:gd name="T20" fmla="*/ 14 w 64"/>
                <a:gd name="T21" fmla="*/ 36 h 56"/>
                <a:gd name="T22" fmla="*/ 49 w 64"/>
                <a:gd name="T23" fmla="*/ 50 h 56"/>
                <a:gd name="T24" fmla="*/ 28 w 64"/>
                <a:gd name="T25" fmla="*/ 29 h 56"/>
                <a:gd name="T26" fmla="*/ 21 w 64"/>
                <a:gd name="T27" fmla="*/ 21 h 56"/>
                <a:gd name="T28" fmla="*/ 28 w 64"/>
                <a:gd name="T29" fmla="*/ 14 h 56"/>
                <a:gd name="T30" fmla="*/ 49 w 64"/>
                <a:gd name="T31" fmla="*/ 21 h 56"/>
                <a:gd name="T32" fmla="*/ 56 w 64"/>
                <a:gd name="T33" fmla="*/ 21 h 56"/>
                <a:gd name="T34" fmla="*/ 56 w 64"/>
                <a:gd name="T35" fmla="*/ 14 h 56"/>
                <a:gd name="T36" fmla="*/ 49 w 64"/>
                <a:gd name="T37" fmla="*/ 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4" h="56">
                  <a:moveTo>
                    <a:pt x="56" y="8"/>
                  </a:moveTo>
                  <a:lnTo>
                    <a:pt x="48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56" y="56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06" name="Freeform 72"/>
            <p:cNvSpPr>
              <a:spLocks/>
            </p:cNvSpPr>
            <p:nvPr/>
          </p:nvSpPr>
          <p:spPr bwMode="auto">
            <a:xfrm>
              <a:off x="2039" y="1996"/>
              <a:ext cx="42" cy="36"/>
            </a:xfrm>
            <a:custGeom>
              <a:avLst/>
              <a:gdLst>
                <a:gd name="T0" fmla="*/ 35 w 48"/>
                <a:gd name="T1" fmla="*/ 7 h 40"/>
                <a:gd name="T2" fmla="*/ 35 w 48"/>
                <a:gd name="T3" fmla="*/ 14 h 40"/>
                <a:gd name="T4" fmla="*/ 42 w 48"/>
                <a:gd name="T5" fmla="*/ 22 h 40"/>
                <a:gd name="T6" fmla="*/ 35 w 48"/>
                <a:gd name="T7" fmla="*/ 22 h 40"/>
                <a:gd name="T8" fmla="*/ 28 w 48"/>
                <a:gd name="T9" fmla="*/ 29 h 40"/>
                <a:gd name="T10" fmla="*/ 28 w 48"/>
                <a:gd name="T11" fmla="*/ 36 h 40"/>
                <a:gd name="T12" fmla="*/ 7 w 48"/>
                <a:gd name="T13" fmla="*/ 14 h 40"/>
                <a:gd name="T14" fmla="*/ 0 w 48"/>
                <a:gd name="T15" fmla="*/ 7 h 40"/>
                <a:gd name="T16" fmla="*/ 7 w 48"/>
                <a:gd name="T17" fmla="*/ 0 h 40"/>
                <a:gd name="T18" fmla="*/ 28 w 48"/>
                <a:gd name="T19" fmla="*/ 7 h 40"/>
                <a:gd name="T20" fmla="*/ 35 w 48"/>
                <a:gd name="T21" fmla="*/ 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40">
                  <a:moveTo>
                    <a:pt x="40" y="8"/>
                  </a:moveTo>
                  <a:lnTo>
                    <a:pt x="4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07" name="Freeform 73"/>
            <p:cNvSpPr>
              <a:spLocks/>
            </p:cNvSpPr>
            <p:nvPr/>
          </p:nvSpPr>
          <p:spPr bwMode="auto">
            <a:xfrm>
              <a:off x="2067" y="2018"/>
              <a:ext cx="22" cy="28"/>
            </a:xfrm>
            <a:custGeom>
              <a:avLst/>
              <a:gdLst>
                <a:gd name="T0" fmla="*/ 0 w 24"/>
                <a:gd name="T1" fmla="*/ 14 h 32"/>
                <a:gd name="T2" fmla="*/ 15 w 24"/>
                <a:gd name="T3" fmla="*/ 28 h 32"/>
                <a:gd name="T4" fmla="*/ 15 w 24"/>
                <a:gd name="T5" fmla="*/ 14 h 32"/>
                <a:gd name="T6" fmla="*/ 22 w 24"/>
                <a:gd name="T7" fmla="*/ 14 h 32"/>
                <a:gd name="T8" fmla="*/ 7 w 24"/>
                <a:gd name="T9" fmla="*/ 0 h 32"/>
                <a:gd name="T10" fmla="*/ 0 w 24"/>
                <a:gd name="T11" fmla="*/ 7 h 32"/>
                <a:gd name="T12" fmla="*/ 0 w 24"/>
                <a:gd name="T13" fmla="*/ 14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32">
                  <a:moveTo>
                    <a:pt x="0" y="16"/>
                  </a:moveTo>
                  <a:lnTo>
                    <a:pt x="16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08" name="Freeform 74"/>
            <p:cNvSpPr>
              <a:spLocks/>
            </p:cNvSpPr>
            <p:nvPr/>
          </p:nvSpPr>
          <p:spPr bwMode="auto">
            <a:xfrm>
              <a:off x="2067" y="1989"/>
              <a:ext cx="50" cy="57"/>
            </a:xfrm>
            <a:custGeom>
              <a:avLst/>
              <a:gdLst>
                <a:gd name="T0" fmla="*/ 21 w 56"/>
                <a:gd name="T1" fmla="*/ 57 h 64"/>
                <a:gd name="T2" fmla="*/ 21 w 56"/>
                <a:gd name="T3" fmla="*/ 43 h 64"/>
                <a:gd name="T4" fmla="*/ 14 w 56"/>
                <a:gd name="T5" fmla="*/ 43 h 64"/>
                <a:gd name="T6" fmla="*/ 21 w 56"/>
                <a:gd name="T7" fmla="*/ 43 h 64"/>
                <a:gd name="T8" fmla="*/ 7 w 56"/>
                <a:gd name="T9" fmla="*/ 29 h 64"/>
                <a:gd name="T10" fmla="*/ 14 w 56"/>
                <a:gd name="T11" fmla="*/ 29 h 64"/>
                <a:gd name="T12" fmla="*/ 7 w 56"/>
                <a:gd name="T13" fmla="*/ 21 h 64"/>
                <a:gd name="T14" fmla="*/ 7 w 56"/>
                <a:gd name="T15" fmla="*/ 14 h 64"/>
                <a:gd name="T16" fmla="*/ 7 w 56"/>
                <a:gd name="T17" fmla="*/ 7 h 64"/>
                <a:gd name="T18" fmla="*/ 0 w 56"/>
                <a:gd name="T19" fmla="*/ 0 h 64"/>
                <a:gd name="T20" fmla="*/ 14 w 56"/>
                <a:gd name="T21" fmla="*/ 0 h 64"/>
                <a:gd name="T22" fmla="*/ 36 w 56"/>
                <a:gd name="T23" fmla="*/ 14 h 64"/>
                <a:gd name="T24" fmla="*/ 43 w 56"/>
                <a:gd name="T25" fmla="*/ 14 h 64"/>
                <a:gd name="T26" fmla="*/ 50 w 56"/>
                <a:gd name="T27" fmla="*/ 21 h 64"/>
                <a:gd name="T28" fmla="*/ 43 w 56"/>
                <a:gd name="T29" fmla="*/ 29 h 64"/>
                <a:gd name="T30" fmla="*/ 43 w 56"/>
                <a:gd name="T31" fmla="*/ 43 h 64"/>
                <a:gd name="T32" fmla="*/ 43 w 56"/>
                <a:gd name="T33" fmla="*/ 50 h 64"/>
                <a:gd name="T34" fmla="*/ 36 w 56"/>
                <a:gd name="T35" fmla="*/ 50 h 64"/>
                <a:gd name="T36" fmla="*/ 21 w 56"/>
                <a:gd name="T37" fmla="*/ 57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09" name="Freeform 75"/>
            <p:cNvSpPr>
              <a:spLocks/>
            </p:cNvSpPr>
            <p:nvPr/>
          </p:nvSpPr>
          <p:spPr bwMode="auto">
            <a:xfrm>
              <a:off x="2089" y="2039"/>
              <a:ext cx="28" cy="21"/>
            </a:xfrm>
            <a:custGeom>
              <a:avLst/>
              <a:gdLst>
                <a:gd name="T0" fmla="*/ 28 w 32"/>
                <a:gd name="T1" fmla="*/ 14 h 24"/>
                <a:gd name="T2" fmla="*/ 21 w 32"/>
                <a:gd name="T3" fmla="*/ 0 h 24"/>
                <a:gd name="T4" fmla="*/ 14 w 32"/>
                <a:gd name="T5" fmla="*/ 0 h 24"/>
                <a:gd name="T6" fmla="*/ 0 w 32"/>
                <a:gd name="T7" fmla="*/ 7 h 24"/>
                <a:gd name="T8" fmla="*/ 7 w 32"/>
                <a:gd name="T9" fmla="*/ 21 h 24"/>
                <a:gd name="T10" fmla="*/ 28 w 32"/>
                <a:gd name="T11" fmla="*/ 1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10" name="Freeform 76"/>
            <p:cNvSpPr>
              <a:spLocks/>
            </p:cNvSpPr>
            <p:nvPr/>
          </p:nvSpPr>
          <p:spPr bwMode="auto">
            <a:xfrm>
              <a:off x="2018" y="1876"/>
              <a:ext cx="106" cy="71"/>
            </a:xfrm>
            <a:custGeom>
              <a:avLst/>
              <a:gdLst>
                <a:gd name="T0" fmla="*/ 99 w 120"/>
                <a:gd name="T1" fmla="*/ 43 h 80"/>
                <a:gd name="T2" fmla="*/ 92 w 120"/>
                <a:gd name="T3" fmla="*/ 36 h 80"/>
                <a:gd name="T4" fmla="*/ 99 w 120"/>
                <a:gd name="T5" fmla="*/ 21 h 80"/>
                <a:gd name="T6" fmla="*/ 92 w 120"/>
                <a:gd name="T7" fmla="*/ 7 h 80"/>
                <a:gd name="T8" fmla="*/ 85 w 120"/>
                <a:gd name="T9" fmla="*/ 7 h 80"/>
                <a:gd name="T10" fmla="*/ 57 w 120"/>
                <a:gd name="T11" fmla="*/ 0 h 80"/>
                <a:gd name="T12" fmla="*/ 49 w 120"/>
                <a:gd name="T13" fmla="*/ 7 h 80"/>
                <a:gd name="T14" fmla="*/ 42 w 120"/>
                <a:gd name="T15" fmla="*/ 0 h 80"/>
                <a:gd name="T16" fmla="*/ 0 w 120"/>
                <a:gd name="T17" fmla="*/ 14 h 80"/>
                <a:gd name="T18" fmla="*/ 7 w 120"/>
                <a:gd name="T19" fmla="*/ 50 h 80"/>
                <a:gd name="T20" fmla="*/ 21 w 120"/>
                <a:gd name="T21" fmla="*/ 50 h 80"/>
                <a:gd name="T22" fmla="*/ 28 w 120"/>
                <a:gd name="T23" fmla="*/ 57 h 80"/>
                <a:gd name="T24" fmla="*/ 42 w 120"/>
                <a:gd name="T25" fmla="*/ 64 h 80"/>
                <a:gd name="T26" fmla="*/ 64 w 120"/>
                <a:gd name="T27" fmla="*/ 71 h 80"/>
                <a:gd name="T28" fmla="*/ 78 w 120"/>
                <a:gd name="T29" fmla="*/ 71 h 80"/>
                <a:gd name="T30" fmla="*/ 85 w 120"/>
                <a:gd name="T31" fmla="*/ 71 h 80"/>
                <a:gd name="T32" fmla="*/ 106 w 120"/>
                <a:gd name="T33" fmla="*/ 57 h 80"/>
                <a:gd name="T34" fmla="*/ 99 w 120"/>
                <a:gd name="T35" fmla="*/ 43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80">
                  <a:moveTo>
                    <a:pt x="112" y="48"/>
                  </a:moveTo>
                  <a:lnTo>
                    <a:pt x="104" y="40"/>
                  </a:lnTo>
                  <a:lnTo>
                    <a:pt x="112" y="24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8" y="72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20" y="64"/>
                  </a:lnTo>
                  <a:lnTo>
                    <a:pt x="112" y="48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11" name="Freeform 77"/>
            <p:cNvSpPr>
              <a:spLocks/>
            </p:cNvSpPr>
            <p:nvPr/>
          </p:nvSpPr>
          <p:spPr bwMode="auto">
            <a:xfrm>
              <a:off x="1939" y="1876"/>
              <a:ext cx="86" cy="92"/>
            </a:xfrm>
            <a:custGeom>
              <a:avLst/>
              <a:gdLst>
                <a:gd name="T0" fmla="*/ 50 w 96"/>
                <a:gd name="T1" fmla="*/ 7 h 104"/>
                <a:gd name="T2" fmla="*/ 36 w 96"/>
                <a:gd name="T3" fmla="*/ 0 h 104"/>
                <a:gd name="T4" fmla="*/ 29 w 96"/>
                <a:gd name="T5" fmla="*/ 0 h 104"/>
                <a:gd name="T6" fmla="*/ 22 w 96"/>
                <a:gd name="T7" fmla="*/ 14 h 104"/>
                <a:gd name="T8" fmla="*/ 14 w 96"/>
                <a:gd name="T9" fmla="*/ 14 h 104"/>
                <a:gd name="T10" fmla="*/ 7 w 96"/>
                <a:gd name="T11" fmla="*/ 28 h 104"/>
                <a:gd name="T12" fmla="*/ 0 w 96"/>
                <a:gd name="T13" fmla="*/ 35 h 104"/>
                <a:gd name="T14" fmla="*/ 0 w 96"/>
                <a:gd name="T15" fmla="*/ 50 h 104"/>
                <a:gd name="T16" fmla="*/ 0 w 96"/>
                <a:gd name="T17" fmla="*/ 57 h 104"/>
                <a:gd name="T18" fmla="*/ 0 w 96"/>
                <a:gd name="T19" fmla="*/ 64 h 104"/>
                <a:gd name="T20" fmla="*/ 14 w 96"/>
                <a:gd name="T21" fmla="*/ 78 h 104"/>
                <a:gd name="T22" fmla="*/ 14 w 96"/>
                <a:gd name="T23" fmla="*/ 92 h 104"/>
                <a:gd name="T24" fmla="*/ 36 w 96"/>
                <a:gd name="T25" fmla="*/ 92 h 104"/>
                <a:gd name="T26" fmla="*/ 72 w 96"/>
                <a:gd name="T27" fmla="*/ 92 h 104"/>
                <a:gd name="T28" fmla="*/ 65 w 96"/>
                <a:gd name="T29" fmla="*/ 85 h 104"/>
                <a:gd name="T30" fmla="*/ 79 w 96"/>
                <a:gd name="T31" fmla="*/ 78 h 104"/>
                <a:gd name="T32" fmla="*/ 65 w 96"/>
                <a:gd name="T33" fmla="*/ 64 h 104"/>
                <a:gd name="T34" fmla="*/ 57 w 96"/>
                <a:gd name="T35" fmla="*/ 57 h 104"/>
                <a:gd name="T36" fmla="*/ 86 w 96"/>
                <a:gd name="T37" fmla="*/ 42 h 104"/>
                <a:gd name="T38" fmla="*/ 86 w 96"/>
                <a:gd name="T39" fmla="*/ 50 h 104"/>
                <a:gd name="T40" fmla="*/ 79 w 96"/>
                <a:gd name="T41" fmla="*/ 14 h 104"/>
                <a:gd name="T42" fmla="*/ 72 w 96"/>
                <a:gd name="T43" fmla="*/ 7 h 104"/>
                <a:gd name="T44" fmla="*/ 79 w 96"/>
                <a:gd name="T45" fmla="*/ 7 h 104"/>
                <a:gd name="T46" fmla="*/ 72 w 96"/>
                <a:gd name="T47" fmla="*/ 0 h 104"/>
                <a:gd name="T48" fmla="*/ 50 w 96"/>
                <a:gd name="T49" fmla="*/ 14 h 104"/>
                <a:gd name="T50" fmla="*/ 50 w 96"/>
                <a:gd name="T51" fmla="*/ 7 h 1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6" h="104">
                  <a:moveTo>
                    <a:pt x="56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104"/>
                  </a:lnTo>
                  <a:lnTo>
                    <a:pt x="40" y="104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88" y="88"/>
                  </a:lnTo>
                  <a:lnTo>
                    <a:pt x="72" y="72"/>
                  </a:lnTo>
                  <a:lnTo>
                    <a:pt x="64" y="6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56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12" name="Freeform 78"/>
            <p:cNvSpPr>
              <a:spLocks/>
            </p:cNvSpPr>
            <p:nvPr/>
          </p:nvSpPr>
          <p:spPr bwMode="auto">
            <a:xfrm>
              <a:off x="1904" y="1918"/>
              <a:ext cx="35" cy="22"/>
            </a:xfrm>
            <a:custGeom>
              <a:avLst/>
              <a:gdLst>
                <a:gd name="T0" fmla="*/ 7 w 40"/>
                <a:gd name="T1" fmla="*/ 0 h 24"/>
                <a:gd name="T2" fmla="*/ 21 w 40"/>
                <a:gd name="T3" fmla="*/ 0 h 24"/>
                <a:gd name="T4" fmla="*/ 35 w 40"/>
                <a:gd name="T5" fmla="*/ 7 h 24"/>
                <a:gd name="T6" fmla="*/ 35 w 40"/>
                <a:gd name="T7" fmla="*/ 15 h 24"/>
                <a:gd name="T8" fmla="*/ 28 w 40"/>
                <a:gd name="T9" fmla="*/ 22 h 24"/>
                <a:gd name="T10" fmla="*/ 21 w 40"/>
                <a:gd name="T11" fmla="*/ 22 h 24"/>
                <a:gd name="T12" fmla="*/ 21 w 40"/>
                <a:gd name="T13" fmla="*/ 15 h 24"/>
                <a:gd name="T14" fmla="*/ 14 w 40"/>
                <a:gd name="T15" fmla="*/ 22 h 24"/>
                <a:gd name="T16" fmla="*/ 0 w 40"/>
                <a:gd name="T17" fmla="*/ 7 h 24"/>
                <a:gd name="T18" fmla="*/ 7 w 40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24">
                  <a:moveTo>
                    <a:pt x="8" y="0"/>
                  </a:move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13" name="Freeform 79"/>
            <p:cNvSpPr>
              <a:spLocks/>
            </p:cNvSpPr>
            <p:nvPr/>
          </p:nvSpPr>
          <p:spPr bwMode="auto">
            <a:xfrm>
              <a:off x="1932" y="1677"/>
              <a:ext cx="227" cy="156"/>
            </a:xfrm>
            <a:custGeom>
              <a:avLst/>
              <a:gdLst>
                <a:gd name="T0" fmla="*/ 135 w 256"/>
                <a:gd name="T1" fmla="*/ 35 h 176"/>
                <a:gd name="T2" fmla="*/ 114 w 256"/>
                <a:gd name="T3" fmla="*/ 35 h 176"/>
                <a:gd name="T4" fmla="*/ 99 w 256"/>
                <a:gd name="T5" fmla="*/ 50 h 176"/>
                <a:gd name="T6" fmla="*/ 78 w 256"/>
                <a:gd name="T7" fmla="*/ 78 h 176"/>
                <a:gd name="T8" fmla="*/ 64 w 256"/>
                <a:gd name="T9" fmla="*/ 85 h 176"/>
                <a:gd name="T10" fmla="*/ 71 w 256"/>
                <a:gd name="T11" fmla="*/ 121 h 176"/>
                <a:gd name="T12" fmla="*/ 71 w 256"/>
                <a:gd name="T13" fmla="*/ 135 h 176"/>
                <a:gd name="T14" fmla="*/ 57 w 256"/>
                <a:gd name="T15" fmla="*/ 149 h 176"/>
                <a:gd name="T16" fmla="*/ 50 w 256"/>
                <a:gd name="T17" fmla="*/ 142 h 176"/>
                <a:gd name="T18" fmla="*/ 7 w 256"/>
                <a:gd name="T19" fmla="*/ 156 h 176"/>
                <a:gd name="T20" fmla="*/ 7 w 256"/>
                <a:gd name="T21" fmla="*/ 142 h 176"/>
                <a:gd name="T22" fmla="*/ 7 w 256"/>
                <a:gd name="T23" fmla="*/ 135 h 176"/>
                <a:gd name="T24" fmla="*/ 0 w 256"/>
                <a:gd name="T25" fmla="*/ 121 h 176"/>
                <a:gd name="T26" fmla="*/ 21 w 256"/>
                <a:gd name="T27" fmla="*/ 99 h 176"/>
                <a:gd name="T28" fmla="*/ 35 w 256"/>
                <a:gd name="T29" fmla="*/ 85 h 176"/>
                <a:gd name="T30" fmla="*/ 64 w 256"/>
                <a:gd name="T31" fmla="*/ 71 h 176"/>
                <a:gd name="T32" fmla="*/ 99 w 256"/>
                <a:gd name="T33" fmla="*/ 35 h 176"/>
                <a:gd name="T34" fmla="*/ 92 w 256"/>
                <a:gd name="T35" fmla="*/ 35 h 176"/>
                <a:gd name="T36" fmla="*/ 99 w 256"/>
                <a:gd name="T37" fmla="*/ 21 h 176"/>
                <a:gd name="T38" fmla="*/ 106 w 256"/>
                <a:gd name="T39" fmla="*/ 28 h 176"/>
                <a:gd name="T40" fmla="*/ 106 w 256"/>
                <a:gd name="T41" fmla="*/ 28 h 176"/>
                <a:gd name="T42" fmla="*/ 121 w 256"/>
                <a:gd name="T43" fmla="*/ 14 h 176"/>
                <a:gd name="T44" fmla="*/ 156 w 256"/>
                <a:gd name="T45" fmla="*/ 7 h 176"/>
                <a:gd name="T46" fmla="*/ 177 w 256"/>
                <a:gd name="T47" fmla="*/ 0 h 176"/>
                <a:gd name="T48" fmla="*/ 184 w 256"/>
                <a:gd name="T49" fmla="*/ 7 h 176"/>
                <a:gd name="T50" fmla="*/ 199 w 256"/>
                <a:gd name="T51" fmla="*/ 0 h 176"/>
                <a:gd name="T52" fmla="*/ 227 w 256"/>
                <a:gd name="T53" fmla="*/ 7 h 176"/>
                <a:gd name="T54" fmla="*/ 227 w 256"/>
                <a:gd name="T55" fmla="*/ 21 h 176"/>
                <a:gd name="T56" fmla="*/ 213 w 256"/>
                <a:gd name="T57" fmla="*/ 21 h 176"/>
                <a:gd name="T58" fmla="*/ 184 w 256"/>
                <a:gd name="T59" fmla="*/ 14 h 176"/>
                <a:gd name="T60" fmla="*/ 177 w 256"/>
                <a:gd name="T61" fmla="*/ 28 h 176"/>
                <a:gd name="T62" fmla="*/ 142 w 256"/>
                <a:gd name="T63" fmla="*/ 21 h 1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6" h="176">
                  <a:moveTo>
                    <a:pt x="152" y="32"/>
                  </a:moveTo>
                  <a:lnTo>
                    <a:pt x="152" y="4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72" y="96"/>
                  </a:lnTo>
                  <a:lnTo>
                    <a:pt x="72" y="112"/>
                  </a:lnTo>
                  <a:lnTo>
                    <a:pt x="80" y="136"/>
                  </a:lnTo>
                  <a:lnTo>
                    <a:pt x="72" y="136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24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24" y="112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8" y="104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112" y="40"/>
                  </a:lnTo>
                  <a:lnTo>
                    <a:pt x="80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112" y="24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36" y="16"/>
                  </a:lnTo>
                  <a:lnTo>
                    <a:pt x="160" y="16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200" y="0"/>
                  </a:lnTo>
                  <a:lnTo>
                    <a:pt x="200" y="8"/>
                  </a:lnTo>
                  <a:lnTo>
                    <a:pt x="208" y="8"/>
                  </a:lnTo>
                  <a:lnTo>
                    <a:pt x="216" y="8"/>
                  </a:lnTo>
                  <a:lnTo>
                    <a:pt x="224" y="0"/>
                  </a:lnTo>
                  <a:lnTo>
                    <a:pt x="232" y="8"/>
                  </a:lnTo>
                  <a:lnTo>
                    <a:pt x="256" y="8"/>
                  </a:lnTo>
                  <a:lnTo>
                    <a:pt x="232" y="16"/>
                  </a:lnTo>
                  <a:lnTo>
                    <a:pt x="256" y="24"/>
                  </a:lnTo>
                  <a:lnTo>
                    <a:pt x="240" y="32"/>
                  </a:lnTo>
                  <a:lnTo>
                    <a:pt x="240" y="24"/>
                  </a:lnTo>
                  <a:lnTo>
                    <a:pt x="224" y="16"/>
                  </a:lnTo>
                  <a:lnTo>
                    <a:pt x="208" y="16"/>
                  </a:lnTo>
                  <a:lnTo>
                    <a:pt x="208" y="32"/>
                  </a:lnTo>
                  <a:lnTo>
                    <a:pt x="200" y="32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52" y="32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14" name="Freeform 80"/>
            <p:cNvSpPr>
              <a:spLocks/>
            </p:cNvSpPr>
            <p:nvPr/>
          </p:nvSpPr>
          <p:spPr bwMode="auto">
            <a:xfrm>
              <a:off x="1989" y="1706"/>
              <a:ext cx="114" cy="163"/>
            </a:xfrm>
            <a:custGeom>
              <a:avLst/>
              <a:gdLst>
                <a:gd name="T0" fmla="*/ 0 w 128"/>
                <a:gd name="T1" fmla="*/ 120 h 184"/>
                <a:gd name="T2" fmla="*/ 7 w 128"/>
                <a:gd name="T3" fmla="*/ 106 h 184"/>
                <a:gd name="T4" fmla="*/ 14 w 128"/>
                <a:gd name="T5" fmla="*/ 106 h 184"/>
                <a:gd name="T6" fmla="*/ 7 w 128"/>
                <a:gd name="T7" fmla="*/ 92 h 184"/>
                <a:gd name="T8" fmla="*/ 14 w 128"/>
                <a:gd name="T9" fmla="*/ 92 h 184"/>
                <a:gd name="T10" fmla="*/ 7 w 128"/>
                <a:gd name="T11" fmla="*/ 71 h 184"/>
                <a:gd name="T12" fmla="*/ 7 w 128"/>
                <a:gd name="T13" fmla="*/ 57 h 184"/>
                <a:gd name="T14" fmla="*/ 29 w 128"/>
                <a:gd name="T15" fmla="*/ 57 h 184"/>
                <a:gd name="T16" fmla="*/ 21 w 128"/>
                <a:gd name="T17" fmla="*/ 50 h 184"/>
                <a:gd name="T18" fmla="*/ 29 w 128"/>
                <a:gd name="T19" fmla="*/ 28 h 184"/>
                <a:gd name="T20" fmla="*/ 43 w 128"/>
                <a:gd name="T21" fmla="*/ 21 h 184"/>
                <a:gd name="T22" fmla="*/ 50 w 128"/>
                <a:gd name="T23" fmla="*/ 7 h 184"/>
                <a:gd name="T24" fmla="*/ 57 w 128"/>
                <a:gd name="T25" fmla="*/ 7 h 184"/>
                <a:gd name="T26" fmla="*/ 64 w 128"/>
                <a:gd name="T27" fmla="*/ 0 h 184"/>
                <a:gd name="T28" fmla="*/ 78 w 128"/>
                <a:gd name="T29" fmla="*/ 7 h 184"/>
                <a:gd name="T30" fmla="*/ 78 w 128"/>
                <a:gd name="T31" fmla="*/ 0 h 184"/>
                <a:gd name="T32" fmla="*/ 107 w 128"/>
                <a:gd name="T33" fmla="*/ 7 h 184"/>
                <a:gd name="T34" fmla="*/ 114 w 128"/>
                <a:gd name="T35" fmla="*/ 35 h 184"/>
                <a:gd name="T36" fmla="*/ 100 w 128"/>
                <a:gd name="T37" fmla="*/ 35 h 184"/>
                <a:gd name="T38" fmla="*/ 93 w 128"/>
                <a:gd name="T39" fmla="*/ 50 h 184"/>
                <a:gd name="T40" fmla="*/ 57 w 128"/>
                <a:gd name="T41" fmla="*/ 78 h 184"/>
                <a:gd name="T42" fmla="*/ 57 w 128"/>
                <a:gd name="T43" fmla="*/ 92 h 184"/>
                <a:gd name="T44" fmla="*/ 71 w 128"/>
                <a:gd name="T45" fmla="*/ 106 h 184"/>
                <a:gd name="T46" fmla="*/ 64 w 128"/>
                <a:gd name="T47" fmla="*/ 113 h 184"/>
                <a:gd name="T48" fmla="*/ 71 w 128"/>
                <a:gd name="T49" fmla="*/ 113 h 184"/>
                <a:gd name="T50" fmla="*/ 57 w 128"/>
                <a:gd name="T51" fmla="*/ 120 h 184"/>
                <a:gd name="T52" fmla="*/ 50 w 128"/>
                <a:gd name="T53" fmla="*/ 149 h 184"/>
                <a:gd name="T54" fmla="*/ 36 w 128"/>
                <a:gd name="T55" fmla="*/ 149 h 184"/>
                <a:gd name="T56" fmla="*/ 29 w 128"/>
                <a:gd name="T57" fmla="*/ 163 h 184"/>
                <a:gd name="T58" fmla="*/ 21 w 128"/>
                <a:gd name="T59" fmla="*/ 163 h 184"/>
                <a:gd name="T60" fmla="*/ 14 w 128"/>
                <a:gd name="T61" fmla="*/ 149 h 184"/>
                <a:gd name="T62" fmla="*/ 0 w 128"/>
                <a:gd name="T63" fmla="*/ 113 h 184"/>
                <a:gd name="T64" fmla="*/ 0 w 128"/>
                <a:gd name="T65" fmla="*/ 120 h 1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8" h="184">
                  <a:moveTo>
                    <a:pt x="0" y="136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8" y="80"/>
                  </a:lnTo>
                  <a:lnTo>
                    <a:pt x="8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120" y="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64" y="88"/>
                  </a:lnTo>
                  <a:lnTo>
                    <a:pt x="64" y="104"/>
                  </a:lnTo>
                  <a:lnTo>
                    <a:pt x="80" y="120"/>
                  </a:lnTo>
                  <a:lnTo>
                    <a:pt x="72" y="128"/>
                  </a:lnTo>
                  <a:lnTo>
                    <a:pt x="80" y="128"/>
                  </a:lnTo>
                  <a:lnTo>
                    <a:pt x="64" y="136"/>
                  </a:lnTo>
                  <a:lnTo>
                    <a:pt x="56" y="168"/>
                  </a:lnTo>
                  <a:lnTo>
                    <a:pt x="40" y="168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16" y="168"/>
                  </a:lnTo>
                  <a:lnTo>
                    <a:pt x="0" y="128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15" name="Freeform 81"/>
            <p:cNvSpPr>
              <a:spLocks/>
            </p:cNvSpPr>
            <p:nvPr/>
          </p:nvSpPr>
          <p:spPr bwMode="auto">
            <a:xfrm>
              <a:off x="2067" y="1692"/>
              <a:ext cx="107" cy="120"/>
            </a:xfrm>
            <a:custGeom>
              <a:avLst/>
              <a:gdLst>
                <a:gd name="T0" fmla="*/ 78 w 120"/>
                <a:gd name="T1" fmla="*/ 14 h 136"/>
                <a:gd name="T2" fmla="*/ 71 w 120"/>
                <a:gd name="T3" fmla="*/ 14 h 136"/>
                <a:gd name="T4" fmla="*/ 71 w 120"/>
                <a:gd name="T5" fmla="*/ 21 h 136"/>
                <a:gd name="T6" fmla="*/ 86 w 120"/>
                <a:gd name="T7" fmla="*/ 28 h 136"/>
                <a:gd name="T8" fmla="*/ 86 w 120"/>
                <a:gd name="T9" fmla="*/ 35 h 136"/>
                <a:gd name="T10" fmla="*/ 93 w 120"/>
                <a:gd name="T11" fmla="*/ 49 h 136"/>
                <a:gd name="T12" fmla="*/ 93 w 120"/>
                <a:gd name="T13" fmla="*/ 56 h 136"/>
                <a:gd name="T14" fmla="*/ 100 w 120"/>
                <a:gd name="T15" fmla="*/ 64 h 136"/>
                <a:gd name="T16" fmla="*/ 100 w 120"/>
                <a:gd name="T17" fmla="*/ 71 h 136"/>
                <a:gd name="T18" fmla="*/ 107 w 120"/>
                <a:gd name="T19" fmla="*/ 85 h 136"/>
                <a:gd name="T20" fmla="*/ 78 w 120"/>
                <a:gd name="T21" fmla="*/ 113 h 136"/>
                <a:gd name="T22" fmla="*/ 43 w 120"/>
                <a:gd name="T23" fmla="*/ 120 h 136"/>
                <a:gd name="T24" fmla="*/ 21 w 120"/>
                <a:gd name="T25" fmla="*/ 113 h 136"/>
                <a:gd name="T26" fmla="*/ 21 w 120"/>
                <a:gd name="T27" fmla="*/ 99 h 136"/>
                <a:gd name="T28" fmla="*/ 14 w 120"/>
                <a:gd name="T29" fmla="*/ 85 h 136"/>
                <a:gd name="T30" fmla="*/ 21 w 120"/>
                <a:gd name="T31" fmla="*/ 85 h 136"/>
                <a:gd name="T32" fmla="*/ 50 w 120"/>
                <a:gd name="T33" fmla="*/ 56 h 136"/>
                <a:gd name="T34" fmla="*/ 50 w 120"/>
                <a:gd name="T35" fmla="*/ 49 h 136"/>
                <a:gd name="T36" fmla="*/ 43 w 120"/>
                <a:gd name="T37" fmla="*/ 49 h 136"/>
                <a:gd name="T38" fmla="*/ 36 w 120"/>
                <a:gd name="T39" fmla="*/ 49 h 136"/>
                <a:gd name="T40" fmla="*/ 29 w 120"/>
                <a:gd name="T41" fmla="*/ 21 h 136"/>
                <a:gd name="T42" fmla="*/ 0 w 120"/>
                <a:gd name="T43" fmla="*/ 14 h 136"/>
                <a:gd name="T44" fmla="*/ 7 w 120"/>
                <a:gd name="T45" fmla="*/ 7 h 136"/>
                <a:gd name="T46" fmla="*/ 21 w 120"/>
                <a:gd name="T47" fmla="*/ 14 h 136"/>
                <a:gd name="T48" fmla="*/ 43 w 120"/>
                <a:gd name="T49" fmla="*/ 14 h 136"/>
                <a:gd name="T50" fmla="*/ 50 w 120"/>
                <a:gd name="T51" fmla="*/ 14 h 136"/>
                <a:gd name="T52" fmla="*/ 50 w 120"/>
                <a:gd name="T53" fmla="*/ 0 h 136"/>
                <a:gd name="T54" fmla="*/ 64 w 120"/>
                <a:gd name="T55" fmla="*/ 0 h 136"/>
                <a:gd name="T56" fmla="*/ 78 w 120"/>
                <a:gd name="T57" fmla="*/ 7 h 136"/>
                <a:gd name="T58" fmla="*/ 78 w 120"/>
                <a:gd name="T59" fmla="*/ 14 h 1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136">
                  <a:moveTo>
                    <a:pt x="88" y="16"/>
                  </a:moveTo>
                  <a:lnTo>
                    <a:pt x="80" y="16"/>
                  </a:lnTo>
                  <a:lnTo>
                    <a:pt x="80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20" y="96"/>
                  </a:lnTo>
                  <a:lnTo>
                    <a:pt x="88" y="128"/>
                  </a:lnTo>
                  <a:lnTo>
                    <a:pt x="48" y="136"/>
                  </a:lnTo>
                  <a:lnTo>
                    <a:pt x="24" y="128"/>
                  </a:lnTo>
                  <a:lnTo>
                    <a:pt x="24" y="112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16" name="Freeform 82"/>
            <p:cNvSpPr>
              <a:spLocks/>
            </p:cNvSpPr>
            <p:nvPr/>
          </p:nvSpPr>
          <p:spPr bwMode="auto">
            <a:xfrm>
              <a:off x="1975" y="1968"/>
              <a:ext cx="1" cy="7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7 h 8"/>
                <a:gd name="T4" fmla="*/ 0 w 1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17" name="Freeform 83"/>
            <p:cNvSpPr>
              <a:spLocks/>
            </p:cNvSpPr>
            <p:nvPr/>
          </p:nvSpPr>
          <p:spPr bwMode="auto">
            <a:xfrm>
              <a:off x="1975" y="1968"/>
              <a:ext cx="1" cy="7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7 h 8"/>
                <a:gd name="T4" fmla="*/ 0 w 1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18" name="Freeform 84"/>
            <p:cNvSpPr>
              <a:spLocks/>
            </p:cNvSpPr>
            <p:nvPr/>
          </p:nvSpPr>
          <p:spPr bwMode="auto">
            <a:xfrm>
              <a:off x="1797" y="1869"/>
              <a:ext cx="22" cy="14"/>
            </a:xfrm>
            <a:custGeom>
              <a:avLst/>
              <a:gdLst>
                <a:gd name="T0" fmla="*/ 7 w 24"/>
                <a:gd name="T1" fmla="*/ 0 h 16"/>
                <a:gd name="T2" fmla="*/ 0 w 24"/>
                <a:gd name="T3" fmla="*/ 7 h 16"/>
                <a:gd name="T4" fmla="*/ 7 w 24"/>
                <a:gd name="T5" fmla="*/ 14 h 16"/>
                <a:gd name="T6" fmla="*/ 22 w 24"/>
                <a:gd name="T7" fmla="*/ 14 h 16"/>
                <a:gd name="T8" fmla="*/ 22 w 24"/>
                <a:gd name="T9" fmla="*/ 0 h 16"/>
                <a:gd name="T10" fmla="*/ 7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19" name="Freeform 85"/>
            <p:cNvSpPr>
              <a:spLocks/>
            </p:cNvSpPr>
            <p:nvPr/>
          </p:nvSpPr>
          <p:spPr bwMode="auto">
            <a:xfrm>
              <a:off x="1961" y="1840"/>
              <a:ext cx="28" cy="36"/>
            </a:xfrm>
            <a:custGeom>
              <a:avLst/>
              <a:gdLst>
                <a:gd name="T0" fmla="*/ 7 w 32"/>
                <a:gd name="T1" fmla="*/ 36 h 40"/>
                <a:gd name="T2" fmla="*/ 14 w 32"/>
                <a:gd name="T3" fmla="*/ 36 h 40"/>
                <a:gd name="T4" fmla="*/ 21 w 32"/>
                <a:gd name="T5" fmla="*/ 22 h 40"/>
                <a:gd name="T6" fmla="*/ 28 w 32"/>
                <a:gd name="T7" fmla="*/ 14 h 40"/>
                <a:gd name="T8" fmla="*/ 21 w 32"/>
                <a:gd name="T9" fmla="*/ 14 h 40"/>
                <a:gd name="T10" fmla="*/ 21 w 32"/>
                <a:gd name="T11" fmla="*/ 0 h 40"/>
                <a:gd name="T12" fmla="*/ 7 w 32"/>
                <a:gd name="T13" fmla="*/ 7 h 40"/>
                <a:gd name="T14" fmla="*/ 0 w 32"/>
                <a:gd name="T15" fmla="*/ 14 h 40"/>
                <a:gd name="T16" fmla="*/ 0 w 32"/>
                <a:gd name="T17" fmla="*/ 22 h 40"/>
                <a:gd name="T18" fmla="*/ 7 w 32"/>
                <a:gd name="T19" fmla="*/ 29 h 40"/>
                <a:gd name="T20" fmla="*/ 7 w 32"/>
                <a:gd name="T21" fmla="*/ 36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40">
                  <a:moveTo>
                    <a:pt x="8" y="40"/>
                  </a:moveTo>
                  <a:lnTo>
                    <a:pt x="16" y="40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20" name="Freeform 86"/>
            <p:cNvSpPr>
              <a:spLocks/>
            </p:cNvSpPr>
            <p:nvPr/>
          </p:nvSpPr>
          <p:spPr bwMode="auto">
            <a:xfrm>
              <a:off x="1932" y="1933"/>
              <a:ext cx="7" cy="7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0 h 8"/>
                <a:gd name="T4" fmla="*/ 7 w 8"/>
                <a:gd name="T5" fmla="*/ 7 h 8"/>
                <a:gd name="T6" fmla="*/ 0 w 8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21" name="Freeform 87"/>
            <p:cNvSpPr>
              <a:spLocks/>
            </p:cNvSpPr>
            <p:nvPr/>
          </p:nvSpPr>
          <p:spPr bwMode="auto">
            <a:xfrm>
              <a:off x="1932" y="1933"/>
              <a:ext cx="7" cy="7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0 h 8"/>
                <a:gd name="T4" fmla="*/ 7 w 8"/>
                <a:gd name="T5" fmla="*/ 7 h 8"/>
                <a:gd name="T6" fmla="*/ 0 w 8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22" name="Freeform 88"/>
            <p:cNvSpPr>
              <a:spLocks/>
            </p:cNvSpPr>
            <p:nvPr/>
          </p:nvSpPr>
          <p:spPr bwMode="auto">
            <a:xfrm>
              <a:off x="1975" y="1947"/>
              <a:ext cx="78" cy="35"/>
            </a:xfrm>
            <a:custGeom>
              <a:avLst/>
              <a:gdLst>
                <a:gd name="T0" fmla="*/ 0 w 88"/>
                <a:gd name="T1" fmla="*/ 21 h 40"/>
                <a:gd name="T2" fmla="*/ 0 w 88"/>
                <a:gd name="T3" fmla="*/ 28 h 40"/>
                <a:gd name="T4" fmla="*/ 7 w 88"/>
                <a:gd name="T5" fmla="*/ 28 h 40"/>
                <a:gd name="T6" fmla="*/ 21 w 88"/>
                <a:gd name="T7" fmla="*/ 28 h 40"/>
                <a:gd name="T8" fmla="*/ 28 w 88"/>
                <a:gd name="T9" fmla="*/ 28 h 40"/>
                <a:gd name="T10" fmla="*/ 43 w 88"/>
                <a:gd name="T11" fmla="*/ 35 h 40"/>
                <a:gd name="T12" fmla="*/ 64 w 88"/>
                <a:gd name="T13" fmla="*/ 28 h 40"/>
                <a:gd name="T14" fmla="*/ 78 w 88"/>
                <a:gd name="T15" fmla="*/ 14 h 40"/>
                <a:gd name="T16" fmla="*/ 71 w 88"/>
                <a:gd name="T17" fmla="*/ 7 h 40"/>
                <a:gd name="T18" fmla="*/ 57 w 88"/>
                <a:gd name="T19" fmla="*/ 0 h 40"/>
                <a:gd name="T20" fmla="*/ 50 w 88"/>
                <a:gd name="T21" fmla="*/ 7 h 40"/>
                <a:gd name="T22" fmla="*/ 43 w 88"/>
                <a:gd name="T23" fmla="*/ 7 h 40"/>
                <a:gd name="T24" fmla="*/ 28 w 88"/>
                <a:gd name="T25" fmla="*/ 14 h 40"/>
                <a:gd name="T26" fmla="*/ 35 w 88"/>
                <a:gd name="T27" fmla="*/ 21 h 40"/>
                <a:gd name="T28" fmla="*/ 0 w 88"/>
                <a:gd name="T29" fmla="*/ 2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40">
                  <a:moveTo>
                    <a:pt x="0" y="24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8" y="40"/>
                  </a:lnTo>
                  <a:lnTo>
                    <a:pt x="72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23" name="Freeform 89"/>
            <p:cNvSpPr>
              <a:spLocks/>
            </p:cNvSpPr>
            <p:nvPr/>
          </p:nvSpPr>
          <p:spPr bwMode="auto">
            <a:xfrm>
              <a:off x="1932" y="1968"/>
              <a:ext cx="50" cy="21"/>
            </a:xfrm>
            <a:custGeom>
              <a:avLst/>
              <a:gdLst>
                <a:gd name="T0" fmla="*/ 14 w 56"/>
                <a:gd name="T1" fmla="*/ 21 h 24"/>
                <a:gd name="T2" fmla="*/ 7 w 56"/>
                <a:gd name="T3" fmla="*/ 14 h 24"/>
                <a:gd name="T4" fmla="*/ 7 w 56"/>
                <a:gd name="T5" fmla="*/ 21 h 24"/>
                <a:gd name="T6" fmla="*/ 0 w 56"/>
                <a:gd name="T7" fmla="*/ 14 h 24"/>
                <a:gd name="T8" fmla="*/ 14 w 56"/>
                <a:gd name="T9" fmla="*/ 0 h 24"/>
                <a:gd name="T10" fmla="*/ 21 w 56"/>
                <a:gd name="T11" fmla="*/ 0 h 24"/>
                <a:gd name="T12" fmla="*/ 43 w 56"/>
                <a:gd name="T13" fmla="*/ 0 h 24"/>
                <a:gd name="T14" fmla="*/ 43 w 56"/>
                <a:gd name="T15" fmla="*/ 7 h 24"/>
                <a:gd name="T16" fmla="*/ 50 w 56"/>
                <a:gd name="T17" fmla="*/ 7 h 24"/>
                <a:gd name="T18" fmla="*/ 43 w 56"/>
                <a:gd name="T19" fmla="*/ 14 h 24"/>
                <a:gd name="T20" fmla="*/ 36 w 56"/>
                <a:gd name="T21" fmla="*/ 14 h 24"/>
                <a:gd name="T22" fmla="*/ 36 w 56"/>
                <a:gd name="T23" fmla="*/ 21 h 24"/>
                <a:gd name="T24" fmla="*/ 29 w 56"/>
                <a:gd name="T25" fmla="*/ 14 h 24"/>
                <a:gd name="T26" fmla="*/ 14 w 56"/>
                <a:gd name="T27" fmla="*/ 21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24">
                  <a:moveTo>
                    <a:pt x="16" y="24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24" name="Freeform 90"/>
            <p:cNvSpPr>
              <a:spLocks/>
            </p:cNvSpPr>
            <p:nvPr/>
          </p:nvSpPr>
          <p:spPr bwMode="auto">
            <a:xfrm>
              <a:off x="2081" y="2032"/>
              <a:ext cx="15" cy="42"/>
            </a:xfrm>
            <a:custGeom>
              <a:avLst/>
              <a:gdLst>
                <a:gd name="T0" fmla="*/ 8 w 16"/>
                <a:gd name="T1" fmla="*/ 14 h 48"/>
                <a:gd name="T2" fmla="*/ 15 w 16"/>
                <a:gd name="T3" fmla="*/ 28 h 48"/>
                <a:gd name="T4" fmla="*/ 8 w 16"/>
                <a:gd name="T5" fmla="*/ 42 h 48"/>
                <a:gd name="T6" fmla="*/ 0 w 16"/>
                <a:gd name="T7" fmla="*/ 35 h 48"/>
                <a:gd name="T8" fmla="*/ 0 w 16"/>
                <a:gd name="T9" fmla="*/ 14 h 48"/>
                <a:gd name="T10" fmla="*/ 0 w 16"/>
                <a:gd name="T11" fmla="*/ 0 h 48"/>
                <a:gd name="T12" fmla="*/ 8 w 16"/>
                <a:gd name="T13" fmla="*/ 0 h 48"/>
                <a:gd name="T14" fmla="*/ 8 w 16"/>
                <a:gd name="T15" fmla="*/ 14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48">
                  <a:moveTo>
                    <a:pt x="8" y="16"/>
                  </a:moveTo>
                  <a:lnTo>
                    <a:pt x="16" y="32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25" name="Freeform 91"/>
            <p:cNvSpPr>
              <a:spLocks/>
            </p:cNvSpPr>
            <p:nvPr/>
          </p:nvSpPr>
          <p:spPr bwMode="auto">
            <a:xfrm>
              <a:off x="2039" y="1954"/>
              <a:ext cx="71" cy="35"/>
            </a:xfrm>
            <a:custGeom>
              <a:avLst/>
              <a:gdLst>
                <a:gd name="T0" fmla="*/ 7 w 80"/>
                <a:gd name="T1" fmla="*/ 28 h 40"/>
                <a:gd name="T2" fmla="*/ 21 w 80"/>
                <a:gd name="T3" fmla="*/ 35 h 40"/>
                <a:gd name="T4" fmla="*/ 50 w 80"/>
                <a:gd name="T5" fmla="*/ 35 h 40"/>
                <a:gd name="T6" fmla="*/ 57 w 80"/>
                <a:gd name="T7" fmla="*/ 28 h 40"/>
                <a:gd name="T8" fmla="*/ 64 w 80"/>
                <a:gd name="T9" fmla="*/ 14 h 40"/>
                <a:gd name="T10" fmla="*/ 71 w 80"/>
                <a:gd name="T11" fmla="*/ 7 h 40"/>
                <a:gd name="T12" fmla="*/ 64 w 80"/>
                <a:gd name="T13" fmla="*/ 7 h 40"/>
                <a:gd name="T14" fmla="*/ 64 w 80"/>
                <a:gd name="T15" fmla="*/ 0 h 40"/>
                <a:gd name="T16" fmla="*/ 50 w 80"/>
                <a:gd name="T17" fmla="*/ 0 h 40"/>
                <a:gd name="T18" fmla="*/ 28 w 80"/>
                <a:gd name="T19" fmla="*/ 14 h 40"/>
                <a:gd name="T20" fmla="*/ 14 w 80"/>
                <a:gd name="T21" fmla="*/ 7 h 40"/>
                <a:gd name="T22" fmla="*/ 0 w 80"/>
                <a:gd name="T23" fmla="*/ 21 h 40"/>
                <a:gd name="T24" fmla="*/ 7 w 80"/>
                <a:gd name="T25" fmla="*/ 28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40">
                  <a:moveTo>
                    <a:pt x="8" y="32"/>
                  </a:moveTo>
                  <a:lnTo>
                    <a:pt x="24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26" name="Line 92"/>
            <p:cNvSpPr>
              <a:spLocks noChangeShapeType="1"/>
            </p:cNvSpPr>
            <p:nvPr/>
          </p:nvSpPr>
          <p:spPr bwMode="auto">
            <a:xfrm>
              <a:off x="1819" y="1791"/>
              <a:ext cx="7" cy="1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27" name="Freeform 93"/>
            <p:cNvSpPr>
              <a:spLocks/>
            </p:cNvSpPr>
            <p:nvPr/>
          </p:nvSpPr>
          <p:spPr bwMode="auto">
            <a:xfrm>
              <a:off x="1868" y="1805"/>
              <a:ext cx="8" cy="7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0 w 8"/>
                <a:gd name="T5" fmla="*/ 7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28" name="Freeform 94"/>
            <p:cNvSpPr>
              <a:spLocks/>
            </p:cNvSpPr>
            <p:nvPr/>
          </p:nvSpPr>
          <p:spPr bwMode="auto">
            <a:xfrm>
              <a:off x="1812" y="1826"/>
              <a:ext cx="14" cy="14"/>
            </a:xfrm>
            <a:custGeom>
              <a:avLst/>
              <a:gdLst>
                <a:gd name="T0" fmla="*/ 0 w 16"/>
                <a:gd name="T1" fmla="*/ 14 h 16"/>
                <a:gd name="T2" fmla="*/ 7 w 16"/>
                <a:gd name="T3" fmla="*/ 14 h 16"/>
                <a:gd name="T4" fmla="*/ 14 w 16"/>
                <a:gd name="T5" fmla="*/ 0 h 16"/>
                <a:gd name="T6" fmla="*/ 0 w 16"/>
                <a:gd name="T7" fmla="*/ 7 h 16"/>
                <a:gd name="T8" fmla="*/ 0 w 16"/>
                <a:gd name="T9" fmla="*/ 1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29" name="Freeform 95"/>
            <p:cNvSpPr>
              <a:spLocks/>
            </p:cNvSpPr>
            <p:nvPr/>
          </p:nvSpPr>
          <p:spPr bwMode="auto">
            <a:xfrm>
              <a:off x="2060" y="1833"/>
              <a:ext cx="7" cy="15"/>
            </a:xfrm>
            <a:custGeom>
              <a:avLst/>
              <a:gdLst>
                <a:gd name="T0" fmla="*/ 0 w 8"/>
                <a:gd name="T1" fmla="*/ 8 h 16"/>
                <a:gd name="T2" fmla="*/ 0 w 8"/>
                <a:gd name="T3" fmla="*/ 15 h 16"/>
                <a:gd name="T4" fmla="*/ 0 w 8"/>
                <a:gd name="T5" fmla="*/ 8 h 16"/>
                <a:gd name="T6" fmla="*/ 7 w 8"/>
                <a:gd name="T7" fmla="*/ 0 h 16"/>
                <a:gd name="T8" fmla="*/ 0 w 8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30" name="Freeform 96"/>
            <p:cNvSpPr>
              <a:spLocks/>
            </p:cNvSpPr>
            <p:nvPr/>
          </p:nvSpPr>
          <p:spPr bwMode="auto">
            <a:xfrm>
              <a:off x="2096" y="1826"/>
              <a:ext cx="7" cy="7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0 h 8"/>
                <a:gd name="T4" fmla="*/ 0 w 8"/>
                <a:gd name="T5" fmla="*/ 0 h 8"/>
                <a:gd name="T6" fmla="*/ 0 w 8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31" name="Freeform 97"/>
            <p:cNvSpPr>
              <a:spLocks/>
            </p:cNvSpPr>
            <p:nvPr/>
          </p:nvSpPr>
          <p:spPr bwMode="auto">
            <a:xfrm>
              <a:off x="2096" y="1819"/>
              <a:ext cx="7" cy="7"/>
            </a:xfrm>
            <a:custGeom>
              <a:avLst/>
              <a:gdLst>
                <a:gd name="T0" fmla="*/ 0 w 8"/>
                <a:gd name="T1" fmla="*/ 7 h 8"/>
                <a:gd name="T2" fmla="*/ 7 w 8"/>
                <a:gd name="T3" fmla="*/ 7 h 8"/>
                <a:gd name="T4" fmla="*/ 0 w 8"/>
                <a:gd name="T5" fmla="*/ 0 h 8"/>
                <a:gd name="T6" fmla="*/ 0 w 8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32" name="Freeform 98"/>
            <p:cNvSpPr>
              <a:spLocks/>
            </p:cNvSpPr>
            <p:nvPr/>
          </p:nvSpPr>
          <p:spPr bwMode="auto">
            <a:xfrm>
              <a:off x="1819" y="1826"/>
              <a:ext cx="78" cy="107"/>
            </a:xfrm>
            <a:custGeom>
              <a:avLst/>
              <a:gdLst>
                <a:gd name="T0" fmla="*/ 0 w 88"/>
                <a:gd name="T1" fmla="*/ 107 h 120"/>
                <a:gd name="T2" fmla="*/ 7 w 88"/>
                <a:gd name="T3" fmla="*/ 107 h 120"/>
                <a:gd name="T4" fmla="*/ 21 w 88"/>
                <a:gd name="T5" fmla="*/ 107 h 120"/>
                <a:gd name="T6" fmla="*/ 28 w 88"/>
                <a:gd name="T7" fmla="*/ 100 h 120"/>
                <a:gd name="T8" fmla="*/ 35 w 88"/>
                <a:gd name="T9" fmla="*/ 107 h 120"/>
                <a:gd name="T10" fmla="*/ 64 w 88"/>
                <a:gd name="T11" fmla="*/ 100 h 120"/>
                <a:gd name="T12" fmla="*/ 71 w 88"/>
                <a:gd name="T13" fmla="*/ 93 h 120"/>
                <a:gd name="T14" fmla="*/ 64 w 88"/>
                <a:gd name="T15" fmla="*/ 93 h 120"/>
                <a:gd name="T16" fmla="*/ 78 w 88"/>
                <a:gd name="T17" fmla="*/ 78 h 120"/>
                <a:gd name="T18" fmla="*/ 71 w 88"/>
                <a:gd name="T19" fmla="*/ 71 h 120"/>
                <a:gd name="T20" fmla="*/ 57 w 88"/>
                <a:gd name="T21" fmla="*/ 71 h 120"/>
                <a:gd name="T22" fmla="*/ 64 w 88"/>
                <a:gd name="T23" fmla="*/ 71 h 120"/>
                <a:gd name="T24" fmla="*/ 57 w 88"/>
                <a:gd name="T25" fmla="*/ 57 h 120"/>
                <a:gd name="T26" fmla="*/ 50 w 88"/>
                <a:gd name="T27" fmla="*/ 50 h 120"/>
                <a:gd name="T28" fmla="*/ 43 w 88"/>
                <a:gd name="T29" fmla="*/ 36 h 120"/>
                <a:gd name="T30" fmla="*/ 28 w 88"/>
                <a:gd name="T31" fmla="*/ 36 h 120"/>
                <a:gd name="T32" fmla="*/ 43 w 88"/>
                <a:gd name="T33" fmla="*/ 14 h 120"/>
                <a:gd name="T34" fmla="*/ 21 w 88"/>
                <a:gd name="T35" fmla="*/ 14 h 120"/>
                <a:gd name="T36" fmla="*/ 35 w 88"/>
                <a:gd name="T37" fmla="*/ 7 h 120"/>
                <a:gd name="T38" fmla="*/ 35 w 88"/>
                <a:gd name="T39" fmla="*/ 0 h 120"/>
                <a:gd name="T40" fmla="*/ 14 w 88"/>
                <a:gd name="T41" fmla="*/ 0 h 120"/>
                <a:gd name="T42" fmla="*/ 7 w 88"/>
                <a:gd name="T43" fmla="*/ 14 h 120"/>
                <a:gd name="T44" fmla="*/ 7 w 88"/>
                <a:gd name="T45" fmla="*/ 21 h 120"/>
                <a:gd name="T46" fmla="*/ 0 w 88"/>
                <a:gd name="T47" fmla="*/ 29 h 120"/>
                <a:gd name="T48" fmla="*/ 7 w 88"/>
                <a:gd name="T49" fmla="*/ 29 h 120"/>
                <a:gd name="T50" fmla="*/ 7 w 88"/>
                <a:gd name="T51" fmla="*/ 36 h 120"/>
                <a:gd name="T52" fmla="*/ 0 w 88"/>
                <a:gd name="T53" fmla="*/ 36 h 120"/>
                <a:gd name="T54" fmla="*/ 7 w 88"/>
                <a:gd name="T55" fmla="*/ 36 h 120"/>
                <a:gd name="T56" fmla="*/ 7 w 88"/>
                <a:gd name="T57" fmla="*/ 43 h 120"/>
                <a:gd name="T58" fmla="*/ 14 w 88"/>
                <a:gd name="T59" fmla="*/ 36 h 120"/>
                <a:gd name="T60" fmla="*/ 14 w 88"/>
                <a:gd name="T61" fmla="*/ 43 h 120"/>
                <a:gd name="T62" fmla="*/ 7 w 88"/>
                <a:gd name="T63" fmla="*/ 50 h 120"/>
                <a:gd name="T64" fmla="*/ 14 w 88"/>
                <a:gd name="T65" fmla="*/ 50 h 120"/>
                <a:gd name="T66" fmla="*/ 28 w 88"/>
                <a:gd name="T67" fmla="*/ 50 h 120"/>
                <a:gd name="T68" fmla="*/ 21 w 88"/>
                <a:gd name="T69" fmla="*/ 50 h 120"/>
                <a:gd name="T70" fmla="*/ 35 w 88"/>
                <a:gd name="T71" fmla="*/ 57 h 120"/>
                <a:gd name="T72" fmla="*/ 28 w 88"/>
                <a:gd name="T73" fmla="*/ 71 h 120"/>
                <a:gd name="T74" fmla="*/ 14 w 88"/>
                <a:gd name="T75" fmla="*/ 71 h 120"/>
                <a:gd name="T76" fmla="*/ 14 w 88"/>
                <a:gd name="T77" fmla="*/ 78 h 120"/>
                <a:gd name="T78" fmla="*/ 7 w 88"/>
                <a:gd name="T79" fmla="*/ 86 h 120"/>
                <a:gd name="T80" fmla="*/ 7 w 88"/>
                <a:gd name="T81" fmla="*/ 93 h 120"/>
                <a:gd name="T82" fmla="*/ 21 w 88"/>
                <a:gd name="T83" fmla="*/ 93 h 120"/>
                <a:gd name="T84" fmla="*/ 28 w 88"/>
                <a:gd name="T85" fmla="*/ 93 h 120"/>
                <a:gd name="T86" fmla="*/ 14 w 88"/>
                <a:gd name="T87" fmla="*/ 93 h 120"/>
                <a:gd name="T88" fmla="*/ 0 w 88"/>
                <a:gd name="T89" fmla="*/ 107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8" h="120">
                  <a:moveTo>
                    <a:pt x="0" y="120"/>
                  </a:moveTo>
                  <a:lnTo>
                    <a:pt x="8" y="120"/>
                  </a:lnTo>
                  <a:lnTo>
                    <a:pt x="24" y="120"/>
                  </a:lnTo>
                  <a:lnTo>
                    <a:pt x="32" y="112"/>
                  </a:lnTo>
                  <a:lnTo>
                    <a:pt x="40" y="120"/>
                  </a:lnTo>
                  <a:lnTo>
                    <a:pt x="72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88" y="88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16" y="88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16" y="104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33" name="Freeform 99"/>
            <p:cNvSpPr>
              <a:spLocks/>
            </p:cNvSpPr>
            <p:nvPr/>
          </p:nvSpPr>
          <p:spPr bwMode="auto">
            <a:xfrm>
              <a:off x="1961" y="2032"/>
              <a:ext cx="7" cy="21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14 h 24"/>
                <a:gd name="T4" fmla="*/ 7 w 8"/>
                <a:gd name="T5" fmla="*/ 21 h 24"/>
                <a:gd name="T6" fmla="*/ 7 w 8"/>
                <a:gd name="T7" fmla="*/ 0 h 24"/>
                <a:gd name="T8" fmla="*/ 0 w 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34" name="Freeform 100"/>
            <p:cNvSpPr>
              <a:spLocks/>
            </p:cNvSpPr>
            <p:nvPr/>
          </p:nvSpPr>
          <p:spPr bwMode="auto">
            <a:xfrm>
              <a:off x="1954" y="2053"/>
              <a:ext cx="21" cy="28"/>
            </a:xfrm>
            <a:custGeom>
              <a:avLst/>
              <a:gdLst>
                <a:gd name="T0" fmla="*/ 0 w 24"/>
                <a:gd name="T1" fmla="*/ 0 h 32"/>
                <a:gd name="T2" fmla="*/ 7 w 24"/>
                <a:gd name="T3" fmla="*/ 28 h 32"/>
                <a:gd name="T4" fmla="*/ 21 w 24"/>
                <a:gd name="T5" fmla="*/ 28 h 32"/>
                <a:gd name="T6" fmla="*/ 21 w 24"/>
                <a:gd name="T7" fmla="*/ 7 h 32"/>
                <a:gd name="T8" fmla="*/ 14 w 24"/>
                <a:gd name="T9" fmla="*/ 0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8" y="32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35" name="Freeform 101"/>
            <p:cNvSpPr>
              <a:spLocks/>
            </p:cNvSpPr>
            <p:nvPr/>
          </p:nvSpPr>
          <p:spPr bwMode="auto">
            <a:xfrm>
              <a:off x="2003" y="2089"/>
              <a:ext cx="36" cy="21"/>
            </a:xfrm>
            <a:custGeom>
              <a:avLst/>
              <a:gdLst>
                <a:gd name="T0" fmla="*/ 0 w 40"/>
                <a:gd name="T1" fmla="*/ 7 h 24"/>
                <a:gd name="T2" fmla="*/ 0 w 40"/>
                <a:gd name="T3" fmla="*/ 14 h 24"/>
                <a:gd name="T4" fmla="*/ 29 w 40"/>
                <a:gd name="T5" fmla="*/ 21 h 24"/>
                <a:gd name="T6" fmla="*/ 36 w 40"/>
                <a:gd name="T7" fmla="*/ 0 h 24"/>
                <a:gd name="T8" fmla="*/ 22 w 40"/>
                <a:gd name="T9" fmla="*/ 7 h 24"/>
                <a:gd name="T10" fmla="*/ 7 w 40"/>
                <a:gd name="T11" fmla="*/ 7 h 24"/>
                <a:gd name="T12" fmla="*/ 0 w 40"/>
                <a:gd name="T13" fmla="*/ 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24">
                  <a:moveTo>
                    <a:pt x="0" y="8"/>
                  </a:moveTo>
                  <a:lnTo>
                    <a:pt x="0" y="16"/>
                  </a:lnTo>
                  <a:lnTo>
                    <a:pt x="32" y="24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36" name="Freeform 102"/>
            <p:cNvSpPr>
              <a:spLocks/>
            </p:cNvSpPr>
            <p:nvPr/>
          </p:nvSpPr>
          <p:spPr bwMode="auto">
            <a:xfrm>
              <a:off x="2103" y="2089"/>
              <a:ext cx="21" cy="28"/>
            </a:xfrm>
            <a:custGeom>
              <a:avLst/>
              <a:gdLst>
                <a:gd name="T0" fmla="*/ 0 w 24"/>
                <a:gd name="T1" fmla="*/ 7 h 32"/>
                <a:gd name="T2" fmla="*/ 0 w 24"/>
                <a:gd name="T3" fmla="*/ 14 h 32"/>
                <a:gd name="T4" fmla="*/ 7 w 24"/>
                <a:gd name="T5" fmla="*/ 21 h 32"/>
                <a:gd name="T6" fmla="*/ 14 w 24"/>
                <a:gd name="T7" fmla="*/ 28 h 32"/>
                <a:gd name="T8" fmla="*/ 14 w 24"/>
                <a:gd name="T9" fmla="*/ 21 h 32"/>
                <a:gd name="T10" fmla="*/ 21 w 24"/>
                <a:gd name="T11" fmla="*/ 28 h 32"/>
                <a:gd name="T12" fmla="*/ 14 w 24"/>
                <a:gd name="T13" fmla="*/ 14 h 32"/>
                <a:gd name="T14" fmla="*/ 21 w 24"/>
                <a:gd name="T15" fmla="*/ 14 h 32"/>
                <a:gd name="T16" fmla="*/ 14 w 24"/>
                <a:gd name="T17" fmla="*/ 7 h 32"/>
                <a:gd name="T18" fmla="*/ 7 w 24"/>
                <a:gd name="T19" fmla="*/ 0 h 32"/>
                <a:gd name="T20" fmla="*/ 0 w 24"/>
                <a:gd name="T21" fmla="*/ 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37" name="Freeform 103"/>
            <p:cNvSpPr>
              <a:spLocks/>
            </p:cNvSpPr>
            <p:nvPr/>
          </p:nvSpPr>
          <p:spPr bwMode="auto">
            <a:xfrm>
              <a:off x="2131" y="2124"/>
              <a:ext cx="28" cy="14"/>
            </a:xfrm>
            <a:custGeom>
              <a:avLst/>
              <a:gdLst>
                <a:gd name="T0" fmla="*/ 0 w 32"/>
                <a:gd name="T1" fmla="*/ 7 h 16"/>
                <a:gd name="T2" fmla="*/ 14 w 32"/>
                <a:gd name="T3" fmla="*/ 14 h 16"/>
                <a:gd name="T4" fmla="*/ 28 w 32"/>
                <a:gd name="T5" fmla="*/ 14 h 16"/>
                <a:gd name="T6" fmla="*/ 28 w 32"/>
                <a:gd name="T7" fmla="*/ 7 h 16"/>
                <a:gd name="T8" fmla="*/ 21 w 32"/>
                <a:gd name="T9" fmla="*/ 7 h 16"/>
                <a:gd name="T10" fmla="*/ 0 w 32"/>
                <a:gd name="T11" fmla="*/ 0 h 16"/>
                <a:gd name="T12" fmla="*/ 0 w 32"/>
                <a:gd name="T13" fmla="*/ 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16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38" name="Freeform 104"/>
            <p:cNvSpPr>
              <a:spLocks/>
            </p:cNvSpPr>
            <p:nvPr/>
          </p:nvSpPr>
          <p:spPr bwMode="auto">
            <a:xfrm>
              <a:off x="1890" y="2067"/>
              <a:ext cx="14" cy="14"/>
            </a:xfrm>
            <a:custGeom>
              <a:avLst/>
              <a:gdLst>
                <a:gd name="T0" fmla="*/ 0 w 16"/>
                <a:gd name="T1" fmla="*/ 7 h 16"/>
                <a:gd name="T2" fmla="*/ 14 w 16"/>
                <a:gd name="T3" fmla="*/ 14 h 16"/>
                <a:gd name="T4" fmla="*/ 14 w 16"/>
                <a:gd name="T5" fmla="*/ 7 h 16"/>
                <a:gd name="T6" fmla="*/ 7 w 16"/>
                <a:gd name="T7" fmla="*/ 0 h 16"/>
                <a:gd name="T8" fmla="*/ 0 w 16"/>
                <a:gd name="T9" fmla="*/ 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39" name="Line 105"/>
            <p:cNvSpPr>
              <a:spLocks noChangeShapeType="1"/>
            </p:cNvSpPr>
            <p:nvPr/>
          </p:nvSpPr>
          <p:spPr bwMode="auto">
            <a:xfrm>
              <a:off x="1854" y="1826"/>
              <a:ext cx="1" cy="7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40" name="Freeform 106"/>
            <p:cNvSpPr>
              <a:spLocks/>
            </p:cNvSpPr>
            <p:nvPr/>
          </p:nvSpPr>
          <p:spPr bwMode="auto">
            <a:xfrm>
              <a:off x="2174" y="2117"/>
              <a:ext cx="7" cy="7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7 h 8"/>
                <a:gd name="T4" fmla="*/ 7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41" name="Freeform 107"/>
            <p:cNvSpPr>
              <a:spLocks/>
            </p:cNvSpPr>
            <p:nvPr/>
          </p:nvSpPr>
          <p:spPr bwMode="auto">
            <a:xfrm>
              <a:off x="1989" y="1862"/>
              <a:ext cx="14" cy="7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7 h 8"/>
                <a:gd name="T4" fmla="*/ 7 w 16"/>
                <a:gd name="T5" fmla="*/ 7 h 8"/>
                <a:gd name="T6" fmla="*/ 14 w 16"/>
                <a:gd name="T7" fmla="*/ 7 h 8"/>
                <a:gd name="T8" fmla="*/ 7 w 16"/>
                <a:gd name="T9" fmla="*/ 7 h 8"/>
                <a:gd name="T10" fmla="*/ 14 w 16"/>
                <a:gd name="T11" fmla="*/ 0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42" name="Line 108"/>
            <p:cNvSpPr>
              <a:spLocks noChangeShapeType="1"/>
            </p:cNvSpPr>
            <p:nvPr/>
          </p:nvSpPr>
          <p:spPr bwMode="auto">
            <a:xfrm flipV="1">
              <a:off x="1982" y="1869"/>
              <a:ext cx="1" cy="7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43" name="Line 109"/>
            <p:cNvSpPr>
              <a:spLocks noChangeShapeType="1"/>
            </p:cNvSpPr>
            <p:nvPr/>
          </p:nvSpPr>
          <p:spPr bwMode="auto">
            <a:xfrm>
              <a:off x="1989" y="1883"/>
              <a:ext cx="7" cy="1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44" name="Freeform 110"/>
            <p:cNvSpPr>
              <a:spLocks/>
            </p:cNvSpPr>
            <p:nvPr/>
          </p:nvSpPr>
          <p:spPr bwMode="auto">
            <a:xfrm>
              <a:off x="1769" y="1869"/>
              <a:ext cx="50" cy="49"/>
            </a:xfrm>
            <a:custGeom>
              <a:avLst/>
              <a:gdLst>
                <a:gd name="T0" fmla="*/ 29 w 56"/>
                <a:gd name="T1" fmla="*/ 7 h 56"/>
                <a:gd name="T2" fmla="*/ 36 w 56"/>
                <a:gd name="T3" fmla="*/ 14 h 56"/>
                <a:gd name="T4" fmla="*/ 50 w 56"/>
                <a:gd name="T5" fmla="*/ 14 h 56"/>
                <a:gd name="T6" fmla="*/ 50 w 56"/>
                <a:gd name="T7" fmla="*/ 28 h 56"/>
                <a:gd name="T8" fmla="*/ 43 w 56"/>
                <a:gd name="T9" fmla="*/ 42 h 56"/>
                <a:gd name="T10" fmla="*/ 7 w 56"/>
                <a:gd name="T11" fmla="*/ 49 h 56"/>
                <a:gd name="T12" fmla="*/ 0 w 56"/>
                <a:gd name="T13" fmla="*/ 42 h 56"/>
                <a:gd name="T14" fmla="*/ 7 w 56"/>
                <a:gd name="T15" fmla="*/ 42 h 56"/>
                <a:gd name="T16" fmla="*/ 21 w 56"/>
                <a:gd name="T17" fmla="*/ 28 h 56"/>
                <a:gd name="T18" fmla="*/ 7 w 56"/>
                <a:gd name="T19" fmla="*/ 21 h 56"/>
                <a:gd name="T20" fmla="*/ 14 w 56"/>
                <a:gd name="T21" fmla="*/ 21 h 56"/>
                <a:gd name="T22" fmla="*/ 7 w 56"/>
                <a:gd name="T23" fmla="*/ 14 h 56"/>
                <a:gd name="T24" fmla="*/ 14 w 56"/>
                <a:gd name="T25" fmla="*/ 14 h 56"/>
                <a:gd name="T26" fmla="*/ 21 w 56"/>
                <a:gd name="T27" fmla="*/ 14 h 56"/>
                <a:gd name="T28" fmla="*/ 29 w 56"/>
                <a:gd name="T29" fmla="*/ 7 h 56"/>
                <a:gd name="T30" fmla="*/ 21 w 56"/>
                <a:gd name="T31" fmla="*/ 7 h 56"/>
                <a:gd name="T32" fmla="*/ 29 w 56"/>
                <a:gd name="T33" fmla="*/ 0 h 56"/>
                <a:gd name="T34" fmla="*/ 36 w 56"/>
                <a:gd name="T35" fmla="*/ 0 h 56"/>
                <a:gd name="T36" fmla="*/ 29 w 56"/>
                <a:gd name="T37" fmla="*/ 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6" h="56">
                  <a:moveTo>
                    <a:pt x="32" y="8"/>
                  </a:moveTo>
                  <a:lnTo>
                    <a:pt x="40" y="16"/>
                  </a:lnTo>
                  <a:lnTo>
                    <a:pt x="56" y="16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45" name="Freeform 111"/>
            <p:cNvSpPr>
              <a:spLocks/>
            </p:cNvSpPr>
            <p:nvPr/>
          </p:nvSpPr>
          <p:spPr bwMode="auto">
            <a:xfrm>
              <a:off x="1911" y="1890"/>
              <a:ext cx="43" cy="36"/>
            </a:xfrm>
            <a:custGeom>
              <a:avLst/>
              <a:gdLst>
                <a:gd name="T0" fmla="*/ 0 w 48"/>
                <a:gd name="T1" fmla="*/ 29 h 40"/>
                <a:gd name="T2" fmla="*/ 14 w 48"/>
                <a:gd name="T3" fmla="*/ 7 h 40"/>
                <a:gd name="T4" fmla="*/ 14 w 48"/>
                <a:gd name="T5" fmla="*/ 14 h 40"/>
                <a:gd name="T6" fmla="*/ 22 w 48"/>
                <a:gd name="T7" fmla="*/ 14 h 40"/>
                <a:gd name="T8" fmla="*/ 29 w 48"/>
                <a:gd name="T9" fmla="*/ 14 h 40"/>
                <a:gd name="T10" fmla="*/ 22 w 48"/>
                <a:gd name="T11" fmla="*/ 7 h 40"/>
                <a:gd name="T12" fmla="*/ 43 w 48"/>
                <a:gd name="T13" fmla="*/ 0 h 40"/>
                <a:gd name="T14" fmla="*/ 36 w 48"/>
                <a:gd name="T15" fmla="*/ 14 h 40"/>
                <a:gd name="T16" fmla="*/ 29 w 48"/>
                <a:gd name="T17" fmla="*/ 22 h 40"/>
                <a:gd name="T18" fmla="*/ 29 w 48"/>
                <a:gd name="T19" fmla="*/ 36 h 40"/>
                <a:gd name="T20" fmla="*/ 14 w 48"/>
                <a:gd name="T21" fmla="*/ 29 h 40"/>
                <a:gd name="T22" fmla="*/ 0 w 48"/>
                <a:gd name="T23" fmla="*/ 29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40">
                  <a:moveTo>
                    <a:pt x="0" y="32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48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46" name="Freeform 112"/>
            <p:cNvSpPr>
              <a:spLocks/>
            </p:cNvSpPr>
            <p:nvPr/>
          </p:nvSpPr>
          <p:spPr bwMode="auto">
            <a:xfrm>
              <a:off x="2046" y="1940"/>
              <a:ext cx="57" cy="28"/>
            </a:xfrm>
            <a:custGeom>
              <a:avLst/>
              <a:gdLst>
                <a:gd name="T0" fmla="*/ 0 w 64"/>
                <a:gd name="T1" fmla="*/ 14 h 32"/>
                <a:gd name="T2" fmla="*/ 7 w 64"/>
                <a:gd name="T3" fmla="*/ 21 h 32"/>
                <a:gd name="T4" fmla="*/ 21 w 64"/>
                <a:gd name="T5" fmla="*/ 28 h 32"/>
                <a:gd name="T6" fmla="*/ 43 w 64"/>
                <a:gd name="T7" fmla="*/ 14 h 32"/>
                <a:gd name="T8" fmla="*/ 57 w 64"/>
                <a:gd name="T9" fmla="*/ 14 h 32"/>
                <a:gd name="T10" fmla="*/ 57 w 64"/>
                <a:gd name="T11" fmla="*/ 7 h 32"/>
                <a:gd name="T12" fmla="*/ 50 w 64"/>
                <a:gd name="T13" fmla="*/ 7 h 32"/>
                <a:gd name="T14" fmla="*/ 36 w 64"/>
                <a:gd name="T15" fmla="*/ 7 h 32"/>
                <a:gd name="T16" fmla="*/ 14 w 64"/>
                <a:gd name="T17" fmla="*/ 0 h 32"/>
                <a:gd name="T18" fmla="*/ 0 w 64"/>
                <a:gd name="T19" fmla="*/ 14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47" name="Freeform 113"/>
            <p:cNvSpPr>
              <a:spLocks/>
            </p:cNvSpPr>
            <p:nvPr/>
          </p:nvSpPr>
          <p:spPr bwMode="auto">
            <a:xfrm>
              <a:off x="1996" y="1918"/>
              <a:ext cx="64" cy="36"/>
            </a:xfrm>
            <a:custGeom>
              <a:avLst/>
              <a:gdLst>
                <a:gd name="T0" fmla="*/ 64 w 72"/>
                <a:gd name="T1" fmla="*/ 22 h 40"/>
                <a:gd name="T2" fmla="*/ 50 w 72"/>
                <a:gd name="T3" fmla="*/ 14 h 40"/>
                <a:gd name="T4" fmla="*/ 43 w 72"/>
                <a:gd name="T5" fmla="*/ 7 h 40"/>
                <a:gd name="T6" fmla="*/ 28 w 72"/>
                <a:gd name="T7" fmla="*/ 7 h 40"/>
                <a:gd name="T8" fmla="*/ 28 w 72"/>
                <a:gd name="T9" fmla="*/ 0 h 40"/>
                <a:gd name="T10" fmla="*/ 0 w 72"/>
                <a:gd name="T11" fmla="*/ 14 h 40"/>
                <a:gd name="T12" fmla="*/ 7 w 72"/>
                <a:gd name="T13" fmla="*/ 22 h 40"/>
                <a:gd name="T14" fmla="*/ 21 w 72"/>
                <a:gd name="T15" fmla="*/ 36 h 40"/>
                <a:gd name="T16" fmla="*/ 28 w 72"/>
                <a:gd name="T17" fmla="*/ 36 h 40"/>
                <a:gd name="T18" fmla="*/ 36 w 72"/>
                <a:gd name="T19" fmla="*/ 29 h 40"/>
                <a:gd name="T20" fmla="*/ 50 w 72"/>
                <a:gd name="T21" fmla="*/ 36 h 40"/>
                <a:gd name="T22" fmla="*/ 64 w 72"/>
                <a:gd name="T23" fmla="*/ 22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" h="40">
                  <a:moveTo>
                    <a:pt x="72" y="24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56" y="40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A1C0C9"/>
            </a:solidFill>
            <a:ln w="3175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1 Rectángulo"/>
          <p:cNvSpPr/>
          <p:nvPr/>
        </p:nvSpPr>
        <p:spPr bwMode="auto">
          <a:xfrm>
            <a:off x="827088" y="2708920"/>
            <a:ext cx="2708275" cy="144016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  <a:endParaRPr kumimoji="0" lang="es-ES" sz="9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9" name="118 Rectángulo"/>
          <p:cNvSpPr/>
          <p:nvPr/>
        </p:nvSpPr>
        <p:spPr bwMode="auto">
          <a:xfrm>
            <a:off x="3624688" y="2680736"/>
            <a:ext cx="2708275" cy="1459746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  <a:endParaRPr kumimoji="0" lang="es-ES" sz="9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0" name="119 Rectángulo redondeado">
            <a:hlinkClick r:id="rId3"/>
          </p:cNvPr>
          <p:cNvSpPr/>
          <p:nvPr/>
        </p:nvSpPr>
        <p:spPr bwMode="auto">
          <a:xfrm>
            <a:off x="827584" y="4154970"/>
            <a:ext cx="2708276" cy="1727845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Reglamento (UE) 2016/679  (RGPD) </a:t>
            </a:r>
            <a:r>
              <a:rPr kumimoji="0" lang="es-ES" alt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 de Protección de Datos de la Unión Europea</a:t>
            </a:r>
            <a:endParaRPr kumimoji="0" lang="es-ES_tradnl" alt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" name="121 Rectángulo redondeado">
            <a:hlinkClick r:id="rId3"/>
          </p:cNvPr>
          <p:cNvSpPr/>
          <p:nvPr/>
        </p:nvSpPr>
        <p:spPr bwMode="auto">
          <a:xfrm>
            <a:off x="3615794" y="4140482"/>
            <a:ext cx="2708276" cy="1727845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Ley Orgánica 3/2018  de 5 de diciembre, </a:t>
            </a:r>
            <a:br>
              <a:rPr kumimoji="0" lang="es-ES" altLang="es-E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s-ES" altLang="es-E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 Protección de Datos Personales y Garantía de los Derechos Digitales</a:t>
            </a:r>
            <a:endParaRPr kumimoji="0" lang="es-ES_tradnl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4" name="123 Rectángulo"/>
          <p:cNvSpPr/>
          <p:nvPr/>
        </p:nvSpPr>
        <p:spPr bwMode="auto">
          <a:xfrm>
            <a:off x="6444208" y="2689334"/>
            <a:ext cx="2708275" cy="1459746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  <a:endParaRPr kumimoji="0" lang="es-ES" sz="9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" name="124 Rectángulo redondeado">
            <a:hlinkClick r:id="rId3"/>
          </p:cNvPr>
          <p:cNvSpPr/>
          <p:nvPr/>
        </p:nvSpPr>
        <p:spPr bwMode="auto">
          <a:xfrm>
            <a:off x="6444208" y="4149080"/>
            <a:ext cx="2708276" cy="1727845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Ley …/20.. </a:t>
            </a:r>
            <a:r>
              <a:rPr kumimoji="0" lang="es-ES" alt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(AVPD) </a:t>
            </a:r>
            <a:endParaRPr kumimoji="0" lang="es-ES" altLang="es-ES" sz="1800" b="1" i="1" u="none" strike="noStrike" kern="120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regulación de la Autoridad Vasca de Protección de Datos</a:t>
            </a:r>
            <a:endParaRPr kumimoji="0" lang="es-ES_tradnl" altLang="es-E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2 Flecha derecha"/>
          <p:cNvSpPr/>
          <p:nvPr/>
        </p:nvSpPr>
        <p:spPr bwMode="auto">
          <a:xfrm>
            <a:off x="3419872" y="4869160"/>
            <a:ext cx="432048" cy="288032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7" name="126 Flecha derecha"/>
          <p:cNvSpPr/>
          <p:nvPr/>
        </p:nvSpPr>
        <p:spPr bwMode="auto">
          <a:xfrm>
            <a:off x="6228184" y="4869160"/>
            <a:ext cx="432048" cy="288032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11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9" grpId="0" animBg="1"/>
      <p:bldP spid="120" grpId="0" animBg="1"/>
      <p:bldP spid="122" grpId="0" animBg="1"/>
      <p:bldP spid="124" grpId="0" animBg="1"/>
      <p:bldP spid="125" grpId="0" animBg="1"/>
      <p:bldP spid="3" grpId="0" animBg="1"/>
      <p:bldP spid="127" grpId="0" animBg="1"/>
    </p:bldLst>
  </p:timing>
</p:sld>
</file>

<file path=ppt/theme/theme1.xml><?xml version="1.0" encoding="utf-8"?>
<a:theme xmlns:a="http://schemas.openxmlformats.org/drawingml/2006/main" name="AVPD-Black-2017">
  <a:themeElements>
    <a:clrScheme name="">
      <a:dk1>
        <a:srgbClr val="808080"/>
      </a:dk1>
      <a:lt1>
        <a:srgbClr val="FFFFFF"/>
      </a:lt1>
      <a:dk2>
        <a:srgbClr val="000000"/>
      </a:dk2>
      <a:lt2>
        <a:srgbClr val="FFCC00"/>
      </a:lt2>
      <a:accent1>
        <a:srgbClr val="FFFFCC"/>
      </a:accent1>
      <a:accent2>
        <a:srgbClr val="FF9966"/>
      </a:accent2>
      <a:accent3>
        <a:srgbClr val="AAAAAA"/>
      </a:accent3>
      <a:accent4>
        <a:srgbClr val="DADADA"/>
      </a:accent4>
      <a:accent5>
        <a:srgbClr val="FFFFE2"/>
      </a:accent5>
      <a:accent6>
        <a:srgbClr val="E78A5C"/>
      </a:accent6>
      <a:hlink>
        <a:srgbClr val="99CCFF"/>
      </a:hlink>
      <a:folHlink>
        <a:srgbClr val="99CC00"/>
      </a:folHlink>
    </a:clrScheme>
    <a:fontScheme name="AVPD-PPTs">
      <a:majorFont>
        <a:latin typeface="Copperplate Gothic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VPD-Medidas de Seguridad para Usuarios Finales-Bl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VPD-Medidas de Seguridad para Usuarios Finales-Bla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VPD-Medidas de Seguridad para Usuarios Finales-Bla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VPD-Medidas de Seguridad para Usuarios Finales-Bla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VPD-Medidas de Seguridad para Usuarios Finales-Bla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VPD-Medidas de Seguridad para Usuarios Finales-Bla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3">
        <a:dk1>
          <a:srgbClr val="808080"/>
        </a:dk1>
        <a:lt1>
          <a:srgbClr val="FFFFFF"/>
        </a:lt1>
        <a:dk2>
          <a:srgbClr val="000000"/>
        </a:dk2>
        <a:lt2>
          <a:srgbClr val="FFCC00"/>
        </a:lt2>
        <a:accent1>
          <a:srgbClr val="FFFF99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FFCA"/>
        </a:accent5>
        <a:accent6>
          <a:srgbClr val="B92D00"/>
        </a:accent6>
        <a:hlink>
          <a:srgbClr val="CCEC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4">
        <a:dk1>
          <a:srgbClr val="808080"/>
        </a:dk1>
        <a:lt1>
          <a:srgbClr val="FFFFFF"/>
        </a:lt1>
        <a:dk2>
          <a:srgbClr val="000000"/>
        </a:dk2>
        <a:lt2>
          <a:srgbClr val="FFCC00"/>
        </a:lt2>
        <a:accent1>
          <a:srgbClr val="FFFFCC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FFE2"/>
        </a:accent5>
        <a:accent6>
          <a:srgbClr val="B92D00"/>
        </a:accent6>
        <a:hlink>
          <a:srgbClr val="CCEC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5">
        <a:dk1>
          <a:srgbClr val="808080"/>
        </a:dk1>
        <a:lt1>
          <a:srgbClr val="FFFFFF"/>
        </a:lt1>
        <a:dk2>
          <a:srgbClr val="000000"/>
        </a:dk2>
        <a:lt2>
          <a:srgbClr val="FFCC00"/>
        </a:lt2>
        <a:accent1>
          <a:srgbClr val="FFFFCC"/>
        </a:accent1>
        <a:accent2>
          <a:srgbClr val="FF0000"/>
        </a:accent2>
        <a:accent3>
          <a:srgbClr val="AAAAAA"/>
        </a:accent3>
        <a:accent4>
          <a:srgbClr val="DADADA"/>
        </a:accent4>
        <a:accent5>
          <a:srgbClr val="FFFFE2"/>
        </a:accent5>
        <a:accent6>
          <a:srgbClr val="E70000"/>
        </a:accent6>
        <a:hlink>
          <a:srgbClr val="CC66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6">
        <a:dk1>
          <a:srgbClr val="808080"/>
        </a:dk1>
        <a:lt1>
          <a:srgbClr val="FFFFFF"/>
        </a:lt1>
        <a:dk2>
          <a:srgbClr val="000000"/>
        </a:dk2>
        <a:lt2>
          <a:srgbClr val="FFCC00"/>
        </a:lt2>
        <a:accent1>
          <a:srgbClr val="FFFFCC"/>
        </a:accent1>
        <a:accent2>
          <a:srgbClr val="FF0000"/>
        </a:accent2>
        <a:accent3>
          <a:srgbClr val="AAAAAA"/>
        </a:accent3>
        <a:accent4>
          <a:srgbClr val="DADADA"/>
        </a:accent4>
        <a:accent5>
          <a:srgbClr val="FFFFE2"/>
        </a:accent5>
        <a:accent6>
          <a:srgbClr val="E70000"/>
        </a:accent6>
        <a:hlink>
          <a:srgbClr val="99CC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AVPD-Medidas de Seguridad para Usuarios Finales-Black">
  <a:themeElements>
    <a:clrScheme name="">
      <a:dk1>
        <a:srgbClr val="808080"/>
      </a:dk1>
      <a:lt1>
        <a:srgbClr val="FFFFFF"/>
      </a:lt1>
      <a:dk2>
        <a:srgbClr val="000000"/>
      </a:dk2>
      <a:lt2>
        <a:srgbClr val="FFCC00"/>
      </a:lt2>
      <a:accent1>
        <a:srgbClr val="FFFFCC"/>
      </a:accent1>
      <a:accent2>
        <a:srgbClr val="FF9966"/>
      </a:accent2>
      <a:accent3>
        <a:srgbClr val="AAAAAA"/>
      </a:accent3>
      <a:accent4>
        <a:srgbClr val="DADADA"/>
      </a:accent4>
      <a:accent5>
        <a:srgbClr val="FFFFE2"/>
      </a:accent5>
      <a:accent6>
        <a:srgbClr val="E78A5C"/>
      </a:accent6>
      <a:hlink>
        <a:srgbClr val="99CCFF"/>
      </a:hlink>
      <a:folHlink>
        <a:srgbClr val="99CC00"/>
      </a:folHlink>
    </a:clrScheme>
    <a:fontScheme name="8_AVPD-Medidas de Seguridad para Usuarios Finales-Blac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VPD-Medidas de Seguridad para Usuarios Finales-Bl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VPD-Medidas de Seguridad para Usuarios Finales-Bla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VPD-Medidas de Seguridad para Usuarios Finales-Bla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VPD-Medidas de Seguridad para Usuarios Finales-Bla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VPD-Medidas de Seguridad para Usuarios Finales-Bla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VPD-Medidas de Seguridad para Usuarios Finales-Bla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3">
        <a:dk1>
          <a:srgbClr val="808080"/>
        </a:dk1>
        <a:lt1>
          <a:srgbClr val="FFFFFF"/>
        </a:lt1>
        <a:dk2>
          <a:srgbClr val="000000"/>
        </a:dk2>
        <a:lt2>
          <a:srgbClr val="FFCC00"/>
        </a:lt2>
        <a:accent1>
          <a:srgbClr val="FFFF99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FFCA"/>
        </a:accent5>
        <a:accent6>
          <a:srgbClr val="B92D00"/>
        </a:accent6>
        <a:hlink>
          <a:srgbClr val="CCEC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4">
        <a:dk1>
          <a:srgbClr val="808080"/>
        </a:dk1>
        <a:lt1>
          <a:srgbClr val="FFFFFF"/>
        </a:lt1>
        <a:dk2>
          <a:srgbClr val="000000"/>
        </a:dk2>
        <a:lt2>
          <a:srgbClr val="FFCC00"/>
        </a:lt2>
        <a:accent1>
          <a:srgbClr val="FFFFCC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FFE2"/>
        </a:accent5>
        <a:accent6>
          <a:srgbClr val="B92D00"/>
        </a:accent6>
        <a:hlink>
          <a:srgbClr val="CCEC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5">
        <a:dk1>
          <a:srgbClr val="808080"/>
        </a:dk1>
        <a:lt1>
          <a:srgbClr val="FFFFFF"/>
        </a:lt1>
        <a:dk2>
          <a:srgbClr val="000000"/>
        </a:dk2>
        <a:lt2>
          <a:srgbClr val="FFCC00"/>
        </a:lt2>
        <a:accent1>
          <a:srgbClr val="FFFFCC"/>
        </a:accent1>
        <a:accent2>
          <a:srgbClr val="FF0000"/>
        </a:accent2>
        <a:accent3>
          <a:srgbClr val="AAAAAA"/>
        </a:accent3>
        <a:accent4>
          <a:srgbClr val="DADADA"/>
        </a:accent4>
        <a:accent5>
          <a:srgbClr val="FFFFE2"/>
        </a:accent5>
        <a:accent6>
          <a:srgbClr val="E70000"/>
        </a:accent6>
        <a:hlink>
          <a:srgbClr val="CC66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6">
        <a:dk1>
          <a:srgbClr val="808080"/>
        </a:dk1>
        <a:lt1>
          <a:srgbClr val="FFFFFF"/>
        </a:lt1>
        <a:dk2>
          <a:srgbClr val="000000"/>
        </a:dk2>
        <a:lt2>
          <a:srgbClr val="FFCC00"/>
        </a:lt2>
        <a:accent1>
          <a:srgbClr val="FFFFCC"/>
        </a:accent1>
        <a:accent2>
          <a:srgbClr val="FF0000"/>
        </a:accent2>
        <a:accent3>
          <a:srgbClr val="AAAAAA"/>
        </a:accent3>
        <a:accent4>
          <a:srgbClr val="DADADA"/>
        </a:accent4>
        <a:accent5>
          <a:srgbClr val="FFFFE2"/>
        </a:accent5>
        <a:accent6>
          <a:srgbClr val="E70000"/>
        </a:accent6>
        <a:hlink>
          <a:srgbClr val="99CC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AVPD-Medidas de Seguridad para Usuarios Finales-Black">
  <a:themeElements>
    <a:clrScheme name="">
      <a:dk1>
        <a:srgbClr val="808080"/>
      </a:dk1>
      <a:lt1>
        <a:srgbClr val="FFFFFF"/>
      </a:lt1>
      <a:dk2>
        <a:srgbClr val="000000"/>
      </a:dk2>
      <a:lt2>
        <a:srgbClr val="FFCC00"/>
      </a:lt2>
      <a:accent1>
        <a:srgbClr val="FFFFCC"/>
      </a:accent1>
      <a:accent2>
        <a:srgbClr val="FF9966"/>
      </a:accent2>
      <a:accent3>
        <a:srgbClr val="AAAAAA"/>
      </a:accent3>
      <a:accent4>
        <a:srgbClr val="DADADA"/>
      </a:accent4>
      <a:accent5>
        <a:srgbClr val="FFFFE2"/>
      </a:accent5>
      <a:accent6>
        <a:srgbClr val="E78A5C"/>
      </a:accent6>
      <a:hlink>
        <a:srgbClr val="99CCFF"/>
      </a:hlink>
      <a:folHlink>
        <a:srgbClr val="99CC00"/>
      </a:folHlink>
    </a:clrScheme>
    <a:fontScheme name="8_AVPD-Medidas de Seguridad para Usuarios Finales-Blac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VPD-Medidas de Seguridad para Usuarios Finales-Bl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VPD-Medidas de Seguridad para Usuarios Finales-Bla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VPD-Medidas de Seguridad para Usuarios Finales-Bla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VPD-Medidas de Seguridad para Usuarios Finales-Bla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VPD-Medidas de Seguridad para Usuarios Finales-Bla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VPD-Medidas de Seguridad para Usuarios Finales-Bla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3">
        <a:dk1>
          <a:srgbClr val="808080"/>
        </a:dk1>
        <a:lt1>
          <a:srgbClr val="FFFFFF"/>
        </a:lt1>
        <a:dk2>
          <a:srgbClr val="000000"/>
        </a:dk2>
        <a:lt2>
          <a:srgbClr val="FFCC00"/>
        </a:lt2>
        <a:accent1>
          <a:srgbClr val="FFFF99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FFCA"/>
        </a:accent5>
        <a:accent6>
          <a:srgbClr val="B92D00"/>
        </a:accent6>
        <a:hlink>
          <a:srgbClr val="CCEC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4">
        <a:dk1>
          <a:srgbClr val="808080"/>
        </a:dk1>
        <a:lt1>
          <a:srgbClr val="FFFFFF"/>
        </a:lt1>
        <a:dk2>
          <a:srgbClr val="000000"/>
        </a:dk2>
        <a:lt2>
          <a:srgbClr val="FFCC00"/>
        </a:lt2>
        <a:accent1>
          <a:srgbClr val="FFFFCC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FFE2"/>
        </a:accent5>
        <a:accent6>
          <a:srgbClr val="B92D00"/>
        </a:accent6>
        <a:hlink>
          <a:srgbClr val="CCEC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5">
        <a:dk1>
          <a:srgbClr val="808080"/>
        </a:dk1>
        <a:lt1>
          <a:srgbClr val="FFFFFF"/>
        </a:lt1>
        <a:dk2>
          <a:srgbClr val="000000"/>
        </a:dk2>
        <a:lt2>
          <a:srgbClr val="FFCC00"/>
        </a:lt2>
        <a:accent1>
          <a:srgbClr val="FFFFCC"/>
        </a:accent1>
        <a:accent2>
          <a:srgbClr val="FF0000"/>
        </a:accent2>
        <a:accent3>
          <a:srgbClr val="AAAAAA"/>
        </a:accent3>
        <a:accent4>
          <a:srgbClr val="DADADA"/>
        </a:accent4>
        <a:accent5>
          <a:srgbClr val="FFFFE2"/>
        </a:accent5>
        <a:accent6>
          <a:srgbClr val="E70000"/>
        </a:accent6>
        <a:hlink>
          <a:srgbClr val="CC66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VPD-Medidas de Seguridad para Usuarios Finales-Black 16">
        <a:dk1>
          <a:srgbClr val="808080"/>
        </a:dk1>
        <a:lt1>
          <a:srgbClr val="FFFFFF"/>
        </a:lt1>
        <a:dk2>
          <a:srgbClr val="000000"/>
        </a:dk2>
        <a:lt2>
          <a:srgbClr val="FFCC00"/>
        </a:lt2>
        <a:accent1>
          <a:srgbClr val="FFFFCC"/>
        </a:accent1>
        <a:accent2>
          <a:srgbClr val="FF0000"/>
        </a:accent2>
        <a:accent3>
          <a:srgbClr val="AAAAAA"/>
        </a:accent3>
        <a:accent4>
          <a:srgbClr val="DADADA"/>
        </a:accent4>
        <a:accent5>
          <a:srgbClr val="FFFFE2"/>
        </a:accent5>
        <a:accent6>
          <a:srgbClr val="E70000"/>
        </a:accent6>
        <a:hlink>
          <a:srgbClr val="99CC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AVPD-Black-2017</Template>
  <TotalTime>10158</TotalTime>
  <Words>3204</Words>
  <Application>Microsoft Office PowerPoint</Application>
  <PresentationFormat>Presentación en pantalla (4:3)</PresentationFormat>
  <Paragraphs>387</Paragraphs>
  <Slides>53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61" baseType="lpstr">
      <vt:lpstr>Arial</vt:lpstr>
      <vt:lpstr>Berlin Sans FB Demi</vt:lpstr>
      <vt:lpstr>Copperplate Gothic Bold</vt:lpstr>
      <vt:lpstr>Times</vt:lpstr>
      <vt:lpstr>AVPD-Black-2017</vt:lpstr>
      <vt:lpstr>8_AVPD-Medidas de Seguridad para Usuarios Finales-Black</vt:lpstr>
      <vt:lpstr>9_AVPD-Medidas de Seguridad para Usuarios Finales-Black</vt:lpstr>
      <vt:lpstr>Fotografía de Photo Editor</vt:lpstr>
      <vt:lpstr>ACCESO A DOCUMENTOS CON DATOS DE CARÁCTER PERSONAL EN LOS ARCHIVOS UNIVERSITARIOS </vt:lpstr>
      <vt:lpstr>Presentación de PowerPoint</vt:lpstr>
      <vt:lpstr>Protección de Datos: Derecho Fundamental Europeo</vt:lpstr>
      <vt:lpstr>Carta de los Derechos Fundamentales de la Unión Europea</vt:lpstr>
      <vt:lpstr>La Protección de Datos: un Derecho Fundamental </vt:lpstr>
      <vt:lpstr>Derecho de creación jurisprudencial</vt:lpstr>
      <vt:lpstr>LA NECESIDAD DE PONDERAR</vt:lpstr>
      <vt:lpstr>LA NECESIDAD DE PONDERAR</vt:lpstr>
      <vt:lpstr>Marco Legal de la P.D.</vt:lpstr>
      <vt:lpstr>Adaptación al #RGPD  Un mundo raro</vt:lpstr>
      <vt:lpstr>Adaptación al #RGPD  Un mundo raro</vt:lpstr>
      <vt:lpstr>Reglamento General de Protección de Datos</vt:lpstr>
      <vt:lpstr>CONCEPTOS TRONCALES Y TRANSVERSALES</vt:lpstr>
      <vt:lpstr>Datos de carácter personal   </vt:lpstr>
      <vt:lpstr>CONCEPTOS TRONCALES Y TRANSVERSALES</vt:lpstr>
      <vt:lpstr>Categorías especiales  de datos </vt:lpstr>
      <vt:lpstr>Definiciones  #RGPD</vt:lpstr>
      <vt:lpstr>Conceptos empleados  en el nuevo  RGPD</vt:lpstr>
      <vt:lpstr>Definiciones y sujetos en el nuevo RGPD</vt:lpstr>
      <vt:lpstr>principios #RGPD  relativos al tratamiento</vt:lpstr>
      <vt:lpstr>…Licitud  (o Legitimidad)…</vt:lpstr>
      <vt:lpstr>Protección de datos/Universidad</vt:lpstr>
      <vt:lpstr>Protección de datos/Universidad</vt:lpstr>
      <vt:lpstr>Protección de datos/Universidad</vt:lpstr>
      <vt:lpstr>Protección de datos/Universidad</vt:lpstr>
      <vt:lpstr>Protección de datos/Universidad</vt:lpstr>
      <vt:lpstr>Protección de datos/Universidad</vt:lpstr>
      <vt:lpstr>Protección de datos/Universidad</vt:lpstr>
      <vt:lpstr>Protección de datos/Universidad</vt:lpstr>
      <vt:lpstr>Ley 14/2011, de 1 de junio, de la Ciencia, la Tecnología y la Innovación. </vt:lpstr>
      <vt:lpstr>Ley 14/2011, de 1 de junio, de la Ciencia, la Tecnología y la Innovación. </vt:lpstr>
      <vt:lpstr>Ley 14/2011, de 1 de junio, de la Ciencia, la Tecnología y la Innovación. </vt:lpstr>
      <vt:lpstr>UNIVERSIDAD Y TRANSPARENCIA</vt:lpstr>
      <vt:lpstr> Protección de Datos en la la Ley de transparencia</vt:lpstr>
      <vt:lpstr> Protección de datos/Transparencia</vt:lpstr>
      <vt:lpstr> Protección de datos/Transparencia</vt:lpstr>
      <vt:lpstr> Protección de datos/Transparencia</vt:lpstr>
      <vt:lpstr> Protección de datos/Transparencia</vt:lpstr>
      <vt:lpstr>SUPUESTOS CONCRETOS</vt:lpstr>
      <vt:lpstr>SUPUESTOS CONCRETOS</vt:lpstr>
      <vt:lpstr>SUPUESTOS CONCRETOS</vt:lpstr>
      <vt:lpstr>SUPUESTOS CONCRETOS</vt:lpstr>
      <vt:lpstr>SUPUESTOS CONCRETOS</vt:lpstr>
      <vt:lpstr>SUPUESTOS CONCRETOS</vt:lpstr>
      <vt:lpstr>SUPUESTOS CONCRETOS</vt:lpstr>
      <vt:lpstr>SUPUESTOS CONCRETOS</vt:lpstr>
      <vt:lpstr>SUPUESTOS CONCRETOS</vt:lpstr>
      <vt:lpstr>NO HAY ACCESO SIN ARCHIVOS</vt:lpstr>
      <vt:lpstr>NO HAY ACCESO SIN ARCHIVOS</vt:lpstr>
      <vt:lpstr>Considerando 175 RGPD</vt:lpstr>
      <vt:lpstr>CONSIDERANDO 175 RGPD</vt:lpstr>
      <vt:lpstr>Protección de datos/Archivos</vt:lpstr>
      <vt:lpstr>Protección de datos/Archivos</vt:lpstr>
    </vt:vector>
  </TitlesOfParts>
  <Company>EJIE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Gonzalez Gonzalez, Pedro Alberto</dc:creator>
  <cp:lastModifiedBy>Intxaurtieta Madariaga, Roman</cp:lastModifiedBy>
  <cp:revision>431</cp:revision>
  <cp:lastPrinted>2019-10-08T07:59:49Z</cp:lastPrinted>
  <dcterms:created xsi:type="dcterms:W3CDTF">2017-11-13T18:39:28Z</dcterms:created>
  <dcterms:modified xsi:type="dcterms:W3CDTF">2019-10-14T08:19:25Z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