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7" r:id="rId1"/>
  </p:sldMasterIdLst>
  <p:notesMasterIdLst>
    <p:notesMasterId r:id="rId43"/>
  </p:notesMasterIdLst>
  <p:handoutMasterIdLst>
    <p:handoutMasterId r:id="rId44"/>
  </p:handoutMasterIdLst>
  <p:sldIdLst>
    <p:sldId id="256" r:id="rId2"/>
    <p:sldId id="257" r:id="rId3"/>
    <p:sldId id="352" r:id="rId4"/>
    <p:sldId id="262" r:id="rId5"/>
    <p:sldId id="332" r:id="rId6"/>
    <p:sldId id="347" r:id="rId7"/>
    <p:sldId id="333" r:id="rId8"/>
    <p:sldId id="273" r:id="rId9"/>
    <p:sldId id="334" r:id="rId10"/>
    <p:sldId id="275" r:id="rId11"/>
    <p:sldId id="320" r:id="rId12"/>
    <p:sldId id="309" r:id="rId13"/>
    <p:sldId id="357" r:id="rId14"/>
    <p:sldId id="335" r:id="rId15"/>
    <p:sldId id="307" r:id="rId16"/>
    <p:sldId id="276" r:id="rId17"/>
    <p:sldId id="317" r:id="rId18"/>
    <p:sldId id="308" r:id="rId19"/>
    <p:sldId id="329" r:id="rId20"/>
    <p:sldId id="277" r:id="rId21"/>
    <p:sldId id="297" r:id="rId22"/>
    <p:sldId id="348" r:id="rId23"/>
    <p:sldId id="278" r:id="rId24"/>
    <p:sldId id="358" r:id="rId25"/>
    <p:sldId id="279" r:id="rId26"/>
    <p:sldId id="353" r:id="rId27"/>
    <p:sldId id="286" r:id="rId28"/>
    <p:sldId id="293" r:id="rId29"/>
    <p:sldId id="295" r:id="rId30"/>
    <p:sldId id="349" r:id="rId31"/>
    <p:sldId id="269" r:id="rId32"/>
    <p:sldId id="268" r:id="rId33"/>
    <p:sldId id="315" r:id="rId34"/>
    <p:sldId id="360" r:id="rId35"/>
    <p:sldId id="354" r:id="rId36"/>
    <p:sldId id="359" r:id="rId37"/>
    <p:sldId id="355" r:id="rId38"/>
    <p:sldId id="356" r:id="rId39"/>
    <p:sldId id="314" r:id="rId40"/>
    <p:sldId id="351" r:id="rId41"/>
    <p:sldId id="346" r:id="rId42"/>
  </p:sldIdLst>
  <p:sldSz cx="9144000" cy="6858000" type="screen4x3"/>
  <p:notesSz cx="6805613" cy="9944100"/>
  <p:defaultTextStyle>
    <a:defPPr>
      <a:defRPr lang="en-US"/>
    </a:defPPr>
    <a:lvl1pPr algn="ctr" rtl="0" eaLnBrk="0" fontAlgn="base" hangingPunct="0">
      <a:spcBef>
        <a:spcPct val="50000"/>
      </a:spcBef>
      <a:spcAft>
        <a:spcPct val="0"/>
      </a:spcAft>
      <a:defRPr sz="1600" b="1" kern="1200">
        <a:solidFill>
          <a:schemeClr val="tx2"/>
        </a:solidFill>
        <a:latin typeface="Arial" charset="0"/>
        <a:ea typeface="+mn-ea"/>
        <a:cs typeface="+mn-cs"/>
      </a:defRPr>
    </a:lvl1pPr>
    <a:lvl2pPr marL="457200" algn="ctr" rtl="0" eaLnBrk="0" fontAlgn="base" hangingPunct="0">
      <a:spcBef>
        <a:spcPct val="50000"/>
      </a:spcBef>
      <a:spcAft>
        <a:spcPct val="0"/>
      </a:spcAft>
      <a:defRPr sz="1600" b="1" kern="1200">
        <a:solidFill>
          <a:schemeClr val="tx2"/>
        </a:solidFill>
        <a:latin typeface="Arial" charset="0"/>
        <a:ea typeface="+mn-ea"/>
        <a:cs typeface="+mn-cs"/>
      </a:defRPr>
    </a:lvl2pPr>
    <a:lvl3pPr marL="914400" algn="ctr" rtl="0" eaLnBrk="0" fontAlgn="base" hangingPunct="0">
      <a:spcBef>
        <a:spcPct val="50000"/>
      </a:spcBef>
      <a:spcAft>
        <a:spcPct val="0"/>
      </a:spcAft>
      <a:defRPr sz="1600" b="1" kern="1200">
        <a:solidFill>
          <a:schemeClr val="tx2"/>
        </a:solidFill>
        <a:latin typeface="Arial" charset="0"/>
        <a:ea typeface="+mn-ea"/>
        <a:cs typeface="+mn-cs"/>
      </a:defRPr>
    </a:lvl3pPr>
    <a:lvl4pPr marL="1371600" algn="ctr" rtl="0" eaLnBrk="0" fontAlgn="base" hangingPunct="0">
      <a:spcBef>
        <a:spcPct val="50000"/>
      </a:spcBef>
      <a:spcAft>
        <a:spcPct val="0"/>
      </a:spcAft>
      <a:defRPr sz="1600" b="1" kern="1200">
        <a:solidFill>
          <a:schemeClr val="tx2"/>
        </a:solidFill>
        <a:latin typeface="Arial" charset="0"/>
        <a:ea typeface="+mn-ea"/>
        <a:cs typeface="+mn-cs"/>
      </a:defRPr>
    </a:lvl4pPr>
    <a:lvl5pPr marL="1828800" algn="ctr" rtl="0" eaLnBrk="0" fontAlgn="base" hangingPunct="0">
      <a:spcBef>
        <a:spcPct val="50000"/>
      </a:spcBef>
      <a:spcAft>
        <a:spcPct val="0"/>
      </a:spcAft>
      <a:defRPr sz="1600" b="1" kern="1200">
        <a:solidFill>
          <a:schemeClr val="tx2"/>
        </a:solidFill>
        <a:latin typeface="Arial" charset="0"/>
        <a:ea typeface="+mn-ea"/>
        <a:cs typeface="+mn-cs"/>
      </a:defRPr>
    </a:lvl5pPr>
    <a:lvl6pPr marL="2286000" algn="l" defTabSz="914400" rtl="0" eaLnBrk="1" latinLnBrk="0" hangingPunct="1">
      <a:defRPr sz="1600" b="1" kern="1200">
        <a:solidFill>
          <a:schemeClr val="tx2"/>
        </a:solidFill>
        <a:latin typeface="Arial" charset="0"/>
        <a:ea typeface="+mn-ea"/>
        <a:cs typeface="+mn-cs"/>
      </a:defRPr>
    </a:lvl6pPr>
    <a:lvl7pPr marL="2743200" algn="l" defTabSz="914400" rtl="0" eaLnBrk="1" latinLnBrk="0" hangingPunct="1">
      <a:defRPr sz="1600" b="1" kern="1200">
        <a:solidFill>
          <a:schemeClr val="tx2"/>
        </a:solidFill>
        <a:latin typeface="Arial" charset="0"/>
        <a:ea typeface="+mn-ea"/>
        <a:cs typeface="+mn-cs"/>
      </a:defRPr>
    </a:lvl7pPr>
    <a:lvl8pPr marL="3200400" algn="l" defTabSz="914400" rtl="0" eaLnBrk="1" latinLnBrk="0" hangingPunct="1">
      <a:defRPr sz="1600" b="1" kern="1200">
        <a:solidFill>
          <a:schemeClr val="tx2"/>
        </a:solidFill>
        <a:latin typeface="Arial" charset="0"/>
        <a:ea typeface="+mn-ea"/>
        <a:cs typeface="+mn-cs"/>
      </a:defRPr>
    </a:lvl8pPr>
    <a:lvl9pPr marL="3657600" algn="l" defTabSz="914400" rtl="0" eaLnBrk="1" latinLnBrk="0" hangingPunct="1">
      <a:defRPr sz="1600" b="1"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66"/>
    <a:srgbClr val="FF33CC"/>
    <a:srgbClr val="E2E2E2"/>
    <a:srgbClr val="E0E0E0"/>
    <a:srgbClr val="EAEAEA"/>
    <a:srgbClr val="000000"/>
    <a:srgbClr val="FFFF99"/>
    <a:srgbClr val="8CAED8"/>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6813" autoAdjust="0"/>
  </p:normalViewPr>
  <p:slideViewPr>
    <p:cSldViewPr>
      <p:cViewPr>
        <p:scale>
          <a:sx n="75" d="100"/>
          <a:sy n="75" d="100"/>
        </p:scale>
        <p:origin x="-280" y="200"/>
      </p:cViewPr>
      <p:guideLst>
        <p:guide orient="horz" pos="3456"/>
        <p:guide orient="horz" pos="4128"/>
        <p:guide orient="horz" pos="720"/>
        <p:guide orient="horz" pos="1584"/>
        <p:guide orient="horz" pos="2160"/>
        <p:guide orient="horz" pos="1488"/>
        <p:guide orient="horz" pos="1872"/>
        <p:guide pos="4464"/>
        <p:guide pos="192"/>
        <p:guide pos="5759"/>
        <p:guide pos="1728"/>
        <p:guide pos="960"/>
        <p:guide pos="2496"/>
        <p:guide pos="5568"/>
        <p:guide pos="4032"/>
      </p:guideLst>
    </p:cSldViewPr>
  </p:slideViewPr>
  <p:outlineViewPr>
    <p:cViewPr>
      <p:scale>
        <a:sx n="33" d="100"/>
        <a:sy n="33" d="100"/>
      </p:scale>
      <p:origin x="0" y="37368"/>
    </p:cViewPr>
  </p:outlineViewPr>
  <p:notesTextViewPr>
    <p:cViewPr>
      <p:scale>
        <a:sx n="100" d="100"/>
        <a:sy n="100" d="100"/>
      </p:scale>
      <p:origin x="0" y="0"/>
    </p:cViewPr>
  </p:notesTextViewPr>
  <p:sorterViewPr>
    <p:cViewPr>
      <p:scale>
        <a:sx n="66" d="100"/>
        <a:sy n="66" d="100"/>
      </p:scale>
      <p:origin x="0" y="2848"/>
    </p:cViewPr>
  </p:sorterViewPr>
  <p:notesViewPr>
    <p:cSldViewPr>
      <p:cViewPr varScale="1">
        <p:scale>
          <a:sx n="73" d="100"/>
          <a:sy n="73" d="100"/>
        </p:scale>
        <p:origin x="-2148" y="-108"/>
      </p:cViewPr>
      <p:guideLst>
        <p:guide orient="horz" pos="3132"/>
        <p:guide pos="2144"/>
      </p:guideLst>
    </p:cSldViewPr>
  </p:notesViewPr>
  <p:gridSpacing cx="36004" cy="36004"/>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danz.EDANZ\&#12487;&#12473;&#12463;&#12488;&#12483;&#12503;\publication_growth.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ama1\Desktop\Presentations%20South%20Africa\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Sheet1!$C$1</c:f>
              <c:strCache>
                <c:ptCount val="1"/>
                <c:pt idx="0">
                  <c:v>Journal numbers</c:v>
                </c:pt>
              </c:strCache>
            </c:strRef>
          </c:tx>
          <c:spPr>
            <a:ln>
              <a:solidFill>
                <a:srgbClr val="0070C0"/>
              </a:solidFill>
            </a:ln>
          </c:spPr>
          <c:marker>
            <c:spPr>
              <a:solidFill>
                <a:srgbClr val="002060"/>
              </a:solidFill>
              <a:ln>
                <a:solidFill>
                  <a:srgbClr val="0070C0"/>
                </a:solidFill>
              </a:ln>
            </c:spPr>
          </c:marker>
          <c:cat>
            <c:numRef>
              <c:f>Sheet1!$A$2:$A$11</c:f>
              <c:numCache>
                <c:formatCode>General</c:formatCode>
                <c:ptCount val="10"/>
                <c:pt idx="0">
                  <c:v>1990.0</c:v>
                </c:pt>
                <c:pt idx="1">
                  <c:v>1992.0</c:v>
                </c:pt>
                <c:pt idx="2">
                  <c:v>1994.0</c:v>
                </c:pt>
                <c:pt idx="3">
                  <c:v>1996.0</c:v>
                </c:pt>
                <c:pt idx="4">
                  <c:v>1998.0</c:v>
                </c:pt>
                <c:pt idx="5">
                  <c:v>2000.0</c:v>
                </c:pt>
                <c:pt idx="6">
                  <c:v>2002.0</c:v>
                </c:pt>
                <c:pt idx="7">
                  <c:v>2004.0</c:v>
                </c:pt>
                <c:pt idx="8">
                  <c:v>2006.0</c:v>
                </c:pt>
                <c:pt idx="9">
                  <c:v>2008.0</c:v>
                </c:pt>
              </c:numCache>
            </c:numRef>
          </c:cat>
          <c:val>
            <c:numRef>
              <c:f>Sheet1!$C$2:$C$11</c:f>
              <c:numCache>
                <c:formatCode>General</c:formatCode>
                <c:ptCount val="10"/>
                <c:pt idx="0">
                  <c:v>100.0</c:v>
                </c:pt>
                <c:pt idx="1">
                  <c:v>106.09</c:v>
                </c:pt>
                <c:pt idx="2">
                  <c:v>112.550881</c:v>
                </c:pt>
                <c:pt idx="3">
                  <c:v>119.4052296529005</c:v>
                </c:pt>
                <c:pt idx="4">
                  <c:v>126.6770081387603</c:v>
                </c:pt>
                <c:pt idx="5">
                  <c:v>134.3916379344122</c:v>
                </c:pt>
                <c:pt idx="6">
                  <c:v>142.576088684618</c:v>
                </c:pt>
                <c:pt idx="7">
                  <c:v>151.2589724855112</c:v>
                </c:pt>
                <c:pt idx="8">
                  <c:v>160.4706439098776</c:v>
                </c:pt>
                <c:pt idx="9">
                  <c:v>170.2433061239904</c:v>
                </c:pt>
              </c:numCache>
            </c:numRef>
          </c:val>
          <c:smooth val="0"/>
        </c:ser>
        <c:ser>
          <c:idx val="1"/>
          <c:order val="1"/>
          <c:tx>
            <c:strRef>
              <c:f>Sheet1!$D$1</c:f>
              <c:strCache>
                <c:ptCount val="1"/>
                <c:pt idx="0">
                  <c:v>Journal submissions</c:v>
                </c:pt>
              </c:strCache>
            </c:strRef>
          </c:tx>
          <c:marker>
            <c:spPr>
              <a:solidFill>
                <a:schemeClr val="accent6"/>
              </a:solidFill>
            </c:spPr>
          </c:marker>
          <c:cat>
            <c:numRef>
              <c:f>Sheet1!$A$2:$A$11</c:f>
              <c:numCache>
                <c:formatCode>General</c:formatCode>
                <c:ptCount val="10"/>
                <c:pt idx="0">
                  <c:v>1990.0</c:v>
                </c:pt>
                <c:pt idx="1">
                  <c:v>1992.0</c:v>
                </c:pt>
                <c:pt idx="2">
                  <c:v>1994.0</c:v>
                </c:pt>
                <c:pt idx="3">
                  <c:v>1996.0</c:v>
                </c:pt>
                <c:pt idx="4">
                  <c:v>1998.0</c:v>
                </c:pt>
                <c:pt idx="5">
                  <c:v>2000.0</c:v>
                </c:pt>
                <c:pt idx="6">
                  <c:v>2002.0</c:v>
                </c:pt>
                <c:pt idx="7">
                  <c:v>2004.0</c:v>
                </c:pt>
                <c:pt idx="8">
                  <c:v>2006.0</c:v>
                </c:pt>
                <c:pt idx="9">
                  <c:v>2008.0</c:v>
                </c:pt>
              </c:numCache>
            </c:numRef>
          </c:cat>
          <c:val>
            <c:numRef>
              <c:f>Sheet1!$D$2:$D$11</c:f>
              <c:numCache>
                <c:formatCode>General</c:formatCode>
                <c:ptCount val="10"/>
                <c:pt idx="0">
                  <c:v>100.0</c:v>
                </c:pt>
                <c:pt idx="1">
                  <c:v>132.2499999999992</c:v>
                </c:pt>
                <c:pt idx="2">
                  <c:v>174.900625</c:v>
                </c:pt>
                <c:pt idx="3">
                  <c:v>231.3060765625</c:v>
                </c:pt>
                <c:pt idx="4">
                  <c:v>305.9022862539063</c:v>
                </c:pt>
                <c:pt idx="5">
                  <c:v>404.5557735707907</c:v>
                </c:pt>
                <c:pt idx="6">
                  <c:v>535.0250105473735</c:v>
                </c:pt>
                <c:pt idx="7">
                  <c:v>707.5705764489005</c:v>
                </c:pt>
                <c:pt idx="8">
                  <c:v>935.7620873536675</c:v>
                </c:pt>
                <c:pt idx="9">
                  <c:v>1237.545360525225</c:v>
                </c:pt>
              </c:numCache>
            </c:numRef>
          </c:val>
          <c:smooth val="0"/>
        </c:ser>
        <c:dLbls>
          <c:showLegendKey val="0"/>
          <c:showVal val="0"/>
          <c:showCatName val="0"/>
          <c:showSerName val="0"/>
          <c:showPercent val="0"/>
          <c:showBubbleSize val="0"/>
        </c:dLbls>
        <c:marker val="1"/>
        <c:smooth val="0"/>
        <c:axId val="2126892024"/>
        <c:axId val="2126899128"/>
      </c:lineChart>
      <c:catAx>
        <c:axId val="2126892024"/>
        <c:scaling>
          <c:orientation val="minMax"/>
        </c:scaling>
        <c:delete val="0"/>
        <c:axPos val="b"/>
        <c:title>
          <c:tx>
            <c:rich>
              <a:bodyPr/>
              <a:lstStyle/>
              <a:p>
                <a:pPr>
                  <a:defRPr lang="ja-JP" sz="1800">
                    <a:solidFill>
                      <a:schemeClr val="tx1"/>
                    </a:solidFill>
                    <a:latin typeface="+mn-lt"/>
                  </a:defRPr>
                </a:pPr>
                <a:r>
                  <a:rPr lang="en-NZ" sz="1800" dirty="0">
                    <a:solidFill>
                      <a:schemeClr val="tx1"/>
                    </a:solidFill>
                    <a:latin typeface="+mn-lt"/>
                  </a:rPr>
                  <a:t>Year</a:t>
                </a:r>
              </a:p>
            </c:rich>
          </c:tx>
          <c:layout>
            <c:manualLayout>
              <c:xMode val="edge"/>
              <c:yMode val="edge"/>
              <c:x val="0.751842073085672"/>
              <c:y val="0.822000276281255"/>
            </c:manualLayout>
          </c:layout>
          <c:overlay val="0"/>
        </c:title>
        <c:numFmt formatCode="General" sourceLinked="1"/>
        <c:majorTickMark val="out"/>
        <c:minorTickMark val="none"/>
        <c:tickLblPos val="nextTo"/>
        <c:txPr>
          <a:bodyPr/>
          <a:lstStyle/>
          <a:p>
            <a:pPr>
              <a:defRPr lang="ja-JP" sz="1400">
                <a:latin typeface="+mn-lt"/>
              </a:defRPr>
            </a:pPr>
            <a:endParaRPr lang="en-US"/>
          </a:p>
        </c:txPr>
        <c:crossAx val="2126899128"/>
        <c:crosses val="autoZero"/>
        <c:auto val="1"/>
        <c:lblAlgn val="ctr"/>
        <c:lblOffset val="100"/>
        <c:noMultiLvlLbl val="0"/>
      </c:catAx>
      <c:valAx>
        <c:axId val="2126899128"/>
        <c:scaling>
          <c:orientation val="minMax"/>
        </c:scaling>
        <c:delete val="0"/>
        <c:axPos val="l"/>
        <c:title>
          <c:tx>
            <c:rich>
              <a:bodyPr rot="0" vert="horz"/>
              <a:lstStyle/>
              <a:p>
                <a:pPr>
                  <a:defRPr lang="ja-JP" sz="1800">
                    <a:latin typeface="+mn-lt"/>
                  </a:defRPr>
                </a:pPr>
                <a:r>
                  <a:rPr lang="en-US" sz="1800" dirty="0">
                    <a:latin typeface="+mn-lt"/>
                  </a:rPr>
                  <a:t>%</a:t>
                </a:r>
              </a:p>
            </c:rich>
          </c:tx>
          <c:layout>
            <c:manualLayout>
              <c:xMode val="edge"/>
              <c:yMode val="edge"/>
              <c:x val="0.0155970523002075"/>
              <c:y val="0.409147884854476"/>
            </c:manualLayout>
          </c:layout>
          <c:overlay val="0"/>
        </c:title>
        <c:numFmt formatCode="General" sourceLinked="1"/>
        <c:majorTickMark val="out"/>
        <c:minorTickMark val="none"/>
        <c:tickLblPos val="nextTo"/>
        <c:txPr>
          <a:bodyPr/>
          <a:lstStyle/>
          <a:p>
            <a:pPr>
              <a:defRPr lang="ja-JP" sz="1400">
                <a:latin typeface="+mn-lt"/>
              </a:defRPr>
            </a:pPr>
            <a:endParaRPr lang="en-US"/>
          </a:p>
        </c:txPr>
        <c:crossAx val="2126892024"/>
        <c:crosses val="autoZero"/>
        <c:crossBetween val="between"/>
      </c:valAx>
    </c:plotArea>
    <c:legend>
      <c:legendPos val="r"/>
      <c:legendEntry>
        <c:idx val="0"/>
        <c:txPr>
          <a:bodyPr/>
          <a:lstStyle/>
          <a:p>
            <a:pPr>
              <a:defRPr sz="1600">
                <a:latin typeface="+mn-lt"/>
              </a:defRPr>
            </a:pPr>
            <a:endParaRPr lang="en-US"/>
          </a:p>
        </c:txPr>
      </c:legendEntry>
      <c:legendEntry>
        <c:idx val="1"/>
        <c:txPr>
          <a:bodyPr/>
          <a:lstStyle/>
          <a:p>
            <a:pPr>
              <a:defRPr sz="1600">
                <a:latin typeface="+mn-lt"/>
              </a:defRPr>
            </a:pPr>
            <a:endParaRPr lang="en-US"/>
          </a:p>
        </c:txPr>
      </c:legendEntry>
      <c:layout>
        <c:manualLayout>
          <c:xMode val="edge"/>
          <c:yMode val="edge"/>
          <c:x val="0.743675048568814"/>
          <c:y val="0.366843061621347"/>
          <c:w val="0.242649833469846"/>
          <c:h val="0.136759220886864"/>
        </c:manualLayout>
      </c:layout>
      <c:overlay val="0"/>
      <c:txPr>
        <a:bodyPr/>
        <a:lstStyle/>
        <a:p>
          <a:pPr>
            <a:defRPr lang="ja-JP" sz="1600">
              <a:latin typeface="+mn-lt"/>
            </a:defRPr>
          </a:pPr>
          <a:endParaRPr lang="en-US"/>
        </a:p>
      </c:txPr>
    </c:legend>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1867587940024"/>
          <c:y val="0.0513506380456729"/>
          <c:w val="0.916905444126082"/>
          <c:h val="0.864615384615392"/>
        </c:manualLayout>
      </c:layout>
      <c:scatterChart>
        <c:scatterStyle val="lineMarker"/>
        <c:varyColors val="0"/>
        <c:ser>
          <c:idx val="1"/>
          <c:order val="0"/>
          <c:tx>
            <c:strRef>
              <c:f>Sheet1!$C$1</c:f>
              <c:strCache>
                <c:ptCount val="1"/>
                <c:pt idx="0">
                  <c:v>Total respondents</c:v>
                </c:pt>
              </c:strCache>
            </c:strRef>
          </c:tx>
          <c:spPr>
            <a:ln w="31750">
              <a:solidFill>
                <a:srgbClr val="4C66CC"/>
              </a:solidFill>
              <a:prstDash val="solid"/>
            </a:ln>
          </c:spPr>
          <c:marker>
            <c:symbol val="x"/>
            <c:size val="7"/>
            <c:spPr>
              <a:solidFill>
                <a:srgbClr val="4C66CC"/>
              </a:solidFill>
              <a:ln>
                <a:noFill/>
                <a:prstDash val="solid"/>
              </a:ln>
            </c:spPr>
          </c:marker>
          <c:xVal>
            <c:numRef>
              <c:f>Sheet1!$A$2:$A$29</c:f>
              <c:numCache>
                <c:formatCode>0%</c:formatCode>
                <c:ptCount val="28"/>
                <c:pt idx="0">
                  <c:v>0.599309153713299</c:v>
                </c:pt>
                <c:pt idx="1">
                  <c:v>0.563903281519862</c:v>
                </c:pt>
                <c:pt idx="2">
                  <c:v>0.512089810017272</c:v>
                </c:pt>
                <c:pt idx="3">
                  <c:v>0.540587219343696</c:v>
                </c:pt>
                <c:pt idx="4">
                  <c:v>0.501727115716751</c:v>
                </c:pt>
                <c:pt idx="5">
                  <c:v>0.465457685664941</c:v>
                </c:pt>
                <c:pt idx="6">
                  <c:v>0.455094991364424</c:v>
                </c:pt>
                <c:pt idx="7">
                  <c:v>0.461139896373057</c:v>
                </c:pt>
                <c:pt idx="8">
                  <c:v>0.412780656303972</c:v>
                </c:pt>
                <c:pt idx="9">
                  <c:v>0.335924006908465</c:v>
                </c:pt>
                <c:pt idx="10">
                  <c:v>0.268566493955096</c:v>
                </c:pt>
                <c:pt idx="11">
                  <c:v>0.248704663212436</c:v>
                </c:pt>
                <c:pt idx="12">
                  <c:v>0.105354058721935</c:v>
                </c:pt>
                <c:pt idx="13">
                  <c:v>0.0569948186528497</c:v>
                </c:pt>
                <c:pt idx="14">
                  <c:v>0.613735691987514</c:v>
                </c:pt>
                <c:pt idx="15">
                  <c:v>0.564255983350677</c:v>
                </c:pt>
                <c:pt idx="16">
                  <c:v>0.52304890738814</c:v>
                </c:pt>
                <c:pt idx="17">
                  <c:v>0.515504682622268</c:v>
                </c:pt>
                <c:pt idx="18">
                  <c:v>0.474245577523413</c:v>
                </c:pt>
                <c:pt idx="19">
                  <c:v>0.460093652445368</c:v>
                </c:pt>
                <c:pt idx="20">
                  <c:v>0.460093652445368</c:v>
                </c:pt>
                <c:pt idx="21">
                  <c:v>0.454110301768991</c:v>
                </c:pt>
                <c:pt idx="22">
                  <c:v>0.400052029136316</c:v>
                </c:pt>
                <c:pt idx="23">
                  <c:v>0.335171696149847</c:v>
                </c:pt>
                <c:pt idx="24">
                  <c:v>0.309469302809575</c:v>
                </c:pt>
                <c:pt idx="25">
                  <c:v>0.273100936524455</c:v>
                </c:pt>
                <c:pt idx="26">
                  <c:v>0.129084287200832</c:v>
                </c:pt>
                <c:pt idx="27">
                  <c:v>0.0693028095733611</c:v>
                </c:pt>
              </c:numCache>
            </c:numRef>
          </c:xVal>
          <c:yVal>
            <c:numRef>
              <c:f>Sheet1!$C$2:$C$29</c:f>
              <c:numCache>
                <c:formatCode>General</c:formatCode>
                <c:ptCount val="28"/>
                <c:pt idx="14">
                  <c:v>1.5</c:v>
                </c:pt>
                <c:pt idx="15">
                  <c:v>2.5</c:v>
                </c:pt>
                <c:pt idx="16">
                  <c:v>3.5</c:v>
                </c:pt>
                <c:pt idx="17">
                  <c:v>4.5</c:v>
                </c:pt>
                <c:pt idx="18">
                  <c:v>5.5</c:v>
                </c:pt>
                <c:pt idx="19">
                  <c:v>6.5</c:v>
                </c:pt>
                <c:pt idx="20">
                  <c:v>7.5</c:v>
                </c:pt>
                <c:pt idx="21">
                  <c:v>8.5</c:v>
                </c:pt>
                <c:pt idx="22">
                  <c:v>9.5</c:v>
                </c:pt>
                <c:pt idx="23" formatCode="0.0">
                  <c:v>10.5</c:v>
                </c:pt>
                <c:pt idx="24" formatCode="0.0">
                  <c:v>11.5</c:v>
                </c:pt>
                <c:pt idx="25" formatCode="0.0">
                  <c:v>12.5</c:v>
                </c:pt>
                <c:pt idx="26" formatCode="0.0">
                  <c:v>13.5</c:v>
                </c:pt>
                <c:pt idx="27" formatCode="0.0">
                  <c:v>14.5</c:v>
                </c:pt>
              </c:numCache>
            </c:numRef>
          </c:yVal>
          <c:smooth val="0"/>
        </c:ser>
        <c:dLbls>
          <c:showLegendKey val="0"/>
          <c:showVal val="0"/>
          <c:showCatName val="0"/>
          <c:showSerName val="0"/>
          <c:showPercent val="0"/>
          <c:showBubbleSize val="0"/>
        </c:dLbls>
        <c:axId val="2070647960"/>
        <c:axId val="2070653720"/>
      </c:scatterChart>
      <c:valAx>
        <c:axId val="2070647960"/>
        <c:scaling>
          <c:orientation val="minMax"/>
        </c:scaling>
        <c:delete val="0"/>
        <c:axPos val="b"/>
        <c:majorGridlines/>
        <c:numFmt formatCode="0%" sourceLinked="0"/>
        <c:majorTickMark val="in"/>
        <c:minorTickMark val="in"/>
        <c:tickLblPos val="nextTo"/>
        <c:spPr>
          <a:ln w="3424">
            <a:solidFill>
              <a:schemeClr val="tx1"/>
            </a:solidFill>
            <a:prstDash val="sysDash"/>
          </a:ln>
        </c:spPr>
        <c:txPr>
          <a:bodyPr rot="0" vert="horz"/>
          <a:lstStyle/>
          <a:p>
            <a:pPr>
              <a:defRPr lang="de-DE" sz="890" b="0" i="0" u="none" strike="noStrike" baseline="0">
                <a:solidFill>
                  <a:schemeClr val="tx1"/>
                </a:solidFill>
                <a:latin typeface="Arial"/>
                <a:ea typeface="Arial"/>
                <a:cs typeface="Arial"/>
              </a:defRPr>
            </a:pPr>
            <a:endParaRPr lang="en-US"/>
          </a:p>
        </c:txPr>
        <c:crossAx val="2070653720"/>
        <c:crosses val="max"/>
        <c:crossBetween val="midCat"/>
        <c:majorUnit val="1.0"/>
        <c:minorUnit val="1.0"/>
      </c:valAx>
      <c:valAx>
        <c:axId val="2070653720"/>
        <c:scaling>
          <c:orientation val="maxMin"/>
          <c:max val="15.0"/>
          <c:min val="1.0"/>
        </c:scaling>
        <c:delete val="0"/>
        <c:axPos val="l"/>
        <c:majorGridlines>
          <c:spPr>
            <a:ln w="3424">
              <a:solidFill>
                <a:schemeClr val="tx1"/>
              </a:solidFill>
              <a:prstDash val="sysDash"/>
            </a:ln>
          </c:spPr>
        </c:majorGridlines>
        <c:numFmt formatCode="General" sourceLinked="1"/>
        <c:majorTickMark val="none"/>
        <c:minorTickMark val="none"/>
        <c:tickLblPos val="none"/>
        <c:spPr>
          <a:ln w="3424">
            <a:solidFill>
              <a:schemeClr val="tx1"/>
            </a:solidFill>
            <a:prstDash val="solid"/>
          </a:ln>
        </c:spPr>
        <c:txPr>
          <a:bodyPr/>
          <a:lstStyle/>
          <a:p>
            <a:pPr>
              <a:defRPr lang="de-DE"/>
            </a:pPr>
            <a:endParaRPr lang="en-US"/>
          </a:p>
        </c:txPr>
        <c:crossAx val="2070647960"/>
        <c:crossesAt val="0.0"/>
        <c:crossBetween val="midCat"/>
        <c:majorUnit val="1.0"/>
        <c:minorUnit val="1.0"/>
      </c:valAx>
      <c:spPr>
        <a:noFill/>
        <a:ln w="3424">
          <a:solidFill>
            <a:schemeClr val="tx1"/>
          </a:solidFill>
          <a:prstDash val="solid"/>
        </a:ln>
      </c:spPr>
    </c:plotArea>
    <c:plotVisOnly val="1"/>
    <c:dispBlanksAs val="gap"/>
    <c:showDLblsOverMax val="0"/>
  </c:chart>
  <c:spPr>
    <a:noFill/>
    <a:ln>
      <a:noFill/>
    </a:ln>
  </c:spPr>
  <c:txPr>
    <a:bodyPr/>
    <a:lstStyle/>
    <a:p>
      <a:pPr>
        <a:defRPr sz="1052"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Fully Open Access journals by subject</a:t>
            </a:r>
          </a:p>
        </c:rich>
      </c:tx>
      <c:layout/>
      <c:overlay val="0"/>
    </c:title>
    <c:autoTitleDeleted val="0"/>
    <c:plotArea>
      <c:layout/>
      <c:barChart>
        <c:barDir val="col"/>
        <c:grouping val="clustered"/>
        <c:varyColors val="0"/>
        <c:ser>
          <c:idx val="0"/>
          <c:order val="0"/>
          <c:spPr>
            <a:solidFill>
              <a:schemeClr val="accent2"/>
            </a:solidFill>
          </c:spPr>
          <c:invertIfNegative val="0"/>
          <c:dPt>
            <c:idx val="10"/>
            <c:invertIfNegative val="0"/>
            <c:bubble3D val="0"/>
            <c:spPr>
              <a:solidFill>
                <a:srgbClr val="FF3300"/>
              </a:solidFill>
              <a:ln>
                <a:solidFill>
                  <a:srgbClr val="0070C0"/>
                </a:solidFill>
              </a:ln>
            </c:spPr>
          </c:dPt>
          <c:cat>
            <c:strRef>
              <c:f>Sheet6!$A$1:$A$17</c:f>
              <c:strCache>
                <c:ptCount val="17"/>
                <c:pt idx="0">
                  <c:v>Health Sciences </c:v>
                </c:pt>
                <c:pt idx="1">
                  <c:v>Social Sciences </c:v>
                </c:pt>
                <c:pt idx="2">
                  <c:v>Technology and Engineering </c:v>
                </c:pt>
                <c:pt idx="3">
                  <c:v>Biology and Life Sciences </c:v>
                </c:pt>
                <c:pt idx="4">
                  <c:v>Earth and Environmental Sciences </c:v>
                </c:pt>
                <c:pt idx="5">
                  <c:v>Languages and Literatures </c:v>
                </c:pt>
                <c:pt idx="6">
                  <c:v>Business and Economics </c:v>
                </c:pt>
                <c:pt idx="7">
                  <c:v>Agriculture and Food Sciences </c:v>
                </c:pt>
                <c:pt idx="8">
                  <c:v>Law and Political Science </c:v>
                </c:pt>
                <c:pt idx="9">
                  <c:v>Philosophy and Religion </c:v>
                </c:pt>
                <c:pt idx="10">
                  <c:v>Mathematics and Statistics </c:v>
                </c:pt>
                <c:pt idx="11">
                  <c:v>History and Archaeology </c:v>
                </c:pt>
                <c:pt idx="12">
                  <c:v>Arts and Architecture </c:v>
                </c:pt>
                <c:pt idx="13">
                  <c:v>Multidisciplinary</c:v>
                </c:pt>
                <c:pt idx="14">
                  <c:v>Chemistry </c:v>
                </c:pt>
                <c:pt idx="15">
                  <c:v>Physics and Astronomy </c:v>
                </c:pt>
                <c:pt idx="16">
                  <c:v>Science General </c:v>
                </c:pt>
              </c:strCache>
            </c:strRef>
          </c:cat>
          <c:val>
            <c:numRef>
              <c:f>Sheet6!$B$1:$B$17</c:f>
              <c:numCache>
                <c:formatCode>General</c:formatCode>
                <c:ptCount val="17"/>
                <c:pt idx="0">
                  <c:v>2050.0</c:v>
                </c:pt>
                <c:pt idx="1">
                  <c:v>1540.0</c:v>
                </c:pt>
                <c:pt idx="2">
                  <c:v>842.0</c:v>
                </c:pt>
                <c:pt idx="3">
                  <c:v>672.0</c:v>
                </c:pt>
                <c:pt idx="4">
                  <c:v>540.0</c:v>
                </c:pt>
                <c:pt idx="5">
                  <c:v>487.0</c:v>
                </c:pt>
                <c:pt idx="6">
                  <c:v>410.0</c:v>
                </c:pt>
                <c:pt idx="7">
                  <c:v>381.0</c:v>
                </c:pt>
                <c:pt idx="8">
                  <c:v>301.0</c:v>
                </c:pt>
                <c:pt idx="9">
                  <c:v>262.0</c:v>
                </c:pt>
                <c:pt idx="10">
                  <c:v>244.0</c:v>
                </c:pt>
                <c:pt idx="11">
                  <c:v>226.0</c:v>
                </c:pt>
                <c:pt idx="12">
                  <c:v>199.0</c:v>
                </c:pt>
                <c:pt idx="13">
                  <c:v>169.0</c:v>
                </c:pt>
                <c:pt idx="14">
                  <c:v>150.0</c:v>
                </c:pt>
                <c:pt idx="15">
                  <c:v>142.0</c:v>
                </c:pt>
                <c:pt idx="16">
                  <c:v>119.0</c:v>
                </c:pt>
              </c:numCache>
            </c:numRef>
          </c:val>
        </c:ser>
        <c:dLbls>
          <c:showLegendKey val="0"/>
          <c:showVal val="0"/>
          <c:showCatName val="0"/>
          <c:showSerName val="0"/>
          <c:showPercent val="0"/>
          <c:showBubbleSize val="0"/>
        </c:dLbls>
        <c:gapWidth val="150"/>
        <c:axId val="2129935896"/>
        <c:axId val="2129938904"/>
      </c:barChart>
      <c:catAx>
        <c:axId val="2129935896"/>
        <c:scaling>
          <c:orientation val="minMax"/>
        </c:scaling>
        <c:delete val="0"/>
        <c:axPos val="b"/>
        <c:majorTickMark val="out"/>
        <c:minorTickMark val="none"/>
        <c:tickLblPos val="nextTo"/>
        <c:txPr>
          <a:bodyPr/>
          <a:lstStyle/>
          <a:p>
            <a:pPr>
              <a:defRPr lang="en-US"/>
            </a:pPr>
            <a:endParaRPr lang="en-US"/>
          </a:p>
        </c:txPr>
        <c:crossAx val="2129938904"/>
        <c:crosses val="autoZero"/>
        <c:auto val="1"/>
        <c:lblAlgn val="ctr"/>
        <c:lblOffset val="100"/>
        <c:noMultiLvlLbl val="0"/>
      </c:catAx>
      <c:valAx>
        <c:axId val="2129938904"/>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2129935896"/>
        <c:crosses val="autoZero"/>
        <c:crossBetween val="between"/>
      </c:valAx>
    </c:plotArea>
    <c:plotVisOnly val="1"/>
    <c:dispBlanksAs val="gap"/>
    <c:showDLblsOverMax val="0"/>
  </c:chart>
  <c:spPr>
    <a:ln>
      <a:solidFill>
        <a:schemeClr val="accent2"/>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51207" cy="499352"/>
          </a:xfrm>
          <a:prstGeom prst="rect">
            <a:avLst/>
          </a:prstGeom>
          <a:noFill/>
          <a:ln w="9525">
            <a:noFill/>
            <a:miter lim="800000"/>
            <a:headEnd/>
            <a:tailEnd/>
          </a:ln>
          <a:effectLst/>
        </p:spPr>
        <p:txBody>
          <a:bodyPr vert="horz" wrap="square" lIns="91097" tIns="45549" rIns="91097" bIns="45549" numCol="1" anchor="t" anchorCtr="0" compatLnSpc="1">
            <a:prstTxWarp prst="textNoShape">
              <a:avLst/>
            </a:prstTxWarp>
          </a:bodyPr>
          <a:lstStyle>
            <a:lvl1pPr algn="l" defTabSz="910253">
              <a:spcBef>
                <a:spcPct val="0"/>
              </a:spcBef>
              <a:defRPr sz="1300" b="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3854406" y="1"/>
            <a:ext cx="2951207" cy="499352"/>
          </a:xfrm>
          <a:prstGeom prst="rect">
            <a:avLst/>
          </a:prstGeom>
          <a:noFill/>
          <a:ln w="9525">
            <a:noFill/>
            <a:miter lim="800000"/>
            <a:headEnd/>
            <a:tailEnd/>
          </a:ln>
          <a:effectLst/>
        </p:spPr>
        <p:txBody>
          <a:bodyPr vert="horz" wrap="square" lIns="91097" tIns="45549" rIns="91097" bIns="45549" numCol="1" anchor="t" anchorCtr="0" compatLnSpc="1">
            <a:prstTxWarp prst="textNoShape">
              <a:avLst/>
            </a:prstTxWarp>
          </a:bodyPr>
          <a:lstStyle>
            <a:lvl1pPr algn="r" defTabSz="910253">
              <a:spcBef>
                <a:spcPct val="0"/>
              </a:spcBef>
              <a:defRPr sz="1300" b="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9444748"/>
            <a:ext cx="2951207" cy="499352"/>
          </a:xfrm>
          <a:prstGeom prst="rect">
            <a:avLst/>
          </a:prstGeom>
          <a:noFill/>
          <a:ln w="9525">
            <a:noFill/>
            <a:miter lim="800000"/>
            <a:headEnd/>
            <a:tailEnd/>
          </a:ln>
          <a:effectLst/>
        </p:spPr>
        <p:txBody>
          <a:bodyPr vert="horz" wrap="square" lIns="91097" tIns="45549" rIns="91097" bIns="45549" numCol="1" anchor="b" anchorCtr="0" compatLnSpc="1">
            <a:prstTxWarp prst="textNoShape">
              <a:avLst/>
            </a:prstTxWarp>
          </a:bodyPr>
          <a:lstStyle>
            <a:lvl1pPr algn="l" defTabSz="910253">
              <a:spcBef>
                <a:spcPct val="0"/>
              </a:spcBef>
              <a:defRPr sz="1300" b="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3854406" y="9444748"/>
            <a:ext cx="2951207" cy="499352"/>
          </a:xfrm>
          <a:prstGeom prst="rect">
            <a:avLst/>
          </a:prstGeom>
          <a:noFill/>
          <a:ln w="9525">
            <a:noFill/>
            <a:miter lim="800000"/>
            <a:headEnd/>
            <a:tailEnd/>
          </a:ln>
          <a:effectLst/>
        </p:spPr>
        <p:txBody>
          <a:bodyPr vert="horz" wrap="square" lIns="91097" tIns="45549" rIns="91097" bIns="45549" numCol="1" anchor="b" anchorCtr="0" compatLnSpc="1">
            <a:prstTxWarp prst="textNoShape">
              <a:avLst/>
            </a:prstTxWarp>
          </a:bodyPr>
          <a:lstStyle>
            <a:lvl1pPr algn="r" defTabSz="910253">
              <a:spcBef>
                <a:spcPct val="0"/>
              </a:spcBef>
              <a:defRPr sz="1300" b="0">
                <a:solidFill>
                  <a:schemeClr val="tx1"/>
                </a:solidFill>
                <a:latin typeface="Times" pitchFamily="18" charset="0"/>
              </a:defRPr>
            </a:lvl1pPr>
          </a:lstStyle>
          <a:p>
            <a:pPr>
              <a:defRPr/>
            </a:pPr>
            <a:fld id="{22B1CAA6-6826-455A-A70E-6637C5006FB8}" type="slidenum">
              <a:rPr lang="de-DE"/>
              <a:pPr>
                <a:defRPr/>
              </a:pPr>
              <a:t>‹#›</a:t>
            </a:fld>
            <a:endParaRPr lang="de-DE"/>
          </a:p>
        </p:txBody>
      </p:sp>
    </p:spTree>
    <p:extLst>
      <p:ext uri="{BB962C8B-B14F-4D97-AF65-F5344CB8AC3E}">
        <p14:creationId xmlns:p14="http://schemas.microsoft.com/office/powerpoint/2010/main" val="75700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2951207" cy="499352"/>
          </a:xfrm>
          <a:prstGeom prst="rect">
            <a:avLst/>
          </a:prstGeom>
          <a:noFill/>
          <a:ln w="9525">
            <a:noFill/>
            <a:miter lim="800000"/>
            <a:headEnd/>
            <a:tailEnd/>
          </a:ln>
          <a:effectLst/>
        </p:spPr>
        <p:txBody>
          <a:bodyPr vert="horz" wrap="square" lIns="91097" tIns="45549" rIns="91097" bIns="45549" numCol="1" anchor="t" anchorCtr="0" compatLnSpc="1">
            <a:prstTxWarp prst="textNoShape">
              <a:avLst/>
            </a:prstTxWarp>
          </a:bodyPr>
          <a:lstStyle>
            <a:lvl1pPr algn="l" defTabSz="910253">
              <a:spcBef>
                <a:spcPct val="0"/>
              </a:spcBef>
              <a:defRPr sz="1300" b="0">
                <a:solidFill>
                  <a:schemeClr val="tx1"/>
                </a:solidFill>
                <a:latin typeface="Times" pitchFamily="18" charset="0"/>
              </a:defRPr>
            </a:lvl1pPr>
          </a:lstStyle>
          <a:p>
            <a:pPr>
              <a:defRPr/>
            </a:pPr>
            <a:endParaRPr lang="de-DE"/>
          </a:p>
        </p:txBody>
      </p:sp>
      <p:sp>
        <p:nvSpPr>
          <p:cNvPr id="8195" name="Rectangle 3"/>
          <p:cNvSpPr>
            <a:spLocks noGrp="1" noChangeArrowheads="1"/>
          </p:cNvSpPr>
          <p:nvPr>
            <p:ph type="dt" idx="1"/>
          </p:nvPr>
        </p:nvSpPr>
        <p:spPr bwMode="auto">
          <a:xfrm>
            <a:off x="3854406" y="1"/>
            <a:ext cx="2951207" cy="499352"/>
          </a:xfrm>
          <a:prstGeom prst="rect">
            <a:avLst/>
          </a:prstGeom>
          <a:noFill/>
          <a:ln w="9525">
            <a:noFill/>
            <a:miter lim="800000"/>
            <a:headEnd/>
            <a:tailEnd/>
          </a:ln>
          <a:effectLst/>
        </p:spPr>
        <p:txBody>
          <a:bodyPr vert="horz" wrap="square" lIns="91097" tIns="45549" rIns="91097" bIns="45549" numCol="1" anchor="t" anchorCtr="0" compatLnSpc="1">
            <a:prstTxWarp prst="textNoShape">
              <a:avLst/>
            </a:prstTxWarp>
          </a:bodyPr>
          <a:lstStyle>
            <a:lvl1pPr algn="r" defTabSz="910253">
              <a:spcBef>
                <a:spcPct val="0"/>
              </a:spcBef>
              <a:defRPr sz="1300" b="0">
                <a:solidFill>
                  <a:schemeClr val="tx1"/>
                </a:solidFill>
                <a:latin typeface="Times" pitchFamily="18" charset="0"/>
              </a:defRPr>
            </a:lvl1pPr>
          </a:lstStyle>
          <a:p>
            <a:pPr>
              <a:defRPr/>
            </a:pPr>
            <a:endParaRPr lang="de-DE"/>
          </a:p>
        </p:txBody>
      </p:sp>
      <p:sp>
        <p:nvSpPr>
          <p:cNvPr id="10244" name="Rectangle 4"/>
          <p:cNvSpPr>
            <a:spLocks noGrp="1" noRot="1" noChangeAspect="1" noChangeArrowheads="1" noTextEdit="1"/>
          </p:cNvSpPr>
          <p:nvPr>
            <p:ph type="sldImg" idx="2"/>
          </p:nvPr>
        </p:nvSpPr>
        <p:spPr bwMode="auto">
          <a:xfrm>
            <a:off x="922338" y="746125"/>
            <a:ext cx="496728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8064" y="4723170"/>
            <a:ext cx="5065698" cy="4475083"/>
          </a:xfrm>
          <a:prstGeom prst="rect">
            <a:avLst/>
          </a:prstGeom>
          <a:noFill/>
          <a:ln w="9525">
            <a:noFill/>
            <a:miter lim="800000"/>
            <a:headEnd/>
            <a:tailEnd/>
          </a:ln>
          <a:effectLst/>
        </p:spPr>
        <p:txBody>
          <a:bodyPr vert="horz" wrap="square" lIns="91097" tIns="45549" rIns="91097" bIns="45549"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444748"/>
            <a:ext cx="2951207" cy="499352"/>
          </a:xfrm>
          <a:prstGeom prst="rect">
            <a:avLst/>
          </a:prstGeom>
          <a:noFill/>
          <a:ln w="9525">
            <a:noFill/>
            <a:miter lim="800000"/>
            <a:headEnd/>
            <a:tailEnd/>
          </a:ln>
          <a:effectLst/>
        </p:spPr>
        <p:txBody>
          <a:bodyPr vert="horz" wrap="square" lIns="91097" tIns="45549" rIns="91097" bIns="45549" numCol="1" anchor="b" anchorCtr="0" compatLnSpc="1">
            <a:prstTxWarp prst="textNoShape">
              <a:avLst/>
            </a:prstTxWarp>
          </a:bodyPr>
          <a:lstStyle>
            <a:lvl1pPr algn="l" defTabSz="910253">
              <a:spcBef>
                <a:spcPct val="0"/>
              </a:spcBef>
              <a:defRPr sz="1300" b="0">
                <a:solidFill>
                  <a:schemeClr val="tx1"/>
                </a:solidFill>
                <a:latin typeface="Times" pitchFamily="18" charset="0"/>
              </a:defRPr>
            </a:lvl1pPr>
          </a:lstStyle>
          <a:p>
            <a:pPr>
              <a:defRPr/>
            </a:pPr>
            <a:endParaRPr lang="de-DE"/>
          </a:p>
        </p:txBody>
      </p:sp>
      <p:sp>
        <p:nvSpPr>
          <p:cNvPr id="8199" name="Rectangle 7"/>
          <p:cNvSpPr>
            <a:spLocks noGrp="1" noChangeArrowheads="1"/>
          </p:cNvSpPr>
          <p:nvPr>
            <p:ph type="sldNum" sz="quarter" idx="5"/>
          </p:nvPr>
        </p:nvSpPr>
        <p:spPr bwMode="auto">
          <a:xfrm>
            <a:off x="3854406" y="9444748"/>
            <a:ext cx="2951207" cy="499352"/>
          </a:xfrm>
          <a:prstGeom prst="rect">
            <a:avLst/>
          </a:prstGeom>
          <a:noFill/>
          <a:ln w="9525">
            <a:noFill/>
            <a:miter lim="800000"/>
            <a:headEnd/>
            <a:tailEnd/>
          </a:ln>
          <a:effectLst/>
        </p:spPr>
        <p:txBody>
          <a:bodyPr vert="horz" wrap="square" lIns="91097" tIns="45549" rIns="91097" bIns="45549" numCol="1" anchor="b" anchorCtr="0" compatLnSpc="1">
            <a:prstTxWarp prst="textNoShape">
              <a:avLst/>
            </a:prstTxWarp>
          </a:bodyPr>
          <a:lstStyle>
            <a:lvl1pPr algn="r" defTabSz="910253">
              <a:spcBef>
                <a:spcPct val="0"/>
              </a:spcBef>
              <a:defRPr sz="1300" b="0">
                <a:solidFill>
                  <a:schemeClr val="tx1"/>
                </a:solidFill>
                <a:latin typeface="Times" pitchFamily="18" charset="0"/>
              </a:defRPr>
            </a:lvl1pPr>
          </a:lstStyle>
          <a:p>
            <a:pPr>
              <a:defRPr/>
            </a:pPr>
            <a:fld id="{2E235104-248F-4682-BDD4-355EE6B96450}" type="slidenum">
              <a:rPr lang="de-DE"/>
              <a:pPr>
                <a:defRPr/>
              </a:pPr>
              <a:t>‹#›</a:t>
            </a:fld>
            <a:endParaRPr lang="de-DE"/>
          </a:p>
        </p:txBody>
      </p:sp>
    </p:spTree>
    <p:extLst>
      <p:ext uri="{BB962C8B-B14F-4D97-AF65-F5344CB8AC3E}">
        <p14:creationId xmlns:p14="http://schemas.microsoft.com/office/powerpoint/2010/main" val="1296259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1</a:t>
            </a:fld>
            <a:endParaRPr lang="de-DE"/>
          </a:p>
        </p:txBody>
      </p:sp>
    </p:spTree>
    <p:extLst>
      <p:ext uri="{BB962C8B-B14F-4D97-AF65-F5344CB8AC3E}">
        <p14:creationId xmlns:p14="http://schemas.microsoft.com/office/powerpoint/2010/main" val="83612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10</a:t>
            </a:fld>
            <a:endParaRPr lang="de-DE"/>
          </a:p>
        </p:txBody>
      </p:sp>
    </p:spTree>
    <p:extLst>
      <p:ext uri="{BB962C8B-B14F-4D97-AF65-F5344CB8AC3E}">
        <p14:creationId xmlns:p14="http://schemas.microsoft.com/office/powerpoint/2010/main" val="100011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11</a:t>
            </a:fld>
            <a:endParaRPr lang="de-DE"/>
          </a:p>
        </p:txBody>
      </p:sp>
    </p:spTree>
    <p:extLst>
      <p:ext uri="{BB962C8B-B14F-4D97-AF65-F5344CB8AC3E}">
        <p14:creationId xmlns:p14="http://schemas.microsoft.com/office/powerpoint/2010/main" val="30445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AQ:</a:t>
            </a:r>
            <a:r>
              <a:rPr lang="it-IT" baseline="0" dirty="0" smtClean="0"/>
              <a:t> COMMENTS? IN MATE CI SONO RIVISTE PRESTIGIOSE CON IF BASSO E VICEVERSA CON RIVISTE CON IF GONFIATO X MANIPOLAZIONI SU CUI NON CI SONO VANTAGGI SIGNIFICATIVI X PUBBLICARCI</a:t>
            </a:r>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12</a:t>
            </a:fld>
            <a:endParaRPr lang="de-DE"/>
          </a:p>
        </p:txBody>
      </p:sp>
    </p:spTree>
    <p:extLst>
      <p:ext uri="{BB962C8B-B14F-4D97-AF65-F5344CB8AC3E}">
        <p14:creationId xmlns:p14="http://schemas.microsoft.com/office/powerpoint/2010/main" val="163789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13</a:t>
            </a:fld>
            <a:endParaRPr lang="de-DE"/>
          </a:p>
        </p:txBody>
      </p:sp>
    </p:spTree>
    <p:extLst>
      <p:ext uri="{BB962C8B-B14F-4D97-AF65-F5344CB8AC3E}">
        <p14:creationId xmlns:p14="http://schemas.microsoft.com/office/powerpoint/2010/main" val="1574842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32" indent="-172232">
              <a:buFont typeface="Arial" pitchFamily="34" charset="0"/>
              <a:buChar char="•"/>
            </a:pPr>
            <a:r>
              <a:rPr lang="en-US" altLang="ja-JP" dirty="0" smtClean="0"/>
              <a:t>But, </a:t>
            </a:r>
            <a:r>
              <a:rPr lang="en-US" altLang="ja-JP" b="1" i="1" dirty="0" smtClean="0"/>
              <a:t>BY FAR</a:t>
            </a:r>
            <a:r>
              <a:rPr lang="en-US" altLang="ja-JP" dirty="0" smtClean="0"/>
              <a:t>, I think the best way to find out what hot topics are is to talk to other scientists. </a:t>
            </a:r>
          </a:p>
          <a:p>
            <a:pPr marL="172232" indent="-172232">
              <a:buFont typeface="Arial" pitchFamily="34" charset="0"/>
              <a:buChar char="•"/>
            </a:pPr>
            <a:r>
              <a:rPr lang="en-US" altLang="ja-JP" dirty="0" smtClean="0"/>
              <a:t>Network! </a:t>
            </a:r>
          </a:p>
          <a:p>
            <a:pPr marL="172232" indent="-172232">
              <a:buFont typeface="Arial" pitchFamily="34" charset="0"/>
              <a:buChar char="•"/>
            </a:pPr>
            <a:r>
              <a:rPr lang="en-US" altLang="ja-JP" dirty="0" smtClean="0"/>
              <a:t>Become involved by joining a society and going to their local and regional meetings. </a:t>
            </a:r>
          </a:p>
          <a:p>
            <a:pPr marL="172232" indent="-172232">
              <a:buFont typeface="Arial" pitchFamily="34" charset="0"/>
              <a:buChar char="•"/>
            </a:pPr>
            <a:r>
              <a:rPr lang="en-US" altLang="ja-JP" dirty="0" smtClean="0"/>
              <a:t>Attend national conferences and present your work. Apply for scholarships and try to attend international congresses</a:t>
            </a:r>
            <a:r>
              <a:rPr lang="en-US" altLang="ja-JP" baseline="0" dirty="0" smtClean="0"/>
              <a:t> whenever you can. </a:t>
            </a:r>
          </a:p>
          <a:p>
            <a:pPr marL="172232" indent="-172232">
              <a:buFont typeface="Arial" pitchFamily="34" charset="0"/>
              <a:buChar char="•"/>
            </a:pPr>
            <a:r>
              <a:rPr lang="en-US" altLang="ja-JP" baseline="0" dirty="0" smtClean="0"/>
              <a:t>These are </a:t>
            </a:r>
            <a:r>
              <a:rPr lang="en-US" altLang="ja-JP" b="1" i="1" baseline="0" dirty="0" smtClean="0"/>
              <a:t>THE PLACES</a:t>
            </a:r>
            <a:r>
              <a:rPr lang="en-US" altLang="ja-JP" baseline="0" dirty="0" smtClean="0"/>
              <a:t> where the very latest results are presented, before they are even ready for publication. Scientists like to show off to other scientists and demonstrate their latest findings. </a:t>
            </a:r>
          </a:p>
          <a:p>
            <a:pPr marL="172232" indent="-172232">
              <a:buFont typeface="Arial" pitchFamily="34" charset="0"/>
              <a:buChar char="•"/>
            </a:pPr>
            <a:r>
              <a:rPr lang="en-US" altLang="ja-JP" baseline="0" dirty="0" smtClean="0"/>
              <a:t>By going to conferences and congresses you can perhaps meet the leaders in your field and discuss your work. It’s a great way to get tips from leading scientists and discuss science in general. </a:t>
            </a:r>
            <a:endParaRPr lang="en-US" altLang="ja-JP"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14</a:t>
            </a:fld>
            <a:endParaRPr lang="en-NZ" dirty="0"/>
          </a:p>
        </p:txBody>
      </p:sp>
    </p:spTree>
    <p:extLst>
      <p:ext uri="{BB962C8B-B14F-4D97-AF65-F5344CB8AC3E}">
        <p14:creationId xmlns:p14="http://schemas.microsoft.com/office/powerpoint/2010/main" val="2521733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REVIEW: ES ACTA NUMERICA</a:t>
            </a:r>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15</a:t>
            </a:fld>
            <a:endParaRPr lang="de-DE"/>
          </a:p>
        </p:txBody>
      </p:sp>
    </p:spTree>
    <p:extLst>
      <p:ext uri="{BB962C8B-B14F-4D97-AF65-F5344CB8AC3E}">
        <p14:creationId xmlns:p14="http://schemas.microsoft.com/office/powerpoint/2010/main" val="423136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MOSTLY FOR BEGINNERS!!</a:t>
            </a:r>
          </a:p>
          <a:p>
            <a:pPr marL="171450" indent="-171450">
              <a:buFont typeface="Arial" pitchFamily="34" charset="0"/>
              <a:buChar char="•"/>
            </a:pPr>
            <a:r>
              <a:rPr lang="en-US" noProof="0" dirty="0" smtClean="0"/>
              <a:t>The title.</a:t>
            </a:r>
            <a:r>
              <a:rPr lang="en-US" baseline="0" noProof="0" dirty="0" smtClean="0"/>
              <a:t> This is the first thing that people will see when searching the various databases. The title needs to get the attention of the reader, it’s a way of introducing your manuscript to a journal editor and it is going to be a label for indexing of your published article.</a:t>
            </a:r>
          </a:p>
          <a:p>
            <a:pPr marL="171450" indent="-171450">
              <a:buFont typeface="Arial" pitchFamily="34" charset="0"/>
              <a:buChar char="•"/>
            </a:pPr>
            <a:endParaRPr lang="en-US" baseline="0" noProof="0" dirty="0" smtClean="0"/>
          </a:p>
          <a:p>
            <a:pPr marL="171450" indent="-171450">
              <a:buFont typeface="Arial" pitchFamily="34" charset="0"/>
              <a:buChar char="•"/>
            </a:pPr>
            <a:r>
              <a:rPr lang="en-US" baseline="0" noProof="0" dirty="0" smtClean="0"/>
              <a:t>Your </a:t>
            </a:r>
            <a:r>
              <a:rPr lang="en-US" b="1" baseline="0" noProof="0" dirty="0" smtClean="0"/>
              <a:t>title</a:t>
            </a:r>
            <a:r>
              <a:rPr lang="en-US" baseline="0" noProof="0" dirty="0" smtClean="0"/>
              <a:t> should convey the main topics within the manuscript, but at the same time be specific and concise. There is normally a limit to the length of proposed manuscript titles. It is also best to avoid jargon (highly technical words), abbreviations and acronyms unless they are well established in the field.</a:t>
            </a:r>
          </a:p>
          <a:p>
            <a:pPr marL="171450" indent="-171450">
              <a:buFont typeface="Arial" pitchFamily="34" charset="0"/>
              <a:buChar char="•"/>
            </a:pPr>
            <a:endParaRPr lang="en-US" noProof="0" dirty="0" smtClean="0"/>
          </a:p>
          <a:p>
            <a:r>
              <a:rPr lang="en-US" altLang="ja-JP" dirty="0" smtClean="0"/>
              <a:t>The signs of a good </a:t>
            </a:r>
            <a:r>
              <a:rPr lang="en-US" altLang="ja-JP" b="1" dirty="0" smtClean="0"/>
              <a:t>abstract</a:t>
            </a:r>
            <a:r>
              <a:rPr lang="en-US" altLang="ja-JP" dirty="0" smtClean="0"/>
              <a:t> are:</a:t>
            </a:r>
          </a:p>
          <a:p>
            <a:endParaRPr lang="en-US" altLang="ja-JP" dirty="0" smtClean="0"/>
          </a:p>
          <a:p>
            <a:pPr marL="228600" indent="-228600">
              <a:buAutoNum type="arabicPeriod"/>
            </a:pPr>
            <a:r>
              <a:rPr lang="en-US" altLang="ja-JP" dirty="0" smtClean="0"/>
              <a:t>It is brief,</a:t>
            </a:r>
            <a:r>
              <a:rPr lang="en-US" altLang="ja-JP" baseline="0" dirty="0" smtClean="0"/>
              <a:t> usually because of the word limits that journals enforce. The length of an Abstract can vary from only 100 words to maybe up to 500 words. It will depend on your target journal.</a:t>
            </a:r>
          </a:p>
          <a:p>
            <a:pPr marL="228600" indent="-228600">
              <a:buAutoNum type="arabicPeriod"/>
            </a:pPr>
            <a:r>
              <a:rPr lang="en-US" altLang="ja-JP" baseline="0" dirty="0" smtClean="0"/>
              <a:t>The objectives and scope of the study have been defined.</a:t>
            </a:r>
          </a:p>
          <a:p>
            <a:pPr marL="228600" indent="-228600">
              <a:buAutoNum type="arabicPeriod"/>
            </a:pPr>
            <a:r>
              <a:rPr lang="en-US" altLang="ja-JP" baseline="0" dirty="0" smtClean="0"/>
              <a:t>The methods used have been very briefly mentioned.</a:t>
            </a:r>
          </a:p>
          <a:p>
            <a:pPr marL="228600" indent="-228600">
              <a:buAutoNum type="arabicPeriod"/>
            </a:pPr>
            <a:r>
              <a:rPr lang="en-US" altLang="ja-JP" baseline="0" dirty="0" smtClean="0"/>
              <a:t>The most important results, not necessarily </a:t>
            </a:r>
            <a:r>
              <a:rPr lang="en-US" altLang="ja-JP" b="1" i="1" baseline="0" dirty="0" smtClean="0"/>
              <a:t>ALL</a:t>
            </a:r>
            <a:r>
              <a:rPr lang="en-US" altLang="ja-JP" baseline="0" dirty="0" smtClean="0"/>
              <a:t> the results, have been summarized.</a:t>
            </a:r>
          </a:p>
          <a:p>
            <a:pPr marL="228600" indent="-228600">
              <a:buAutoNum type="arabicPeriod"/>
            </a:pPr>
            <a:r>
              <a:rPr lang="en-US" altLang="ja-JP" baseline="0" dirty="0" smtClean="0"/>
              <a:t>And the major conclusions that you have come to based on your results have been clearly stated.</a:t>
            </a:r>
          </a:p>
          <a:p>
            <a:pPr marL="228600" indent="-228600">
              <a:buAutoNum type="arabicPeriod"/>
            </a:pPr>
            <a:endParaRPr lang="en-US" altLang="ja-JP" baseline="0" dirty="0" smtClean="0"/>
          </a:p>
          <a:p>
            <a:pPr marL="0" indent="0">
              <a:buNone/>
            </a:pPr>
            <a:r>
              <a:rPr lang="en-US" altLang="ja-JP" baseline="0" dirty="0" smtClean="0"/>
              <a:t>Again, similar to the title, avoid abbreviations unless absolutely necessary or well established in the field. And you normally avoid including references in the Abstract – but again, that is dependent on your target journal and their requirements.</a:t>
            </a:r>
          </a:p>
          <a:p>
            <a:pPr marL="0" indent="0">
              <a:buNone/>
            </a:pPr>
            <a:endParaRPr lang="en-US" baseline="0" dirty="0" smtClean="0"/>
          </a:p>
          <a:p>
            <a:pPr marL="0" indent="0">
              <a:buFont typeface="Arial" pitchFamily="34" charset="0"/>
              <a:buNone/>
            </a:pPr>
            <a:r>
              <a:rPr lang="en-US" noProof="0" dirty="0" smtClean="0"/>
              <a:t>Make sure you choose </a:t>
            </a:r>
            <a:r>
              <a:rPr lang="en-US" b="1" noProof="0" dirty="0" smtClean="0"/>
              <a:t>key words </a:t>
            </a:r>
            <a:r>
              <a:rPr lang="en-US" noProof="0" dirty="0" smtClean="0"/>
              <a:t>that are appropriate for indexing. Effective</a:t>
            </a:r>
            <a:r>
              <a:rPr lang="en-US" baseline="0" noProof="0" dirty="0" smtClean="0"/>
              <a:t> key words make it easier for your published article to be found. The more people that read your work, will lead to an increase in the number of times your work is cited.</a:t>
            </a:r>
          </a:p>
          <a:p>
            <a:pPr marL="171450" indent="-171450">
              <a:buFont typeface="Arial" pitchFamily="34" charset="0"/>
              <a:buChar char="•"/>
            </a:pPr>
            <a:r>
              <a:rPr lang="en-US" baseline="0" noProof="0" dirty="0" smtClean="0"/>
              <a:t>I find it’s always best if you use established key words and terminology from the literature and also key word databases such as </a:t>
            </a:r>
            <a:r>
              <a:rPr lang="en-US" baseline="0" noProof="0" dirty="0" err="1" smtClean="0"/>
              <a:t>MeSH</a:t>
            </a:r>
            <a:r>
              <a:rPr lang="en-US" baseline="0" noProof="0" dirty="0" smtClean="0"/>
              <a:t> and PACS.</a:t>
            </a:r>
          </a:p>
          <a:p>
            <a:pPr marL="171450" indent="-171450">
              <a:buFont typeface="Arial" pitchFamily="34" charset="0"/>
              <a:buChar char="•"/>
            </a:pPr>
            <a:r>
              <a:rPr lang="en-US" baseline="0" noProof="0" dirty="0" smtClean="0"/>
              <a:t>Try to avoid general terms where possible – as your article will likely get lost amongst all the other articles previously published in that broad area.</a:t>
            </a:r>
          </a:p>
          <a:p>
            <a:pPr marL="171450" indent="-171450">
              <a:buFont typeface="Arial" pitchFamily="34" charset="0"/>
              <a:buChar char="•"/>
            </a:pPr>
            <a:r>
              <a:rPr lang="en-US" baseline="0" noProof="0" dirty="0" smtClean="0"/>
              <a:t>Be aware that some journals </a:t>
            </a:r>
            <a:r>
              <a:rPr lang="en-US" b="1" i="1" baseline="0" noProof="0" dirty="0" smtClean="0"/>
              <a:t>DO NOT ALLOW</a:t>
            </a:r>
            <a:r>
              <a:rPr lang="en-US" baseline="0" noProof="0" dirty="0" smtClean="0"/>
              <a:t> key words in the title of your manuscript – so once again I say, consult the guide for authors for your target journal.</a:t>
            </a:r>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16</a:t>
            </a:fld>
            <a:endParaRPr lang="de-DE"/>
          </a:p>
        </p:txBody>
      </p:sp>
    </p:spTree>
    <p:extLst>
      <p:ext uri="{BB962C8B-B14F-4D97-AF65-F5344CB8AC3E}">
        <p14:creationId xmlns:p14="http://schemas.microsoft.com/office/powerpoint/2010/main" val="1714041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References</a:t>
            </a:r>
            <a:endParaRPr lang="it-IT" dirty="0" smtClean="0"/>
          </a:p>
          <a:p>
            <a:r>
              <a:rPr lang="de-DE" b="1" dirty="0" smtClean="0"/>
              <a:t>DO NOT </a:t>
            </a:r>
            <a:r>
              <a:rPr lang="de-DE" dirty="0" err="1" smtClean="0"/>
              <a:t>write</a:t>
            </a:r>
            <a:r>
              <a:rPr lang="de-DE" dirty="0" smtClean="0"/>
              <a:t> a </a:t>
            </a:r>
            <a:r>
              <a:rPr lang="de-DE" dirty="0" err="1" smtClean="0"/>
              <a:t>comprehensive</a:t>
            </a:r>
            <a:r>
              <a:rPr lang="de-DE" dirty="0" smtClean="0"/>
              <a:t> </a:t>
            </a:r>
            <a:br>
              <a:rPr lang="de-DE" dirty="0" smtClean="0"/>
            </a:br>
            <a:r>
              <a:rPr lang="de-DE" dirty="0" err="1" smtClean="0"/>
              <a:t>literature</a:t>
            </a:r>
            <a:r>
              <a:rPr lang="de-DE" dirty="0" smtClean="0"/>
              <a:t> </a:t>
            </a:r>
            <a:r>
              <a:rPr lang="de-DE" dirty="0" err="1" smtClean="0"/>
              <a:t>review</a:t>
            </a:r>
            <a:r>
              <a:rPr lang="de-DE" dirty="0" smtClean="0"/>
              <a:t> </a:t>
            </a:r>
            <a:r>
              <a:rPr lang="de-DE" dirty="0" err="1" smtClean="0"/>
              <a:t>of</a:t>
            </a:r>
            <a:r>
              <a:rPr lang="de-DE" dirty="0" smtClean="0"/>
              <a:t> </a:t>
            </a:r>
            <a:r>
              <a:rPr lang="de-DE" dirty="0" err="1" smtClean="0"/>
              <a:t>the</a:t>
            </a:r>
            <a:r>
              <a:rPr lang="de-DE" dirty="0" smtClean="0"/>
              <a:t> </a:t>
            </a:r>
            <a:r>
              <a:rPr lang="de-DE" dirty="0" err="1" smtClean="0"/>
              <a:t>field</a:t>
            </a:r>
            <a:endParaRPr lang="de-DE" dirty="0" smtClean="0"/>
          </a:p>
          <a:p>
            <a:endParaRPr lang="de-DE" dirty="0" smtClean="0"/>
          </a:p>
          <a:p>
            <a:r>
              <a:rPr lang="de-DE" b="1" dirty="0" smtClean="0"/>
              <a:t>DO</a:t>
            </a:r>
            <a:r>
              <a:rPr lang="de-DE" dirty="0" smtClean="0"/>
              <a:t> </a:t>
            </a:r>
            <a:r>
              <a:rPr lang="de-DE" dirty="0" err="1" smtClean="0"/>
              <a:t>cite</a:t>
            </a:r>
            <a:r>
              <a:rPr lang="de-DE" dirty="0" smtClean="0"/>
              <a:t> </a:t>
            </a:r>
            <a:r>
              <a:rPr lang="de-DE" dirty="0" err="1" smtClean="0"/>
              <a:t>reviews</a:t>
            </a:r>
            <a:r>
              <a:rPr lang="de-DE" dirty="0" smtClean="0"/>
              <a:t> </a:t>
            </a:r>
            <a:r>
              <a:rPr lang="de-DE" dirty="0" err="1" smtClean="0"/>
              <a:t>that</a:t>
            </a:r>
            <a:r>
              <a:rPr lang="de-DE" dirty="0" smtClean="0"/>
              <a:t> </a:t>
            </a:r>
            <a:r>
              <a:rPr lang="de-DE" dirty="0" err="1" smtClean="0"/>
              <a:t>readers</a:t>
            </a:r>
            <a:r>
              <a:rPr lang="de-DE" dirty="0" smtClean="0"/>
              <a:t> </a:t>
            </a:r>
            <a:r>
              <a:rPr lang="de-DE" dirty="0" err="1" smtClean="0"/>
              <a:t>can</a:t>
            </a:r>
            <a:r>
              <a:rPr lang="de-DE" dirty="0" smtClean="0"/>
              <a:t> </a:t>
            </a:r>
            <a:r>
              <a:rPr lang="de-DE" dirty="0" err="1" smtClean="0"/>
              <a:t>refer</a:t>
            </a:r>
            <a:r>
              <a:rPr lang="de-DE" dirty="0" smtClean="0"/>
              <a:t> </a:t>
            </a:r>
            <a:r>
              <a:rPr lang="de-DE" dirty="0" err="1" smtClean="0"/>
              <a:t>to</a:t>
            </a:r>
            <a:r>
              <a:rPr lang="de-DE" dirty="0" smtClean="0"/>
              <a:t> </a:t>
            </a:r>
            <a:br>
              <a:rPr lang="de-DE" dirty="0" smtClean="0"/>
            </a:br>
            <a:r>
              <a:rPr lang="de-DE" dirty="0" err="1" smtClean="0"/>
              <a:t>if</a:t>
            </a:r>
            <a:r>
              <a:rPr lang="de-DE" dirty="0" smtClean="0"/>
              <a:t> </a:t>
            </a:r>
            <a:r>
              <a:rPr lang="de-DE" dirty="0" err="1" smtClean="0"/>
              <a:t>they</a:t>
            </a:r>
            <a:r>
              <a:rPr lang="de-DE" dirty="0" smtClean="0"/>
              <a:t> </a:t>
            </a:r>
            <a:r>
              <a:rPr lang="de-DE" dirty="0" err="1" smtClean="0"/>
              <a:t>want</a:t>
            </a:r>
            <a:r>
              <a:rPr lang="de-DE" dirty="0" smtClean="0"/>
              <a:t> </a:t>
            </a:r>
            <a:r>
              <a:rPr lang="de-DE" dirty="0" err="1" smtClean="0"/>
              <a:t>more</a:t>
            </a:r>
            <a:r>
              <a:rPr lang="de-DE" dirty="0" smtClean="0"/>
              <a:t> </a:t>
            </a:r>
            <a:r>
              <a:rPr lang="de-DE" dirty="0" err="1" smtClean="0"/>
              <a:t>information</a:t>
            </a:r>
            <a:endParaRPr lang="de-DE" dirty="0" smtClean="0"/>
          </a:p>
          <a:p>
            <a:endParaRPr lang="it-IT" dirty="0" smtClean="0"/>
          </a:p>
          <a:p>
            <a:pPr>
              <a:spcBef>
                <a:spcPts val="1200"/>
              </a:spcBef>
            </a:pPr>
            <a:r>
              <a:rPr lang="de-DE" b="1" dirty="0" smtClean="0"/>
              <a:t>ALWAYS</a:t>
            </a:r>
            <a:r>
              <a:rPr lang="de-DE" dirty="0" smtClean="0"/>
              <a:t> </a:t>
            </a:r>
            <a:r>
              <a:rPr lang="de-DE" dirty="0" err="1" smtClean="0"/>
              <a:t>format</a:t>
            </a:r>
            <a:r>
              <a:rPr lang="de-DE" dirty="0" smtClean="0"/>
              <a:t> </a:t>
            </a:r>
            <a:r>
              <a:rPr lang="de-DE" dirty="0" err="1" smtClean="0"/>
              <a:t>your</a:t>
            </a:r>
            <a:r>
              <a:rPr lang="de-DE" dirty="0" smtClean="0"/>
              <a:t> </a:t>
            </a:r>
            <a:r>
              <a:rPr lang="de-DE" dirty="0" err="1" smtClean="0"/>
              <a:t>references</a:t>
            </a:r>
            <a:r>
              <a:rPr lang="de-DE" dirty="0" smtClean="0"/>
              <a:t>: check </a:t>
            </a:r>
            <a:r>
              <a:rPr lang="de-DE" dirty="0" err="1" smtClean="0"/>
              <a:t>the</a:t>
            </a:r>
            <a:r>
              <a:rPr lang="de-DE" dirty="0" smtClean="0"/>
              <a:t> Guide </a:t>
            </a:r>
            <a:r>
              <a:rPr lang="de-DE" dirty="0" err="1" smtClean="0"/>
              <a:t>for</a:t>
            </a:r>
            <a:r>
              <a:rPr lang="de-DE" dirty="0" smtClean="0"/>
              <a:t> </a:t>
            </a:r>
            <a:r>
              <a:rPr lang="de-DE" dirty="0" err="1" smtClean="0"/>
              <a:t>Authors</a:t>
            </a:r>
            <a:r>
              <a:rPr lang="de-DE" dirty="0" smtClean="0"/>
              <a:t> </a:t>
            </a:r>
            <a:br>
              <a:rPr lang="de-DE" dirty="0" smtClean="0"/>
            </a:br>
            <a:r>
              <a:rPr lang="de-DE" dirty="0" err="1" smtClean="0"/>
              <a:t>for</a:t>
            </a:r>
            <a:r>
              <a:rPr lang="de-DE" dirty="0" smtClean="0"/>
              <a:t> </a:t>
            </a:r>
            <a:r>
              <a:rPr lang="de-DE" dirty="0" err="1" smtClean="0"/>
              <a:t>the</a:t>
            </a:r>
            <a:r>
              <a:rPr lang="de-DE" dirty="0" smtClean="0"/>
              <a:t> </a:t>
            </a:r>
            <a:r>
              <a:rPr lang="de-DE" dirty="0" err="1" smtClean="0"/>
              <a:t>appropriate</a:t>
            </a:r>
            <a:r>
              <a:rPr lang="de-DE" dirty="0" smtClean="0"/>
              <a:t> </a:t>
            </a:r>
            <a:r>
              <a:rPr lang="de-DE" dirty="0" err="1" smtClean="0"/>
              <a:t>format</a:t>
            </a:r>
            <a:endParaRPr lang="de-DE" dirty="0" smtClean="0"/>
          </a:p>
          <a:p>
            <a:pPr>
              <a:spcBef>
                <a:spcPts val="1200"/>
              </a:spcBef>
            </a:pPr>
            <a:endParaRPr lang="de-DE" dirty="0" smtClean="0"/>
          </a:p>
          <a:p>
            <a:pPr>
              <a:spcBef>
                <a:spcPts val="1200"/>
              </a:spcBef>
            </a:pPr>
            <a:r>
              <a:rPr lang="de-DE" dirty="0" err="1" smtClean="0"/>
              <a:t>Formatting</a:t>
            </a:r>
            <a:r>
              <a:rPr lang="de-DE" dirty="0" smtClean="0"/>
              <a:t> </a:t>
            </a:r>
            <a:r>
              <a:rPr lang="de-DE" dirty="0" err="1" smtClean="0"/>
              <a:t>is</a:t>
            </a:r>
            <a:r>
              <a:rPr lang="de-DE" dirty="0" smtClean="0"/>
              <a:t> </a:t>
            </a:r>
            <a:r>
              <a:rPr lang="de-DE" dirty="0" err="1" smtClean="0"/>
              <a:t>required</a:t>
            </a:r>
            <a:r>
              <a:rPr lang="de-DE" dirty="0" smtClean="0"/>
              <a:t> </a:t>
            </a:r>
            <a:r>
              <a:rPr lang="de-DE" i="1" dirty="0" smtClean="0"/>
              <a:t>in </a:t>
            </a:r>
            <a:r>
              <a:rPr lang="de-DE" i="1" dirty="0" err="1" smtClean="0"/>
              <a:t>text</a:t>
            </a:r>
            <a:r>
              <a:rPr lang="de-DE" i="1" dirty="0" smtClean="0"/>
              <a:t> </a:t>
            </a:r>
            <a:r>
              <a:rPr lang="de-DE" dirty="0" err="1" smtClean="0"/>
              <a:t>for</a:t>
            </a:r>
            <a:r>
              <a:rPr lang="de-DE" dirty="0" smtClean="0"/>
              <a:t> </a:t>
            </a:r>
            <a:r>
              <a:rPr lang="de-DE" dirty="0" err="1" smtClean="0"/>
              <a:t>citations</a:t>
            </a:r>
            <a:r>
              <a:rPr lang="de-DE" dirty="0" smtClean="0"/>
              <a:t> </a:t>
            </a:r>
            <a:r>
              <a:rPr lang="de-DE" dirty="0" err="1" smtClean="0"/>
              <a:t>and</a:t>
            </a:r>
            <a:r>
              <a:rPr lang="de-DE" dirty="0" smtClean="0"/>
              <a:t> </a:t>
            </a:r>
            <a:r>
              <a:rPr lang="de-DE" dirty="0" err="1" smtClean="0"/>
              <a:t>for</a:t>
            </a:r>
            <a:r>
              <a:rPr lang="de-DE" dirty="0" smtClean="0"/>
              <a:t> </a:t>
            </a:r>
            <a:r>
              <a:rPr lang="de-DE" dirty="0" err="1" smtClean="0"/>
              <a:t>your</a:t>
            </a:r>
            <a:r>
              <a:rPr lang="de-DE" dirty="0" smtClean="0"/>
              <a:t> </a:t>
            </a:r>
            <a:br>
              <a:rPr lang="de-DE" dirty="0" smtClean="0"/>
            </a:br>
            <a:r>
              <a:rPr lang="de-DE" dirty="0" err="1" smtClean="0"/>
              <a:t>references</a:t>
            </a:r>
            <a:r>
              <a:rPr lang="de-DE" dirty="0" smtClean="0"/>
              <a:t> </a:t>
            </a:r>
            <a:r>
              <a:rPr lang="de-DE" dirty="0" err="1" smtClean="0"/>
              <a:t>section</a:t>
            </a:r>
            <a:endParaRPr lang="de-DE" dirty="0" smtClean="0"/>
          </a:p>
          <a:p>
            <a:pPr>
              <a:spcBef>
                <a:spcPts val="1200"/>
              </a:spcBef>
            </a:pPr>
            <a:r>
              <a:rPr lang="de-DE" dirty="0" err="1" smtClean="0"/>
              <a:t>Use</a:t>
            </a:r>
            <a:r>
              <a:rPr lang="de-DE" dirty="0" smtClean="0"/>
              <a:t> </a:t>
            </a:r>
            <a:r>
              <a:rPr lang="de-DE" dirty="0" err="1" smtClean="0"/>
              <a:t>reference</a:t>
            </a:r>
            <a:r>
              <a:rPr lang="de-DE" dirty="0" smtClean="0"/>
              <a:t> </a:t>
            </a:r>
            <a:r>
              <a:rPr lang="de-DE" dirty="0" err="1" smtClean="0"/>
              <a:t>management</a:t>
            </a:r>
            <a:r>
              <a:rPr lang="de-DE" dirty="0" smtClean="0"/>
              <a:t> </a:t>
            </a:r>
            <a:r>
              <a:rPr lang="de-DE" dirty="0" err="1" smtClean="0"/>
              <a:t>software</a:t>
            </a:r>
            <a:r>
              <a:rPr lang="de-DE" dirty="0" smtClean="0"/>
              <a:t/>
            </a:r>
            <a:br>
              <a:rPr lang="de-DE" dirty="0" smtClean="0"/>
            </a:br>
            <a:r>
              <a:rPr lang="de-DE" dirty="0" smtClean="0"/>
              <a:t>(</a:t>
            </a:r>
            <a:r>
              <a:rPr lang="de-DE" dirty="0" err="1" smtClean="0"/>
              <a:t>RefWorks</a:t>
            </a:r>
            <a:r>
              <a:rPr lang="de-DE" dirty="0" smtClean="0"/>
              <a:t>, </a:t>
            </a:r>
            <a:r>
              <a:rPr lang="de-DE" dirty="0" err="1" smtClean="0"/>
              <a:t>Mendeley</a:t>
            </a:r>
            <a:r>
              <a:rPr lang="de-DE" dirty="0" smtClean="0"/>
              <a:t>, </a:t>
            </a:r>
            <a:r>
              <a:rPr lang="de-DE" dirty="0" err="1" smtClean="0"/>
              <a:t>EndNote</a:t>
            </a:r>
            <a:r>
              <a:rPr lang="de-DE" dirty="0" smtClean="0"/>
              <a:t>, </a:t>
            </a:r>
            <a:r>
              <a:rPr lang="de-DE" dirty="0" err="1" smtClean="0"/>
              <a:t>Zotero</a:t>
            </a:r>
            <a:r>
              <a:rPr lang="de-DE" dirty="0" smtClean="0"/>
              <a:t>, Papers)</a:t>
            </a:r>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17</a:t>
            </a:fld>
            <a:endParaRPr lang="de-DE"/>
          </a:p>
        </p:txBody>
      </p:sp>
    </p:spTree>
    <p:extLst>
      <p:ext uri="{BB962C8B-B14F-4D97-AF65-F5344CB8AC3E}">
        <p14:creationId xmlns:p14="http://schemas.microsoft.com/office/powerpoint/2010/main" val="213716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AQ: </a:t>
            </a:r>
            <a:r>
              <a:rPr lang="it-IT" dirty="0" err="1" smtClean="0"/>
              <a:t>point</a:t>
            </a:r>
            <a:r>
              <a:rPr lang="it-IT" dirty="0" smtClean="0"/>
              <a:t> 1 – </a:t>
            </a:r>
            <a:r>
              <a:rPr lang="it-IT" dirty="0" err="1" smtClean="0"/>
              <a:t>this</a:t>
            </a:r>
            <a:r>
              <a:rPr lang="it-IT" dirty="0" smtClean="0"/>
              <a:t> </a:t>
            </a:r>
            <a:r>
              <a:rPr lang="it-IT" dirty="0" err="1" smtClean="0"/>
              <a:t>is</a:t>
            </a:r>
            <a:r>
              <a:rPr lang="it-IT" dirty="0" smtClean="0"/>
              <a:t> </a:t>
            </a:r>
            <a:r>
              <a:rPr lang="it-IT" dirty="0" err="1" smtClean="0"/>
              <a:t>nolt</a:t>
            </a:r>
            <a:r>
              <a:rPr lang="it-IT" dirty="0" smtClean="0"/>
              <a:t> </a:t>
            </a:r>
            <a:r>
              <a:rPr lang="it-IT" dirty="0" err="1" smtClean="0"/>
              <a:t>mandatory</a:t>
            </a:r>
            <a:r>
              <a:rPr lang="it-IT" baseline="0" dirty="0" smtClean="0"/>
              <a:t> for </a:t>
            </a:r>
            <a:r>
              <a:rPr lang="it-IT" baseline="0" dirty="0" err="1" smtClean="0"/>
              <a:t>all</a:t>
            </a:r>
            <a:r>
              <a:rPr lang="it-IT" baseline="0" dirty="0" smtClean="0"/>
              <a:t> the </a:t>
            </a:r>
            <a:r>
              <a:rPr lang="it-IT" baseline="0" dirty="0" err="1" smtClean="0"/>
              <a:t>journals</a:t>
            </a:r>
            <a:r>
              <a:rPr lang="it-IT" dirty="0" smtClean="0"/>
              <a:t> </a:t>
            </a:r>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18</a:t>
            </a:fld>
            <a:endParaRPr lang="de-DE"/>
          </a:p>
        </p:txBody>
      </p:sp>
    </p:spTree>
    <p:extLst>
      <p:ext uri="{BB962C8B-B14F-4D97-AF65-F5344CB8AC3E}">
        <p14:creationId xmlns:p14="http://schemas.microsoft.com/office/powerpoint/2010/main" val="3623812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19</a:t>
            </a:fld>
            <a:endParaRPr lang="de-DE"/>
          </a:p>
        </p:txBody>
      </p:sp>
    </p:spTree>
    <p:extLst>
      <p:ext uri="{BB962C8B-B14F-4D97-AF65-F5344CB8AC3E}">
        <p14:creationId xmlns:p14="http://schemas.microsoft.com/office/powerpoint/2010/main" val="401375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JOURNALS</a:t>
            </a:r>
          </a:p>
          <a:p>
            <a:r>
              <a:rPr lang="en-US" dirty="0" smtClean="0">
                <a:solidFill>
                  <a:srgbClr val="002060"/>
                </a:solidFill>
                <a:latin typeface="Calibri" pitchFamily="34" charset="0"/>
                <a:cs typeface="Calibri" pitchFamily="34" charset="0"/>
              </a:rPr>
              <a:t>How to structure your article</a:t>
            </a:r>
          </a:p>
          <a:p>
            <a:r>
              <a:rPr lang="en-US" dirty="0" smtClean="0">
                <a:solidFill>
                  <a:srgbClr val="002060"/>
                </a:solidFill>
                <a:latin typeface="Calibri" pitchFamily="34" charset="0"/>
                <a:cs typeface="Calibri" pitchFamily="34" charset="0"/>
              </a:rPr>
              <a:t>How to choose the right journal</a:t>
            </a:r>
          </a:p>
          <a:p>
            <a:r>
              <a:rPr lang="en-US" dirty="0" smtClean="0">
                <a:solidFill>
                  <a:srgbClr val="002060"/>
                </a:solidFill>
                <a:latin typeface="Calibri" pitchFamily="34" charset="0"/>
                <a:cs typeface="Calibri" pitchFamily="34" charset="0"/>
              </a:rPr>
              <a:t>When you submit</a:t>
            </a:r>
          </a:p>
          <a:p>
            <a:r>
              <a:rPr lang="en-US" dirty="0" smtClean="0">
                <a:solidFill>
                  <a:srgbClr val="002060"/>
                </a:solidFill>
                <a:latin typeface="Calibri" pitchFamily="34" charset="0"/>
                <a:cs typeface="Calibri" pitchFamily="34" charset="0"/>
              </a:rPr>
              <a:t>Submission considerations – ethics</a:t>
            </a:r>
          </a:p>
          <a:p>
            <a:r>
              <a:rPr lang="en-US" dirty="0" smtClean="0">
                <a:solidFill>
                  <a:srgbClr val="002060"/>
                </a:solidFill>
                <a:latin typeface="Calibri" pitchFamily="34" charset="0"/>
                <a:cs typeface="Calibri" pitchFamily="34" charset="0"/>
              </a:rPr>
              <a:t>How is the Impact Factor calculated?</a:t>
            </a:r>
          </a:p>
          <a:p>
            <a:r>
              <a:rPr lang="en-US" dirty="0" smtClean="0">
                <a:solidFill>
                  <a:srgbClr val="002060"/>
                </a:solidFill>
                <a:latin typeface="Calibri" pitchFamily="34" charset="0"/>
                <a:cs typeface="Calibri" pitchFamily="34" charset="0"/>
              </a:rPr>
              <a:t>What is peer-review, why is it important and how to deal with the feedback</a:t>
            </a:r>
          </a:p>
          <a:p>
            <a:r>
              <a:rPr lang="en-US" dirty="0" smtClean="0">
                <a:solidFill>
                  <a:srgbClr val="002060"/>
                </a:solidFill>
                <a:latin typeface="Calibri" pitchFamily="34" charset="0"/>
                <a:cs typeface="Calibri" pitchFamily="34" charset="0"/>
              </a:rPr>
              <a:t>Open access versus traditional publishing</a:t>
            </a:r>
          </a:p>
          <a:p>
            <a:r>
              <a:rPr lang="en-US" dirty="0" smtClean="0">
                <a:solidFill>
                  <a:srgbClr val="002060"/>
                </a:solidFill>
                <a:latin typeface="Calibri" pitchFamily="34" charset="0"/>
                <a:cs typeface="Calibri" pitchFamily="34" charset="0"/>
              </a:rPr>
              <a:t>What is ‘Online First’</a:t>
            </a:r>
          </a:p>
          <a:p>
            <a:endParaRPr lang="en-US" dirty="0" smtClean="0">
              <a:solidFill>
                <a:srgbClr val="002060"/>
              </a:solidFill>
              <a:latin typeface="Calibri" pitchFamily="34" charset="0"/>
              <a:cs typeface="Calibri" pitchFamily="34" charset="0"/>
            </a:endParaRPr>
          </a:p>
          <a:p>
            <a:r>
              <a:rPr lang="en-US" dirty="0" smtClean="0">
                <a:solidFill>
                  <a:srgbClr val="002060"/>
                </a:solidFill>
                <a:latin typeface="Calibri" pitchFamily="34" charset="0"/>
                <a:cs typeface="Calibri" pitchFamily="34" charset="0"/>
              </a:rPr>
              <a:t>Books</a:t>
            </a:r>
          </a:p>
          <a:p>
            <a:endParaRPr lang="en-US" dirty="0" smtClean="0">
              <a:solidFill>
                <a:srgbClr val="002060"/>
              </a:solidFill>
              <a:latin typeface="Calibri" pitchFamily="34" charset="0"/>
              <a:cs typeface="Calibri" pitchFamily="34" charset="0"/>
            </a:endParaRPr>
          </a:p>
          <a:p>
            <a:r>
              <a:rPr lang="en-US" dirty="0" smtClean="0">
                <a:solidFill>
                  <a:srgbClr val="002060"/>
                </a:solidFill>
                <a:latin typeface="Calibri" pitchFamily="34" charset="0"/>
                <a:cs typeface="Calibri" pitchFamily="34" charset="0"/>
              </a:rPr>
              <a:t>Springer helps you from A to Z</a:t>
            </a:r>
          </a:p>
          <a:p>
            <a:endParaRPr lang="en-US" dirty="0"/>
          </a:p>
        </p:txBody>
      </p:sp>
      <p:sp>
        <p:nvSpPr>
          <p:cNvPr id="4" name="Slide Number Placeholder 3"/>
          <p:cNvSpPr>
            <a:spLocks noGrp="1"/>
          </p:cNvSpPr>
          <p:nvPr>
            <p:ph type="sldNum" sz="quarter" idx="10"/>
          </p:nvPr>
        </p:nvSpPr>
        <p:spPr/>
        <p:txBody>
          <a:bodyPr/>
          <a:lstStyle/>
          <a:p>
            <a:pPr>
              <a:defRPr/>
            </a:pPr>
            <a:fld id="{2E235104-248F-4682-BDD4-355EE6B96450}"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 Spiegare cosa è x </a:t>
            </a:r>
            <a:r>
              <a:rPr lang="it-IT" dirty="0" err="1" smtClean="0"/>
              <a:t>springer</a:t>
            </a:r>
            <a:r>
              <a:rPr lang="it-IT" dirty="0" smtClean="0"/>
              <a:t> il </a:t>
            </a:r>
            <a:r>
              <a:rPr lang="it-IT" dirty="0" err="1" smtClean="0"/>
              <a:t>backlog</a:t>
            </a:r>
            <a:r>
              <a:rPr lang="it-IT" dirty="0" smtClean="0"/>
              <a:t>. Springer </a:t>
            </a:r>
            <a:r>
              <a:rPr lang="it-IT" dirty="0" err="1" smtClean="0"/>
              <a:t>gets</a:t>
            </a:r>
            <a:r>
              <a:rPr lang="it-IT" dirty="0" smtClean="0"/>
              <a:t> </a:t>
            </a:r>
            <a:r>
              <a:rPr lang="it-IT" dirty="0" err="1" smtClean="0"/>
              <a:t>rid</a:t>
            </a:r>
            <a:r>
              <a:rPr lang="it-IT" dirty="0" smtClean="0"/>
              <a:t> of the back-log </a:t>
            </a:r>
            <a:r>
              <a:rPr lang="it-IT" dirty="0" err="1" smtClean="0"/>
              <a:t>at</a:t>
            </a:r>
            <a:r>
              <a:rPr lang="it-IT" dirty="0" smtClean="0"/>
              <a:t> the end of </a:t>
            </a:r>
            <a:r>
              <a:rPr lang="it-IT" dirty="0" err="1" smtClean="0"/>
              <a:t>each</a:t>
            </a:r>
            <a:r>
              <a:rPr lang="it-IT" dirty="0" smtClean="0"/>
              <a:t> </a:t>
            </a:r>
            <a:r>
              <a:rPr lang="it-IT" dirty="0" err="1" smtClean="0"/>
              <a:t>year</a:t>
            </a:r>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20</a:t>
            </a:fld>
            <a:endParaRPr lang="de-DE"/>
          </a:p>
        </p:txBody>
      </p:sp>
    </p:spTree>
    <p:extLst>
      <p:ext uri="{BB962C8B-B14F-4D97-AF65-F5344CB8AC3E}">
        <p14:creationId xmlns:p14="http://schemas.microsoft.com/office/powerpoint/2010/main" val="711734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AQ</a:t>
            </a:r>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21</a:t>
            </a:fld>
            <a:endParaRPr lang="de-DE"/>
          </a:p>
        </p:txBody>
      </p:sp>
    </p:spTree>
    <p:extLst>
      <p:ext uri="{BB962C8B-B14F-4D97-AF65-F5344CB8AC3E}">
        <p14:creationId xmlns:p14="http://schemas.microsoft.com/office/powerpoint/2010/main" val="97354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22</a:t>
            </a:fld>
            <a:endParaRPr lang="de-DE"/>
          </a:p>
        </p:txBody>
      </p:sp>
    </p:spTree>
    <p:extLst>
      <p:ext uri="{BB962C8B-B14F-4D97-AF65-F5344CB8AC3E}">
        <p14:creationId xmlns:p14="http://schemas.microsoft.com/office/powerpoint/2010/main" val="3362769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23</a:t>
            </a:fld>
            <a:endParaRPr lang="de-DE"/>
          </a:p>
        </p:txBody>
      </p:sp>
    </p:spTree>
    <p:extLst>
      <p:ext uri="{BB962C8B-B14F-4D97-AF65-F5344CB8AC3E}">
        <p14:creationId xmlns:p14="http://schemas.microsoft.com/office/powerpoint/2010/main" val="424003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noProof="0" dirty="0" smtClean="0"/>
              <a:t>A lot of people are unaware of the actual time it can take to get a journal manuscript published. On this slide I have said it is somewhere between 3 to 12 months. Now, this is a VERY ROUGH guide. The actual time it can take will depend</a:t>
            </a:r>
            <a:r>
              <a:rPr lang="en-US" altLang="ja-JP" baseline="0" noProof="0" dirty="0" smtClean="0"/>
              <a:t> on many factors – it could depend on the type of manuscript you have written, the turnaround time and publication frequency of a journal will affect the time to publication, the availability of peer reviewers.</a:t>
            </a:r>
          </a:p>
          <a:p>
            <a:endParaRPr lang="en-US" altLang="ja-JP" baseline="0" noProof="0" dirty="0" smtClean="0"/>
          </a:p>
          <a:p>
            <a:r>
              <a:rPr lang="en-US" altLang="ja-JP" baseline="0" noProof="0" dirty="0" smtClean="0"/>
              <a:t>The basic process is that you submit your manuscript to your target journal. An editor is then assigned to your manuscript and they make the initial decision as to whether your manuscript is possibly suitable for the journal and should go on to peer reviewers for further evaluation of its content. In almost ALL cases, the editors at the journal will then source the expert peer reviewers and these reviewers will evaluate and critique your manuscript. They will recommend to the journal editor if your manuscript should be accepted, rejected or needs to undergo some form of revision. In the case where revision is required, the authors will be given some time to revise their manuscript according to the peer reviewers comments and can resubmit to the journal. Hopefully then, after a lot of hard work, and with a little bit of luck as well, that results in the publication of your manuscript in the target journal of your choice.</a:t>
            </a:r>
            <a:endParaRPr lang="en-US" altLang="ja-JP" noProof="0"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24</a:t>
            </a:fld>
            <a:endParaRPr lang="en-NZ" dirty="0"/>
          </a:p>
        </p:txBody>
      </p:sp>
    </p:spTree>
    <p:extLst>
      <p:ext uri="{BB962C8B-B14F-4D97-AF65-F5344CB8AC3E}">
        <p14:creationId xmlns:p14="http://schemas.microsoft.com/office/powerpoint/2010/main" val="2313474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25</a:t>
            </a:fld>
            <a:endParaRPr lang="de-DE"/>
          </a:p>
        </p:txBody>
      </p:sp>
    </p:spTree>
    <p:extLst>
      <p:ext uri="{BB962C8B-B14F-4D97-AF65-F5344CB8AC3E}">
        <p14:creationId xmlns:p14="http://schemas.microsoft.com/office/powerpoint/2010/main" val="2738138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984">
              <a:defRPr sz="1600">
                <a:solidFill>
                  <a:schemeClr val="tx1"/>
                </a:solidFill>
                <a:latin typeface="Arial" pitchFamily="34" charset="0"/>
              </a:defRPr>
            </a:lvl1pPr>
            <a:lvl2pPr marL="777562" indent="-299062" defTabSz="961984">
              <a:defRPr sz="1600">
                <a:solidFill>
                  <a:schemeClr val="tx1"/>
                </a:solidFill>
                <a:latin typeface="Arial" pitchFamily="34" charset="0"/>
              </a:defRPr>
            </a:lvl2pPr>
            <a:lvl3pPr marL="1196250" indent="-239250" defTabSz="961984">
              <a:defRPr sz="1600">
                <a:solidFill>
                  <a:schemeClr val="tx1"/>
                </a:solidFill>
                <a:latin typeface="Arial" pitchFamily="34" charset="0"/>
              </a:defRPr>
            </a:lvl3pPr>
            <a:lvl4pPr marL="1674750" indent="-239250" defTabSz="961984">
              <a:defRPr sz="1600">
                <a:solidFill>
                  <a:schemeClr val="tx1"/>
                </a:solidFill>
                <a:latin typeface="Arial" pitchFamily="34" charset="0"/>
              </a:defRPr>
            </a:lvl4pPr>
            <a:lvl5pPr marL="2153250" indent="-239250" defTabSz="961984">
              <a:defRPr sz="1600">
                <a:solidFill>
                  <a:schemeClr val="tx1"/>
                </a:solidFill>
                <a:latin typeface="Arial" pitchFamily="34" charset="0"/>
              </a:defRPr>
            </a:lvl5pPr>
            <a:lvl6pPr marL="2631750" indent="-239250" algn="ctr" defTabSz="961984" eaLnBrk="0" fontAlgn="base" hangingPunct="0">
              <a:spcBef>
                <a:spcPct val="0"/>
              </a:spcBef>
              <a:spcAft>
                <a:spcPct val="0"/>
              </a:spcAft>
              <a:defRPr sz="1600">
                <a:solidFill>
                  <a:schemeClr val="tx1"/>
                </a:solidFill>
                <a:latin typeface="Arial" pitchFamily="34" charset="0"/>
              </a:defRPr>
            </a:lvl6pPr>
            <a:lvl7pPr marL="3110250" indent="-239250" algn="ctr" defTabSz="961984" eaLnBrk="0" fontAlgn="base" hangingPunct="0">
              <a:spcBef>
                <a:spcPct val="0"/>
              </a:spcBef>
              <a:spcAft>
                <a:spcPct val="0"/>
              </a:spcAft>
              <a:defRPr sz="1600">
                <a:solidFill>
                  <a:schemeClr val="tx1"/>
                </a:solidFill>
                <a:latin typeface="Arial" pitchFamily="34" charset="0"/>
              </a:defRPr>
            </a:lvl7pPr>
            <a:lvl8pPr marL="3588750" indent="-239250" algn="ctr" defTabSz="961984" eaLnBrk="0" fontAlgn="base" hangingPunct="0">
              <a:spcBef>
                <a:spcPct val="0"/>
              </a:spcBef>
              <a:spcAft>
                <a:spcPct val="0"/>
              </a:spcAft>
              <a:defRPr sz="1600">
                <a:solidFill>
                  <a:schemeClr val="tx1"/>
                </a:solidFill>
                <a:latin typeface="Arial" pitchFamily="34" charset="0"/>
              </a:defRPr>
            </a:lvl8pPr>
            <a:lvl9pPr marL="4067250" indent="-239250" algn="ctr" defTabSz="961984" eaLnBrk="0" fontAlgn="base" hangingPunct="0">
              <a:spcBef>
                <a:spcPct val="0"/>
              </a:spcBef>
              <a:spcAft>
                <a:spcPct val="0"/>
              </a:spcAft>
              <a:defRPr sz="1600">
                <a:solidFill>
                  <a:schemeClr val="tx1"/>
                </a:solidFill>
                <a:latin typeface="Arial" pitchFamily="34" charset="0"/>
              </a:defRPr>
            </a:lvl9pPr>
          </a:lstStyle>
          <a:p>
            <a:fld id="{E71483AF-4F82-4AE8-835C-800E0C9CD0B1}" type="slidenum">
              <a:rPr lang="de-DE" altLang="it-IT" sz="1400">
                <a:latin typeface="Times"/>
              </a:rPr>
              <a:pPr/>
              <a:t>26</a:t>
            </a:fld>
            <a:endParaRPr lang="de-DE" altLang="it-IT" sz="1400">
              <a:latin typeface="Times"/>
            </a:endParaRPr>
          </a:p>
        </p:txBody>
      </p:sp>
      <p:sp>
        <p:nvSpPr>
          <p:cNvPr id="33795" name="Rectangle 2"/>
          <p:cNvSpPr>
            <a:spLocks noGrp="1" noRot="1" noChangeAspect="1" noChangeArrowheads="1" noTextEdit="1"/>
          </p:cNvSpPr>
          <p:nvPr>
            <p:ph type="sldImg"/>
          </p:nvPr>
        </p:nvSpPr>
        <p:spPr>
          <a:xfrm>
            <a:off x="915988" y="746125"/>
            <a:ext cx="4973637" cy="3730625"/>
          </a:xfrm>
          <a:ln/>
        </p:spPr>
      </p:sp>
      <p:sp>
        <p:nvSpPr>
          <p:cNvPr id="33796" name="Rectangle 3"/>
          <p:cNvSpPr>
            <a:spLocks noGrp="1" noChangeArrowheads="1"/>
          </p:cNvSpPr>
          <p:nvPr>
            <p:ph type="body" idx="1"/>
          </p:nvPr>
        </p:nvSpPr>
        <p:spPr>
          <a:xfrm>
            <a:off x="906464" y="4722814"/>
            <a:ext cx="5065712"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it-IT" smtClean="0">
              <a:latin typeface="Time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27</a:t>
            </a:fld>
            <a:endParaRPr lang="de-DE"/>
          </a:p>
        </p:txBody>
      </p:sp>
    </p:spTree>
    <p:extLst>
      <p:ext uri="{BB962C8B-B14F-4D97-AF65-F5344CB8AC3E}">
        <p14:creationId xmlns:p14="http://schemas.microsoft.com/office/powerpoint/2010/main" val="3877711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28</a:t>
            </a:fld>
            <a:endParaRPr lang="de-DE"/>
          </a:p>
        </p:txBody>
      </p:sp>
    </p:spTree>
    <p:extLst>
      <p:ext uri="{BB962C8B-B14F-4D97-AF65-F5344CB8AC3E}">
        <p14:creationId xmlns:p14="http://schemas.microsoft.com/office/powerpoint/2010/main" val="4150492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29</a:t>
            </a:fld>
            <a:endParaRPr lang="de-DE"/>
          </a:p>
        </p:txBody>
      </p:sp>
    </p:spTree>
    <p:extLst>
      <p:ext uri="{BB962C8B-B14F-4D97-AF65-F5344CB8AC3E}">
        <p14:creationId xmlns:p14="http://schemas.microsoft.com/office/powerpoint/2010/main" val="398571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3</a:t>
            </a:fld>
            <a:endParaRPr lang="de-DE"/>
          </a:p>
        </p:txBody>
      </p:sp>
    </p:spTree>
    <p:extLst>
      <p:ext uri="{BB962C8B-B14F-4D97-AF65-F5344CB8AC3E}">
        <p14:creationId xmlns:p14="http://schemas.microsoft.com/office/powerpoint/2010/main" val="526114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30</a:t>
            </a:fld>
            <a:endParaRPr lang="de-DE"/>
          </a:p>
        </p:txBody>
      </p:sp>
    </p:spTree>
    <p:extLst>
      <p:ext uri="{BB962C8B-B14F-4D97-AF65-F5344CB8AC3E}">
        <p14:creationId xmlns:p14="http://schemas.microsoft.com/office/powerpoint/2010/main" val="2722319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31</a:t>
            </a:fld>
            <a:endParaRPr lang="de-DE"/>
          </a:p>
        </p:txBody>
      </p:sp>
    </p:spTree>
    <p:extLst>
      <p:ext uri="{BB962C8B-B14F-4D97-AF65-F5344CB8AC3E}">
        <p14:creationId xmlns:p14="http://schemas.microsoft.com/office/powerpoint/2010/main" val="2382276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32</a:t>
            </a:fld>
            <a:endParaRPr lang="de-DE"/>
          </a:p>
        </p:txBody>
      </p:sp>
    </p:spTree>
    <p:extLst>
      <p:ext uri="{BB962C8B-B14F-4D97-AF65-F5344CB8AC3E}">
        <p14:creationId xmlns:p14="http://schemas.microsoft.com/office/powerpoint/2010/main" val="943417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33</a:t>
            </a:fld>
            <a:endParaRPr lang="de-DE"/>
          </a:p>
        </p:txBody>
      </p:sp>
    </p:spTree>
    <p:extLst>
      <p:ext uri="{BB962C8B-B14F-4D97-AF65-F5344CB8AC3E}">
        <p14:creationId xmlns:p14="http://schemas.microsoft.com/office/powerpoint/2010/main" val="3843294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34</a:t>
            </a:fld>
            <a:endParaRPr lang="de-DE"/>
          </a:p>
        </p:txBody>
      </p:sp>
    </p:spTree>
    <p:extLst>
      <p:ext uri="{BB962C8B-B14F-4D97-AF65-F5344CB8AC3E}">
        <p14:creationId xmlns:p14="http://schemas.microsoft.com/office/powerpoint/2010/main" val="1888820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pdf/scrivetemi che ve la mando</a:t>
            </a:r>
            <a:endParaRPr lang="it-IT" dirty="0" smtClean="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35</a:t>
            </a:fld>
            <a:endParaRPr lang="de-DE"/>
          </a:p>
        </p:txBody>
      </p:sp>
    </p:spTree>
    <p:extLst>
      <p:ext uri="{BB962C8B-B14F-4D97-AF65-F5344CB8AC3E}">
        <p14:creationId xmlns:p14="http://schemas.microsoft.com/office/powerpoint/2010/main" val="46924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 lot of the information presented to you here today</a:t>
            </a:r>
            <a:r>
              <a:rPr lang="en-US" baseline="0" noProof="0" dirty="0" smtClean="0"/>
              <a:t> is actually already freely available to you … at the Springer Author Academy</a:t>
            </a:r>
          </a:p>
          <a:p>
            <a:r>
              <a:rPr lang="en-US" baseline="0" noProof="0" dirty="0" smtClean="0"/>
              <a:t>Go to our website and you can read through all the sections, at your own pace, covering many aspect of scientific publishing. There are plenty of examples to outline the concepts presented, as well as hints and tips to assist you with your writing.</a:t>
            </a:r>
            <a:endParaRPr lang="en-US" noProof="0"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36</a:t>
            </a:fld>
            <a:endParaRPr lang="en-NZ" dirty="0"/>
          </a:p>
        </p:txBody>
      </p:sp>
    </p:spTree>
    <p:extLst>
      <p:ext uri="{BB962C8B-B14F-4D97-AF65-F5344CB8AC3E}">
        <p14:creationId xmlns:p14="http://schemas.microsoft.com/office/powerpoint/2010/main" val="591693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Edanz</a:t>
            </a:r>
            <a:r>
              <a:rPr lang="en-US" baseline="0" dirty="0" smtClean="0"/>
              <a:t> can help you with language editing; advising you on journal selection; provide an expert scientific review of your manuscript (similar to a peer review) </a:t>
            </a:r>
            <a:r>
              <a:rPr lang="en-US" b="1" i="1" baseline="0" dirty="0" smtClean="0"/>
              <a:t>BEFORE</a:t>
            </a:r>
            <a:r>
              <a:rPr lang="en-US" baseline="0" dirty="0" smtClean="0"/>
              <a:t> you submit to your target journal. If you are having difficulty developing your Abstract, they can help, assistance with writing an effective cover letter. And when you’ve submitted a manuscript and it’s gone through peer review, many authors struggle with interpreting the reviewers comments and putting together a point-by-point response. The experts at </a:t>
            </a:r>
            <a:r>
              <a:rPr lang="en-US" baseline="0" dirty="0" err="1" smtClean="0"/>
              <a:t>Edanz</a:t>
            </a:r>
            <a:r>
              <a:rPr lang="en-US" baseline="0" dirty="0" smtClean="0"/>
              <a:t> can help you interpret these comments, and assess whether the changes you have made are sufficient to satisfy a peer-reviewer, because a lot of the expert editors at </a:t>
            </a:r>
            <a:r>
              <a:rPr lang="en-US" baseline="0" dirty="0" err="1" smtClean="0"/>
              <a:t>Edanz</a:t>
            </a:r>
            <a:r>
              <a:rPr lang="en-US" baseline="0" dirty="0" smtClean="0"/>
              <a:t> have acted as peer reviewers themselves.</a:t>
            </a:r>
            <a:endParaRPr lang="en-US" dirty="0" smtClean="0"/>
          </a:p>
          <a:p>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37</a:t>
            </a:fld>
            <a:endParaRPr lang="de-DE"/>
          </a:p>
        </p:txBody>
      </p:sp>
    </p:spTree>
    <p:extLst>
      <p:ext uri="{BB962C8B-B14F-4D97-AF65-F5344CB8AC3E}">
        <p14:creationId xmlns:p14="http://schemas.microsoft.com/office/powerpoint/2010/main" val="4205423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38</a:t>
            </a:fld>
            <a:endParaRPr lang="de-DE"/>
          </a:p>
        </p:txBody>
      </p:sp>
    </p:spTree>
    <p:extLst>
      <p:ext uri="{BB962C8B-B14F-4D97-AF65-F5344CB8AC3E}">
        <p14:creationId xmlns:p14="http://schemas.microsoft.com/office/powerpoint/2010/main" val="916047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39</a:t>
            </a:fld>
            <a:endParaRPr lang="de-DE"/>
          </a:p>
        </p:txBody>
      </p:sp>
    </p:spTree>
    <p:extLst>
      <p:ext uri="{BB962C8B-B14F-4D97-AF65-F5344CB8AC3E}">
        <p14:creationId xmlns:p14="http://schemas.microsoft.com/office/powerpoint/2010/main" val="66796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noProof="0" dirty="0" smtClean="0"/>
              <a:t>you need to be able to explain your results,</a:t>
            </a:r>
            <a:r>
              <a:rPr lang="en-US" baseline="0" noProof="0" dirty="0" smtClean="0"/>
              <a:t> your findings and what they mean to a global research audience. And it needs to be done so that your work is easily understandable to a reader. Scientists, researchers in general are curious people, that’s why they do what they do. You need to exchange your ideas at a global level so that other people are aware of what you’ve done and there is a permanent record and so that it’s not unnecessarily repeated.</a:t>
            </a:r>
          </a:p>
          <a:p>
            <a:endParaRPr lang="en-US" baseline="0" noProof="0" dirty="0" smtClean="0"/>
          </a:p>
          <a:p>
            <a:r>
              <a:rPr lang="en-US" b="1" i="1" baseline="0" noProof="0" dirty="0" smtClean="0"/>
              <a:t>HOWEVER</a:t>
            </a:r>
            <a:r>
              <a:rPr lang="en-US" baseline="0" noProof="0" dirty="0" smtClean="0"/>
              <a:t>, to effectively share your findings with the world, clear language is </a:t>
            </a:r>
            <a:r>
              <a:rPr lang="en-US" b="1" i="1" baseline="0" noProof="0" dirty="0" smtClean="0"/>
              <a:t>NECESSARY</a:t>
            </a:r>
            <a:r>
              <a:rPr lang="en-US" baseline="0" noProof="0" dirty="0" smtClean="0"/>
              <a:t> and </a:t>
            </a:r>
            <a:r>
              <a:rPr lang="en-US" b="1" i="1" baseline="0" noProof="0" dirty="0" smtClean="0"/>
              <a:t>CRITICAL</a:t>
            </a:r>
            <a:r>
              <a:rPr lang="en-US" baseline="0" noProof="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noProof="0" dirty="0" smtClean="0"/>
              <a:t>And if you haven’t been told this previously, you need to know that your research </a:t>
            </a:r>
            <a:r>
              <a:rPr lang="en-US" b="1" i="1" baseline="0" noProof="0" dirty="0" smtClean="0"/>
              <a:t>ISN’T ACTUALLY COMPLETE</a:t>
            </a:r>
            <a:r>
              <a:rPr lang="en-US" baseline="0" noProof="0" dirty="0" smtClean="0"/>
              <a:t> until it’s been published! You may do good science, but if you don’t get it published then really it’s only a hobby.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z="1800" b="1" noProof="0" dirty="0" smtClean="0"/>
              <a:t>publish or perish </a:t>
            </a:r>
            <a:r>
              <a:rPr lang="en-US" altLang="ja-JP" noProof="0" dirty="0" smtClean="0"/>
              <a:t>means that if you want to continue as a researcher in any field, you need to publish your work so your peers can review and critique your work. Getting published will help you with your grant writing and increase the chances of you getting funded. You need to be able to write strong grant applications as well as</a:t>
            </a:r>
            <a:r>
              <a:rPr lang="en-US" altLang="ja-JP" baseline="0" noProof="0" dirty="0" smtClean="0"/>
              <a:t> journal manuscripts. And once you get funded, you can employ other researchers and continue to do experiments in the areas you are interested in and publish more articles.</a:t>
            </a:r>
            <a:endParaRPr lang="en-US" altLang="ja-JP"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4</a:t>
            </a:fld>
            <a:endParaRPr lang="de-DE"/>
          </a:p>
        </p:txBody>
      </p:sp>
    </p:spTree>
    <p:extLst>
      <p:ext uri="{BB962C8B-B14F-4D97-AF65-F5344CB8AC3E}">
        <p14:creationId xmlns:p14="http://schemas.microsoft.com/office/powerpoint/2010/main" val="344695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a:spcBef>
                <a:spcPct val="0"/>
              </a:spcBef>
            </a:pPr>
            <a:r>
              <a:rPr lang="en-GB" smtClean="0">
                <a:latin typeface="Times"/>
              </a:rPr>
              <a:t>Height: 7 times Empire State Building (1250 feet)</a:t>
            </a:r>
          </a:p>
        </p:txBody>
      </p:sp>
      <p:sp>
        <p:nvSpPr>
          <p:cNvPr id="27652" name="Slide Number Placeholder 3"/>
          <p:cNvSpPr>
            <a:spLocks noGrp="1"/>
          </p:cNvSpPr>
          <p:nvPr>
            <p:ph type="sldNum" sz="quarter" idx="5"/>
          </p:nvPr>
        </p:nvSpPr>
        <p:spPr>
          <a:noFill/>
        </p:spPr>
        <p:txBody>
          <a:bodyPr/>
          <a:lstStyle/>
          <a:p>
            <a:fld id="{32BAF8E9-819A-439E-9A4A-AD146E594914}" type="slidenum">
              <a:rPr lang="en-US" smtClean="0">
                <a:latin typeface="Calibri" pitchFamily="34" charset="0"/>
                <a:cs typeface="Arial" pitchFamily="34" charset="0"/>
              </a:rPr>
              <a:pPr/>
              <a:t>40</a:t>
            </a:fld>
            <a:endParaRPr lang="en-US" smtClean="0">
              <a:latin typeface="Calibri"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41</a:t>
            </a:fld>
            <a:endParaRPr lang="de-DE"/>
          </a:p>
        </p:txBody>
      </p:sp>
    </p:spTree>
    <p:extLst>
      <p:ext uri="{BB962C8B-B14F-4D97-AF65-F5344CB8AC3E}">
        <p14:creationId xmlns:p14="http://schemas.microsoft.com/office/powerpoint/2010/main" val="229946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2411"/>
              </a:spcBef>
              <a:spcAft>
                <a:spcPts val="0"/>
              </a:spcAft>
              <a:buClr>
                <a:schemeClr val="accent1"/>
              </a:buClr>
              <a:defRPr/>
            </a:pPr>
            <a:r>
              <a:rPr lang="en-US" altLang="ja-JP" b="1" noProof="0" dirty="0" smtClean="0"/>
              <a:t>[Remember to insert the correct nationality of the audience you are talking to in this slide]</a:t>
            </a:r>
          </a:p>
          <a:p>
            <a:pPr marL="172232" indent="-172232" fontAlgn="auto">
              <a:spcBef>
                <a:spcPts val="2411"/>
              </a:spcBef>
              <a:spcAft>
                <a:spcPts val="0"/>
              </a:spcAft>
              <a:buClr>
                <a:schemeClr val="accent1"/>
              </a:buClr>
              <a:buFont typeface="Arial" pitchFamily="34" charset="0"/>
              <a:buChar char="•"/>
              <a:defRPr/>
            </a:pPr>
            <a:r>
              <a:rPr lang="en-US" altLang="ja-JP" noProof="0" dirty="0" smtClean="0"/>
              <a:t>Now I know it may seem unfair and it can be difficult for people whose first</a:t>
            </a:r>
            <a:r>
              <a:rPr lang="en-US" altLang="ja-JP" baseline="0" noProof="0" dirty="0" smtClean="0"/>
              <a:t> language isn’t English but right now, in the world today, English is the international language of science. So it is extremely important that you write manuscripts that can be submitted to English peer-reviewed books/journals. Be aware that other scientists want to hear from local scientists. They know that lots of good science is happening here and they want to hear about it. Scientists are curious people!</a:t>
            </a:r>
          </a:p>
          <a:p>
            <a:pPr marL="172232" indent="-172232" fontAlgn="auto">
              <a:spcBef>
                <a:spcPts val="2411"/>
              </a:spcBef>
              <a:spcAft>
                <a:spcPts val="0"/>
              </a:spcAft>
              <a:buClr>
                <a:schemeClr val="accent1"/>
              </a:buClr>
              <a:buFont typeface="Arial" pitchFamily="34" charset="0"/>
              <a:buChar char="•"/>
              <a:defRPr/>
            </a:pPr>
            <a:r>
              <a:rPr lang="en-US" altLang="ja-JP" baseline="0" noProof="0" dirty="0" smtClean="0"/>
              <a:t>Also, publishing in English allows you to become a very effective science communicator because you suddenly have a much wider audience that you can reach than if you publish in your native tongue.</a:t>
            </a:r>
          </a:p>
          <a:p>
            <a:pPr marL="172232" indent="-172232" fontAlgn="auto">
              <a:spcBef>
                <a:spcPts val="2411"/>
              </a:spcBef>
              <a:spcAft>
                <a:spcPts val="0"/>
              </a:spcAft>
              <a:buClr>
                <a:schemeClr val="accent1"/>
              </a:buClr>
              <a:buFont typeface="Arial" pitchFamily="34" charset="0"/>
              <a:buChar char="•"/>
              <a:defRPr/>
            </a:pPr>
            <a:r>
              <a:rPr lang="en-US" altLang="ja-JP" baseline="0" noProof="0" dirty="0" smtClean="0"/>
              <a:t>Of course, the number of publications you have is directly related to your career advancement and funding success. The majority of the world’s best journals are published in English, so it only makes sense that if you want to advance your reputation as an expert in a particular field you need to publish in these English journals.</a:t>
            </a:r>
          </a:p>
          <a:p>
            <a:pPr marL="172232" indent="-172232" fontAlgn="auto">
              <a:spcBef>
                <a:spcPts val="2411"/>
              </a:spcBef>
              <a:spcAft>
                <a:spcPts val="0"/>
              </a:spcAft>
              <a:buClr>
                <a:schemeClr val="accent1"/>
              </a:buClr>
              <a:buFont typeface="Arial" pitchFamily="34" charset="0"/>
              <a:buChar char="•"/>
              <a:defRPr/>
            </a:pPr>
            <a:endParaRPr lang="en-US" altLang="ja-JP" noProof="0"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5</a:t>
            </a:fld>
            <a:endParaRPr lang="en-NZ" dirty="0"/>
          </a:p>
        </p:txBody>
      </p:sp>
    </p:spTree>
    <p:extLst>
      <p:ext uri="{BB962C8B-B14F-4D97-AF65-F5344CB8AC3E}">
        <p14:creationId xmlns:p14="http://schemas.microsoft.com/office/powerpoint/2010/main" val="406040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Both</a:t>
            </a:r>
            <a:r>
              <a:rPr lang="en-US" baseline="0" dirty="0" smtClean="0"/>
              <a:t> books and journals useful information to scientists on a topic. But they each have a different purpose.</a:t>
            </a:r>
          </a:p>
          <a:p>
            <a:r>
              <a:rPr lang="en-US" baseline="0" dirty="0" smtClean="0"/>
              <a:t>Academic books tend to be a complete work on a very specific topic. Whilst a journal is an ongoing publication that publishes primary research papers.</a:t>
            </a:r>
          </a:p>
          <a:p>
            <a:r>
              <a:rPr lang="en-US" baseline="0" dirty="0" smtClean="0"/>
              <a:t>It can be said that books can represent a collection of manuscripts on related topics. These are then published together under a title for the book that unifies the collection.</a:t>
            </a:r>
          </a:p>
          <a:p>
            <a:r>
              <a:rPr lang="en-US" baseline="0" dirty="0" smtClean="0"/>
              <a:t>In contrast to this, when you see a review article in a journal, it is highly likely that it will be unrelated to the other articles that have been published in the same issue. Review article in journals are published because they are timely and the editors of the journal believe that a review is needed. Maybe because there is a lot of published material that needs to be united. Or it’s a new and emerging field where a lot of publications have been produced in a very short space of time.</a:t>
            </a:r>
          </a:p>
          <a:p>
            <a:r>
              <a:rPr lang="en-US" dirty="0" smtClean="0"/>
              <a:t>Why would</a:t>
            </a:r>
            <a:r>
              <a:rPr lang="en-US" baseline="0" dirty="0" smtClean="0"/>
              <a:t> you publish in a journal?</a:t>
            </a:r>
          </a:p>
          <a:p>
            <a:r>
              <a:rPr lang="en-US" baseline="0" dirty="0" smtClean="0"/>
              <a:t>Well, because your results are new and exciting. You can get your work published quickly, much quicker than if you were writing a book or book chapter. </a:t>
            </a:r>
          </a:p>
          <a:p>
            <a:r>
              <a:rPr lang="en-US" baseline="0" dirty="0" smtClean="0"/>
              <a:t>There is already an established readership for the journal. Your work is unlikely to be a complete picture, instead it’s only small piece in a much larger puzzle. </a:t>
            </a:r>
          </a:p>
          <a:p>
            <a:r>
              <a:rPr lang="en-US" baseline="0" dirty="0" smtClean="0"/>
              <a:t>Journals also accept various types of manuscripts, whether it’s a short or rapid communication, or a full </a:t>
            </a:r>
            <a:r>
              <a:rPr lang="en-US" dirty="0"/>
              <a:t>article. </a:t>
            </a:r>
            <a:endParaRPr lang="en-US" dirty="0" smtClean="0"/>
          </a:p>
          <a:p>
            <a:r>
              <a:rPr lang="en-US" dirty="0" smtClean="0"/>
              <a:t>AQ</a:t>
            </a:r>
            <a:r>
              <a:rPr lang="en-US" dirty="0"/>
              <a:t>: COMMENTA CHE PUBBLICARE SULLE RIVISTE INTERESSA TUTTI MENTRE PUBBLICARE SUI LIBRI NO. INOLTRE LA SCELTA DIPENDE ANCHE DALLE AREE….</a:t>
            </a:r>
          </a:p>
          <a:p>
            <a:endParaRPr lang="en-US" dirty="0" smtClean="0"/>
          </a:p>
          <a:p>
            <a:endParaRPr lang="de-DE" dirty="0" smtClean="0"/>
          </a:p>
          <a:p>
            <a:endParaRPr lang="en-US" baseline="0" dirty="0" smtClean="0"/>
          </a:p>
          <a:p>
            <a:endParaRPr lang="en-US" dirty="0" smtClean="0"/>
          </a:p>
          <a:p>
            <a:endParaRPr lang="de-DE" dirty="0"/>
          </a:p>
        </p:txBody>
      </p:sp>
      <p:sp>
        <p:nvSpPr>
          <p:cNvPr id="4" name="Foliennummernplatzhalter 3"/>
          <p:cNvSpPr>
            <a:spLocks noGrp="1"/>
          </p:cNvSpPr>
          <p:nvPr>
            <p:ph type="sldNum" sz="quarter" idx="10"/>
          </p:nvPr>
        </p:nvSpPr>
        <p:spPr/>
        <p:txBody>
          <a:bodyPr/>
          <a:lstStyle/>
          <a:p>
            <a:fld id="{0A51F9BD-5DF6-4FC3-9F68-897DBA21851A}" type="slidenum">
              <a:rPr lang="en-NZ" smtClean="0"/>
              <a:pPr/>
              <a:t>6</a:t>
            </a:fld>
            <a:endParaRPr lang="en-NZ" dirty="0"/>
          </a:p>
        </p:txBody>
      </p:sp>
    </p:spTree>
    <p:extLst>
      <p:ext uri="{BB962C8B-B14F-4D97-AF65-F5344CB8AC3E}">
        <p14:creationId xmlns:p14="http://schemas.microsoft.com/office/powerpoint/2010/main" val="78498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noProof="0" dirty="0" smtClean="0"/>
              <a:t>Now this graph shows you the</a:t>
            </a:r>
            <a:r>
              <a:rPr lang="en-US" altLang="ja-JP" baseline="0" noProof="0" dirty="0" smtClean="0"/>
              <a:t> competitive nature of manuscript publication. The blue line indicates the increase in journal numbers form 1990 to 2008. It is approximately a 3% increase each year. Now the red line shows the increase in the numbers of manuscripts submitted to journals – these has been increasing at a rate of 10-12% each year. So you can see there is now a massive difference in the numbers of journals available and the manuscripts submitted to them. What does this mean for you? Well, basically it is even more difficult now for you to get published because of all the competition out there. So you need to write the very best manuscript possible, and </a:t>
            </a:r>
            <a:r>
              <a:rPr lang="en-US" altLang="ja-JP" b="1" i="1" baseline="0" noProof="0" dirty="0" smtClean="0"/>
              <a:t>IT HAS TO BE</a:t>
            </a:r>
            <a:r>
              <a:rPr lang="en-US" altLang="ja-JP" baseline="0" noProof="0" dirty="0" smtClean="0"/>
              <a:t> in clear and concise English so that it is easy for journal editors and peer reviewers to understand. This will help increase the chances of your manuscript being accepted for publication. </a:t>
            </a:r>
            <a:endParaRPr lang="en-US" altLang="ja-JP" noProof="0"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7</a:t>
            </a:fld>
            <a:endParaRPr lang="en-NZ" dirty="0"/>
          </a:p>
        </p:txBody>
      </p:sp>
    </p:spTree>
    <p:extLst>
      <p:ext uri="{BB962C8B-B14F-4D97-AF65-F5344CB8AC3E}">
        <p14:creationId xmlns:p14="http://schemas.microsoft.com/office/powerpoint/2010/main" val="20016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COMMENT FOR JUNIOR</a:t>
            </a:r>
            <a:r>
              <a:rPr lang="it-IT" baseline="0" dirty="0" smtClean="0"/>
              <a:t> RESEARCHERS</a:t>
            </a:r>
            <a:endParaRPr lang="it-IT" dirty="0"/>
          </a:p>
        </p:txBody>
      </p:sp>
      <p:sp>
        <p:nvSpPr>
          <p:cNvPr id="4" name="Segnaposto numero diapositiva 3"/>
          <p:cNvSpPr>
            <a:spLocks noGrp="1"/>
          </p:cNvSpPr>
          <p:nvPr>
            <p:ph type="sldNum" sz="quarter" idx="10"/>
          </p:nvPr>
        </p:nvSpPr>
        <p:spPr/>
        <p:txBody>
          <a:bodyPr/>
          <a:lstStyle/>
          <a:p>
            <a:pPr>
              <a:defRPr/>
            </a:pPr>
            <a:fld id="{2E235104-248F-4682-BDD4-355EE6B96450}" type="slidenum">
              <a:rPr lang="de-DE" smtClean="0"/>
              <a:pPr>
                <a:defRPr/>
              </a:pPr>
              <a:t>8</a:t>
            </a:fld>
            <a:endParaRPr lang="de-DE"/>
          </a:p>
        </p:txBody>
      </p:sp>
    </p:spTree>
    <p:extLst>
      <p:ext uri="{BB962C8B-B14F-4D97-AF65-F5344CB8AC3E}">
        <p14:creationId xmlns:p14="http://schemas.microsoft.com/office/powerpoint/2010/main" val="4287201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b="1" noProof="0" dirty="0" smtClean="0"/>
              <a:t>[replace image as appropriate to audience]</a:t>
            </a:r>
          </a:p>
          <a:p>
            <a:endParaRPr lang="en-US" altLang="ja-JP" noProof="0" dirty="0" smtClean="0"/>
          </a:p>
          <a:p>
            <a:r>
              <a:rPr lang="en-US" altLang="ja-JP" noProof="0" dirty="0" smtClean="0"/>
              <a:t>So what do journal editors want,</a:t>
            </a:r>
            <a:r>
              <a:rPr lang="en-US" altLang="ja-JP" baseline="0" noProof="0" dirty="0" smtClean="0"/>
              <a:t> and look for, in the many manuscripts that are submitted to them everyday?</a:t>
            </a:r>
            <a:endParaRPr lang="en-US" altLang="ja-JP" noProof="0" dirty="0" smtClean="0"/>
          </a:p>
          <a:p>
            <a:pPr marL="172232" indent="-172232">
              <a:buFont typeface="Arial" pitchFamily="34" charset="0"/>
              <a:buChar char="•"/>
            </a:pPr>
            <a:r>
              <a:rPr lang="en-US" altLang="ja-JP" noProof="0" dirty="0" smtClean="0"/>
              <a:t>Having talked to many journal editors, and publishers, the common thing that </a:t>
            </a:r>
            <a:r>
              <a:rPr lang="en-US" altLang="ja-JP" b="1" i="1" noProof="0" dirty="0" smtClean="0"/>
              <a:t>ALL</a:t>
            </a:r>
            <a:r>
              <a:rPr lang="en-US" altLang="ja-JP" noProof="0" dirty="0" smtClean="0"/>
              <a:t> of them say when asked what they want in a journal manuscript,</a:t>
            </a:r>
            <a:r>
              <a:rPr lang="en-US" altLang="ja-JP" baseline="0" noProof="0" dirty="0" smtClean="0"/>
              <a:t> it’s </a:t>
            </a:r>
            <a:r>
              <a:rPr lang="en-US" altLang="ja-JP" b="1" i="1" baseline="0" noProof="0" dirty="0" smtClean="0"/>
              <a:t>GOOD QUALITY SCIENCE</a:t>
            </a:r>
            <a:r>
              <a:rPr lang="en-US" altLang="ja-JP" baseline="0" noProof="0" dirty="0" smtClean="0"/>
              <a:t>. The basis of this, of course, is a good study design.</a:t>
            </a:r>
          </a:p>
          <a:p>
            <a:pPr marL="172232" indent="-172232">
              <a:buFont typeface="Arial" pitchFamily="34" charset="0"/>
              <a:buChar char="•"/>
            </a:pPr>
            <a:r>
              <a:rPr lang="en-US" altLang="ja-JP" noProof="0" dirty="0" smtClean="0"/>
              <a:t>They want manuscripts that will stand up to peer review. </a:t>
            </a:r>
          </a:p>
          <a:p>
            <a:pPr marL="172232" indent="-172232">
              <a:buFont typeface="Arial" pitchFamily="34" charset="0"/>
              <a:buChar char="•"/>
            </a:pPr>
            <a:r>
              <a:rPr lang="en-US" altLang="ja-JP" noProof="0" dirty="0" smtClean="0"/>
              <a:t>A manuscript has to contain original and new research that advances an</a:t>
            </a:r>
            <a:r>
              <a:rPr lang="en-US" altLang="ja-JP" baseline="0" noProof="0" dirty="0" smtClean="0"/>
              <a:t> area of research – in other words, it has to be original. </a:t>
            </a:r>
          </a:p>
          <a:p>
            <a:pPr marL="172232" indent="-172232">
              <a:buFont typeface="Arial" pitchFamily="34" charset="0"/>
              <a:buChar char="•"/>
            </a:pPr>
            <a:r>
              <a:rPr lang="en-US" altLang="ja-JP" baseline="0" noProof="0" dirty="0" smtClean="0"/>
              <a:t>Your manuscript needs to be interesting to the people, the specific audience, that read the journal. It helps if you’re working in an active research area, a hot topic, some outstanding or new field that has lots of citations associated with it.</a:t>
            </a:r>
          </a:p>
          <a:p>
            <a:pPr marL="172232" indent="-172232">
              <a:buFont typeface="Arial" pitchFamily="34" charset="0"/>
              <a:buChar char="•"/>
            </a:pPr>
            <a:r>
              <a:rPr lang="en-US" altLang="ja-JP" baseline="0" noProof="0" dirty="0" smtClean="0"/>
              <a:t>Another common thing that journal editors like to see is </a:t>
            </a:r>
            <a:r>
              <a:rPr lang="en-US" altLang="ja-JP" b="1" i="1" baseline="0" noProof="0" dirty="0" smtClean="0"/>
              <a:t>CLEAR AND CONCISE</a:t>
            </a:r>
            <a:r>
              <a:rPr lang="en-US" altLang="ja-JP" baseline="0" noProof="0" dirty="0" smtClean="0"/>
              <a:t> writing. Manuscripts that are logical and easy for them to understand. If there are language problems with a manuscript, it becomes difficult for an editor or a reviewer to understand what you mean and makes it more difficult for them to assess your research results.</a:t>
            </a:r>
            <a:endParaRPr lang="en-US" altLang="ja-JP" noProof="0"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9</a:t>
            </a:fld>
            <a:endParaRPr lang="en-NZ" dirty="0"/>
          </a:p>
        </p:txBody>
      </p:sp>
    </p:spTree>
    <p:extLst>
      <p:ext uri="{BB962C8B-B14F-4D97-AF65-F5344CB8AC3E}">
        <p14:creationId xmlns:p14="http://schemas.microsoft.com/office/powerpoint/2010/main" val="1416821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10" name="Rechteck 9"/>
          <p:cNvSpPr/>
          <p:nvPr/>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l" eaLnBrk="1" fontAlgn="auto" hangingPunct="1">
              <a:spcBef>
                <a:spcPts val="0"/>
              </a:spcBef>
              <a:spcAft>
                <a:spcPts val="0"/>
              </a:spcAft>
              <a:defRPr/>
            </a:pPr>
            <a:endParaRPr lang="de-DE" b="0" dirty="0" smtClean="0">
              <a:solidFill>
                <a:srgbClr val="5F5F5F"/>
              </a:solidFill>
              <a:latin typeface="Calibri"/>
            </a:endParaRPr>
          </a:p>
        </p:txBody>
      </p:sp>
      <p:pic>
        <p:nvPicPr>
          <p:cNvPr id="11" name="Bild 10" descr="ppt_screen_Horse.gif"/>
          <p:cNvPicPr>
            <a:picLocks noChangeAspect="1"/>
          </p:cNvPicPr>
          <p:nvPr/>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pic>
        <p:nvPicPr>
          <p:cNvPr id="12" name="Bild 11" descr="verlau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000" y="3132000"/>
            <a:ext cx="1885950" cy="514350"/>
          </a:xfrm>
          <a:prstGeom prst="rect">
            <a:avLst/>
          </a:prstGeom>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de-DE" smtClean="0"/>
              <a:t>Formatvorlage des Untertitelmasters durch Klicken bearbeiten</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de-DE" smtClean="0"/>
              <a:t>Titelmasterformat durch Klicken bearbeiten</a:t>
            </a:r>
            <a:endParaRPr lang="de-DE" dirty="0"/>
          </a:p>
        </p:txBody>
      </p:sp>
      <p:sp>
        <p:nvSpPr>
          <p:cNvPr id="8" name="Rechteck 7"/>
          <p:cNvSpPr/>
          <p:nvPr/>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l" eaLnBrk="1" fontAlgn="auto" hangingPunct="1">
              <a:spcBef>
                <a:spcPts val="0"/>
              </a:spcBef>
              <a:spcAft>
                <a:spcPts val="0"/>
              </a:spcAft>
              <a:defRPr/>
            </a:pPr>
            <a:endParaRPr lang="de-DE" b="0" dirty="0" smtClean="0">
              <a:solidFill>
                <a:srgbClr val="5F5F5F"/>
              </a:solidFill>
              <a:latin typeface="Calibri"/>
            </a:endParaRPr>
          </a:p>
        </p:txBody>
      </p:sp>
      <p:pic>
        <p:nvPicPr>
          <p:cNvPr id="9" name="Bild 10" descr="ppt_screen_Horse.gif"/>
          <p:cNvPicPr>
            <a:picLocks noChangeAspect="1"/>
          </p:cNvPicPr>
          <p:nvPr/>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pic>
        <p:nvPicPr>
          <p:cNvPr id="14" name="Bild 11" descr="verlau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5" name="Bild 21" descr="Springer_cmyk.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000" y="3132000"/>
            <a:ext cx="1885950" cy="514350"/>
          </a:xfrm>
          <a:prstGeom prst="rect">
            <a:avLst/>
          </a:prstGeom>
        </p:spPr>
      </p:pic>
    </p:spTree>
    <p:extLst>
      <p:ext uri="{BB962C8B-B14F-4D97-AF65-F5344CB8AC3E}">
        <p14:creationId xmlns:p14="http://schemas.microsoft.com/office/powerpoint/2010/main" val="299249156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2743098025"/>
      </p:ext>
    </p:extLst>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262363"/>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23967470"/>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Tree>
    <p:extLst>
      <p:ext uri="{BB962C8B-B14F-4D97-AF65-F5344CB8AC3E}">
        <p14:creationId xmlns:p14="http://schemas.microsoft.com/office/powerpoint/2010/main" val="1824455960"/>
      </p:ext>
    </p:extLst>
  </p:cSld>
  <p:clrMapOvr>
    <a:masterClrMapping/>
  </p:clrMapOvr>
  <p:transition xmlns:p14="http://schemas.microsoft.com/office/powerpoint/2010/mai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5463" y="1439863"/>
            <a:ext cx="80629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p14="http://schemas.microsoft.com/office/powerpoint/2010/main" val="7578936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hasCustomPrompt="1"/>
          </p:nvPr>
        </p:nvSpPr>
        <p:spPr bwMode="auto">
          <a:xfrm>
            <a:off x="522000" y="1519237"/>
            <a:ext cx="80822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noProof="0" dirty="0" smtClean="0"/>
              <a:t>Click to edit text</a:t>
            </a:r>
          </a:p>
          <a:p>
            <a:pPr lvl="0"/>
            <a:r>
              <a:rPr lang="en-US" noProof="0" dirty="0" smtClean="0"/>
              <a:t>text</a:t>
            </a:r>
          </a:p>
        </p:txBody>
      </p:sp>
      <p:sp>
        <p:nvSpPr>
          <p:cNvPr id="4" name="Titel 3"/>
          <p:cNvSpPr>
            <a:spLocks noGrp="1"/>
          </p:cNvSpPr>
          <p:nvPr>
            <p:ph type="title" hasCustomPrompt="1"/>
          </p:nvPr>
        </p:nvSpPr>
        <p:spPr/>
        <p:txBody>
          <a:bodyPr/>
          <a:lstStyle>
            <a:lvl1pPr>
              <a:defRPr/>
            </a:lvl1pPr>
          </a:lstStyle>
          <a:p>
            <a:r>
              <a:rPr lang="en-US" noProof="0" dirty="0" smtClean="0"/>
              <a:t>Click to edit Headline</a:t>
            </a:r>
            <a:endParaRPr lang="en-US" noProof="0" dirty="0"/>
          </a:p>
        </p:txBody>
      </p:sp>
    </p:spTree>
    <p:extLst>
      <p:ext uri="{BB962C8B-B14F-4D97-AF65-F5344CB8AC3E}">
        <p14:creationId xmlns:p14="http://schemas.microsoft.com/office/powerpoint/2010/main" val="12534288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41935765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6314314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20851180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5463" y="1439863"/>
            <a:ext cx="80629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p14="http://schemas.microsoft.com/office/powerpoint/2010/main" val="595090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200"/>
            </a:lvl1pPr>
          </a:lstStyle>
          <a:p>
            <a:pPr lvl="0"/>
            <a:r>
              <a:rPr lang="de-DE" smtClean="0"/>
              <a:t>Titelmasterformat durch Klicken bearbeiten</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Segnaposto contenuto 4"/>
          <p:cNvSpPr>
            <a:spLocks noGrp="1"/>
          </p:cNvSpPr>
          <p:nvPr>
            <p:ph sz="quarter" idx="12"/>
          </p:nvPr>
        </p:nvSpPr>
        <p:spPr>
          <a:xfrm>
            <a:off x="2438400" y="381000"/>
            <a:ext cx="914400" cy="914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2148759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5463" y="1439863"/>
            <a:ext cx="80629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p14="http://schemas.microsoft.com/office/powerpoint/2010/main" val="11480594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7" name="Content Placeholder 6"/>
          <p:cNvSpPr>
            <a:spLocks noGrp="1" noChangeArrowheads="1"/>
          </p:cNvSpPr>
          <p:nvPr>
            <p:ph idx="11"/>
          </p:nvPr>
        </p:nvSpPr>
        <p:spPr bwMode="auto">
          <a:xfrm>
            <a:off x="537966" y="1439863"/>
            <a:ext cx="3832671"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Rectangle 6"/>
          <p:cNvSpPr>
            <a:spLocks noGrp="1" noChangeArrowheads="1"/>
          </p:cNvSpPr>
          <p:nvPr>
            <p:ph idx="12"/>
          </p:nvPr>
        </p:nvSpPr>
        <p:spPr bwMode="auto">
          <a:xfrm>
            <a:off x="4547991" y="1439863"/>
            <a:ext cx="3983037"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r>
              <a:rPr lang="de-DE" smtClean="0"/>
              <a:t>Titelmasterformat durch Klicken bearbeiten</a:t>
            </a:r>
            <a:endParaRPr lang="de-DE" dirty="0"/>
          </a:p>
        </p:txBody>
      </p:sp>
    </p:spTree>
    <p:extLst>
      <p:ext uri="{BB962C8B-B14F-4D97-AF65-F5344CB8AC3E}">
        <p14:creationId xmlns:p14="http://schemas.microsoft.com/office/powerpoint/2010/main" val="10084228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37965" y="1447805"/>
            <a:ext cx="390468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537965" y="1879605"/>
            <a:ext cx="3902075"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547990" y="1446644"/>
            <a:ext cx="3983037"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13" name="Inhaltsplatzhalter 3"/>
          <p:cNvSpPr>
            <a:spLocks noGrp="1"/>
          </p:cNvSpPr>
          <p:nvPr>
            <p:ph sz="half" idx="10"/>
          </p:nvPr>
        </p:nvSpPr>
        <p:spPr>
          <a:xfrm>
            <a:off x="4547991" y="1879605"/>
            <a:ext cx="3983037"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r>
              <a:rPr lang="de-DE" smtClean="0"/>
              <a:t>Titelmasterformat durch Klicken bearbeiten</a:t>
            </a:r>
            <a:endParaRPr lang="de-DE" dirty="0"/>
          </a:p>
        </p:txBody>
      </p:sp>
    </p:spTree>
    <p:extLst>
      <p:ext uri="{BB962C8B-B14F-4D97-AF65-F5344CB8AC3E}">
        <p14:creationId xmlns:p14="http://schemas.microsoft.com/office/powerpoint/2010/main" val="4028271715"/>
      </p:ext>
    </p:extLst>
  </p:cSld>
  <p:clrMapOvr>
    <a:masterClrMapping/>
  </p:clrMapOvr>
  <p:transition xmlns:p14="http://schemas.microsoft.com/office/powerpoint/2010/mai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0"/>
            <a:r>
              <a:rPr lang="de-DE" smtClean="0"/>
              <a:t>Titelmasterformat durch Klicken bearbeiten</a:t>
            </a:r>
            <a:endParaRPr lang="de-DE" dirty="0"/>
          </a:p>
        </p:txBody>
      </p:sp>
    </p:spTree>
    <p:extLst>
      <p:ext uri="{BB962C8B-B14F-4D97-AF65-F5344CB8AC3E}">
        <p14:creationId xmlns:p14="http://schemas.microsoft.com/office/powerpoint/2010/main" val="2163752781"/>
      </p:ext>
    </p:extLst>
  </p:cSld>
  <p:clrMapOvr>
    <a:masterClrMapping/>
  </p:clrMapOvr>
  <p:transition xmlns:p14="http://schemas.microsoft.com/office/powerpoint/2010/main" spd="slow"/>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520581"/>
      </p:ext>
    </p:extLst>
  </p:cSld>
  <p:clrMapOvr>
    <a:masterClrMapping/>
  </p:clrMapOvr>
  <p:transition xmlns:p14="http://schemas.microsoft.com/office/powerpoint/2010/mai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sic grid">
    <p:spTree>
      <p:nvGrpSpPr>
        <p:cNvPr id="1" name=""/>
        <p:cNvGrpSpPr/>
        <p:nvPr/>
      </p:nvGrpSpPr>
      <p:grpSpPr>
        <a:xfrm>
          <a:off x="0" y="0"/>
          <a:ext cx="0" cy="0"/>
          <a:chOff x="0" y="0"/>
          <a:chExt cx="0" cy="0"/>
        </a:xfrm>
      </p:grpSpPr>
      <p:sp>
        <p:nvSpPr>
          <p:cNvPr id="15" name="Titel 1"/>
          <p:cNvSpPr>
            <a:spLocks noGrp="1"/>
          </p:cNvSpPr>
          <p:nvPr>
            <p:ph type="title" hasCustomPrompt="1"/>
          </p:nvPr>
        </p:nvSpPr>
        <p:spPr>
          <a:xfrm>
            <a:off x="3635897" y="2996952"/>
            <a:ext cx="1800200" cy="504056"/>
          </a:xfrm>
        </p:spPr>
        <p:txBody>
          <a:bodyPr/>
          <a:lstStyle>
            <a:lvl1pPr>
              <a:defRPr sz="3000">
                <a:solidFill>
                  <a:srgbClr val="999999"/>
                </a:solidFill>
              </a:defRPr>
            </a:lvl1pPr>
          </a:lstStyle>
          <a:p>
            <a:r>
              <a:rPr lang="de-DE" dirty="0" smtClean="0">
                <a:latin typeface="Calibri" charset="0"/>
                <a:ea typeface="Calibri" charset="0"/>
              </a:rPr>
              <a:t>Basic </a:t>
            </a:r>
            <a:r>
              <a:rPr lang="de-DE" dirty="0" err="1" smtClean="0">
                <a:latin typeface="Calibri" charset="0"/>
                <a:ea typeface="Calibri" charset="0"/>
              </a:rPr>
              <a:t>Grid</a:t>
            </a:r>
            <a:endParaRPr lang="de-DE" dirty="0">
              <a:latin typeface="Calibri" charset="0"/>
              <a:ea typeface="Calibri" charset="0"/>
            </a:endParaRPr>
          </a:p>
        </p:txBody>
      </p:sp>
      <p:grpSp>
        <p:nvGrpSpPr>
          <p:cNvPr id="2" name="Gruppierung 26"/>
          <p:cNvGrpSpPr/>
          <p:nvPr/>
        </p:nvGrpSpPr>
        <p:grpSpPr>
          <a:xfrm>
            <a:off x="539552" y="908720"/>
            <a:ext cx="8157581" cy="5974680"/>
            <a:chOff x="539552" y="908720"/>
            <a:chExt cx="8157581" cy="5974680"/>
          </a:xfrm>
        </p:grpSpPr>
        <p:cxnSp>
          <p:nvCxnSpPr>
            <p:cNvPr id="17" name="Gerade Verbindung 8"/>
            <p:cNvCxnSpPr>
              <a:cxnSpLocks noChangeShapeType="1"/>
            </p:cNvCxnSpPr>
            <p:nvPr/>
          </p:nvCxnSpPr>
          <p:spPr bwMode="auto">
            <a:xfrm>
              <a:off x="546755" y="927770"/>
              <a:ext cx="0" cy="59492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18" name="Gerade Verbindung 9"/>
            <p:cNvCxnSpPr>
              <a:cxnSpLocks noChangeShapeType="1"/>
            </p:cNvCxnSpPr>
            <p:nvPr/>
          </p:nvCxnSpPr>
          <p:spPr bwMode="auto">
            <a:xfrm>
              <a:off x="8690163"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19" name="Gerade Verbindung 18"/>
            <p:cNvCxnSpPr>
              <a:cxnSpLocks noChangeShapeType="1"/>
            </p:cNvCxnSpPr>
            <p:nvPr/>
          </p:nvCxnSpPr>
          <p:spPr bwMode="auto">
            <a:xfrm>
              <a:off x="553105" y="1162099"/>
              <a:ext cx="8143200"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20" name="Gerade Verbindung 19"/>
            <p:cNvCxnSpPr>
              <a:cxnSpLocks noChangeShapeType="1"/>
            </p:cNvCxnSpPr>
            <p:nvPr/>
          </p:nvCxnSpPr>
          <p:spPr bwMode="auto">
            <a:xfrm flipV="1">
              <a:off x="539552" y="912813"/>
              <a:ext cx="8157581" cy="1662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21" name="Gerade Verbindung 12"/>
            <p:cNvCxnSpPr>
              <a:cxnSpLocks noChangeShapeType="1"/>
            </p:cNvCxnSpPr>
            <p:nvPr userDrawn="1"/>
          </p:nvCxnSpPr>
          <p:spPr bwMode="auto">
            <a:xfrm>
              <a:off x="554494" y="6331733"/>
              <a:ext cx="812943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24" name="Gerade Verbindung 12"/>
            <p:cNvCxnSpPr>
              <a:cxnSpLocks noChangeShapeType="1"/>
            </p:cNvCxnSpPr>
            <p:nvPr userDrawn="1"/>
          </p:nvCxnSpPr>
          <p:spPr bwMode="auto">
            <a:xfrm>
              <a:off x="546935" y="1514320"/>
              <a:ext cx="814320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22493971"/>
      </p:ext>
    </p:extLst>
  </p:cSld>
  <p:clrMapOvr>
    <a:masterClrMapping/>
  </p:clrMapOvr>
  <p:transition xmlns:p14="http://schemas.microsoft.com/office/powerpoint/2010/mai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Titelfolie">
    <p:spTree>
      <p:nvGrpSpPr>
        <p:cNvPr id="1" name=""/>
        <p:cNvGrpSpPr/>
        <p:nvPr/>
      </p:nvGrpSpPr>
      <p:grpSpPr>
        <a:xfrm>
          <a:off x="0" y="0"/>
          <a:ext cx="0" cy="0"/>
          <a:chOff x="0" y="0"/>
          <a:chExt cx="0" cy="0"/>
        </a:xfrm>
      </p:grpSpPr>
      <p:sp>
        <p:nvSpPr>
          <p:cNvPr id="10" name="Rechteck 9"/>
          <p:cNvSpPr/>
          <p:nvPr/>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l" eaLnBrk="1" fontAlgn="auto" hangingPunct="1">
              <a:spcBef>
                <a:spcPts val="0"/>
              </a:spcBef>
              <a:spcAft>
                <a:spcPts val="0"/>
              </a:spcAft>
              <a:defRPr/>
            </a:pPr>
            <a:endParaRPr lang="de-DE" b="0" dirty="0" smtClean="0">
              <a:solidFill>
                <a:srgbClr val="5F5F5F"/>
              </a:solidFill>
              <a:latin typeface="Calibri"/>
            </a:endParaRPr>
          </a:p>
        </p:txBody>
      </p:sp>
      <p:pic>
        <p:nvPicPr>
          <p:cNvPr id="11" name="Bild 10" descr="ppt_screen_Horse.gif"/>
          <p:cNvPicPr>
            <a:picLocks noChangeAspect="1"/>
          </p:cNvPicPr>
          <p:nvPr/>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pic>
        <p:nvPicPr>
          <p:cNvPr id="12" name="Bild 11" descr="verlau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000" y="3132000"/>
            <a:ext cx="1885950" cy="514350"/>
          </a:xfrm>
          <a:prstGeom prst="rect">
            <a:avLst/>
          </a:prstGeom>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de-DE" smtClean="0"/>
              <a:t>Formatvorlage des Untertitelmasters durch Klicken bearbeiten</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23424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670436"/>
      </p:ext>
    </p:extLst>
  </p:cSld>
  <p:clrMapOvr>
    <a:masterClrMapping/>
  </p:clrMapOvr>
  <p:transition xmlns:p14="http://schemas.microsoft.com/office/powerpoint/2010/main" spd="slow"/>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23" Type="http://schemas.openxmlformats.org/officeDocument/2006/relationships/image" Target="../media/image2.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bwMode="auto">
          <a:xfrm>
            <a:off x="550862" y="896938"/>
            <a:ext cx="8135938" cy="310341"/>
          </a:xfrm>
          <a:prstGeom prst="rect">
            <a:avLst/>
          </a:prstGeom>
          <a:noFill/>
          <a:ln>
            <a:noFill/>
          </a:ln>
          <a:extLs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smtClean="0"/>
              <a:t>SpringerMaterials – The Landolt-Börnstein Database</a:t>
            </a:r>
            <a:endParaRPr lang="de-DE" dirty="0"/>
          </a:p>
        </p:txBody>
      </p:sp>
      <p:sp>
        <p:nvSpPr>
          <p:cNvPr id="14340" name="Rectangle 6"/>
          <p:cNvSpPr>
            <a:spLocks noGrp="1" noChangeArrowheads="1"/>
          </p:cNvSpPr>
          <p:nvPr>
            <p:ph type="body" idx="1"/>
          </p:nvPr>
        </p:nvSpPr>
        <p:spPr bwMode="auto">
          <a:xfrm>
            <a:off x="546100" y="1439863"/>
            <a:ext cx="8135938" cy="18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Bild 1" descr="Kopfbalken.png"/>
          <p:cNvPicPr>
            <a:picLocks/>
          </p:cNvPicPr>
          <p:nvPr/>
        </p:nvPicPr>
        <p:blipFill>
          <a:blip r:embed="rId22" cstate="email">
            <a:extLst>
              <a:ext uri="{28A0092B-C50C-407E-A947-70E740481C1C}">
                <a14:useLocalDpi xmlns:a14="http://schemas.microsoft.com/office/drawing/2010/main" val="0"/>
              </a:ext>
            </a:extLst>
          </a:blip>
          <a:stretch>
            <a:fillRect/>
          </a:stretch>
        </p:blipFill>
        <p:spPr>
          <a:xfrm>
            <a:off x="203835" y="0"/>
            <a:ext cx="8940165" cy="612000"/>
          </a:xfrm>
          <a:prstGeom prst="rect">
            <a:avLst/>
          </a:prstGeom>
        </p:spPr>
      </p:pic>
      <p:sp>
        <p:nvSpPr>
          <p:cNvPr id="9" name="Rectangle 8"/>
          <p:cNvSpPr>
            <a:spLocks noChangeArrowheads="1"/>
          </p:cNvSpPr>
          <p:nvPr/>
        </p:nvSpPr>
        <p:spPr bwMode="auto">
          <a:xfrm>
            <a:off x="539552" y="210736"/>
            <a:ext cx="288944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p>
            <a:pPr algn="l" eaLnBrk="1" fontAlgn="auto" hangingPunct="1">
              <a:spcBef>
                <a:spcPct val="0"/>
              </a:spcBef>
              <a:spcAft>
                <a:spcPts val="0"/>
              </a:spcAft>
            </a:pPr>
            <a:endParaRPr lang="de-DE" sz="900" dirty="0">
              <a:solidFill>
                <a:srgbClr val="002143"/>
              </a:solidFill>
              <a:latin typeface="Calibri" charset="0"/>
              <a:cs typeface="Geneva" charset="0"/>
            </a:endParaRPr>
          </a:p>
        </p:txBody>
      </p:sp>
      <p:pic>
        <p:nvPicPr>
          <p:cNvPr id="11" name="Bild 33" descr="Springer_cmyk.eps"/>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7613650" y="146050"/>
            <a:ext cx="1056132" cy="288036"/>
          </a:xfrm>
          <a:prstGeom prst="rect">
            <a:avLst/>
          </a:prstGeom>
        </p:spPr>
      </p:pic>
      <p:cxnSp>
        <p:nvCxnSpPr>
          <p:cNvPr id="12" name="Gerade Verbindung 11"/>
          <p:cNvCxnSpPr/>
          <p:nvPr/>
        </p:nvCxnSpPr>
        <p:spPr bwMode="auto">
          <a:xfrm>
            <a:off x="7350409"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sp>
        <p:nvSpPr>
          <p:cNvPr id="13" name="Abgerundetes Rechteck 8"/>
          <p:cNvSpPr/>
          <p:nvPr/>
        </p:nvSpPr>
        <p:spPr bwMode="auto">
          <a:xfrm flipV="1">
            <a:off x="0" y="0"/>
            <a:ext cx="180000" cy="612000"/>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wrap="square">
            <a:spAutoFit/>
          </a:bodyPr>
          <a:lstStyle/>
          <a:p>
            <a:pPr algn="l" eaLnBrk="1" fontAlgn="auto" hangingPunct="1">
              <a:spcBef>
                <a:spcPts val="0"/>
              </a:spcBef>
              <a:spcAft>
                <a:spcPts val="0"/>
              </a:spcAft>
              <a:defRPr/>
            </a:pPr>
            <a:endParaRPr lang="de-DE" sz="1800" b="0" dirty="0">
              <a:solidFill>
                <a:srgbClr val="002143"/>
              </a:solidFill>
              <a:latin typeface="Calibri"/>
              <a:ea typeface="Geneva" charset="0"/>
              <a:cs typeface="Geneva" charset="0"/>
            </a:endParaRPr>
          </a:p>
        </p:txBody>
      </p:sp>
    </p:spTree>
    <p:extLst>
      <p:ext uri="{BB962C8B-B14F-4D97-AF65-F5344CB8AC3E}">
        <p14:creationId xmlns:p14="http://schemas.microsoft.com/office/powerpoint/2010/main" val="1339330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Lst>
  <p:transition xmlns:p14="http://schemas.microsoft.com/office/powerpoint/2010/main" spd="slow"/>
  <p:timing>
    <p:tnLst>
      <p:par>
        <p:cTn xmlns:p14="http://schemas.microsoft.com/office/powerpoint/2010/main" id="1" dur="indefinite" restart="never" nodeType="tmRoot"/>
      </p:par>
    </p:tnLst>
  </p:timing>
  <p:hf hdr="0" ftr="0" dt="0"/>
  <p:txStyles>
    <p:titleStyle>
      <a:lvl1pPr algn="l" rtl="0" eaLnBrk="1" fontAlgn="base" hangingPunct="1">
        <a:lnSpc>
          <a:spcPct val="90000"/>
        </a:lnSpc>
        <a:spcBef>
          <a:spcPct val="0"/>
        </a:spcBef>
        <a:spcAft>
          <a:spcPct val="0"/>
        </a:spcAft>
        <a:defRPr sz="2200" b="1" baseline="0">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marL="177800" indent="-177800"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ヒラギノ角ゴ Pro W3" pitchFamily="-65" charset="-128"/>
          <a:cs typeface="ヒラギノ角ゴ Pro W3" pitchFamily="-65" charset="-128"/>
        </a:defRPr>
      </a:lvl1pPr>
      <a:lvl2pPr marL="371475" indent="-179388"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ヒラギノ角ゴ Pro W3" charset="-128"/>
          <a:cs typeface="ヒラギノ角ゴ Pro W3" charset="0"/>
        </a:defRPr>
      </a:lvl2pPr>
      <a:lvl3pPr marL="563563" indent="-190500"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ＭＳ Ｐゴシック" charset="0"/>
          <a:cs typeface="Geneva" charset="-128"/>
        </a:defRPr>
      </a:lvl3pPr>
      <a:lvl4pPr marL="760413" indent="-195263"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Geneva" charset="-128"/>
          <a:cs typeface="Geneva" charset="0"/>
        </a:defRPr>
      </a:lvl4pPr>
      <a:lvl5pPr marL="941388" indent="-174625"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www.ecodellevalli.tv/cms/2013/07/15/sellero-il-leghista-damiolini-si-appella-alla-civit-sulla-questione-trasparenza/" TargetMode="External"/><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hyperlink" Target="../Sample%20Article/SpringerLink%20-%20Journal%20Article.htm" TargetMode="External"/><Relationship Id="rId5" Type="http://schemas.openxmlformats.org/officeDocument/2006/relationships/hyperlink" Target="../Sample%20Article/412_2005_Article_44.xml" TargetMode="External"/><Relationship Id="rId6" Type="http://schemas.openxmlformats.org/officeDocument/2006/relationships/hyperlink" Target="../Sample%20Article/412_2005_44_OnlinePDF.pdf" TargetMode="External"/><Relationship Id="rId7" Type="http://schemas.openxmlformats.org/officeDocument/2006/relationships/hyperlink" Target="../Sample%20Article/00412_chr-05-08-0070-20051212234028.zip" TargetMode="External"/><Relationship Id="rId8" Type="http://schemas.openxmlformats.org/officeDocument/2006/relationships/hyperlink" Target="../Sample%20Article/412_2005_44_AuthorFeedback.pdf" TargetMode="External"/><Relationship Id="rId9" Type="http://schemas.openxmlformats.org/officeDocument/2006/relationships/hyperlink" Target="../Sample%20Article/412_2005_44_DeltaPDF.pdf" TargetMode="External"/><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www.springer.com/briefs" TargetMode="External"/><Relationship Id="rId4" Type="http://schemas.openxmlformats.org/officeDocument/2006/relationships/hyperlink" Target="http://www.springerreference.com/" TargetMode="External"/><Relationship Id="rId5" Type="http://schemas.openxmlformats.org/officeDocument/2006/relationships/image" Target="../media/image21.png"/><Relationship Id="rId6"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www.springer.com/authors" TargetMode="External"/><Relationship Id="rId4" Type="http://schemas.openxmlformats.org/officeDocument/2006/relationships/hyperlink" Target="http://www.springer.com/authors/author+zone" TargetMode="External"/><Relationship Id="rId5" Type="http://schemas.openxmlformats.org/officeDocument/2006/relationships/hyperlink" Target="https://www.facebook.com/AuthorZone" TargetMode="External"/><Relationship Id="rId6" Type="http://schemas.openxmlformats.org/officeDocument/2006/relationships/hyperlink" Target="http://twitter.com/" TargetMode="External"/><Relationship Id="rId7" Type="http://schemas.openxmlformats.org/officeDocument/2006/relationships/hyperlink" Target="http://www.springer.com/authors/journal+authors/journal+authors+academy" TargetMode="External"/><Relationship Id="rId8" Type="http://schemas.openxmlformats.org/officeDocument/2006/relationships/hyperlink" Target="http://www.springer.com/rights" TargetMode="External"/><Relationship Id="rId9" Type="http://schemas.openxmlformats.org/officeDocument/2006/relationships/image" Target="../media/image23.jpeg"/><Relationship Id="rId10"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hyperlink" Target="http://edanzediting.com/springer" TargetMode="External"/><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docid=LjNLZ7eV4pUxVM&amp;tbnid=2orm2324yPOIGM:&amp;ved=0CAUQjRw&amp;url=http://innerbreakthrough.com/5-self-improvement-methods-to-speak-confident-english/&amp;ei=7fCiU5rkLuSd0AWEq4F4&amp;bvm=bv.69411363,d.d2k&amp;psig=AFQjCNFF8SrwOt-krKmmkwZI45xS7uOOMA&amp;ust=1403273732487021" TargetMode="External"/><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79912" y="5373216"/>
            <a:ext cx="4896021" cy="1231106"/>
          </a:xfrm>
        </p:spPr>
        <p:txBody>
          <a:bodyPr/>
          <a:lstStyle/>
          <a:p>
            <a:pPr>
              <a:lnSpc>
                <a:spcPct val="100000"/>
              </a:lnSpc>
              <a:spcBef>
                <a:spcPct val="50000"/>
              </a:spcBef>
              <a:buClrTx/>
              <a:buSzTx/>
              <a:defRPr/>
            </a:pPr>
            <a:r>
              <a:rPr lang="en-US" sz="2000" b="1" dirty="0" smtClean="0">
                <a:latin typeface="Calibri" pitchFamily="34" charset="0"/>
                <a:cs typeface="Calibri" pitchFamily="34" charset="0"/>
              </a:rPr>
              <a:t>Francesca Bonadei</a:t>
            </a:r>
          </a:p>
          <a:p>
            <a:pPr>
              <a:lnSpc>
                <a:spcPct val="100000"/>
              </a:lnSpc>
              <a:spcBef>
                <a:spcPct val="50000"/>
              </a:spcBef>
              <a:buClrTx/>
              <a:buSzTx/>
              <a:defRPr/>
            </a:pPr>
            <a:r>
              <a:rPr lang="en-US" sz="2000" i="1" dirty="0" smtClean="0">
                <a:latin typeface="Calibri" pitchFamily="34" charset="0"/>
                <a:cs typeface="Calibri" pitchFamily="34" charset="0"/>
              </a:rPr>
              <a:t>Executive Editor </a:t>
            </a:r>
          </a:p>
          <a:p>
            <a:pPr>
              <a:lnSpc>
                <a:spcPct val="100000"/>
              </a:lnSpc>
              <a:spcBef>
                <a:spcPct val="50000"/>
              </a:spcBef>
              <a:buClrTx/>
              <a:buSzTx/>
              <a:defRPr/>
            </a:pPr>
            <a:r>
              <a:rPr lang="en-US" sz="2000" dirty="0" smtClean="0">
                <a:latin typeface="Calibri" pitchFamily="34" charset="0"/>
                <a:cs typeface="Calibri" pitchFamily="34" charset="0"/>
              </a:rPr>
              <a:t>Mathematics and Statistics @ Springer Italia</a:t>
            </a:r>
          </a:p>
        </p:txBody>
      </p:sp>
      <p:sp>
        <p:nvSpPr>
          <p:cNvPr id="2" name="Title 1"/>
          <p:cNvSpPr>
            <a:spLocks noGrp="1"/>
          </p:cNvSpPr>
          <p:nvPr>
            <p:ph type="ctrTitle"/>
          </p:nvPr>
        </p:nvSpPr>
        <p:spPr/>
        <p:txBody>
          <a:bodyPr/>
          <a:lstStyle/>
          <a:p>
            <a:r>
              <a:rPr lang="en-US" dirty="0" smtClean="0">
                <a:latin typeface="Calibri" pitchFamily="34" charset="0"/>
                <a:cs typeface="Calibri" pitchFamily="34" charset="0"/>
              </a:rPr>
              <a:t>Publishing Scientific Research</a:t>
            </a:r>
            <a:endParaRPr lang="en-US" dirty="0">
              <a:latin typeface="Calibri" pitchFamily="34" charset="0"/>
              <a:cs typeface="Calibri" pitchFamily="34" charset="0"/>
            </a:endParaRPr>
          </a:p>
        </p:txBody>
      </p:sp>
      <p:sp>
        <p:nvSpPr>
          <p:cNvPr id="4" name="Subtitle 2"/>
          <p:cNvSpPr txBox="1">
            <a:spLocks/>
          </p:cNvSpPr>
          <p:nvPr/>
        </p:nvSpPr>
        <p:spPr bwMode="auto">
          <a:xfrm>
            <a:off x="359532" y="872716"/>
            <a:ext cx="7236804" cy="10772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Times" pitchFamily="18" charset="0"/>
              <a:buNone/>
              <a:tabLst/>
              <a:defRPr/>
            </a:pPr>
            <a:r>
              <a:rPr lang="en-US" sz="2800" kern="0" dirty="0" smtClean="0">
                <a:solidFill>
                  <a:schemeClr val="bg1"/>
                </a:solidFill>
                <a:latin typeface="Calibri" pitchFamily="34" charset="0"/>
                <a:cs typeface="Calibri" pitchFamily="34" charset="0"/>
              </a:rPr>
              <a:t>July 1, 2014 – Bilbao - Joint Meeting</a:t>
            </a:r>
            <a:endParaRPr lang="en-US" sz="2800" b="0" kern="0" dirty="0" smtClean="0">
              <a:solidFill>
                <a:schemeClr val="bg1"/>
              </a:solidFill>
              <a:latin typeface="Calibri" pitchFamily="34" charset="0"/>
              <a:cs typeface="Calibri" pitchFamily="34" charset="0"/>
            </a:endParaRPr>
          </a:p>
          <a:p>
            <a:pPr marL="0" marR="0" lvl="0" indent="0" algn="l" defTabSz="914400" rtl="0" eaLnBrk="0" fontAlgn="base" latinLnBrk="0" hangingPunct="0">
              <a:lnSpc>
                <a:spcPct val="100000"/>
              </a:lnSpc>
              <a:spcBef>
                <a:spcPct val="50000"/>
              </a:spcBef>
              <a:spcAft>
                <a:spcPct val="0"/>
              </a:spcAft>
              <a:buClrTx/>
              <a:buSzTx/>
              <a:buFont typeface="Times" pitchFamily="18" charset="0"/>
              <a:buNone/>
              <a:tabLst/>
              <a:defRPr/>
            </a:pPr>
            <a:endParaRPr kumimoji="0" lang="en-US" sz="2800" b="1" i="0" u="none" strike="noStrike" kern="0" cap="none" spc="0" normalizeH="0" baseline="0" noProof="0" dirty="0" smtClean="0">
              <a:ln>
                <a:noFill/>
              </a:ln>
              <a:solidFill>
                <a:schemeClr val="bg1"/>
              </a:solidFill>
              <a:effectLst/>
              <a:uLnTx/>
              <a:uFillTx/>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5"/>
          <p:cNvSpPr txBox="1">
            <a:spLocks noChangeArrowheads="1"/>
          </p:cNvSpPr>
          <p:nvPr/>
        </p:nvSpPr>
        <p:spPr bwMode="auto">
          <a:xfrm>
            <a:off x="503548" y="6150496"/>
            <a:ext cx="7959725" cy="230832"/>
          </a:xfrm>
          <a:prstGeom prst="rect">
            <a:avLst/>
          </a:prstGeom>
          <a:noFill/>
          <a:ln w="9525">
            <a:noFill/>
            <a:miter lim="800000"/>
            <a:headEnd/>
            <a:tailEnd/>
          </a:ln>
        </p:spPr>
        <p:txBody>
          <a:bodyPr wrap="square">
            <a:spAutoFit/>
          </a:bodyPr>
          <a:lstStyle/>
          <a:p>
            <a:pPr algn="l">
              <a:spcBef>
                <a:spcPct val="0"/>
              </a:spcBef>
            </a:pPr>
            <a:r>
              <a:rPr lang="en-US" sz="900" b="0" i="1" dirty="0">
                <a:solidFill>
                  <a:schemeClr val="tx1"/>
                </a:solidFill>
                <a:latin typeface="Calibri" pitchFamily="34" charset="0"/>
                <a:cs typeface="Calibri" pitchFamily="34" charset="0"/>
              </a:rPr>
              <a:t>(N = </a:t>
            </a:r>
            <a:r>
              <a:rPr lang="en-US" sz="900" b="0" i="1" dirty="0" smtClean="0">
                <a:solidFill>
                  <a:schemeClr val="tx1"/>
                </a:solidFill>
                <a:latin typeface="Calibri" pitchFamily="34" charset="0"/>
                <a:cs typeface="Calibri" pitchFamily="34" charset="0"/>
              </a:rPr>
              <a:t>19,220 respondents, </a:t>
            </a:r>
            <a:r>
              <a:rPr lang="en-US" sz="900" b="0" i="1" dirty="0">
                <a:latin typeface="Calibri" pitchFamily="34" charset="0"/>
                <a:cs typeface="Calibri" pitchFamily="34" charset="0"/>
              </a:rPr>
              <a:t>5-point rating: </a:t>
            </a:r>
            <a:r>
              <a:rPr lang="en-US" sz="900" b="0" i="1" dirty="0" smtClean="0">
                <a:latin typeface="Calibri" pitchFamily="34" charset="0"/>
                <a:cs typeface="Calibri" pitchFamily="34" charset="0"/>
              </a:rPr>
              <a:t>1=very important to 5=not important at all</a:t>
            </a:r>
            <a:r>
              <a:rPr lang="en-US" sz="900" b="0" i="1" dirty="0" smtClean="0">
                <a:solidFill>
                  <a:schemeClr val="tx1"/>
                </a:solidFill>
                <a:latin typeface="Calibri" pitchFamily="34" charset="0"/>
                <a:cs typeface="Calibri" pitchFamily="34" charset="0"/>
              </a:rPr>
              <a:t>) Results 2009</a:t>
            </a:r>
            <a:endParaRPr lang="en-US" sz="900" b="0" i="1" dirty="0">
              <a:solidFill>
                <a:schemeClr val="tx1"/>
              </a:solidFill>
              <a:latin typeface="Calibri" pitchFamily="34" charset="0"/>
              <a:cs typeface="Calibri" pitchFamily="34" charset="0"/>
            </a:endParaRPr>
          </a:p>
        </p:txBody>
      </p:sp>
      <p:grpSp>
        <p:nvGrpSpPr>
          <p:cNvPr id="26" name="Group 25"/>
          <p:cNvGrpSpPr/>
          <p:nvPr/>
        </p:nvGrpSpPr>
        <p:grpSpPr>
          <a:xfrm>
            <a:off x="142233" y="738265"/>
            <a:ext cx="8606231" cy="5175011"/>
            <a:chOff x="575556" y="1557832"/>
            <a:chExt cx="8321040" cy="4715484"/>
          </a:xfrm>
        </p:grpSpPr>
        <p:sp>
          <p:nvSpPr>
            <p:cNvPr id="5" name="Text Box 4"/>
            <p:cNvSpPr txBox="1">
              <a:spLocks noChangeArrowheads="1"/>
            </p:cNvSpPr>
            <p:nvPr/>
          </p:nvSpPr>
          <p:spPr bwMode="auto">
            <a:xfrm>
              <a:off x="575556" y="1557832"/>
              <a:ext cx="8321040" cy="523220"/>
            </a:xfrm>
            <a:prstGeom prst="rect">
              <a:avLst/>
            </a:prstGeom>
            <a:solidFill>
              <a:schemeClr val="accent2"/>
            </a:solidFill>
            <a:ln w="12700">
              <a:solidFill>
                <a:schemeClr val="accent2"/>
              </a:solidFill>
              <a:miter lim="800000"/>
              <a:headEnd/>
              <a:tailEnd/>
            </a:ln>
          </p:spPr>
          <p:txBody>
            <a:bodyPr wrap="square">
              <a:spAutoFit/>
            </a:bodyPr>
            <a:lstStyle/>
            <a:p>
              <a:pPr>
                <a:spcBef>
                  <a:spcPct val="0"/>
                </a:spcBef>
              </a:pPr>
              <a:r>
                <a:rPr lang="en-US" sz="1400" dirty="0" smtClean="0">
                  <a:solidFill>
                    <a:schemeClr val="bg1"/>
                  </a:solidFill>
                  <a:latin typeface="Calibri" pitchFamily="34" charset="0"/>
                  <a:cs typeface="Calibri" pitchFamily="34" charset="0"/>
                </a:rPr>
                <a:t>How important are the following factors for you when deciding to submit a manuscript to a particular journal? </a:t>
              </a:r>
            </a:p>
            <a:p>
              <a:pPr>
                <a:spcBef>
                  <a:spcPct val="0"/>
                </a:spcBef>
              </a:pPr>
              <a:r>
                <a:rPr lang="en-US" sz="1400" dirty="0" smtClean="0">
                  <a:solidFill>
                    <a:schemeClr val="bg1"/>
                  </a:solidFill>
                  <a:latin typeface="Calibri" pitchFamily="34" charset="0"/>
                  <a:cs typeface="Calibri" pitchFamily="34" charset="0"/>
                </a:rPr>
                <a:t>Top 1 Box (very important; in percent)  </a:t>
              </a:r>
              <a:endParaRPr lang="en-US" sz="1400" dirty="0">
                <a:solidFill>
                  <a:schemeClr val="bg1"/>
                </a:solidFill>
                <a:latin typeface="Calibri" pitchFamily="34" charset="0"/>
                <a:cs typeface="Calibri" pitchFamily="34" charset="0"/>
              </a:endParaRPr>
            </a:p>
          </p:txBody>
        </p:sp>
        <p:sp>
          <p:nvSpPr>
            <p:cNvPr id="6" name="Rectangle 5"/>
            <p:cNvSpPr>
              <a:spLocks noChangeArrowheads="1"/>
            </p:cNvSpPr>
            <p:nvPr/>
          </p:nvSpPr>
          <p:spPr bwMode="auto">
            <a:xfrm>
              <a:off x="575556" y="1557832"/>
              <a:ext cx="8321040" cy="4572000"/>
            </a:xfrm>
            <a:prstGeom prst="rect">
              <a:avLst/>
            </a:prstGeom>
            <a:noFill/>
            <a:ln w="12700">
              <a:solidFill>
                <a:schemeClr val="accent2"/>
              </a:solidFill>
              <a:miter lim="800000"/>
              <a:headEnd/>
              <a:tailEnd/>
            </a:ln>
          </p:spPr>
          <p:txBody>
            <a:bodyPr wrap="none" anchor="ctr"/>
            <a:lstStyle/>
            <a:p>
              <a:endParaRPr lang="de-DE">
                <a:latin typeface="Calibri" pitchFamily="34" charset="0"/>
                <a:cs typeface="Calibri" pitchFamily="34" charset="0"/>
              </a:endParaRPr>
            </a:p>
          </p:txBody>
        </p:sp>
        <p:grpSp>
          <p:nvGrpSpPr>
            <p:cNvPr id="23" name="Group 22"/>
            <p:cNvGrpSpPr/>
            <p:nvPr/>
          </p:nvGrpSpPr>
          <p:grpSpPr>
            <a:xfrm>
              <a:off x="827732" y="2250725"/>
              <a:ext cx="2971801" cy="3645470"/>
              <a:chOff x="609600" y="2278049"/>
              <a:chExt cx="2971801" cy="3645470"/>
            </a:xfrm>
          </p:grpSpPr>
          <p:sp>
            <p:nvSpPr>
              <p:cNvPr id="8" name="Text Box 3"/>
              <p:cNvSpPr txBox="1">
                <a:spLocks noChangeArrowheads="1"/>
              </p:cNvSpPr>
              <p:nvPr/>
            </p:nvSpPr>
            <p:spPr bwMode="auto">
              <a:xfrm>
                <a:off x="609601" y="3076697"/>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International scope</a:t>
                </a:r>
                <a:endParaRPr lang="en-US" sz="1200" b="1" dirty="0">
                  <a:latin typeface="Calibri" pitchFamily="34" charset="0"/>
                  <a:cs typeface="Calibri" pitchFamily="34" charset="0"/>
                </a:endParaRPr>
              </a:p>
            </p:txBody>
          </p:sp>
          <p:sp>
            <p:nvSpPr>
              <p:cNvPr id="9" name="Text Box 4"/>
              <p:cNvSpPr txBox="1">
                <a:spLocks noChangeArrowheads="1"/>
              </p:cNvSpPr>
              <p:nvPr/>
            </p:nvSpPr>
            <p:spPr bwMode="auto">
              <a:xfrm>
                <a:off x="609601" y="4407777"/>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Readership</a:t>
                </a:r>
                <a:endParaRPr lang="en-US" sz="1200" b="1" dirty="0">
                  <a:latin typeface="Calibri" pitchFamily="34" charset="0"/>
                  <a:cs typeface="Calibri" pitchFamily="34" charset="0"/>
                </a:endParaRPr>
              </a:p>
            </p:txBody>
          </p:sp>
          <p:sp>
            <p:nvSpPr>
              <p:cNvPr id="10" name="Text Box 5"/>
              <p:cNvSpPr txBox="1">
                <a:spLocks noChangeArrowheads="1"/>
              </p:cNvSpPr>
              <p:nvPr/>
            </p:nvSpPr>
            <p:spPr bwMode="auto">
              <a:xfrm>
                <a:off x="609601" y="2544265"/>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Quality of journal's papers</a:t>
                </a:r>
                <a:endParaRPr lang="en-US" sz="1200" b="1" dirty="0">
                  <a:latin typeface="Calibri" pitchFamily="34" charset="0"/>
                  <a:cs typeface="Calibri" pitchFamily="34" charset="0"/>
                </a:endParaRPr>
              </a:p>
            </p:txBody>
          </p:sp>
          <p:sp>
            <p:nvSpPr>
              <p:cNvPr id="11" name="Text Box 6"/>
              <p:cNvSpPr txBox="1">
                <a:spLocks noChangeArrowheads="1"/>
              </p:cNvSpPr>
              <p:nvPr/>
            </p:nvSpPr>
            <p:spPr bwMode="auto">
              <a:xfrm>
                <a:off x="609601" y="2278049"/>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The journal's reputation</a:t>
                </a:r>
                <a:endParaRPr lang="en-US" sz="1200" b="1" dirty="0">
                  <a:latin typeface="Calibri" pitchFamily="34" charset="0"/>
                  <a:cs typeface="Calibri" pitchFamily="34" charset="0"/>
                </a:endParaRPr>
              </a:p>
            </p:txBody>
          </p:sp>
          <p:sp>
            <p:nvSpPr>
              <p:cNvPr id="12" name="Text Box 7"/>
              <p:cNvSpPr txBox="1">
                <a:spLocks noChangeArrowheads="1"/>
              </p:cNvSpPr>
              <p:nvPr/>
            </p:nvSpPr>
            <p:spPr bwMode="auto">
              <a:xfrm>
                <a:off x="609601" y="3857416"/>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Electronic submission system</a:t>
                </a:r>
                <a:endParaRPr lang="en-US" sz="1200" b="1" dirty="0">
                  <a:latin typeface="Calibri" pitchFamily="34" charset="0"/>
                  <a:cs typeface="Calibri" pitchFamily="34" charset="0"/>
                </a:endParaRPr>
              </a:p>
            </p:txBody>
          </p:sp>
          <p:sp>
            <p:nvSpPr>
              <p:cNvPr id="13" name="Text Box 8"/>
              <p:cNvSpPr txBox="1">
                <a:spLocks noChangeArrowheads="1"/>
              </p:cNvSpPr>
              <p:nvPr/>
            </p:nvSpPr>
            <p:spPr bwMode="auto">
              <a:xfrm>
                <a:off x="609601" y="4673993"/>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Advanced online publication</a:t>
                </a:r>
              </a:p>
            </p:txBody>
          </p:sp>
          <p:sp>
            <p:nvSpPr>
              <p:cNvPr id="14" name="Text Box 10"/>
              <p:cNvSpPr txBox="1">
                <a:spLocks noChangeArrowheads="1"/>
              </p:cNvSpPr>
              <p:nvPr/>
            </p:nvSpPr>
            <p:spPr bwMode="auto">
              <a:xfrm>
                <a:off x="609601" y="3607208"/>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Impact Factor</a:t>
                </a:r>
                <a:endParaRPr lang="en-US" sz="1200" b="1" dirty="0">
                  <a:latin typeface="Calibri" pitchFamily="34" charset="0"/>
                  <a:cs typeface="Calibri" pitchFamily="34" charset="0"/>
                </a:endParaRPr>
              </a:p>
            </p:txBody>
          </p:sp>
          <p:sp>
            <p:nvSpPr>
              <p:cNvPr id="15" name="Text Box 8"/>
              <p:cNvSpPr txBox="1">
                <a:spLocks noChangeArrowheads="1"/>
              </p:cNvSpPr>
              <p:nvPr/>
            </p:nvSpPr>
            <p:spPr bwMode="auto">
              <a:xfrm>
                <a:off x="609600" y="5206425"/>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Prior experience with this journal</a:t>
                </a:r>
              </a:p>
            </p:txBody>
          </p:sp>
          <p:sp>
            <p:nvSpPr>
              <p:cNvPr id="16" name="Text Box 8"/>
              <p:cNvSpPr txBox="1">
                <a:spLocks noChangeArrowheads="1"/>
              </p:cNvSpPr>
              <p:nvPr/>
            </p:nvSpPr>
            <p:spPr bwMode="auto">
              <a:xfrm>
                <a:off x="609600" y="5472641"/>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Design / layout</a:t>
                </a:r>
              </a:p>
            </p:txBody>
          </p:sp>
          <p:sp>
            <p:nvSpPr>
              <p:cNvPr id="17" name="Text Box 8"/>
              <p:cNvSpPr txBox="1">
                <a:spLocks noChangeArrowheads="1"/>
              </p:cNvSpPr>
              <p:nvPr/>
            </p:nvSpPr>
            <p:spPr bwMode="auto">
              <a:xfrm>
                <a:off x="609600" y="5738853"/>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"Author pays" open-access model</a:t>
                </a:r>
              </a:p>
            </p:txBody>
          </p:sp>
          <p:sp>
            <p:nvSpPr>
              <p:cNvPr id="18" name="Text Box 5"/>
              <p:cNvSpPr txBox="1">
                <a:spLocks noChangeArrowheads="1"/>
              </p:cNvSpPr>
              <p:nvPr/>
            </p:nvSpPr>
            <p:spPr bwMode="auto">
              <a:xfrm>
                <a:off x="609600" y="2810481"/>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Quality of peer review</a:t>
                </a:r>
                <a:endParaRPr lang="en-US" sz="1200" b="1" dirty="0">
                  <a:latin typeface="Calibri" pitchFamily="34" charset="0"/>
                  <a:cs typeface="Calibri" pitchFamily="34" charset="0"/>
                </a:endParaRPr>
              </a:p>
            </p:txBody>
          </p:sp>
          <p:sp>
            <p:nvSpPr>
              <p:cNvPr id="19" name="Text Box 5"/>
              <p:cNvSpPr txBox="1">
                <a:spLocks noChangeArrowheads="1"/>
              </p:cNvSpPr>
              <p:nvPr/>
            </p:nvSpPr>
            <p:spPr bwMode="auto">
              <a:xfrm>
                <a:off x="609600" y="3342913"/>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Speed of publication</a:t>
                </a:r>
                <a:endParaRPr lang="en-US" sz="1200" b="1" dirty="0">
                  <a:latin typeface="Calibri" pitchFamily="34" charset="0"/>
                  <a:cs typeface="Calibri" pitchFamily="34" charset="0"/>
                </a:endParaRPr>
              </a:p>
            </p:txBody>
          </p:sp>
          <p:sp>
            <p:nvSpPr>
              <p:cNvPr id="20" name="Text Box 7"/>
              <p:cNvSpPr txBox="1">
                <a:spLocks noChangeArrowheads="1"/>
              </p:cNvSpPr>
              <p:nvPr/>
            </p:nvSpPr>
            <p:spPr bwMode="auto">
              <a:xfrm>
                <a:off x="609600" y="4141561"/>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Coverage by major A&amp;I</a:t>
                </a:r>
                <a:endParaRPr lang="en-US" sz="1200" b="1" dirty="0">
                  <a:latin typeface="Calibri" pitchFamily="34" charset="0"/>
                  <a:cs typeface="Calibri" pitchFamily="34" charset="0"/>
                </a:endParaRPr>
              </a:p>
            </p:txBody>
          </p:sp>
          <p:sp>
            <p:nvSpPr>
              <p:cNvPr id="21" name="Text Box 8"/>
              <p:cNvSpPr txBox="1">
                <a:spLocks noChangeArrowheads="1"/>
              </p:cNvSpPr>
              <p:nvPr/>
            </p:nvSpPr>
            <p:spPr bwMode="auto">
              <a:xfrm>
                <a:off x="609600" y="4940209"/>
                <a:ext cx="2971800" cy="184666"/>
              </a:xfrm>
              <a:prstGeom prst="rect">
                <a:avLst/>
              </a:prstGeom>
              <a:noFill/>
              <a:ln w="12700" algn="ctr">
                <a:noFill/>
                <a:miter lim="800000"/>
                <a:headEnd/>
                <a:tailEnd/>
              </a:ln>
              <a:effectLst/>
            </p:spPr>
            <p:txBody>
              <a:bodyPr wrap="square" lIns="0" tIns="0" rIns="0" bIns="0">
                <a:spAutoFit/>
              </a:bodyPr>
              <a:lstStyle/>
              <a:p>
                <a:pPr algn="r" eaLnBrk="1" hangingPunct="1"/>
                <a:r>
                  <a:rPr lang="en-US" sz="1200" dirty="0" smtClean="0">
                    <a:latin typeface="Calibri" pitchFamily="34" charset="0"/>
                    <a:cs typeface="Calibri" pitchFamily="34" charset="0"/>
                  </a:rPr>
                  <a:t>Editors / editorial board</a:t>
                </a:r>
              </a:p>
            </p:txBody>
          </p:sp>
        </p:grpSp>
        <p:graphicFrame>
          <p:nvGraphicFramePr>
            <p:cNvPr id="22" name="Object 2"/>
            <p:cNvGraphicFramePr>
              <a:graphicFrameLocks noChangeAspect="1"/>
            </p:cNvGraphicFramePr>
            <p:nvPr/>
          </p:nvGraphicFramePr>
          <p:xfrm>
            <a:off x="3847614" y="1953876"/>
            <a:ext cx="4638218" cy="4319440"/>
          </p:xfrm>
          <a:graphic>
            <a:graphicData uri="http://schemas.openxmlformats.org/drawingml/2006/chart">
              <c:chart xmlns:c="http://schemas.openxmlformats.org/drawingml/2006/chart" xmlns:r="http://schemas.openxmlformats.org/officeDocument/2006/relationships" r:id="rId3"/>
            </a:graphicData>
          </a:graphic>
        </p:graphicFrame>
      </p:grpSp>
      <p:sp>
        <p:nvSpPr>
          <p:cNvPr id="24" name="Title 1"/>
          <p:cNvSpPr txBox="1">
            <a:spLocks/>
          </p:cNvSpPr>
          <p:nvPr/>
        </p:nvSpPr>
        <p:spPr bwMode="auto">
          <a:xfrm>
            <a:off x="330510" y="188640"/>
            <a:ext cx="8305800" cy="2908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2" indent="0" algn="l" defTabSz="914400" rtl="0" eaLnBrk="0" fontAlgn="base" latinLnBrk="0" hangingPunct="0">
              <a:lnSpc>
                <a:spcPct val="90000"/>
              </a:lnSpc>
              <a:spcBef>
                <a:spcPct val="0"/>
              </a:spcBef>
              <a:spcAft>
                <a:spcPct val="0"/>
              </a:spcAft>
              <a:buClrTx/>
              <a:buSzTx/>
              <a:buFontTx/>
              <a:buNone/>
              <a:tabLst/>
              <a:defRPr/>
            </a:pPr>
            <a:r>
              <a:rPr kumimoji="0" lang="en-US" sz="2100" b="1" i="0" u="none" strike="noStrike" kern="0" cap="none" spc="0" normalizeH="0" baseline="0" noProof="0" dirty="0" smtClean="0">
                <a:ln>
                  <a:noFill/>
                </a:ln>
                <a:solidFill>
                  <a:srgbClr val="002060"/>
                </a:solidFill>
                <a:effectLst/>
                <a:uLnTx/>
                <a:uFillTx/>
                <a:latin typeface="Calibri" pitchFamily="34" charset="0"/>
                <a:cs typeface="Calibri" pitchFamily="34" charset="0"/>
              </a:rPr>
              <a:t>How to choose the right journal</a:t>
            </a:r>
          </a:p>
        </p:txBody>
      </p:sp>
      <p:cxnSp>
        <p:nvCxnSpPr>
          <p:cNvPr id="3" name="Connettore 2 2"/>
          <p:cNvCxnSpPr/>
          <p:nvPr/>
        </p:nvCxnSpPr>
        <p:spPr bwMode="auto">
          <a:xfrm>
            <a:off x="1395987" y="4324856"/>
            <a:ext cx="543892" cy="190828"/>
          </a:xfrm>
          <a:prstGeom prst="straightConnector1">
            <a:avLst/>
          </a:prstGeom>
          <a:solidFill>
            <a:srgbClr val="D1DDE9"/>
          </a:solidFill>
          <a:ln w="9525" cap="flat" cmpd="sng" algn="ctr">
            <a:solidFill>
              <a:schemeClr val="hlink"/>
            </a:solidFill>
            <a:prstDash val="solid"/>
            <a:round/>
            <a:headEnd type="none" w="med" len="med"/>
            <a:tailEnd type="arrow"/>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9532" y="188640"/>
            <a:ext cx="8305800" cy="290512"/>
          </a:xfrm>
        </p:spPr>
        <p:txBody>
          <a:bodyPr/>
          <a:lstStyle/>
          <a:p>
            <a:pPr lvl="2"/>
            <a:r>
              <a:rPr lang="en-US" b="1" dirty="0" smtClean="0">
                <a:latin typeface="Calibri" pitchFamily="34" charset="0"/>
                <a:cs typeface="Calibri" pitchFamily="34" charset="0"/>
              </a:rPr>
              <a:t>How to choose the right journal (cont.)</a:t>
            </a:r>
          </a:p>
        </p:txBody>
      </p:sp>
      <p:sp>
        <p:nvSpPr>
          <p:cNvPr id="3" name="Content Placeholder 2"/>
          <p:cNvSpPr>
            <a:spLocks noGrp="1"/>
          </p:cNvSpPr>
          <p:nvPr>
            <p:ph idx="4294967295"/>
          </p:nvPr>
        </p:nvSpPr>
        <p:spPr>
          <a:xfrm>
            <a:off x="395536" y="1196752"/>
            <a:ext cx="8305800" cy="4193456"/>
          </a:xfrm>
        </p:spPr>
        <p:txBody>
          <a:bodyPr/>
          <a:lstStyle/>
          <a:p>
            <a:r>
              <a:rPr lang="en-US" dirty="0" smtClean="0">
                <a:solidFill>
                  <a:srgbClr val="002060"/>
                </a:solidFill>
                <a:latin typeface="Calibri" pitchFamily="34" charset="0"/>
                <a:cs typeface="Calibri" pitchFamily="34" charset="0"/>
              </a:rPr>
              <a:t>Read the journal product page and READ THE JOURNAL.</a:t>
            </a:r>
          </a:p>
          <a:p>
            <a:r>
              <a:rPr lang="en-US" dirty="0" smtClean="0">
                <a:solidFill>
                  <a:srgbClr val="002060"/>
                </a:solidFill>
                <a:latin typeface="Calibri" pitchFamily="34" charset="0"/>
                <a:cs typeface="Calibri" pitchFamily="34" charset="0"/>
              </a:rPr>
              <a:t>Talk to your colleagues /peers about their experiences with journals you are considering.</a:t>
            </a:r>
          </a:p>
          <a:p>
            <a:r>
              <a:rPr lang="en-US" dirty="0" smtClean="0">
                <a:solidFill>
                  <a:srgbClr val="002060"/>
                </a:solidFill>
                <a:latin typeface="Calibri" pitchFamily="34" charset="0"/>
                <a:cs typeface="Calibri" pitchFamily="34" charset="0"/>
              </a:rPr>
              <a:t>Make use of the expertise of your Library staff.</a:t>
            </a:r>
          </a:p>
          <a:p>
            <a:r>
              <a:rPr lang="en-US" dirty="0" smtClean="0">
                <a:solidFill>
                  <a:srgbClr val="002060"/>
                </a:solidFill>
                <a:latin typeface="Calibri" pitchFamily="34" charset="0"/>
                <a:cs typeface="Calibri" pitchFamily="34" charset="0"/>
              </a:rPr>
              <a:t>Check out the websites of research groups and researchers working in your research area, and see where they have been publishing their research. How visible has their research been? Has it been well cited?</a:t>
            </a:r>
          </a:p>
          <a:p>
            <a:r>
              <a:rPr lang="en-US" dirty="0" smtClean="0">
                <a:solidFill>
                  <a:srgbClr val="002060"/>
                </a:solidFill>
                <a:latin typeface="Calibri" pitchFamily="34" charset="0"/>
                <a:cs typeface="Calibri" pitchFamily="34" charset="0"/>
              </a:rPr>
              <a:t>Is an Impact Factor Important to you? </a:t>
            </a:r>
          </a:p>
          <a:p>
            <a:r>
              <a:rPr lang="en-US" dirty="0" smtClean="0">
                <a:solidFill>
                  <a:srgbClr val="002060"/>
                </a:solidFill>
                <a:latin typeface="Calibri" pitchFamily="34" charset="0"/>
                <a:cs typeface="Calibri" pitchFamily="34" charset="0"/>
              </a:rPr>
              <a:t>Follow the references that these research papers use. Where were the original papers published and read?</a:t>
            </a:r>
          </a:p>
          <a:p>
            <a:r>
              <a:rPr lang="en-US" dirty="0" smtClean="0">
                <a:solidFill>
                  <a:srgbClr val="002060"/>
                </a:solidFill>
                <a:latin typeface="Calibri" pitchFamily="34" charset="0"/>
                <a:cs typeface="Calibri" pitchFamily="34" charset="0"/>
              </a:rPr>
              <a:t>Join other relevant online groups and forums.</a:t>
            </a:r>
          </a:p>
          <a:p>
            <a:endParaRPr lang="en-US" dirty="0" smtClean="0">
              <a:solidFill>
                <a:srgbClr val="002060"/>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188640"/>
            <a:ext cx="8305800" cy="288925"/>
          </a:xfrm>
        </p:spPr>
        <p:txBody>
          <a:bodyPr/>
          <a:lstStyle/>
          <a:p>
            <a:pPr lvl="2"/>
            <a:r>
              <a:rPr lang="en-US" b="1" dirty="0" smtClean="0">
                <a:latin typeface="Calibri" pitchFamily="34" charset="0"/>
                <a:cs typeface="Calibri" pitchFamily="34" charset="0"/>
              </a:rPr>
              <a:t>How to choose the right journal (cont.)</a:t>
            </a:r>
          </a:p>
        </p:txBody>
      </p:sp>
      <p:sp>
        <p:nvSpPr>
          <p:cNvPr id="3" name="Content Placeholder 2"/>
          <p:cNvSpPr>
            <a:spLocks noGrp="1"/>
          </p:cNvSpPr>
          <p:nvPr>
            <p:ph idx="4294967295"/>
          </p:nvPr>
        </p:nvSpPr>
        <p:spPr>
          <a:xfrm>
            <a:off x="277243" y="1016732"/>
            <a:ext cx="8305800" cy="2436564"/>
          </a:xfrm>
        </p:spPr>
        <p:txBody>
          <a:bodyPr/>
          <a:lstStyle/>
          <a:p>
            <a:r>
              <a:rPr lang="en-US" dirty="0" smtClean="0">
                <a:solidFill>
                  <a:srgbClr val="002060"/>
                </a:solidFill>
                <a:latin typeface="Calibri" pitchFamily="34" charset="0"/>
                <a:cs typeface="Calibri" pitchFamily="34" charset="0"/>
              </a:rPr>
              <a:t>Use the digital libraries, Abstracting &amp; Indexing  (A&amp;I) services, Online Archives, etc.</a:t>
            </a:r>
          </a:p>
          <a:p>
            <a:r>
              <a:rPr lang="en-US" dirty="0" smtClean="0">
                <a:solidFill>
                  <a:srgbClr val="002060"/>
                </a:solidFill>
                <a:latin typeface="Calibri" pitchFamily="34" charset="0"/>
                <a:cs typeface="Calibri" pitchFamily="34" charset="0"/>
              </a:rPr>
              <a:t>Check publisher sites, you can often find useful information in the ‘for authors’ section. </a:t>
            </a:r>
          </a:p>
          <a:p>
            <a:r>
              <a:rPr lang="en-US" dirty="0" smtClean="0">
                <a:solidFill>
                  <a:srgbClr val="002060"/>
                </a:solidFill>
                <a:latin typeface="Calibri" pitchFamily="34" charset="0"/>
                <a:cs typeface="Calibri" pitchFamily="34" charset="0"/>
              </a:rPr>
              <a:t>Avoid journals with no clear submission and reviewing process.</a:t>
            </a:r>
          </a:p>
          <a:p>
            <a:r>
              <a:rPr lang="en-US" dirty="0">
                <a:solidFill>
                  <a:srgbClr val="002060"/>
                </a:solidFill>
                <a:latin typeface="Calibri" pitchFamily="34" charset="0"/>
                <a:cs typeface="Calibri" pitchFamily="34" charset="0"/>
              </a:rPr>
              <a:t>Don’t miss the importance of social networking sites. E.g. on LinkedIn there is bound to be a discussion group dealing with the topic of your research area. If not, start one. Or think about setting  up separate </a:t>
            </a:r>
            <a:r>
              <a:rPr lang="en-US" dirty="0" err="1">
                <a:solidFill>
                  <a:srgbClr val="002060"/>
                </a:solidFill>
                <a:latin typeface="Calibri" pitchFamily="34" charset="0"/>
                <a:cs typeface="Calibri" pitchFamily="34" charset="0"/>
              </a:rPr>
              <a:t>facebook</a:t>
            </a:r>
            <a:r>
              <a:rPr lang="en-US" dirty="0">
                <a:solidFill>
                  <a:srgbClr val="002060"/>
                </a:solidFill>
                <a:latin typeface="Calibri" pitchFamily="34" charset="0"/>
                <a:cs typeface="Calibri" pitchFamily="34" charset="0"/>
              </a:rPr>
              <a:t> </a:t>
            </a:r>
            <a:r>
              <a:rPr lang="en-US" dirty="0" smtClean="0">
                <a:solidFill>
                  <a:srgbClr val="002060"/>
                </a:solidFill>
                <a:latin typeface="Calibri" pitchFamily="34" charset="0"/>
                <a:cs typeface="Calibri" pitchFamily="34" charset="0"/>
              </a:rPr>
              <a:t>pages </a:t>
            </a:r>
            <a:r>
              <a:rPr lang="en-US" dirty="0">
                <a:solidFill>
                  <a:srgbClr val="002060"/>
                </a:solidFill>
                <a:latin typeface="Calibri" pitchFamily="34" charset="0"/>
                <a:cs typeface="Calibri" pitchFamily="34" charset="0"/>
              </a:rPr>
              <a:t>for your academic connections.</a:t>
            </a:r>
          </a:p>
          <a:p>
            <a:endParaRPr lang="en-US" dirty="0" smtClean="0">
              <a:solidFill>
                <a:srgbClr val="002060"/>
              </a:solidFill>
              <a:latin typeface="Calibri" pitchFamily="34" charset="0"/>
              <a:cs typeface="Calibri" pitchFamily="34" charset="0"/>
            </a:endParaRPr>
          </a:p>
        </p:txBody>
      </p:sp>
      <p:pic>
        <p:nvPicPr>
          <p:cNvPr id="7" name="Immagine 6" descr="Social MEdia discussion.png"/>
          <p:cNvPicPr>
            <a:picLocks noChangeAspect="1"/>
          </p:cNvPicPr>
          <p:nvPr/>
        </p:nvPicPr>
        <p:blipFill>
          <a:blip r:embed="rId3" cstate="print"/>
          <a:srcRect r="2320" b="2353"/>
          <a:stretch>
            <a:fillRect/>
          </a:stretch>
        </p:blipFill>
        <p:spPr>
          <a:xfrm>
            <a:off x="1799692" y="3662660"/>
            <a:ext cx="5260903" cy="29399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930074766"/>
              </p:ext>
            </p:extLst>
          </p:nvPr>
        </p:nvGraphicFramePr>
        <p:xfrm>
          <a:off x="0" y="656691"/>
          <a:ext cx="9108504" cy="7431714"/>
        </p:xfrm>
        <a:graphic>
          <a:graphicData uri="http://schemas.openxmlformats.org/drawingml/2006/table">
            <a:tbl>
              <a:tblPr>
                <a:tableStyleId>{5C22544A-7EE6-4342-B048-85BDC9FD1C3A}</a:tableStyleId>
              </a:tblPr>
              <a:tblGrid>
                <a:gridCol w="3421566"/>
                <a:gridCol w="838075"/>
                <a:gridCol w="838075"/>
                <a:gridCol w="838075"/>
                <a:gridCol w="1032628"/>
                <a:gridCol w="1032628"/>
                <a:gridCol w="1107457"/>
              </a:tblGrid>
              <a:tr h="443452">
                <a:tc>
                  <a:txBody>
                    <a:bodyPr/>
                    <a:lstStyle/>
                    <a:p>
                      <a:pPr algn="l" fontAlgn="ctr"/>
                      <a:r>
                        <a:rPr lang="it-IT" sz="1100" b="1" u="none" strike="noStrike" dirty="0">
                          <a:effectLst/>
                        </a:rPr>
                        <a:t>Title </a:t>
                      </a:r>
                      <a:endParaRPr lang="it-IT" sz="1100" b="1" i="0" u="none" strike="noStrike" dirty="0">
                        <a:solidFill>
                          <a:srgbClr val="000000"/>
                        </a:solidFill>
                        <a:effectLst/>
                        <a:latin typeface="Calibri"/>
                      </a:endParaRPr>
                    </a:p>
                  </a:txBody>
                  <a:tcPr marL="2902" marR="2902" marT="2902" marB="0" anchor="ctr"/>
                </a:tc>
                <a:tc>
                  <a:txBody>
                    <a:bodyPr/>
                    <a:lstStyle/>
                    <a:p>
                      <a:pPr algn="ctr" fontAlgn="ctr"/>
                      <a:r>
                        <a:rPr lang="it-IT" sz="1100" b="1" u="none" strike="noStrike">
                          <a:effectLst/>
                        </a:rPr>
                        <a:t>2013 Downloads</a:t>
                      </a:r>
                      <a:endParaRPr lang="it-IT" sz="1100" b="1" i="0" u="none" strike="noStrike">
                        <a:solidFill>
                          <a:srgbClr val="000000"/>
                        </a:solidFill>
                        <a:effectLst/>
                        <a:latin typeface="Calibri"/>
                      </a:endParaRPr>
                    </a:p>
                  </a:txBody>
                  <a:tcPr marL="2902" marR="2902" marT="2902" marB="0" anchor="ctr"/>
                </a:tc>
                <a:tc>
                  <a:txBody>
                    <a:bodyPr/>
                    <a:lstStyle/>
                    <a:p>
                      <a:pPr algn="ctr" fontAlgn="ctr"/>
                      <a:r>
                        <a:rPr lang="it-IT" sz="1100" b="1" u="none" strike="noStrike">
                          <a:effectLst/>
                        </a:rPr>
                        <a:t>Ranking Downloads</a:t>
                      </a:r>
                      <a:endParaRPr lang="it-IT" sz="1100" b="1" i="0" u="none" strike="noStrike">
                        <a:solidFill>
                          <a:srgbClr val="000000"/>
                        </a:solidFill>
                        <a:effectLst/>
                        <a:latin typeface="Calibri"/>
                      </a:endParaRPr>
                    </a:p>
                  </a:txBody>
                  <a:tcPr marL="2902" marR="2902" marT="2902" marB="0" anchor="ctr"/>
                </a:tc>
                <a:tc>
                  <a:txBody>
                    <a:bodyPr/>
                    <a:lstStyle/>
                    <a:p>
                      <a:pPr algn="ctr" fontAlgn="b"/>
                      <a:r>
                        <a:rPr lang="it-IT" sz="1100" b="1" u="none" strike="noStrike">
                          <a:effectLst/>
                        </a:rPr>
                        <a:t>Rejection Rate 2013</a:t>
                      </a:r>
                      <a:endParaRPr lang="it-IT" sz="1100" b="1" i="0" u="none" strike="noStrike">
                        <a:solidFill>
                          <a:srgbClr val="000000"/>
                        </a:solidFill>
                        <a:effectLst/>
                        <a:latin typeface="Calibri"/>
                      </a:endParaRPr>
                    </a:p>
                  </a:txBody>
                  <a:tcPr marL="2902" marR="2902" marT="2902" marB="0" anchor="b"/>
                </a:tc>
                <a:tc>
                  <a:txBody>
                    <a:bodyPr/>
                    <a:lstStyle/>
                    <a:p>
                      <a:pPr algn="ctr" fontAlgn="ctr"/>
                      <a:r>
                        <a:rPr lang="it-IT" sz="1100" b="1" u="none" strike="noStrike">
                          <a:effectLst/>
                        </a:rPr>
                        <a:t>2012           Impact Factor</a:t>
                      </a:r>
                      <a:endParaRPr lang="it-IT" sz="1100" b="1" i="0" u="none" strike="noStrike">
                        <a:solidFill>
                          <a:srgbClr val="000000"/>
                        </a:solidFill>
                        <a:effectLst/>
                        <a:latin typeface="Calibri"/>
                      </a:endParaRPr>
                    </a:p>
                  </a:txBody>
                  <a:tcPr marL="2902" marR="2902" marT="2902" marB="0" anchor="ctr"/>
                </a:tc>
                <a:tc>
                  <a:txBody>
                    <a:bodyPr/>
                    <a:lstStyle/>
                    <a:p>
                      <a:pPr algn="ctr" fontAlgn="ctr"/>
                      <a:r>
                        <a:rPr lang="it-IT" sz="1100" b="1" u="none" strike="noStrike">
                          <a:effectLst/>
                        </a:rPr>
                        <a:t>Ranking IF</a:t>
                      </a:r>
                      <a:endParaRPr lang="it-IT" sz="1100" b="1" i="0" u="none" strike="noStrike">
                        <a:solidFill>
                          <a:srgbClr val="000000"/>
                        </a:solidFill>
                        <a:effectLst/>
                        <a:latin typeface="Calibri"/>
                      </a:endParaRPr>
                    </a:p>
                  </a:txBody>
                  <a:tcPr marL="2902" marR="2902" marT="2902" marB="0" anchor="ctr"/>
                </a:tc>
                <a:tc>
                  <a:txBody>
                    <a:bodyPr/>
                    <a:lstStyle/>
                    <a:p>
                      <a:pPr algn="ctr" fontAlgn="ctr"/>
                      <a:r>
                        <a:rPr lang="it-IT" sz="1100" b="1" u="none" strike="noStrike" dirty="0">
                          <a:effectLst/>
                        </a:rPr>
                        <a:t>2012  - 5Yr         Impact </a:t>
                      </a:r>
                      <a:r>
                        <a:rPr lang="it-IT" sz="1100" b="1" u="none" strike="noStrike" dirty="0" err="1">
                          <a:effectLst/>
                        </a:rPr>
                        <a:t>Factor</a:t>
                      </a:r>
                      <a:endParaRPr lang="it-IT" sz="1100" b="1" i="0" u="none" strike="noStrike" dirty="0">
                        <a:solidFill>
                          <a:srgbClr val="000000"/>
                        </a:solidFill>
                        <a:effectLst/>
                        <a:latin typeface="Calibri"/>
                      </a:endParaRPr>
                    </a:p>
                  </a:txBody>
                  <a:tcPr marL="2902" marR="2902" marT="2902" marB="0" anchor="ctr"/>
                </a:tc>
              </a:tr>
              <a:tr h="213637">
                <a:tc>
                  <a:txBody>
                    <a:bodyPr/>
                    <a:lstStyle/>
                    <a:p>
                      <a:pPr algn="l" fontAlgn="b"/>
                      <a:r>
                        <a:rPr lang="it-IT" sz="1050" u="none" strike="noStrike">
                          <a:effectLst/>
                        </a:rPr>
                        <a:t>Acta Mathematica</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102.926</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10</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2,714</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3,650</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it-IT" sz="1050" u="none" strike="noStrike">
                          <a:effectLst/>
                        </a:rPr>
                        <a:t>Journal of Mathematical Biology</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122.901</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7</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78%</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2,366</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2</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2,733</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it-IT" sz="1050" u="none" strike="noStrike">
                          <a:effectLst/>
                        </a:rPr>
                        <a:t>Inventiones mathematicae</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383.479</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2,259</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3</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2,829</a:t>
                      </a:r>
                      <a:endParaRPr lang="it-IT" sz="1050" b="0" i="0" u="none" strike="noStrike">
                        <a:solidFill>
                          <a:srgbClr val="000000"/>
                        </a:solidFill>
                        <a:effectLst/>
                        <a:latin typeface="Calibri"/>
                      </a:endParaRPr>
                    </a:p>
                  </a:txBody>
                  <a:tcPr marL="2902" marR="2902" marT="2902" marB="0" anchor="b"/>
                </a:tc>
              </a:tr>
              <a:tr h="328272">
                <a:tc>
                  <a:txBody>
                    <a:bodyPr/>
                    <a:lstStyle/>
                    <a:p>
                      <a:pPr algn="l" fontAlgn="b"/>
                      <a:r>
                        <a:rPr lang="it-IT" sz="1050" u="none" strike="noStrike">
                          <a:effectLst/>
                        </a:rPr>
                        <a:t>Mathematical Programming</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202.100</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3</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72%</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2,090</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4</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2,351</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it-IT" sz="1050" u="none" strike="noStrike">
                          <a:effectLst/>
                        </a:rPr>
                        <a:t>Bulletin of Mathematical Biology</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118.243</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8</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57%</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2,023</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5</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2,105</a:t>
                      </a:r>
                      <a:endParaRPr lang="it-IT" sz="1050" b="0" i="0" u="none" strike="noStrike">
                        <a:solidFill>
                          <a:srgbClr val="000000"/>
                        </a:solidFill>
                        <a:effectLst/>
                        <a:latin typeface="Calibri"/>
                      </a:endParaRPr>
                    </a:p>
                  </a:txBody>
                  <a:tcPr marL="2902" marR="2902" marT="2902" marB="0" anchor="b"/>
                </a:tc>
              </a:tr>
              <a:tr h="328272">
                <a:tc>
                  <a:txBody>
                    <a:bodyPr/>
                    <a:lstStyle/>
                    <a:p>
                      <a:pPr algn="l" fontAlgn="b"/>
                      <a:r>
                        <a:rPr lang="it-IT" sz="1050" u="none" strike="noStrike">
                          <a:effectLst/>
                        </a:rPr>
                        <a:t>Foundations of Computational Mathematics</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34.703</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1,918</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6</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2,863</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it-IT" sz="1050" u="none" strike="noStrike">
                          <a:effectLst/>
                        </a:rPr>
                        <a:t>Publications mathématiques de l'IHÉS</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39.488</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1,867</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7</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2,294</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it-IT" sz="1050" u="none" strike="noStrike">
                          <a:effectLst/>
                        </a:rPr>
                        <a:t>Journal of Scientific Computing</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76.756</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14</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58%</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1,710</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8</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1,828</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it-IT" sz="1050" u="none" strike="noStrike">
                          <a:effectLst/>
                        </a:rPr>
                        <a:t>Optimization Letters</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47.514</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81%</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1,654</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9</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1,602</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it-IT" sz="1050" u="none" strike="noStrike" dirty="0" err="1">
                          <a:effectLst/>
                        </a:rPr>
                        <a:t>Geometric</a:t>
                      </a:r>
                      <a:r>
                        <a:rPr lang="it-IT" sz="1050" u="none" strike="noStrike" dirty="0">
                          <a:effectLst/>
                        </a:rPr>
                        <a:t> and </a:t>
                      </a:r>
                      <a:r>
                        <a:rPr lang="it-IT" sz="1050" u="none" strike="noStrike" dirty="0" err="1">
                          <a:effectLst/>
                        </a:rPr>
                        <a:t>Functional</a:t>
                      </a:r>
                      <a:r>
                        <a:rPr lang="it-IT" sz="1050" u="none" strike="noStrike" dirty="0">
                          <a:effectLst/>
                        </a:rPr>
                        <a:t> Analysis</a:t>
                      </a:r>
                      <a:endParaRPr lang="it-IT" sz="1050" b="0" i="0" u="none" strike="noStrike" dirty="0">
                        <a:solidFill>
                          <a:srgbClr val="000000"/>
                        </a:solidFill>
                        <a:effectLst/>
                        <a:latin typeface="Calibri"/>
                      </a:endParaRPr>
                    </a:p>
                  </a:txBody>
                  <a:tcPr marL="2902" marR="2902" marT="2902" marB="0" anchor="b"/>
                </a:tc>
                <a:tc>
                  <a:txBody>
                    <a:bodyPr/>
                    <a:lstStyle/>
                    <a:p>
                      <a:pPr algn="r" fontAlgn="b"/>
                      <a:r>
                        <a:rPr lang="it-IT" sz="1050" u="none" strike="noStrike">
                          <a:effectLst/>
                        </a:rPr>
                        <a:t>37.915</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1,574</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10</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1,577</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it-IT" sz="1050" u="none" strike="noStrike" dirty="0">
                          <a:effectLst/>
                        </a:rPr>
                        <a:t>Journal of </a:t>
                      </a:r>
                      <a:r>
                        <a:rPr lang="it-IT" sz="1050" u="none" strike="noStrike" dirty="0" err="1">
                          <a:effectLst/>
                        </a:rPr>
                        <a:t>Nonlinear</a:t>
                      </a:r>
                      <a:r>
                        <a:rPr lang="it-IT" sz="1050" u="none" strike="noStrike" dirty="0">
                          <a:effectLst/>
                        </a:rPr>
                        <a:t> Science</a:t>
                      </a:r>
                      <a:endParaRPr lang="it-IT" sz="1050" b="0" i="0" u="none" strike="noStrike" dirty="0">
                        <a:solidFill>
                          <a:srgbClr val="000000"/>
                        </a:solidFill>
                        <a:effectLst/>
                        <a:latin typeface="Calibri"/>
                      </a:endParaRPr>
                    </a:p>
                  </a:txBody>
                  <a:tcPr marL="2902" marR="2902" marT="2902" marB="0" anchor="b"/>
                </a:tc>
                <a:tc>
                  <a:txBody>
                    <a:bodyPr/>
                    <a:lstStyle/>
                    <a:p>
                      <a:pPr algn="r" fontAlgn="b"/>
                      <a:r>
                        <a:rPr lang="it-IT" sz="1050" u="none" strike="noStrike">
                          <a:effectLst/>
                        </a:rPr>
                        <a:t>24.555</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87%</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1,566</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11</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2,026</a:t>
                      </a:r>
                      <a:endParaRPr lang="it-IT" sz="1050" b="0" i="0" u="none" strike="noStrike">
                        <a:solidFill>
                          <a:srgbClr val="000000"/>
                        </a:solidFill>
                        <a:effectLst/>
                        <a:latin typeface="Calibri"/>
                      </a:endParaRPr>
                    </a:p>
                  </a:txBody>
                  <a:tcPr marL="2902" marR="2902" marT="2902" marB="0" anchor="b"/>
                </a:tc>
              </a:tr>
              <a:tr h="328272">
                <a:tc>
                  <a:txBody>
                    <a:bodyPr/>
                    <a:lstStyle/>
                    <a:p>
                      <a:pPr algn="l" fontAlgn="b"/>
                      <a:r>
                        <a:rPr lang="en-US" sz="1050" u="none" strike="noStrike" dirty="0">
                          <a:effectLst/>
                        </a:rPr>
                        <a:t>Fuzzy Optimization and Decision Making</a:t>
                      </a:r>
                      <a:endParaRPr lang="en-US" sz="1050" b="0" i="0" u="none" strike="noStrike" dirty="0">
                        <a:solidFill>
                          <a:srgbClr val="000000"/>
                        </a:solidFill>
                        <a:effectLst/>
                        <a:latin typeface="Calibri"/>
                      </a:endParaRPr>
                    </a:p>
                  </a:txBody>
                  <a:tcPr marL="2902" marR="2902" marT="2902" marB="0" anchor="b"/>
                </a:tc>
                <a:tc>
                  <a:txBody>
                    <a:bodyPr/>
                    <a:lstStyle/>
                    <a:p>
                      <a:pPr algn="r" fontAlgn="b"/>
                      <a:r>
                        <a:rPr lang="it-IT" sz="1050" u="none" strike="noStrike">
                          <a:effectLst/>
                        </a:rPr>
                        <a:t>22.320</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93%</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1,488</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12</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1,814</a:t>
                      </a:r>
                      <a:endParaRPr lang="it-IT" sz="1050" b="0" i="0" u="none" strike="noStrike">
                        <a:solidFill>
                          <a:srgbClr val="000000"/>
                        </a:solidFill>
                        <a:effectLst/>
                        <a:latin typeface="Calibri"/>
                      </a:endParaRPr>
                    </a:p>
                  </a:txBody>
                  <a:tcPr marL="2902" marR="2902" marT="2902" marB="0" anchor="b"/>
                </a:tc>
              </a:tr>
              <a:tr h="328272">
                <a:tc>
                  <a:txBody>
                    <a:bodyPr/>
                    <a:lstStyle/>
                    <a:p>
                      <a:pPr algn="l" fontAlgn="b"/>
                      <a:r>
                        <a:rPr lang="it-IT" sz="1050" u="none" strike="noStrike" dirty="0">
                          <a:effectLst/>
                        </a:rPr>
                        <a:t>Journal of </a:t>
                      </a:r>
                      <a:r>
                        <a:rPr lang="it-IT" sz="1050" u="none" strike="noStrike" dirty="0" err="1">
                          <a:effectLst/>
                        </a:rPr>
                        <a:t>Heuristics</a:t>
                      </a:r>
                      <a:endParaRPr lang="it-IT" sz="1050" b="0" i="0" u="none" strike="noStrike" dirty="0">
                        <a:solidFill>
                          <a:srgbClr val="000000"/>
                        </a:solidFill>
                        <a:effectLst/>
                        <a:latin typeface="Calibri"/>
                      </a:endParaRPr>
                    </a:p>
                  </a:txBody>
                  <a:tcPr marL="2902" marR="2902" marT="2902" marB="0" anchor="b"/>
                </a:tc>
                <a:tc>
                  <a:txBody>
                    <a:bodyPr/>
                    <a:lstStyle/>
                    <a:p>
                      <a:pPr algn="r" fontAlgn="b"/>
                      <a:r>
                        <a:rPr lang="it-IT" sz="1050" u="none" strike="noStrike">
                          <a:effectLst/>
                        </a:rPr>
                        <a:t>37.232</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85%</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1,471</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dirty="0">
                          <a:effectLst/>
                        </a:rPr>
                        <a:t>13</a:t>
                      </a:r>
                      <a:endParaRPr lang="it-IT" sz="1050" b="0" i="0" u="none" strike="noStrike" dirty="0">
                        <a:solidFill>
                          <a:srgbClr val="000000"/>
                        </a:solidFill>
                        <a:effectLst/>
                        <a:latin typeface="Calibri"/>
                      </a:endParaRPr>
                    </a:p>
                  </a:txBody>
                  <a:tcPr marL="2902" marR="2902" marT="2902" marB="0" anchor="b"/>
                </a:tc>
                <a:tc>
                  <a:txBody>
                    <a:bodyPr/>
                    <a:lstStyle/>
                    <a:p>
                      <a:pPr algn="r" fontAlgn="b"/>
                      <a:r>
                        <a:rPr lang="it-IT" sz="1050" u="none" strike="noStrike">
                          <a:effectLst/>
                        </a:rPr>
                        <a:t>1,795</a:t>
                      </a:r>
                      <a:endParaRPr lang="it-IT" sz="1050" b="0" i="0" u="none" strike="noStrike">
                        <a:solidFill>
                          <a:srgbClr val="000000"/>
                        </a:solidFill>
                        <a:effectLst/>
                        <a:latin typeface="Calibri"/>
                      </a:endParaRPr>
                    </a:p>
                  </a:txBody>
                  <a:tcPr marL="2902" marR="2902" marT="2902" marB="0" anchor="b"/>
                </a:tc>
              </a:tr>
              <a:tr h="328272">
                <a:tc>
                  <a:txBody>
                    <a:bodyPr/>
                    <a:lstStyle/>
                    <a:p>
                      <a:pPr algn="l" fontAlgn="b"/>
                      <a:r>
                        <a:rPr lang="it-IT" sz="1050" u="none" strike="noStrike" dirty="0" err="1">
                          <a:effectLst/>
                        </a:rPr>
                        <a:t>Advances</a:t>
                      </a:r>
                      <a:r>
                        <a:rPr lang="it-IT" sz="1050" u="none" strike="noStrike" dirty="0">
                          <a:effectLst/>
                        </a:rPr>
                        <a:t> in </a:t>
                      </a:r>
                      <a:r>
                        <a:rPr lang="it-IT" sz="1050" u="none" strike="noStrike" dirty="0" err="1">
                          <a:effectLst/>
                        </a:rPr>
                        <a:t>Computational</a:t>
                      </a:r>
                      <a:r>
                        <a:rPr lang="it-IT" sz="1050" u="none" strike="noStrike" dirty="0">
                          <a:effectLst/>
                        </a:rPr>
                        <a:t> </a:t>
                      </a:r>
                      <a:r>
                        <a:rPr lang="it-IT" sz="1050" u="none" strike="noStrike" dirty="0" err="1">
                          <a:effectLst/>
                        </a:rPr>
                        <a:t>Mathematics</a:t>
                      </a:r>
                      <a:endParaRPr lang="it-IT" sz="1050" b="0" i="0" u="none" strike="noStrike" dirty="0">
                        <a:solidFill>
                          <a:srgbClr val="000000"/>
                        </a:solidFill>
                        <a:effectLst/>
                        <a:latin typeface="Calibri"/>
                      </a:endParaRPr>
                    </a:p>
                  </a:txBody>
                  <a:tcPr marL="2902" marR="2902" marT="2902" marB="0" anchor="b"/>
                </a:tc>
                <a:tc>
                  <a:txBody>
                    <a:bodyPr/>
                    <a:lstStyle/>
                    <a:p>
                      <a:pPr algn="r" fontAlgn="b"/>
                      <a:r>
                        <a:rPr lang="it-IT" sz="1050" u="none" strike="noStrike">
                          <a:effectLst/>
                        </a:rPr>
                        <a:t>41.269</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83%</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1,468</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14</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1,305</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en-US" sz="1050" u="none" strike="noStrike">
                          <a:effectLst/>
                        </a:rPr>
                        <a:t>Journal of Optimization Theory and Applications</a:t>
                      </a:r>
                      <a:endParaRPr lang="en-US"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219.955</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2</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69%</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1,423</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15</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1,475</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en-US" sz="1050" u="none" strike="noStrike">
                          <a:effectLst/>
                        </a:rPr>
                        <a:t>Probability Theory and Related Fields</a:t>
                      </a:r>
                      <a:endParaRPr lang="en-US"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114.811</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9</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79%</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1,394</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16</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1,544</a:t>
                      </a:r>
                      <a:endParaRPr lang="it-IT" sz="1050" b="0" i="0" u="none" strike="noStrike">
                        <a:solidFill>
                          <a:srgbClr val="000000"/>
                        </a:solidFill>
                        <a:effectLst/>
                        <a:latin typeface="Calibri"/>
                      </a:endParaRPr>
                    </a:p>
                  </a:txBody>
                  <a:tcPr marL="2902" marR="2902" marT="2902" marB="0" anchor="b"/>
                </a:tc>
              </a:tr>
              <a:tr h="328272">
                <a:tc>
                  <a:txBody>
                    <a:bodyPr/>
                    <a:lstStyle/>
                    <a:p>
                      <a:pPr algn="l" fontAlgn="b"/>
                      <a:r>
                        <a:rPr lang="it-IT" sz="1050" u="none" strike="noStrike">
                          <a:effectLst/>
                        </a:rPr>
                        <a:t>Mathematische Annalen</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166.105</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4</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x</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1,378</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17</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1,299</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it-IT" sz="1050" u="none" strike="noStrike">
                          <a:effectLst/>
                        </a:rPr>
                        <a:t>Numerische Mathematik</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133.283</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5</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1,329</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18</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1,668</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it-IT" sz="1050" u="none" strike="noStrike">
                          <a:effectLst/>
                        </a:rPr>
                        <a:t>Computational Optimization and Applications</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71.584</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15</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79%</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1,278</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19</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1,560</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r>
                        <a:rPr lang="en-US" sz="1050" u="none" strike="noStrike">
                          <a:effectLst/>
                        </a:rPr>
                        <a:t>Calculus of Variations and Partial Differential Equations</a:t>
                      </a:r>
                      <a:endParaRPr lang="en-US"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51.826</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 </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1,236</a:t>
                      </a:r>
                      <a:endParaRPr lang="it-IT" sz="1050" b="0" i="0" u="none" strike="noStrike">
                        <a:solidFill>
                          <a:srgbClr val="000000"/>
                        </a:solidFill>
                        <a:effectLst/>
                        <a:latin typeface="Calibri"/>
                      </a:endParaRPr>
                    </a:p>
                  </a:txBody>
                  <a:tcPr marL="2902" marR="2902" marT="2902" marB="0" anchor="b"/>
                </a:tc>
                <a:tc>
                  <a:txBody>
                    <a:bodyPr/>
                    <a:lstStyle/>
                    <a:p>
                      <a:pPr algn="ctr" fontAlgn="b"/>
                      <a:r>
                        <a:rPr lang="it-IT" sz="1050" u="none" strike="noStrike">
                          <a:effectLst/>
                        </a:rPr>
                        <a:t>20</a:t>
                      </a:r>
                      <a:endParaRPr lang="it-IT" sz="1050" b="0" i="0" u="none" strike="noStrike">
                        <a:solidFill>
                          <a:srgbClr val="000000"/>
                        </a:solidFill>
                        <a:effectLst/>
                        <a:latin typeface="Calibri"/>
                      </a:endParaRPr>
                    </a:p>
                  </a:txBody>
                  <a:tcPr marL="2902" marR="2902" marT="2902" marB="0" anchor="b"/>
                </a:tc>
                <a:tc>
                  <a:txBody>
                    <a:bodyPr/>
                    <a:lstStyle/>
                    <a:p>
                      <a:pPr algn="r" fontAlgn="b"/>
                      <a:r>
                        <a:rPr lang="it-IT" sz="1050" u="none" strike="noStrike">
                          <a:effectLst/>
                        </a:rPr>
                        <a:t>1,213</a:t>
                      </a:r>
                      <a:endParaRPr lang="it-IT" sz="1050" b="0" i="0" u="none" strike="noStrike">
                        <a:solidFill>
                          <a:srgbClr val="000000"/>
                        </a:solidFill>
                        <a:effectLst/>
                        <a:latin typeface="Calibri"/>
                      </a:endParaRPr>
                    </a:p>
                  </a:txBody>
                  <a:tcPr marL="2902" marR="2902" marT="2902" marB="0" anchor="b"/>
                </a:tc>
              </a:tr>
              <a:tr h="213637">
                <a:tc>
                  <a:txBody>
                    <a:bodyPr/>
                    <a:lstStyle/>
                    <a:p>
                      <a:pPr algn="l" fontAlgn="b"/>
                      <a:endParaRPr lang="it-IT" sz="1050" b="0" i="0" u="none" strike="noStrike" dirty="0">
                        <a:solidFill>
                          <a:srgbClr val="000000"/>
                        </a:solidFill>
                        <a:effectLst/>
                        <a:latin typeface="Calibri"/>
                      </a:endParaRPr>
                    </a:p>
                  </a:txBody>
                  <a:tcPr marL="2902" marR="2902" marT="2902" marB="0" anchor="b"/>
                </a:tc>
                <a:tc>
                  <a:txBody>
                    <a:bodyPr/>
                    <a:lstStyle/>
                    <a:p>
                      <a:pPr algn="r" fontAlgn="b"/>
                      <a:endParaRPr lang="it-IT" sz="1050" b="0" i="0" u="none" strike="noStrike" dirty="0">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r>
              <a:tr h="213637">
                <a:tc>
                  <a:txBody>
                    <a:bodyPr/>
                    <a:lstStyle/>
                    <a:p>
                      <a:pPr algn="l" fontAlgn="b"/>
                      <a:endParaRPr lang="en-US"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dirty="0">
                        <a:solidFill>
                          <a:srgbClr val="000000"/>
                        </a:solidFill>
                        <a:effectLst/>
                        <a:latin typeface="Calibri"/>
                      </a:endParaRPr>
                    </a:p>
                  </a:txBody>
                  <a:tcPr marL="2902" marR="2902" marT="2902" marB="0" anchor="b"/>
                </a:tc>
                <a:tc>
                  <a:txBody>
                    <a:bodyPr/>
                    <a:lstStyle/>
                    <a:p>
                      <a:pPr algn="r" fontAlgn="b"/>
                      <a:endParaRPr lang="it-IT" sz="1050" b="0" i="0" u="none" strike="noStrike" dirty="0">
                        <a:solidFill>
                          <a:srgbClr val="000000"/>
                        </a:solidFill>
                        <a:effectLst/>
                        <a:latin typeface="Calibri"/>
                      </a:endParaRPr>
                    </a:p>
                  </a:txBody>
                  <a:tcPr marL="2902" marR="2902" marT="2902" marB="0" anchor="b"/>
                </a:tc>
                <a:tc>
                  <a:txBody>
                    <a:bodyPr/>
                    <a:lstStyle/>
                    <a:p>
                      <a:pPr algn="ctr" fontAlgn="b"/>
                      <a:endParaRPr lang="it-IT" sz="1050" b="0" i="0" u="none" strike="noStrike" dirty="0">
                        <a:solidFill>
                          <a:srgbClr val="000000"/>
                        </a:solidFill>
                        <a:effectLst/>
                        <a:latin typeface="Calibri"/>
                      </a:endParaRPr>
                    </a:p>
                  </a:txBody>
                  <a:tcPr marL="2902" marR="2902" marT="2902" marB="0" anchor="b"/>
                </a:tc>
                <a:tc>
                  <a:txBody>
                    <a:bodyPr/>
                    <a:lstStyle/>
                    <a:p>
                      <a:pPr algn="r" fontAlgn="b"/>
                      <a:endParaRPr lang="it-IT" sz="1050" b="0" i="0" u="none" strike="noStrike" dirty="0">
                        <a:solidFill>
                          <a:srgbClr val="000000"/>
                        </a:solidFill>
                        <a:effectLst/>
                        <a:latin typeface="Calibri"/>
                      </a:endParaRPr>
                    </a:p>
                  </a:txBody>
                  <a:tcPr marL="2902" marR="2902" marT="2902" marB="0" anchor="b"/>
                </a:tc>
              </a:tr>
              <a:tr h="213637">
                <a:tc>
                  <a:txBody>
                    <a:bodyPr/>
                    <a:lstStyle/>
                    <a:p>
                      <a:pPr algn="l"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dirty="0">
                        <a:solidFill>
                          <a:srgbClr val="000000"/>
                        </a:solidFill>
                        <a:effectLst/>
                        <a:latin typeface="Calibri"/>
                      </a:endParaRPr>
                    </a:p>
                  </a:txBody>
                  <a:tcPr marL="2902" marR="2902" marT="2902" marB="0" anchor="b"/>
                </a:tc>
                <a:tc>
                  <a:txBody>
                    <a:bodyPr/>
                    <a:lstStyle/>
                    <a:p>
                      <a:pPr algn="r" fontAlgn="b"/>
                      <a:endParaRPr lang="it-IT" sz="1050" b="0" i="0" u="none" strike="noStrike" dirty="0">
                        <a:solidFill>
                          <a:srgbClr val="000000"/>
                        </a:solidFill>
                        <a:effectLst/>
                        <a:latin typeface="Calibri"/>
                      </a:endParaRPr>
                    </a:p>
                  </a:txBody>
                  <a:tcPr marL="2902" marR="2902" marT="2902" marB="0" anchor="b"/>
                </a:tc>
              </a:tr>
              <a:tr h="213637">
                <a:tc>
                  <a:txBody>
                    <a:bodyPr/>
                    <a:lstStyle/>
                    <a:p>
                      <a:pPr algn="l"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dirty="0">
                        <a:solidFill>
                          <a:srgbClr val="000000"/>
                        </a:solidFill>
                        <a:effectLst/>
                        <a:latin typeface="Calibri"/>
                      </a:endParaRPr>
                    </a:p>
                  </a:txBody>
                  <a:tcPr marL="2902" marR="2902" marT="2902" marB="0" anchor="b"/>
                </a:tc>
              </a:tr>
              <a:tr h="213637">
                <a:tc>
                  <a:txBody>
                    <a:bodyPr/>
                    <a:lstStyle/>
                    <a:p>
                      <a:pPr algn="l"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r>
              <a:tr h="213637">
                <a:tc>
                  <a:txBody>
                    <a:bodyPr/>
                    <a:lstStyle/>
                    <a:p>
                      <a:pPr algn="l"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r>
              <a:tr h="213637">
                <a:tc>
                  <a:txBody>
                    <a:bodyPr/>
                    <a:lstStyle/>
                    <a:p>
                      <a:pPr algn="l"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r>
              <a:tr h="213637">
                <a:tc>
                  <a:txBody>
                    <a:bodyPr/>
                    <a:lstStyle/>
                    <a:p>
                      <a:pPr algn="l"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r>
              <a:tr h="318616">
                <a:tc>
                  <a:txBody>
                    <a:bodyPr/>
                    <a:lstStyle/>
                    <a:p>
                      <a:pPr algn="l" fontAlgn="b"/>
                      <a:endParaRPr lang="en-US"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dirty="0">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a:solidFill>
                          <a:srgbClr val="000000"/>
                        </a:solidFill>
                        <a:effectLst/>
                        <a:latin typeface="Calibri"/>
                      </a:endParaRPr>
                    </a:p>
                  </a:txBody>
                  <a:tcPr marL="2902" marR="2902" marT="2902" marB="0" anchor="b"/>
                </a:tc>
                <a:tc>
                  <a:txBody>
                    <a:bodyPr/>
                    <a:lstStyle/>
                    <a:p>
                      <a:pPr algn="ctr" fontAlgn="b"/>
                      <a:endParaRPr lang="it-IT" sz="1050" b="0" i="0" u="none" strike="noStrike">
                        <a:solidFill>
                          <a:srgbClr val="000000"/>
                        </a:solidFill>
                        <a:effectLst/>
                        <a:latin typeface="Calibri"/>
                      </a:endParaRPr>
                    </a:p>
                  </a:txBody>
                  <a:tcPr marL="2902" marR="2902" marT="2902" marB="0" anchor="b"/>
                </a:tc>
                <a:tc>
                  <a:txBody>
                    <a:bodyPr/>
                    <a:lstStyle/>
                    <a:p>
                      <a:pPr algn="r" fontAlgn="b"/>
                      <a:endParaRPr lang="it-IT" sz="1050" b="0" i="0" u="none" strike="noStrike" dirty="0">
                        <a:solidFill>
                          <a:srgbClr val="000000"/>
                        </a:solidFill>
                        <a:effectLst/>
                        <a:latin typeface="Calibri"/>
                      </a:endParaRPr>
                    </a:p>
                  </a:txBody>
                  <a:tcPr marL="2902" marR="2902" marT="2902" marB="0" anchor="b"/>
                </a:tc>
              </a:tr>
            </a:tbl>
          </a:graphicData>
        </a:graphic>
      </p:graphicFrame>
      <p:sp>
        <p:nvSpPr>
          <p:cNvPr id="4" name="CasellaDiTesto 3"/>
          <p:cNvSpPr txBox="1"/>
          <p:nvPr/>
        </p:nvSpPr>
        <p:spPr>
          <a:xfrm>
            <a:off x="287524" y="188640"/>
            <a:ext cx="4356484" cy="324036"/>
          </a:xfrm>
          <a:prstGeom prst="rect">
            <a:avLst/>
          </a:prstGeom>
          <a:noFill/>
        </p:spPr>
        <p:txBody>
          <a:bodyPr wrap="square" lIns="0" tIns="0" rIns="0" bIns="0" rtlCol="0">
            <a:noAutofit/>
          </a:bodyPr>
          <a:lstStyle/>
          <a:p>
            <a:pPr algn="l">
              <a:spcBef>
                <a:spcPts val="800"/>
              </a:spcBef>
              <a:buClr>
                <a:schemeClr val="accent2"/>
              </a:buClr>
              <a:buSzPct val="100000"/>
            </a:pPr>
            <a:r>
              <a:rPr lang="it-IT" sz="2000" dirty="0" smtClean="0">
                <a:solidFill>
                  <a:srgbClr val="002060"/>
                </a:solidFill>
                <a:latin typeface="+mn-lt"/>
              </a:rPr>
              <a:t>Top 20 </a:t>
            </a:r>
            <a:r>
              <a:rPr lang="it-IT" sz="2000" dirty="0" err="1" smtClean="0">
                <a:solidFill>
                  <a:srgbClr val="002060"/>
                </a:solidFill>
                <a:latin typeface="+mn-lt"/>
              </a:rPr>
              <a:t>journals</a:t>
            </a:r>
            <a:r>
              <a:rPr lang="it-IT" sz="2000" dirty="0" smtClean="0">
                <a:solidFill>
                  <a:srgbClr val="002060"/>
                </a:solidFill>
                <a:latin typeface="+mn-lt"/>
              </a:rPr>
              <a:t> with Springer</a:t>
            </a:r>
          </a:p>
        </p:txBody>
      </p:sp>
    </p:spTree>
    <p:extLst>
      <p:ext uri="{BB962C8B-B14F-4D97-AF65-F5344CB8AC3E}">
        <p14:creationId xmlns:p14="http://schemas.microsoft.com/office/powerpoint/2010/main" val="415884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4294967295"/>
          </p:nvPr>
        </p:nvSpPr>
        <p:spPr>
          <a:xfrm>
            <a:off x="612996" y="1376772"/>
            <a:ext cx="8062913" cy="2667397"/>
          </a:xfrm>
        </p:spPr>
        <p:txBody>
          <a:bodyPr/>
          <a:lstStyle/>
          <a:p>
            <a:r>
              <a:rPr lang="de-DE" dirty="0">
                <a:solidFill>
                  <a:srgbClr val="002060"/>
                </a:solidFill>
              </a:rPr>
              <a:t>Talk </a:t>
            </a:r>
            <a:r>
              <a:rPr lang="de-DE" dirty="0" err="1">
                <a:solidFill>
                  <a:srgbClr val="002060"/>
                </a:solidFill>
              </a:rPr>
              <a:t>to</a:t>
            </a:r>
            <a:r>
              <a:rPr lang="de-DE" dirty="0">
                <a:solidFill>
                  <a:srgbClr val="002060"/>
                </a:solidFill>
              </a:rPr>
              <a:t> </a:t>
            </a:r>
            <a:r>
              <a:rPr lang="de-DE" dirty="0" err="1">
                <a:solidFill>
                  <a:srgbClr val="002060"/>
                </a:solidFill>
              </a:rPr>
              <a:t>other</a:t>
            </a:r>
            <a:r>
              <a:rPr lang="de-DE" dirty="0">
                <a:solidFill>
                  <a:srgbClr val="002060"/>
                </a:solidFill>
              </a:rPr>
              <a:t> </a:t>
            </a:r>
            <a:r>
              <a:rPr lang="de-DE" dirty="0" err="1">
                <a:solidFill>
                  <a:srgbClr val="002060"/>
                </a:solidFill>
              </a:rPr>
              <a:t>scientists</a:t>
            </a:r>
            <a:r>
              <a:rPr lang="de-DE" dirty="0" smtClean="0">
                <a:solidFill>
                  <a:srgbClr val="002060"/>
                </a:solidFill>
              </a:rPr>
              <a:t>!</a:t>
            </a:r>
            <a:endParaRPr lang="de-DE" dirty="0">
              <a:solidFill>
                <a:srgbClr val="002060"/>
              </a:solidFill>
            </a:endParaRPr>
          </a:p>
          <a:p>
            <a:r>
              <a:rPr lang="de-DE" dirty="0" err="1">
                <a:solidFill>
                  <a:srgbClr val="002060"/>
                </a:solidFill>
              </a:rPr>
              <a:t>Local</a:t>
            </a:r>
            <a:r>
              <a:rPr lang="de-DE" dirty="0">
                <a:solidFill>
                  <a:srgbClr val="002060"/>
                </a:solidFill>
              </a:rPr>
              <a:t> </a:t>
            </a:r>
            <a:r>
              <a:rPr lang="de-DE" dirty="0" err="1">
                <a:solidFill>
                  <a:srgbClr val="002060"/>
                </a:solidFill>
              </a:rPr>
              <a:t>society</a:t>
            </a:r>
            <a:r>
              <a:rPr lang="de-DE" dirty="0">
                <a:solidFill>
                  <a:srgbClr val="002060"/>
                </a:solidFill>
              </a:rPr>
              <a:t> </a:t>
            </a:r>
            <a:r>
              <a:rPr lang="de-DE" dirty="0" err="1" smtClean="0">
                <a:solidFill>
                  <a:srgbClr val="002060"/>
                </a:solidFill>
              </a:rPr>
              <a:t>meetings</a:t>
            </a:r>
            <a:endParaRPr lang="de-DE" dirty="0">
              <a:solidFill>
                <a:srgbClr val="002060"/>
              </a:solidFill>
            </a:endParaRPr>
          </a:p>
          <a:p>
            <a:r>
              <a:rPr lang="de-DE" dirty="0">
                <a:solidFill>
                  <a:srgbClr val="002060"/>
                </a:solidFill>
              </a:rPr>
              <a:t>National </a:t>
            </a:r>
            <a:r>
              <a:rPr lang="de-DE" dirty="0" err="1" smtClean="0">
                <a:solidFill>
                  <a:srgbClr val="002060"/>
                </a:solidFill>
              </a:rPr>
              <a:t>conferences</a:t>
            </a:r>
            <a:endParaRPr lang="de-DE" dirty="0">
              <a:solidFill>
                <a:srgbClr val="002060"/>
              </a:solidFill>
            </a:endParaRPr>
          </a:p>
          <a:p>
            <a:r>
              <a:rPr lang="de-DE" dirty="0">
                <a:solidFill>
                  <a:srgbClr val="002060"/>
                </a:solidFill>
              </a:rPr>
              <a:t>International </a:t>
            </a:r>
            <a:r>
              <a:rPr lang="de-DE" dirty="0" err="1" smtClean="0">
                <a:solidFill>
                  <a:srgbClr val="002060"/>
                </a:solidFill>
              </a:rPr>
              <a:t>congresses</a:t>
            </a:r>
            <a:endParaRPr lang="de-DE" dirty="0" smtClean="0">
              <a:solidFill>
                <a:srgbClr val="002060"/>
              </a:solidFill>
            </a:endParaRPr>
          </a:p>
          <a:p>
            <a:pPr marL="0" indent="0">
              <a:buNone/>
            </a:pPr>
            <a:endParaRPr lang="de-DE" dirty="0">
              <a:solidFill>
                <a:srgbClr val="002060"/>
              </a:solidFill>
            </a:endParaRPr>
          </a:p>
          <a:p>
            <a:pPr marL="0" indent="0">
              <a:buNone/>
            </a:pPr>
            <a:r>
              <a:rPr lang="de-DE" dirty="0">
                <a:solidFill>
                  <a:srgbClr val="002060"/>
                </a:solidFill>
              </a:rPr>
              <a:t>These </a:t>
            </a:r>
            <a:r>
              <a:rPr lang="de-DE" dirty="0" err="1">
                <a:solidFill>
                  <a:srgbClr val="002060"/>
                </a:solidFill>
              </a:rPr>
              <a:t>are</a:t>
            </a:r>
            <a:r>
              <a:rPr lang="de-DE" dirty="0">
                <a:solidFill>
                  <a:srgbClr val="002060"/>
                </a:solidFill>
              </a:rPr>
              <a:t> </a:t>
            </a:r>
            <a:r>
              <a:rPr lang="de-DE" dirty="0" err="1">
                <a:solidFill>
                  <a:srgbClr val="002060"/>
                </a:solidFill>
              </a:rPr>
              <a:t>the</a:t>
            </a:r>
            <a:r>
              <a:rPr lang="de-DE" dirty="0">
                <a:solidFill>
                  <a:srgbClr val="002060"/>
                </a:solidFill>
              </a:rPr>
              <a:t> </a:t>
            </a:r>
            <a:r>
              <a:rPr lang="de-DE" dirty="0" err="1">
                <a:solidFill>
                  <a:srgbClr val="002060"/>
                </a:solidFill>
              </a:rPr>
              <a:t>places</a:t>
            </a:r>
            <a:r>
              <a:rPr lang="de-DE" dirty="0">
                <a:solidFill>
                  <a:srgbClr val="002060"/>
                </a:solidFill>
              </a:rPr>
              <a:t> </a:t>
            </a:r>
            <a:r>
              <a:rPr lang="de-DE" dirty="0" err="1">
                <a:solidFill>
                  <a:srgbClr val="002060"/>
                </a:solidFill>
              </a:rPr>
              <a:t>where</a:t>
            </a:r>
            <a:r>
              <a:rPr lang="de-DE" dirty="0">
                <a:solidFill>
                  <a:srgbClr val="002060"/>
                </a:solidFill>
              </a:rPr>
              <a:t> </a:t>
            </a:r>
            <a:r>
              <a:rPr lang="de-DE" dirty="0" err="1">
                <a:solidFill>
                  <a:srgbClr val="002060"/>
                </a:solidFill>
              </a:rPr>
              <a:t>the</a:t>
            </a:r>
            <a:r>
              <a:rPr lang="de-DE" dirty="0">
                <a:solidFill>
                  <a:srgbClr val="002060"/>
                </a:solidFill>
              </a:rPr>
              <a:t> </a:t>
            </a:r>
            <a:endParaRPr lang="de-DE" dirty="0" smtClean="0">
              <a:solidFill>
                <a:srgbClr val="002060"/>
              </a:solidFill>
            </a:endParaRPr>
          </a:p>
          <a:p>
            <a:pPr marL="0" indent="0">
              <a:buNone/>
            </a:pPr>
            <a:r>
              <a:rPr lang="de-DE" dirty="0" err="1" smtClean="0">
                <a:solidFill>
                  <a:srgbClr val="002060"/>
                </a:solidFill>
              </a:rPr>
              <a:t>very</a:t>
            </a:r>
            <a:r>
              <a:rPr lang="de-DE" dirty="0" smtClean="0">
                <a:solidFill>
                  <a:srgbClr val="002060"/>
                </a:solidFill>
              </a:rPr>
              <a:t> </a:t>
            </a:r>
            <a:r>
              <a:rPr lang="de-DE" dirty="0" err="1">
                <a:solidFill>
                  <a:srgbClr val="002060"/>
                </a:solidFill>
              </a:rPr>
              <a:t>latest</a:t>
            </a:r>
            <a:r>
              <a:rPr lang="de-DE" dirty="0">
                <a:solidFill>
                  <a:srgbClr val="002060"/>
                </a:solidFill>
              </a:rPr>
              <a:t> </a:t>
            </a:r>
            <a:r>
              <a:rPr lang="de-DE" dirty="0" err="1">
                <a:solidFill>
                  <a:srgbClr val="002060"/>
                </a:solidFill>
              </a:rPr>
              <a:t>results</a:t>
            </a:r>
            <a:r>
              <a:rPr lang="de-DE" dirty="0">
                <a:solidFill>
                  <a:srgbClr val="002060"/>
                </a:solidFill>
              </a:rPr>
              <a:t> </a:t>
            </a:r>
            <a:r>
              <a:rPr lang="de-DE" dirty="0" err="1">
                <a:solidFill>
                  <a:srgbClr val="002060"/>
                </a:solidFill>
              </a:rPr>
              <a:t>are</a:t>
            </a:r>
            <a:r>
              <a:rPr lang="de-DE" dirty="0">
                <a:solidFill>
                  <a:srgbClr val="002060"/>
                </a:solidFill>
              </a:rPr>
              <a:t> </a:t>
            </a:r>
            <a:r>
              <a:rPr lang="de-DE" dirty="0" err="1">
                <a:solidFill>
                  <a:srgbClr val="002060"/>
                </a:solidFill>
              </a:rPr>
              <a:t>presented</a:t>
            </a:r>
            <a:endParaRPr lang="de-DE" dirty="0">
              <a:solidFill>
                <a:srgbClr val="002060"/>
              </a:solidFill>
            </a:endParaRPr>
          </a:p>
        </p:txBody>
      </p:sp>
      <p:sp>
        <p:nvSpPr>
          <p:cNvPr id="3" name="Titel 2"/>
          <p:cNvSpPr>
            <a:spLocks noGrp="1"/>
          </p:cNvSpPr>
          <p:nvPr>
            <p:ph type="title" idx="4294967295"/>
          </p:nvPr>
        </p:nvSpPr>
        <p:spPr>
          <a:xfrm>
            <a:off x="287524" y="224644"/>
            <a:ext cx="8135938" cy="304699"/>
          </a:xfrm>
        </p:spPr>
        <p:txBody>
          <a:bodyPr/>
          <a:lstStyle/>
          <a:p>
            <a:r>
              <a:rPr lang="de-DE" dirty="0">
                <a:solidFill>
                  <a:srgbClr val="002060"/>
                </a:solidFill>
              </a:rPr>
              <a:t>Hot </a:t>
            </a:r>
            <a:r>
              <a:rPr lang="de-DE" dirty="0" err="1">
                <a:solidFill>
                  <a:srgbClr val="002060"/>
                </a:solidFill>
              </a:rPr>
              <a:t>topics</a:t>
            </a:r>
            <a:endParaRPr lang="de-DE" dirty="0">
              <a:solidFill>
                <a:srgbClr val="002060"/>
              </a:solidFill>
            </a:endParaRP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9201" y="1511300"/>
            <a:ext cx="3384376" cy="366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20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7524" y="260648"/>
            <a:ext cx="8305800" cy="288925"/>
          </a:xfrm>
        </p:spPr>
        <p:txBody>
          <a:bodyPr/>
          <a:lstStyle/>
          <a:p>
            <a:pPr lvl="2"/>
            <a:r>
              <a:rPr lang="en-US" b="1" dirty="0" smtClean="0">
                <a:latin typeface="Calibri" pitchFamily="34" charset="0"/>
                <a:cs typeface="Calibri" pitchFamily="34" charset="0"/>
              </a:rPr>
              <a:t>Types of journals</a:t>
            </a:r>
          </a:p>
        </p:txBody>
      </p:sp>
      <p:sp>
        <p:nvSpPr>
          <p:cNvPr id="3" name="Content Placeholder 2"/>
          <p:cNvSpPr>
            <a:spLocks noGrp="1"/>
          </p:cNvSpPr>
          <p:nvPr>
            <p:ph idx="4294967295"/>
          </p:nvPr>
        </p:nvSpPr>
        <p:spPr>
          <a:xfrm>
            <a:off x="431540" y="1340768"/>
            <a:ext cx="8305800" cy="1923604"/>
          </a:xfrm>
        </p:spPr>
        <p:txBody>
          <a:bodyPr/>
          <a:lstStyle/>
          <a:p>
            <a:r>
              <a:rPr lang="en-US" sz="1800" b="1" dirty="0" smtClean="0">
                <a:solidFill>
                  <a:srgbClr val="002060"/>
                </a:solidFill>
                <a:latin typeface="Calibri" pitchFamily="34" charset="0"/>
                <a:cs typeface="Calibri" pitchFamily="34" charset="0"/>
              </a:rPr>
              <a:t>Traditional academic research journal </a:t>
            </a:r>
            <a:r>
              <a:rPr lang="en-US" sz="1800" dirty="0" smtClean="0">
                <a:solidFill>
                  <a:srgbClr val="002060"/>
                </a:solidFill>
                <a:latin typeface="Calibri" pitchFamily="34" charset="0"/>
                <a:cs typeface="Calibri" pitchFamily="34" charset="0"/>
              </a:rPr>
              <a:t>– Main venue for primary research, rigorously peer-reviewed.</a:t>
            </a:r>
          </a:p>
          <a:p>
            <a:r>
              <a:rPr lang="en-US" sz="1800" b="1" dirty="0" smtClean="0">
                <a:solidFill>
                  <a:srgbClr val="002060"/>
                </a:solidFill>
                <a:latin typeface="Calibri" pitchFamily="34" charset="0"/>
                <a:cs typeface="Calibri" pitchFamily="34" charset="0"/>
              </a:rPr>
              <a:t>Review journal </a:t>
            </a:r>
            <a:r>
              <a:rPr lang="en-US" sz="1800" dirty="0" smtClean="0">
                <a:solidFill>
                  <a:srgbClr val="002060"/>
                </a:solidFill>
                <a:latin typeface="Calibri" pitchFamily="34" charset="0"/>
                <a:cs typeface="Calibri" pitchFamily="34" charset="0"/>
              </a:rPr>
              <a:t>– Covers current trends, usually peer-reviewed, contains some commissioned material.</a:t>
            </a:r>
          </a:p>
          <a:p>
            <a:r>
              <a:rPr lang="en-US" sz="1800" b="1" dirty="0" smtClean="0">
                <a:solidFill>
                  <a:srgbClr val="002060"/>
                </a:solidFill>
                <a:latin typeface="Calibri" pitchFamily="34" charset="0"/>
                <a:cs typeface="Calibri" pitchFamily="34" charset="0"/>
              </a:rPr>
              <a:t>Letters journal </a:t>
            </a:r>
            <a:r>
              <a:rPr lang="en-US" sz="1800" dirty="0" smtClean="0">
                <a:solidFill>
                  <a:srgbClr val="002060"/>
                </a:solidFill>
                <a:latin typeface="Calibri" pitchFamily="34" charset="0"/>
                <a:cs typeface="Calibri" pitchFamily="34" charset="0"/>
              </a:rPr>
              <a:t>– Rapid communication of interim work, peer-reviewed, a good way to get very new and ongoing research initially published.</a:t>
            </a:r>
          </a:p>
        </p:txBody>
      </p:sp>
      <p:pic>
        <p:nvPicPr>
          <p:cNvPr id="4" name="Picture 6" descr="http://www.ecodellevalli.tv/cms/wp-content/uploads/2013/07/Sellero-trasparenz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948" y="4077072"/>
            <a:ext cx="3564396" cy="238445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1540" y="188640"/>
            <a:ext cx="8305800" cy="288925"/>
          </a:xfrm>
        </p:spPr>
        <p:txBody>
          <a:bodyPr/>
          <a:lstStyle/>
          <a:p>
            <a:pPr lvl="2"/>
            <a:r>
              <a:rPr lang="en-US" b="1" dirty="0" smtClean="0">
                <a:solidFill>
                  <a:srgbClr val="002060"/>
                </a:solidFill>
                <a:latin typeface="Calibri" pitchFamily="34" charset="0"/>
                <a:cs typeface="Calibri" pitchFamily="34" charset="0"/>
              </a:rPr>
              <a:t>How to structure your article</a:t>
            </a:r>
          </a:p>
        </p:txBody>
      </p:sp>
      <p:sp>
        <p:nvSpPr>
          <p:cNvPr id="3" name="Content Placeholder 2"/>
          <p:cNvSpPr>
            <a:spLocks noGrp="1"/>
          </p:cNvSpPr>
          <p:nvPr>
            <p:ph idx="4294967295"/>
          </p:nvPr>
        </p:nvSpPr>
        <p:spPr>
          <a:xfrm>
            <a:off x="215516" y="980728"/>
            <a:ext cx="8305800" cy="4809009"/>
          </a:xfrm>
        </p:spPr>
        <p:txBody>
          <a:bodyPr/>
          <a:lstStyle/>
          <a:p>
            <a:r>
              <a:rPr lang="en-US" sz="1800" b="1" dirty="0" smtClean="0">
                <a:solidFill>
                  <a:srgbClr val="002060"/>
                </a:solidFill>
                <a:latin typeface="Calibri" pitchFamily="34" charset="0"/>
                <a:cs typeface="Calibri" pitchFamily="34" charset="0"/>
              </a:rPr>
              <a:t>Title</a:t>
            </a:r>
            <a:r>
              <a:rPr lang="en-US" sz="1800" dirty="0" smtClean="0">
                <a:solidFill>
                  <a:srgbClr val="002060"/>
                </a:solidFill>
                <a:latin typeface="Calibri" pitchFamily="34" charset="0"/>
                <a:cs typeface="Calibri" pitchFamily="34" charset="0"/>
              </a:rPr>
              <a:t> – This will be read first and most. Does the title reflect the content of the paper? Keep the title short and to the point.</a:t>
            </a:r>
          </a:p>
          <a:p>
            <a:r>
              <a:rPr lang="en-US" sz="1800" b="1" dirty="0" smtClean="0">
                <a:solidFill>
                  <a:srgbClr val="002060"/>
                </a:solidFill>
                <a:latin typeface="Calibri" pitchFamily="34" charset="0"/>
                <a:cs typeface="Calibri" pitchFamily="34" charset="0"/>
              </a:rPr>
              <a:t>Abstract</a:t>
            </a:r>
            <a:r>
              <a:rPr lang="en-US" sz="1800" dirty="0" smtClean="0">
                <a:solidFill>
                  <a:srgbClr val="002060"/>
                </a:solidFill>
                <a:latin typeface="Calibri" pitchFamily="34" charset="0"/>
                <a:cs typeface="Calibri" pitchFamily="34" charset="0"/>
              </a:rPr>
              <a:t> – Summarize the objective and the results of your research in 75 to 200 words. Whoever reads your paper should be able to tell at a glance what the article is about and what the outcome is. What are the key take-</a:t>
            </a:r>
            <a:r>
              <a:rPr lang="en-US" sz="1800" dirty="0" err="1" smtClean="0">
                <a:solidFill>
                  <a:srgbClr val="002060"/>
                </a:solidFill>
                <a:latin typeface="Calibri" pitchFamily="34" charset="0"/>
                <a:cs typeface="Calibri" pitchFamily="34" charset="0"/>
              </a:rPr>
              <a:t>aways</a:t>
            </a:r>
            <a:r>
              <a:rPr lang="en-US" sz="1800" dirty="0" smtClean="0">
                <a:solidFill>
                  <a:srgbClr val="002060"/>
                </a:solidFill>
                <a:latin typeface="Calibri" pitchFamily="34" charset="0"/>
                <a:cs typeface="Calibri" pitchFamily="34" charset="0"/>
              </a:rPr>
              <a:t> for your paper. Do not include anything that is NOT in your paper.</a:t>
            </a:r>
          </a:p>
          <a:p>
            <a:r>
              <a:rPr lang="en-US" sz="1800" b="1" dirty="0" smtClean="0">
                <a:solidFill>
                  <a:srgbClr val="002060"/>
                </a:solidFill>
                <a:latin typeface="Calibri" pitchFamily="34" charset="0"/>
                <a:cs typeface="Calibri" pitchFamily="34" charset="0"/>
              </a:rPr>
              <a:t>Keywords</a:t>
            </a:r>
            <a:r>
              <a:rPr lang="en-US" sz="1800" dirty="0" smtClean="0">
                <a:solidFill>
                  <a:srgbClr val="002060"/>
                </a:solidFill>
                <a:latin typeface="Calibri" pitchFamily="34" charset="0"/>
                <a:cs typeface="Calibri" pitchFamily="34" charset="0"/>
              </a:rPr>
              <a:t> – The words relevant as search terms in e.g. Google. Ideally they are not words from the title because the words in the title are automatically used as keywords already.</a:t>
            </a:r>
          </a:p>
          <a:p>
            <a:r>
              <a:rPr lang="en-US" sz="1800" b="1" dirty="0" smtClean="0">
                <a:solidFill>
                  <a:srgbClr val="002060"/>
                </a:solidFill>
                <a:latin typeface="Calibri" pitchFamily="34" charset="0"/>
                <a:cs typeface="Calibri" pitchFamily="34" charset="0"/>
              </a:rPr>
              <a:t>Introduction</a:t>
            </a:r>
            <a:r>
              <a:rPr lang="en-US" sz="1800" dirty="0" smtClean="0">
                <a:solidFill>
                  <a:srgbClr val="002060"/>
                </a:solidFill>
                <a:latin typeface="Calibri" pitchFamily="34" charset="0"/>
                <a:cs typeface="Calibri" pitchFamily="34" charset="0"/>
              </a:rPr>
              <a:t> – Explain (1) why the research was conducted, (2) what methodology was employed, (3) why you chose your particular methodology, and (4) how the methodology accomplished the hypothesis set out in your abstract. Explain (5) which are your (</a:t>
            </a:r>
            <a:r>
              <a:rPr lang="en-US" dirty="0">
                <a:solidFill>
                  <a:srgbClr val="002060"/>
                </a:solidFill>
                <a:latin typeface="Calibri" pitchFamily="34" charset="0"/>
                <a:cs typeface="Calibri" pitchFamily="34" charset="0"/>
              </a:rPr>
              <a:t>original) </a:t>
            </a:r>
            <a:r>
              <a:rPr lang="en-US" dirty="0" smtClean="0">
                <a:solidFill>
                  <a:srgbClr val="002060"/>
                </a:solidFill>
                <a:latin typeface="Calibri" pitchFamily="34" charset="0"/>
                <a:cs typeface="Calibri" pitchFamily="34" charset="0"/>
              </a:rPr>
              <a:t>achievements.</a:t>
            </a:r>
          </a:p>
          <a:p>
            <a:pPr marL="0" indent="0">
              <a:buNone/>
            </a:pPr>
            <a:endParaRPr lang="en-US" sz="1800" b="1" dirty="0" smtClean="0">
              <a:solidFill>
                <a:srgbClr val="002060"/>
              </a:solidFill>
              <a:latin typeface="Calibri" pitchFamily="34" charset="0"/>
              <a:cs typeface="Calibri" pitchFamily="34" charset="0"/>
            </a:endParaRPr>
          </a:p>
          <a:p>
            <a:pPr marL="0" indent="0">
              <a:buNone/>
            </a:pPr>
            <a:endParaRPr lang="en-US" sz="1800" dirty="0" smtClean="0">
              <a:solidFill>
                <a:srgbClr val="002060"/>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9532" y="188640"/>
            <a:ext cx="8305800" cy="288925"/>
          </a:xfrm>
        </p:spPr>
        <p:txBody>
          <a:bodyPr/>
          <a:lstStyle/>
          <a:p>
            <a:pPr lvl="2"/>
            <a:r>
              <a:rPr lang="en-US" b="1" dirty="0" smtClean="0">
                <a:solidFill>
                  <a:srgbClr val="002060"/>
                </a:solidFill>
                <a:latin typeface="Calibri" pitchFamily="34" charset="0"/>
                <a:cs typeface="Calibri" pitchFamily="34" charset="0"/>
              </a:rPr>
              <a:t>How to structure your article (cont.)</a:t>
            </a:r>
          </a:p>
        </p:txBody>
      </p:sp>
      <p:sp>
        <p:nvSpPr>
          <p:cNvPr id="3" name="Content Placeholder 2"/>
          <p:cNvSpPr>
            <a:spLocks noGrp="1"/>
          </p:cNvSpPr>
          <p:nvPr>
            <p:ph idx="4294967295"/>
          </p:nvPr>
        </p:nvSpPr>
        <p:spPr>
          <a:xfrm>
            <a:off x="467544" y="1268760"/>
            <a:ext cx="8305800" cy="3513782"/>
          </a:xfrm>
        </p:spPr>
        <p:txBody>
          <a:bodyPr/>
          <a:lstStyle/>
          <a:p>
            <a:pPr marL="0" indent="0">
              <a:buNone/>
            </a:pPr>
            <a:r>
              <a:rPr lang="en-US" b="1" dirty="0" smtClean="0">
                <a:solidFill>
                  <a:srgbClr val="002060"/>
                </a:solidFill>
                <a:latin typeface="Calibri" pitchFamily="34" charset="0"/>
                <a:cs typeface="Calibri" pitchFamily="34" charset="0"/>
              </a:rPr>
              <a:t>Body of the paper</a:t>
            </a:r>
          </a:p>
          <a:p>
            <a:r>
              <a:rPr lang="en-US" dirty="0" smtClean="0">
                <a:solidFill>
                  <a:srgbClr val="002060"/>
                </a:solidFill>
                <a:latin typeface="Calibri" pitchFamily="34" charset="0"/>
                <a:cs typeface="Calibri" pitchFamily="34" charset="0"/>
              </a:rPr>
              <a:t>This </a:t>
            </a:r>
            <a:r>
              <a:rPr lang="en-US" dirty="0">
                <a:solidFill>
                  <a:srgbClr val="002060"/>
                </a:solidFill>
                <a:latin typeface="Calibri" pitchFamily="34" charset="0"/>
                <a:cs typeface="Calibri" pitchFamily="34" charset="0"/>
              </a:rPr>
              <a:t>should be written clearly and concisely so that someone who wanted to conduct similar research would know exactly what </a:t>
            </a:r>
            <a:r>
              <a:rPr lang="en-US" dirty="0" smtClean="0">
                <a:solidFill>
                  <a:srgbClr val="002060"/>
                </a:solidFill>
                <a:latin typeface="Calibri" pitchFamily="34" charset="0"/>
                <a:cs typeface="Calibri" pitchFamily="34" charset="0"/>
              </a:rPr>
              <a:t>you </a:t>
            </a:r>
            <a:r>
              <a:rPr lang="en-US" dirty="0">
                <a:solidFill>
                  <a:srgbClr val="002060"/>
                </a:solidFill>
                <a:latin typeface="Calibri" pitchFamily="34" charset="0"/>
                <a:cs typeface="Calibri" pitchFamily="34" charset="0"/>
              </a:rPr>
              <a:t>did.</a:t>
            </a:r>
          </a:p>
          <a:p>
            <a:r>
              <a:rPr lang="en-US" sz="1800" dirty="0" smtClean="0">
                <a:solidFill>
                  <a:srgbClr val="002060"/>
                </a:solidFill>
                <a:latin typeface="Calibri" pitchFamily="34" charset="0"/>
                <a:cs typeface="Calibri" pitchFamily="34" charset="0"/>
              </a:rPr>
              <a:t>Present your results rigorously, clearly and carefully.</a:t>
            </a:r>
          </a:p>
          <a:p>
            <a:r>
              <a:rPr lang="en-US" sz="1800" dirty="0" smtClean="0">
                <a:solidFill>
                  <a:srgbClr val="002060"/>
                </a:solidFill>
                <a:latin typeface="Calibri" pitchFamily="34" charset="0"/>
                <a:cs typeface="Calibri" pitchFamily="34" charset="0"/>
              </a:rPr>
              <a:t>If the results were not what you were expecting, this is where you can provide insights or speculations as to what happened and/or what you could have done differently.</a:t>
            </a:r>
          </a:p>
          <a:p>
            <a:pPr>
              <a:buFont typeface="Arial" pitchFamily="34" charset="0"/>
              <a:buChar char="•"/>
            </a:pPr>
            <a:r>
              <a:rPr lang="en-US" sz="1800" dirty="0" smtClean="0">
                <a:solidFill>
                  <a:srgbClr val="002060"/>
                </a:solidFill>
                <a:latin typeface="Calibri" pitchFamily="34" charset="0"/>
                <a:cs typeface="Calibri" pitchFamily="34" charset="0"/>
              </a:rPr>
              <a:t>Write down your conclusions.</a:t>
            </a:r>
          </a:p>
          <a:p>
            <a:pPr marL="0" indent="0">
              <a:buNone/>
            </a:pPr>
            <a:r>
              <a:rPr lang="en-US" sz="1800" b="1" dirty="0" smtClean="0">
                <a:solidFill>
                  <a:srgbClr val="002060"/>
                </a:solidFill>
                <a:latin typeface="Calibri" pitchFamily="34" charset="0"/>
                <a:cs typeface="Calibri" pitchFamily="34" charset="0"/>
              </a:rPr>
              <a:t>Acknowledgements</a:t>
            </a:r>
            <a:r>
              <a:rPr lang="en-US" sz="1800" dirty="0" smtClean="0">
                <a:solidFill>
                  <a:srgbClr val="002060"/>
                </a:solidFill>
                <a:latin typeface="Calibri" pitchFamily="34" charset="0"/>
                <a:cs typeface="Calibri" pitchFamily="34" charset="0"/>
              </a:rPr>
              <a:t> – Acknowledge the people and institutions that have made your research possible (grants, etc).</a:t>
            </a:r>
          </a:p>
          <a:p>
            <a:pPr marL="0" indent="0">
              <a:buNone/>
            </a:pPr>
            <a:r>
              <a:rPr lang="en-US" sz="1800" b="1" dirty="0" smtClean="0">
                <a:solidFill>
                  <a:srgbClr val="002060"/>
                </a:solidFill>
                <a:latin typeface="Calibri" pitchFamily="34" charset="0"/>
                <a:cs typeface="Calibri" pitchFamily="34" charset="0"/>
              </a:rPr>
              <a:t>References</a:t>
            </a:r>
            <a:r>
              <a:rPr lang="en-US" sz="1800" dirty="0" smtClean="0">
                <a:solidFill>
                  <a:srgbClr val="002060"/>
                </a:solidFill>
                <a:latin typeface="Calibri" pitchFamily="34" charset="0"/>
                <a:cs typeface="Calibri" pitchFamily="34" charset="0"/>
              </a:rPr>
              <a:t> – Properly cite your referenced material; use the style of the journal.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9563" y="188640"/>
            <a:ext cx="8305800" cy="290512"/>
          </a:xfrm>
        </p:spPr>
        <p:txBody>
          <a:bodyPr/>
          <a:lstStyle/>
          <a:p>
            <a:pPr lvl="2"/>
            <a:r>
              <a:rPr lang="en-US" b="1" dirty="0" smtClean="0">
                <a:solidFill>
                  <a:srgbClr val="002060"/>
                </a:solidFill>
                <a:latin typeface="Calibri" pitchFamily="34" charset="0"/>
                <a:cs typeface="Calibri" pitchFamily="34" charset="0"/>
              </a:rPr>
              <a:t>When you submit</a:t>
            </a:r>
            <a:endParaRPr lang="en-US" b="1"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179512" y="764704"/>
            <a:ext cx="8305800" cy="2603277"/>
          </a:xfrm>
        </p:spPr>
        <p:txBody>
          <a:bodyPr/>
          <a:lstStyle/>
          <a:p>
            <a:r>
              <a:rPr lang="en-US" dirty="0" smtClean="0">
                <a:solidFill>
                  <a:srgbClr val="002060"/>
                </a:solidFill>
                <a:latin typeface="Calibri" pitchFamily="34" charset="0"/>
                <a:cs typeface="Calibri" pitchFamily="34" charset="0"/>
              </a:rPr>
              <a:t>Prepare a cover letter which explains why you think your paper falls within the scope of the journal and which outlines the paper’s originality end/or significance: Unique Selling Points (USP).</a:t>
            </a:r>
          </a:p>
          <a:p>
            <a:r>
              <a:rPr lang="en-US" dirty="0" smtClean="0">
                <a:solidFill>
                  <a:srgbClr val="002060"/>
                </a:solidFill>
                <a:latin typeface="Calibri" pitchFamily="34" charset="0"/>
                <a:cs typeface="Calibri" pitchFamily="34" charset="0"/>
              </a:rPr>
              <a:t>Read the guidelines for the journal very carefully and make sure that you conform to these.</a:t>
            </a:r>
          </a:p>
          <a:p>
            <a:r>
              <a:rPr lang="en-US" dirty="0" smtClean="0">
                <a:solidFill>
                  <a:srgbClr val="002060"/>
                </a:solidFill>
                <a:latin typeface="Calibri" pitchFamily="34" charset="0"/>
                <a:cs typeface="Calibri" pitchFamily="34" charset="0"/>
              </a:rPr>
              <a:t>Decide what model you want for disseminating your paper: Traditional / Open Access.</a:t>
            </a:r>
          </a:p>
          <a:p>
            <a:r>
              <a:rPr lang="en-US" dirty="0" smtClean="0">
                <a:solidFill>
                  <a:srgbClr val="002060"/>
                </a:solidFill>
                <a:latin typeface="Calibri" pitchFamily="34" charset="0"/>
                <a:cs typeface="Calibri" pitchFamily="34" charset="0"/>
              </a:rPr>
              <a:t>NEVER submit your paper to more than one journal at the same time, that would be violating </a:t>
            </a:r>
            <a:r>
              <a:rPr lang="en-US" b="1" dirty="0" smtClean="0">
                <a:solidFill>
                  <a:srgbClr val="002060"/>
                </a:solidFill>
                <a:latin typeface="Calibri" pitchFamily="34" charset="0"/>
                <a:cs typeface="Calibri" pitchFamily="34" charset="0"/>
              </a:rPr>
              <a:t>Publishing Integrity</a:t>
            </a:r>
            <a:r>
              <a:rPr lang="en-US" dirty="0" smtClean="0">
                <a:solidFill>
                  <a:srgbClr val="002060"/>
                </a:solidFill>
                <a:latin typeface="Calibri" pitchFamily="34" charset="0"/>
                <a:cs typeface="Calibri" pitchFamily="34" charset="0"/>
              </a:rPr>
              <a:t>.</a:t>
            </a:r>
          </a:p>
        </p:txBody>
      </p:sp>
      <p:pic>
        <p:nvPicPr>
          <p:cNvPr id="18" name="Picture 2"/>
          <p:cNvPicPr>
            <a:picLocks noChangeAspect="1" noChangeArrowheads="1"/>
          </p:cNvPicPr>
          <p:nvPr/>
        </p:nvPicPr>
        <p:blipFill>
          <a:blip r:embed="rId3" cstate="print"/>
          <a:srcRect/>
          <a:stretch>
            <a:fillRect/>
          </a:stretch>
        </p:blipFill>
        <p:spPr bwMode="auto">
          <a:xfrm>
            <a:off x="5442130" y="3609020"/>
            <a:ext cx="3689430" cy="1734997"/>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19" name="Picture 7"/>
          <p:cNvPicPr>
            <a:picLocks noChangeAspect="1" noChangeArrowheads="1"/>
          </p:cNvPicPr>
          <p:nvPr/>
        </p:nvPicPr>
        <p:blipFill>
          <a:blip r:embed="rId4" cstate="print"/>
          <a:srcRect/>
          <a:stretch>
            <a:fillRect/>
          </a:stretch>
        </p:blipFill>
        <p:spPr bwMode="auto">
          <a:xfrm>
            <a:off x="-14796" y="4149079"/>
            <a:ext cx="5433356" cy="3420381"/>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1319" y="188640"/>
            <a:ext cx="8305800" cy="304699"/>
          </a:xfrm>
        </p:spPr>
        <p:txBody>
          <a:bodyPr/>
          <a:lstStyle/>
          <a:p>
            <a:r>
              <a:rPr lang="en-US" dirty="0" smtClean="0">
                <a:solidFill>
                  <a:srgbClr val="002060"/>
                </a:solidFill>
                <a:latin typeface="Calibri" pitchFamily="34" charset="0"/>
                <a:cs typeface="Calibri" pitchFamily="34" charset="0"/>
              </a:rPr>
              <a:t>Submission considerations - ethics</a:t>
            </a:r>
            <a:endParaRPr lang="en-US" dirty="0">
              <a:solidFill>
                <a:srgbClr val="002060"/>
              </a:solidFill>
            </a:endParaRPr>
          </a:p>
        </p:txBody>
      </p:sp>
      <p:sp>
        <p:nvSpPr>
          <p:cNvPr id="3" name="Content Placeholder 2"/>
          <p:cNvSpPr>
            <a:spLocks noGrp="1"/>
          </p:cNvSpPr>
          <p:nvPr>
            <p:ph idx="4294967295"/>
          </p:nvPr>
        </p:nvSpPr>
        <p:spPr>
          <a:xfrm>
            <a:off x="287524" y="940714"/>
            <a:ext cx="4610100" cy="4591000"/>
          </a:xfrm>
        </p:spPr>
        <p:txBody>
          <a:bodyPr/>
          <a:lstStyle/>
          <a:p>
            <a:pPr>
              <a:buFont typeface="Arial" pitchFamily="34" charset="0"/>
              <a:buChar char="•"/>
            </a:pPr>
            <a:r>
              <a:rPr lang="en-US" dirty="0" smtClean="0">
                <a:solidFill>
                  <a:srgbClr val="002060"/>
                </a:solidFill>
                <a:latin typeface="Calibri" pitchFamily="34" charset="0"/>
                <a:cs typeface="Calibri" pitchFamily="34" charset="0"/>
              </a:rPr>
              <a:t>The work described has not been published before.</a:t>
            </a:r>
          </a:p>
          <a:p>
            <a:pPr>
              <a:buFont typeface="Arial" pitchFamily="34" charset="0"/>
              <a:buChar char="•"/>
            </a:pPr>
            <a:r>
              <a:rPr lang="en-US" dirty="0" smtClean="0">
                <a:solidFill>
                  <a:srgbClr val="002060"/>
                </a:solidFill>
                <a:latin typeface="Calibri" pitchFamily="34" charset="0"/>
                <a:cs typeface="Calibri" pitchFamily="34" charset="0"/>
              </a:rPr>
              <a:t>It is not under consideration anywhere else.</a:t>
            </a:r>
          </a:p>
          <a:p>
            <a:pPr>
              <a:buFont typeface="Arial" pitchFamily="34" charset="0"/>
              <a:buChar char="•"/>
            </a:pPr>
            <a:r>
              <a:rPr lang="en-US" dirty="0" smtClean="0">
                <a:solidFill>
                  <a:srgbClr val="002060"/>
                </a:solidFill>
                <a:latin typeface="Calibri" pitchFamily="34" charset="0"/>
                <a:cs typeface="Calibri" pitchFamily="34" charset="0"/>
              </a:rPr>
              <a:t>Publication has been approved by co-authors and responsible authorities.</a:t>
            </a:r>
          </a:p>
          <a:p>
            <a:pPr>
              <a:buFont typeface="Arial" pitchFamily="34" charset="0"/>
              <a:buChar char="•"/>
            </a:pPr>
            <a:r>
              <a:rPr lang="en-US" dirty="0" smtClean="0">
                <a:solidFill>
                  <a:srgbClr val="002060"/>
                </a:solidFill>
                <a:latin typeface="Calibri" pitchFamily="34" charset="0"/>
                <a:cs typeface="Calibri" pitchFamily="34" charset="0"/>
              </a:rPr>
              <a:t>Permissions obtained from copyright owners.</a:t>
            </a:r>
          </a:p>
          <a:p>
            <a:pPr>
              <a:buFont typeface="Arial" pitchFamily="34" charset="0"/>
              <a:buChar char="•"/>
            </a:pPr>
            <a:r>
              <a:rPr lang="en-US" dirty="0">
                <a:solidFill>
                  <a:srgbClr val="002060"/>
                </a:solidFill>
                <a:latin typeface="Calibri" pitchFamily="34" charset="0"/>
                <a:cs typeface="Calibri" pitchFamily="34" charset="0"/>
              </a:rPr>
              <a:t>NEVER submit your paper to more than one journal at the same time, that would be violating </a:t>
            </a:r>
            <a:r>
              <a:rPr lang="en-US" b="1" dirty="0">
                <a:solidFill>
                  <a:srgbClr val="002060"/>
                </a:solidFill>
                <a:latin typeface="Calibri" pitchFamily="34" charset="0"/>
                <a:cs typeface="Calibri" pitchFamily="34" charset="0"/>
              </a:rPr>
              <a:t>Publishing Integrity</a:t>
            </a:r>
            <a:r>
              <a:rPr lang="en-US" dirty="0" smtClean="0">
                <a:solidFill>
                  <a:srgbClr val="002060"/>
                </a:solidFill>
                <a:latin typeface="Calibri" pitchFamily="34" charset="0"/>
                <a:cs typeface="Calibri" pitchFamily="34" charset="0"/>
              </a:rPr>
              <a:t>.</a:t>
            </a:r>
          </a:p>
          <a:p>
            <a:pPr>
              <a:buFont typeface="Arial" pitchFamily="34" charset="0"/>
              <a:buChar char="•"/>
            </a:pPr>
            <a:r>
              <a:rPr lang="en-US" altLang="zh-CN" dirty="0" smtClean="0">
                <a:solidFill>
                  <a:schemeClr val="tx1"/>
                </a:solidFill>
              </a:rPr>
              <a:t>Avoid data </a:t>
            </a:r>
            <a:r>
              <a:rPr lang="en-US" altLang="zh-CN" dirty="0">
                <a:solidFill>
                  <a:schemeClr val="tx1"/>
                </a:solidFill>
              </a:rPr>
              <a:t>fabrication and falsification</a:t>
            </a:r>
          </a:p>
          <a:p>
            <a:pPr>
              <a:buFont typeface="Arial" pitchFamily="34" charset="0"/>
              <a:buChar char="•"/>
            </a:pPr>
            <a:endParaRPr lang="en-US" dirty="0">
              <a:solidFill>
                <a:srgbClr val="002060"/>
              </a:solidFill>
              <a:latin typeface="Calibri" pitchFamily="34" charset="0"/>
              <a:cs typeface="Calibri" pitchFamily="34" charset="0"/>
            </a:endParaRPr>
          </a:p>
          <a:p>
            <a:pPr>
              <a:buFont typeface="Arial" pitchFamily="34" charset="0"/>
              <a:buChar char="•"/>
            </a:pPr>
            <a:endParaRPr lang="en-US" sz="1400" dirty="0" smtClean="0">
              <a:solidFill>
                <a:srgbClr val="002060"/>
              </a:solidFill>
              <a:latin typeface="Calibri" pitchFamily="34" charset="0"/>
              <a:cs typeface="Calibri" pitchFamily="34" charset="0"/>
            </a:endParaRPr>
          </a:p>
          <a:p>
            <a:endParaRPr lang="en-US" dirty="0">
              <a:solidFill>
                <a:srgbClr val="002060"/>
              </a:solidFill>
            </a:endParaRPr>
          </a:p>
        </p:txBody>
      </p:sp>
      <p:pic>
        <p:nvPicPr>
          <p:cNvPr id="7" name="Picture 2"/>
          <p:cNvPicPr>
            <a:picLocks noChangeAspect="1" noChangeArrowheads="1"/>
          </p:cNvPicPr>
          <p:nvPr/>
        </p:nvPicPr>
        <p:blipFill>
          <a:blip r:embed="rId3" cstate="print"/>
          <a:srcRect/>
          <a:stretch>
            <a:fillRect/>
          </a:stretch>
        </p:blipFill>
        <p:spPr bwMode="auto">
          <a:xfrm>
            <a:off x="4968044" y="1016732"/>
            <a:ext cx="4381510" cy="4128034"/>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4" cstate="print"/>
          <a:srcRect/>
          <a:stretch>
            <a:fillRect/>
          </a:stretch>
        </p:blipFill>
        <p:spPr bwMode="auto">
          <a:xfrm>
            <a:off x="431540" y="5144766"/>
            <a:ext cx="4167466" cy="68407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p:cNvGrpSpPr/>
          <p:nvPr/>
        </p:nvGrpSpPr>
        <p:grpSpPr>
          <a:xfrm>
            <a:off x="0" y="856472"/>
            <a:ext cx="9144000" cy="5488126"/>
            <a:chOff x="-81160" y="856472"/>
            <a:chExt cx="9271444" cy="5488126"/>
          </a:xfrm>
        </p:grpSpPr>
        <p:sp>
          <p:nvSpPr>
            <p:cNvPr id="9" name="Rectangle 7"/>
            <p:cNvSpPr/>
            <p:nvPr/>
          </p:nvSpPr>
          <p:spPr bwMode="auto">
            <a:xfrm>
              <a:off x="229164" y="856472"/>
              <a:ext cx="8961120" cy="5486400"/>
            </a:xfrm>
            <a:prstGeom prst="rect">
              <a:avLst/>
            </a:prstGeom>
            <a:solidFill>
              <a:srgbClr val="E2E2E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charset="0"/>
              </a:endParaRPr>
            </a:p>
          </p:txBody>
        </p:sp>
        <p:sp>
          <p:nvSpPr>
            <p:cNvPr id="10" name="Rectangle 8"/>
            <p:cNvSpPr/>
            <p:nvPr/>
          </p:nvSpPr>
          <p:spPr bwMode="auto">
            <a:xfrm>
              <a:off x="-81160" y="858198"/>
              <a:ext cx="274320" cy="54864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charset="0"/>
              </a:endParaRPr>
            </a:p>
          </p:txBody>
        </p:sp>
      </p:grpSp>
      <p:sp>
        <p:nvSpPr>
          <p:cNvPr id="2" name="Title 1"/>
          <p:cNvSpPr>
            <a:spLocks noGrp="1"/>
          </p:cNvSpPr>
          <p:nvPr>
            <p:ph type="title" idx="4294967295"/>
          </p:nvPr>
        </p:nvSpPr>
        <p:spPr>
          <a:xfrm>
            <a:off x="312954" y="152636"/>
            <a:ext cx="8305800" cy="304699"/>
          </a:xfrm>
        </p:spPr>
        <p:txBody>
          <a:bodyPr/>
          <a:lstStyle/>
          <a:p>
            <a:r>
              <a:rPr lang="en-US" dirty="0" smtClean="0">
                <a:solidFill>
                  <a:srgbClr val="002060"/>
                </a:solidFill>
                <a:latin typeface="Calibri" pitchFamily="34" charset="0"/>
                <a:cs typeface="Calibri" pitchFamily="34" charset="0"/>
              </a:rPr>
              <a:t>Agenda</a:t>
            </a:r>
            <a:endParaRPr lang="en-US"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838200" y="1679575"/>
            <a:ext cx="8305800" cy="1474763"/>
          </a:xfrm>
        </p:spPr>
        <p:txBody>
          <a:bodyPr/>
          <a:lstStyle/>
          <a:p>
            <a:r>
              <a:rPr lang="en-US" dirty="0" smtClean="0">
                <a:solidFill>
                  <a:srgbClr val="002060"/>
                </a:solidFill>
                <a:latin typeface="Calibri" pitchFamily="34" charset="0"/>
                <a:cs typeface="Calibri" pitchFamily="34" charset="0"/>
              </a:rPr>
              <a:t>Why should you publish?</a:t>
            </a:r>
          </a:p>
          <a:p>
            <a:r>
              <a:rPr lang="en-US" dirty="0" smtClean="0">
                <a:solidFill>
                  <a:srgbClr val="002060"/>
                </a:solidFill>
                <a:latin typeface="Calibri" pitchFamily="34" charset="0"/>
                <a:cs typeface="Calibri" pitchFamily="34" charset="0"/>
              </a:rPr>
              <a:t>Journals</a:t>
            </a:r>
            <a:endParaRPr lang="en-US" dirty="0">
              <a:solidFill>
                <a:srgbClr val="002060"/>
              </a:solidFill>
              <a:latin typeface="Calibri" pitchFamily="34" charset="0"/>
              <a:cs typeface="Calibri" pitchFamily="34" charset="0"/>
            </a:endParaRPr>
          </a:p>
          <a:p>
            <a:r>
              <a:rPr lang="en-US" dirty="0" smtClean="0">
                <a:solidFill>
                  <a:srgbClr val="002060"/>
                </a:solidFill>
                <a:latin typeface="Calibri" pitchFamily="34" charset="0"/>
                <a:cs typeface="Calibri" pitchFamily="34" charset="0"/>
              </a:rPr>
              <a:t>Books</a:t>
            </a:r>
            <a:endParaRPr lang="en-US" dirty="0">
              <a:solidFill>
                <a:srgbClr val="002060"/>
              </a:solidFill>
              <a:latin typeface="Calibri" pitchFamily="34" charset="0"/>
              <a:cs typeface="Calibri" pitchFamily="34" charset="0"/>
            </a:endParaRPr>
          </a:p>
          <a:p>
            <a:r>
              <a:rPr lang="en-US" dirty="0" smtClean="0">
                <a:solidFill>
                  <a:srgbClr val="002060"/>
                </a:solidFill>
                <a:latin typeface="Calibri" pitchFamily="34" charset="0"/>
                <a:cs typeface="Calibri" pitchFamily="34" charset="0"/>
              </a:rPr>
              <a:t>Some interesting aspects with Springer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7524" y="188640"/>
            <a:ext cx="8305800" cy="290512"/>
          </a:xfrm>
        </p:spPr>
        <p:txBody>
          <a:bodyPr/>
          <a:lstStyle/>
          <a:p>
            <a:pPr lvl="2"/>
            <a:r>
              <a:rPr lang="en-US" b="1" dirty="0" smtClean="0">
                <a:latin typeface="Calibri" pitchFamily="34" charset="0"/>
                <a:cs typeface="Calibri" pitchFamily="34" charset="0"/>
              </a:rPr>
              <a:t>How to improve your chances of getting accepted</a:t>
            </a:r>
            <a:endParaRPr lang="en-US" b="1" dirty="0">
              <a:latin typeface="Calibri" pitchFamily="34" charset="0"/>
              <a:cs typeface="Calibri" pitchFamily="34" charset="0"/>
            </a:endParaRPr>
          </a:p>
        </p:txBody>
      </p:sp>
      <p:sp>
        <p:nvSpPr>
          <p:cNvPr id="3" name="Content Placeholder 2"/>
          <p:cNvSpPr>
            <a:spLocks noGrp="1"/>
          </p:cNvSpPr>
          <p:nvPr>
            <p:ph idx="4294967295"/>
          </p:nvPr>
        </p:nvSpPr>
        <p:spPr>
          <a:xfrm>
            <a:off x="359532" y="944724"/>
            <a:ext cx="8305800" cy="4475584"/>
          </a:xfrm>
        </p:spPr>
        <p:txBody>
          <a:bodyPr/>
          <a:lstStyle/>
          <a:p>
            <a:r>
              <a:rPr lang="en-US" dirty="0" smtClean="0">
                <a:solidFill>
                  <a:srgbClr val="002060"/>
                </a:solidFill>
                <a:latin typeface="Calibri" pitchFamily="34" charset="0"/>
                <a:cs typeface="Calibri" pitchFamily="34" charset="0"/>
              </a:rPr>
              <a:t>Make sure that the message of your paper is very clear, and that it is very clear in the abstract.</a:t>
            </a:r>
          </a:p>
          <a:p>
            <a:r>
              <a:rPr lang="en-US" dirty="0" smtClean="0">
                <a:solidFill>
                  <a:srgbClr val="002060"/>
                </a:solidFill>
                <a:latin typeface="Calibri" pitchFamily="34" charset="0"/>
                <a:cs typeface="Calibri" pitchFamily="34" charset="0"/>
              </a:rPr>
              <a:t>Is the content important and is it offering something new?</a:t>
            </a:r>
          </a:p>
          <a:p>
            <a:r>
              <a:rPr lang="en-US" dirty="0" smtClean="0">
                <a:solidFill>
                  <a:srgbClr val="002060"/>
                </a:solidFill>
                <a:latin typeface="Calibri" pitchFamily="34" charset="0"/>
                <a:cs typeface="Calibri" pitchFamily="34" charset="0"/>
              </a:rPr>
              <a:t>Is your paper really relevant to the scope of the journal to which you are submitting?</a:t>
            </a:r>
          </a:p>
          <a:p>
            <a:r>
              <a:rPr lang="en-US" dirty="0" smtClean="0">
                <a:solidFill>
                  <a:srgbClr val="002060"/>
                </a:solidFill>
                <a:latin typeface="Calibri" pitchFamily="34" charset="0"/>
                <a:cs typeface="Calibri" pitchFamily="34" charset="0"/>
              </a:rPr>
              <a:t>Check the publication times of the journal you are considering. </a:t>
            </a:r>
          </a:p>
          <a:p>
            <a:r>
              <a:rPr lang="en-US" dirty="0" smtClean="0">
                <a:solidFill>
                  <a:srgbClr val="002060"/>
                </a:solidFill>
                <a:latin typeface="Calibri" pitchFamily="34" charset="0"/>
                <a:cs typeface="Calibri" pitchFamily="34" charset="0"/>
              </a:rPr>
              <a:t>Plan your research and writing to meet the quality assurance criteria that the editors and the  reviewers of the journal have requested.</a:t>
            </a:r>
          </a:p>
          <a:p>
            <a:r>
              <a:rPr lang="en-US" dirty="0" smtClean="0">
                <a:solidFill>
                  <a:srgbClr val="002060"/>
                </a:solidFill>
                <a:latin typeface="Calibri" pitchFamily="34" charset="0"/>
                <a:cs typeface="Calibri" pitchFamily="34" charset="0"/>
              </a:rPr>
              <a:t>Make sure that the science that supports your research is valid and supports your conclusions.</a:t>
            </a:r>
          </a:p>
          <a:p>
            <a:r>
              <a:rPr lang="en-US" dirty="0" smtClean="0">
                <a:solidFill>
                  <a:srgbClr val="002060"/>
                </a:solidFill>
                <a:latin typeface="Calibri" pitchFamily="34" charset="0"/>
                <a:cs typeface="Calibri" pitchFamily="34" charset="0"/>
              </a:rPr>
              <a:t>Work on your writing style. Clear and concise is good. If English is not your native language, ask a native English speaking colleague to proofread your paper.</a:t>
            </a:r>
          </a:p>
          <a:p>
            <a:r>
              <a:rPr lang="en-US" dirty="0" smtClean="0">
                <a:solidFill>
                  <a:srgbClr val="002060"/>
                </a:solidFill>
                <a:latin typeface="Calibri" pitchFamily="34" charset="0"/>
                <a:cs typeface="Calibri" pitchFamily="34" charset="0"/>
              </a:rPr>
              <a:t>Refine your skills by reviewing papers of colleagues. This will help you form a strong framework for your own research writing.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9532" y="188640"/>
            <a:ext cx="8305800" cy="296862"/>
          </a:xfrm>
        </p:spPr>
        <p:txBody>
          <a:bodyPr/>
          <a:lstStyle/>
          <a:p>
            <a:pPr lvl="2"/>
            <a:r>
              <a:rPr lang="en-US" b="1" dirty="0" smtClean="0">
                <a:latin typeface="Calibri" pitchFamily="34" charset="0"/>
                <a:cs typeface="Calibri" pitchFamily="34" charset="0"/>
              </a:rPr>
              <a:t>Impact Factor</a:t>
            </a:r>
          </a:p>
        </p:txBody>
      </p:sp>
      <p:sp>
        <p:nvSpPr>
          <p:cNvPr id="3" name="Content Placeholder 2"/>
          <p:cNvSpPr>
            <a:spLocks noGrp="1"/>
          </p:cNvSpPr>
          <p:nvPr>
            <p:ph idx="4294967295"/>
          </p:nvPr>
        </p:nvSpPr>
        <p:spPr>
          <a:xfrm>
            <a:off x="359532" y="1052736"/>
            <a:ext cx="8305800" cy="4026743"/>
          </a:xfrm>
        </p:spPr>
        <p:txBody>
          <a:bodyPr/>
          <a:lstStyle/>
          <a:p>
            <a:r>
              <a:rPr lang="en-US" dirty="0" smtClean="0">
                <a:solidFill>
                  <a:srgbClr val="002060"/>
                </a:solidFill>
                <a:latin typeface="Calibri" pitchFamily="34" charset="0"/>
                <a:cs typeface="Calibri" pitchFamily="34" charset="0"/>
              </a:rPr>
              <a:t>There is much debate over Impact Factors in the scientific community, particularly with regard to the fairness of the system. However, there is no doubt that an Impact Factor is seen as a benchmark  of quality of the journal in many academic communities.</a:t>
            </a:r>
          </a:p>
          <a:p>
            <a:pPr>
              <a:buNone/>
            </a:pPr>
            <a:endParaRPr lang="en-US" dirty="0" smtClean="0">
              <a:solidFill>
                <a:srgbClr val="002060"/>
              </a:solidFill>
              <a:latin typeface="Calibri" pitchFamily="34" charset="0"/>
              <a:cs typeface="Calibri" pitchFamily="34" charset="0"/>
            </a:endParaRPr>
          </a:p>
          <a:p>
            <a:pPr>
              <a:buNone/>
            </a:pPr>
            <a:r>
              <a:rPr lang="en-US" b="1" dirty="0" smtClean="0">
                <a:solidFill>
                  <a:srgbClr val="002060"/>
                </a:solidFill>
                <a:latin typeface="Calibri" pitchFamily="34" charset="0"/>
                <a:cs typeface="Calibri" pitchFamily="34" charset="0"/>
              </a:rPr>
              <a:t>Formula:</a:t>
            </a:r>
          </a:p>
          <a:p>
            <a:pPr>
              <a:buNone/>
            </a:pPr>
            <a:r>
              <a:rPr lang="en-US" dirty="0" smtClean="0">
                <a:solidFill>
                  <a:srgbClr val="002060"/>
                </a:solidFill>
                <a:latin typeface="Calibri" pitchFamily="34" charset="0"/>
                <a:cs typeface="Calibri" pitchFamily="34" charset="0"/>
              </a:rPr>
              <a:t>		Number of citation in 2011 to articles published in 2009 + 2010</a:t>
            </a:r>
          </a:p>
          <a:p>
            <a:pPr>
              <a:buNone/>
            </a:pPr>
            <a:r>
              <a:rPr lang="en-US" dirty="0" smtClean="0">
                <a:solidFill>
                  <a:srgbClr val="002060"/>
                </a:solidFill>
                <a:latin typeface="Calibri" pitchFamily="34" charset="0"/>
                <a:cs typeface="Calibri" pitchFamily="34" charset="0"/>
              </a:rPr>
              <a:t>2011 IF = 	-----------------------------------------------------------------------------------</a:t>
            </a:r>
          </a:p>
          <a:p>
            <a:pPr>
              <a:buNone/>
            </a:pPr>
            <a:r>
              <a:rPr lang="en-US" dirty="0" smtClean="0">
                <a:solidFill>
                  <a:srgbClr val="002060"/>
                </a:solidFill>
                <a:latin typeface="Calibri" pitchFamily="34" charset="0"/>
                <a:cs typeface="Calibri" pitchFamily="34" charset="0"/>
              </a:rPr>
              <a:t>		               Total citable articles published in 2009 + 2010</a:t>
            </a:r>
          </a:p>
          <a:p>
            <a:pPr>
              <a:buNone/>
            </a:pPr>
            <a:endParaRPr lang="en-US" dirty="0" smtClean="0">
              <a:solidFill>
                <a:srgbClr val="002060"/>
              </a:solidFill>
              <a:latin typeface="Calibri" pitchFamily="34" charset="0"/>
              <a:cs typeface="Calibri" pitchFamily="34" charset="0"/>
            </a:endParaRPr>
          </a:p>
          <a:p>
            <a:r>
              <a:rPr lang="en-US" dirty="0" smtClean="0">
                <a:solidFill>
                  <a:srgbClr val="002060"/>
                </a:solidFill>
                <a:latin typeface="Calibri" pitchFamily="34" charset="0"/>
                <a:cs typeface="Calibri" pitchFamily="34" charset="0"/>
              </a:rPr>
              <a:t>ISI Impact Factors are calculated from monitoring about 8,000 journals.</a:t>
            </a:r>
          </a:p>
          <a:p>
            <a:r>
              <a:rPr lang="en-US" dirty="0" smtClean="0">
                <a:solidFill>
                  <a:srgbClr val="002060"/>
                </a:solidFill>
                <a:latin typeface="Calibri" pitchFamily="34" charset="0"/>
                <a:cs typeface="Calibri" pitchFamily="34" charset="0"/>
              </a:rPr>
              <a:t>SCOPUS Impact Factors are calculated from monitoring about 16,000 journals.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95536" y="152636"/>
            <a:ext cx="1518364" cy="415498"/>
          </a:xfrm>
          <a:prstGeom prst="rect">
            <a:avLst/>
          </a:prstGeom>
        </p:spPr>
        <p:txBody>
          <a:bodyPr wrap="none">
            <a:spAutoFit/>
          </a:bodyPr>
          <a:lstStyle/>
          <a:p>
            <a:r>
              <a:rPr lang="en-US" sz="2100" kern="0" dirty="0">
                <a:solidFill>
                  <a:srgbClr val="0D1D41"/>
                </a:solidFill>
                <a:latin typeface="Calibri" pitchFamily="34" charset="0"/>
                <a:cs typeface="Calibri" pitchFamily="34" charset="0"/>
              </a:rPr>
              <a:t>Peer review</a:t>
            </a:r>
            <a:endParaRPr lang="it-IT" dirty="0"/>
          </a:p>
        </p:txBody>
      </p:sp>
      <p:pic>
        <p:nvPicPr>
          <p:cNvPr id="3" name="Picture 2" descr="http://genomicenterprise.com/blog/wp-content/uploads/2010/09/Peer-Review-Cart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20" y="1268760"/>
            <a:ext cx="7519734" cy="4828289"/>
          </a:xfrm>
          <a:prstGeom prst="rect">
            <a:avLst/>
          </a:prstGeom>
          <a:noFill/>
          <a:ln>
            <a:solidFill>
              <a:schemeClr val="accent1"/>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02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7524" y="152636"/>
            <a:ext cx="8305800" cy="290512"/>
          </a:xfrm>
        </p:spPr>
        <p:txBody>
          <a:bodyPr/>
          <a:lstStyle/>
          <a:p>
            <a:pPr lvl="2"/>
            <a:r>
              <a:rPr lang="en-US" b="1" dirty="0" smtClean="0">
                <a:latin typeface="Calibri" pitchFamily="34" charset="0"/>
                <a:cs typeface="Calibri" pitchFamily="34" charset="0"/>
              </a:rPr>
              <a:t>Peer review</a:t>
            </a:r>
            <a:endParaRPr lang="en-US" b="1" dirty="0">
              <a:latin typeface="Calibri" pitchFamily="34" charset="0"/>
              <a:cs typeface="Calibri" pitchFamily="34" charset="0"/>
            </a:endParaRPr>
          </a:p>
        </p:txBody>
      </p:sp>
      <p:sp>
        <p:nvSpPr>
          <p:cNvPr id="3" name="Content Placeholder 2"/>
          <p:cNvSpPr>
            <a:spLocks noGrp="1"/>
          </p:cNvSpPr>
          <p:nvPr>
            <p:ph idx="4294967295"/>
          </p:nvPr>
        </p:nvSpPr>
        <p:spPr>
          <a:xfrm>
            <a:off x="251520" y="656692"/>
            <a:ext cx="8305800" cy="6014467"/>
          </a:xfrm>
        </p:spPr>
        <p:txBody>
          <a:bodyPr/>
          <a:lstStyle/>
          <a:p>
            <a:r>
              <a:rPr lang="en-US" sz="1800" dirty="0" smtClean="0">
                <a:solidFill>
                  <a:srgbClr val="002060"/>
                </a:solidFill>
                <a:latin typeface="Calibri" pitchFamily="34" charset="0"/>
                <a:cs typeface="Calibri" pitchFamily="34" charset="0"/>
              </a:rPr>
              <a:t>Peer review is a process of self-regulation. When you submit an article, </a:t>
            </a:r>
          </a:p>
          <a:p>
            <a:pPr>
              <a:buNone/>
            </a:pPr>
            <a:r>
              <a:rPr lang="en-US" sz="1800" dirty="0" smtClean="0">
                <a:solidFill>
                  <a:srgbClr val="002060"/>
                </a:solidFill>
                <a:latin typeface="Calibri" pitchFamily="34" charset="0"/>
                <a:cs typeface="Calibri" pitchFamily="34" charset="0"/>
              </a:rPr>
              <a:t>	other experts in the field evaluate your article, your research and </a:t>
            </a:r>
          </a:p>
          <a:p>
            <a:pPr>
              <a:buNone/>
            </a:pPr>
            <a:r>
              <a:rPr lang="en-US" sz="1800" dirty="0" smtClean="0">
                <a:solidFill>
                  <a:srgbClr val="002060"/>
                </a:solidFill>
                <a:latin typeface="Calibri" pitchFamily="34" charset="0"/>
                <a:cs typeface="Calibri" pitchFamily="34" charset="0"/>
              </a:rPr>
              <a:t>	methodology, to determine if your paper is suitable for publication.</a:t>
            </a:r>
          </a:p>
          <a:p>
            <a:pPr>
              <a:buNone/>
            </a:pPr>
            <a:endParaRPr lang="en-US" sz="1800" dirty="0" smtClean="0">
              <a:solidFill>
                <a:srgbClr val="002060"/>
              </a:solidFill>
              <a:latin typeface="Calibri" pitchFamily="34" charset="0"/>
              <a:cs typeface="Calibri" pitchFamily="34" charset="0"/>
            </a:endParaRPr>
          </a:p>
          <a:p>
            <a:r>
              <a:rPr lang="en-US" sz="1800" dirty="0" smtClean="0">
                <a:solidFill>
                  <a:srgbClr val="002060"/>
                </a:solidFill>
                <a:latin typeface="Calibri" pitchFamily="34" charset="0"/>
                <a:cs typeface="Calibri" pitchFamily="34" charset="0"/>
              </a:rPr>
              <a:t>Peer review is employed to maintain a high quality standard of published </a:t>
            </a:r>
          </a:p>
          <a:p>
            <a:pPr lvl="1">
              <a:buNone/>
            </a:pPr>
            <a:r>
              <a:rPr lang="en-US" sz="1800" dirty="0" smtClean="0">
                <a:solidFill>
                  <a:srgbClr val="002060"/>
                </a:solidFill>
                <a:latin typeface="Calibri" pitchFamily="34" charset="0"/>
                <a:cs typeface="Calibri" pitchFamily="34" charset="0"/>
              </a:rPr>
              <a:t>papers and to provide credibility.</a:t>
            </a:r>
          </a:p>
          <a:p>
            <a:endParaRPr lang="en-US" sz="1800" dirty="0" smtClean="0">
              <a:solidFill>
                <a:srgbClr val="002060"/>
              </a:solidFill>
              <a:latin typeface="Calibri" pitchFamily="34" charset="0"/>
              <a:cs typeface="Calibri" pitchFamily="34" charset="0"/>
            </a:endParaRPr>
          </a:p>
          <a:p>
            <a:r>
              <a:rPr lang="en-US" sz="1800" dirty="0" smtClean="0">
                <a:solidFill>
                  <a:srgbClr val="002060"/>
                </a:solidFill>
                <a:latin typeface="Calibri" pitchFamily="34" charset="0"/>
                <a:cs typeface="Calibri" pitchFamily="34" charset="0"/>
              </a:rPr>
              <a:t>Nearly every manuscript requires revisions, often two or three revisions.</a:t>
            </a:r>
          </a:p>
          <a:p>
            <a:endParaRPr lang="en-US" sz="1800" dirty="0" smtClean="0">
              <a:solidFill>
                <a:srgbClr val="002060"/>
              </a:solidFill>
              <a:latin typeface="Calibri" pitchFamily="34" charset="0"/>
              <a:cs typeface="Calibri" pitchFamily="34" charset="0"/>
            </a:endParaRPr>
          </a:p>
          <a:p>
            <a:r>
              <a:rPr lang="en-US" sz="1800" dirty="0" smtClean="0">
                <a:solidFill>
                  <a:srgbClr val="002060"/>
                </a:solidFill>
                <a:latin typeface="Calibri" pitchFamily="34" charset="0"/>
                <a:cs typeface="Calibri" pitchFamily="34" charset="0"/>
              </a:rPr>
              <a:t>If you receive reviewer comments for re-submission, ACT on them.</a:t>
            </a:r>
          </a:p>
          <a:p>
            <a:endParaRPr lang="en-US" sz="1800" dirty="0" smtClean="0">
              <a:solidFill>
                <a:srgbClr val="002060"/>
              </a:solidFill>
              <a:latin typeface="Calibri" pitchFamily="34" charset="0"/>
              <a:cs typeface="Calibri" pitchFamily="34" charset="0"/>
            </a:endParaRPr>
          </a:p>
          <a:p>
            <a:r>
              <a:rPr lang="en-US" sz="1800" dirty="0" smtClean="0">
                <a:solidFill>
                  <a:srgbClr val="002060"/>
                </a:solidFill>
                <a:latin typeface="Calibri" pitchFamily="34" charset="0"/>
                <a:cs typeface="Calibri" pitchFamily="34" charset="0"/>
              </a:rPr>
              <a:t>Consider peer review feedback as advice to help you improve your article. Do NOT take offense.</a:t>
            </a:r>
          </a:p>
          <a:p>
            <a:endParaRPr lang="en-US" sz="1800" dirty="0" smtClean="0">
              <a:solidFill>
                <a:srgbClr val="002060"/>
              </a:solidFill>
              <a:latin typeface="Calibri" pitchFamily="34" charset="0"/>
              <a:cs typeface="Calibri" pitchFamily="34" charset="0"/>
            </a:endParaRPr>
          </a:p>
          <a:p>
            <a:r>
              <a:rPr lang="en-US" sz="1800" dirty="0" smtClean="0">
                <a:solidFill>
                  <a:srgbClr val="002060"/>
                </a:solidFill>
                <a:latin typeface="Calibri" pitchFamily="34" charset="0"/>
                <a:cs typeface="Calibri" pitchFamily="34" charset="0"/>
              </a:rPr>
              <a:t>Minor revision does not guarantee acceptance after revision. Address all comments carefully.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a:xfrm>
            <a:off x="395536" y="872716"/>
            <a:ext cx="8062912" cy="331787"/>
          </a:xfrm>
        </p:spPr>
        <p:txBody>
          <a:bodyPr numCol="1" rtlCol="0">
            <a:noAutofit/>
          </a:bodyPr>
          <a:lstStyle/>
          <a:p>
            <a:pPr marL="0" indent="0" fontAlgn="auto">
              <a:lnSpc>
                <a:spcPct val="70000"/>
              </a:lnSpc>
              <a:spcBef>
                <a:spcPts val="1800"/>
              </a:spcBef>
              <a:spcAft>
                <a:spcPts val="0"/>
              </a:spcAft>
              <a:buClr>
                <a:schemeClr val="accent1"/>
              </a:buClr>
              <a:buNone/>
              <a:defRPr/>
            </a:pPr>
            <a:r>
              <a:rPr lang="en-US" dirty="0"/>
              <a:t>Submission to publication, 3–12 months</a:t>
            </a:r>
          </a:p>
          <a:p>
            <a:pPr marL="0" indent="0" fontAlgn="auto">
              <a:spcBef>
                <a:spcPts val="1800"/>
              </a:spcBef>
              <a:spcAft>
                <a:spcPts val="0"/>
              </a:spcAft>
              <a:buClr>
                <a:schemeClr val="accent1"/>
              </a:buClr>
              <a:buNone/>
              <a:defRPr/>
            </a:pPr>
            <a:endParaRPr lang="en-US" sz="1800" dirty="0"/>
          </a:p>
        </p:txBody>
      </p:sp>
      <p:sp>
        <p:nvSpPr>
          <p:cNvPr id="2" name="Titel 1"/>
          <p:cNvSpPr>
            <a:spLocks noGrp="1"/>
          </p:cNvSpPr>
          <p:nvPr>
            <p:ph type="title"/>
          </p:nvPr>
        </p:nvSpPr>
        <p:spPr>
          <a:xfrm>
            <a:off x="286578" y="152636"/>
            <a:ext cx="8135937" cy="394980"/>
          </a:xfrm>
        </p:spPr>
        <p:txBody>
          <a:bodyPr/>
          <a:lstStyle/>
          <a:p>
            <a:r>
              <a:rPr lang="de-DE" dirty="0"/>
              <a:t>Publishing </a:t>
            </a:r>
            <a:r>
              <a:rPr lang="de-DE" dirty="0" err="1"/>
              <a:t>timeline</a:t>
            </a:r>
            <a:endParaRPr lang="de-DE" dirty="0"/>
          </a:p>
        </p:txBody>
      </p:sp>
      <p:sp>
        <p:nvSpPr>
          <p:cNvPr id="19" name="Freihandform 18"/>
          <p:cNvSpPr/>
          <p:nvPr/>
        </p:nvSpPr>
        <p:spPr>
          <a:xfrm rot="5400000">
            <a:off x="1159272" y="2681748"/>
            <a:ext cx="320028" cy="374372"/>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sp>
        <p:nvSpPr>
          <p:cNvPr id="8" name="Freihandform 7"/>
          <p:cNvSpPr/>
          <p:nvPr/>
        </p:nvSpPr>
        <p:spPr>
          <a:xfrm>
            <a:off x="2280515" y="3697941"/>
            <a:ext cx="320028" cy="374372"/>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a:solidFill>
            <a:srgbClr val="12BE7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sp>
        <p:nvSpPr>
          <p:cNvPr id="35" name="Freihandform 34"/>
          <p:cNvSpPr/>
          <p:nvPr/>
        </p:nvSpPr>
        <p:spPr>
          <a:xfrm>
            <a:off x="4365444" y="3686116"/>
            <a:ext cx="320028" cy="374372"/>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a:solidFill>
            <a:srgbClr val="12BE7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sp>
        <p:nvSpPr>
          <p:cNvPr id="12" name="Freihandform 11"/>
          <p:cNvSpPr/>
          <p:nvPr/>
        </p:nvSpPr>
        <p:spPr>
          <a:xfrm>
            <a:off x="6498750" y="4075726"/>
            <a:ext cx="320028" cy="374372"/>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sp>
        <p:nvSpPr>
          <p:cNvPr id="26" name="Freihandform 25"/>
          <p:cNvSpPr/>
          <p:nvPr/>
        </p:nvSpPr>
        <p:spPr>
          <a:xfrm rot="10800000">
            <a:off x="6498750" y="3527249"/>
            <a:ext cx="320028" cy="374372"/>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a:solidFill>
            <a:srgbClr val="0075F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sp>
        <p:nvSpPr>
          <p:cNvPr id="20" name="Freihandform 19"/>
          <p:cNvSpPr/>
          <p:nvPr/>
        </p:nvSpPr>
        <p:spPr>
          <a:xfrm rot="5400000">
            <a:off x="5442241" y="4523437"/>
            <a:ext cx="320028" cy="340338"/>
          </a:xfrm>
          <a:custGeom>
            <a:avLst/>
            <a:gdLst>
              <a:gd name="connsiteX0" fmla="*/ 0 w 320028"/>
              <a:gd name="connsiteY0" fmla="*/ 74874 h 374372"/>
              <a:gd name="connsiteX1" fmla="*/ 160014 w 320028"/>
              <a:gd name="connsiteY1" fmla="*/ 74874 h 374372"/>
              <a:gd name="connsiteX2" fmla="*/ 160014 w 320028"/>
              <a:gd name="connsiteY2" fmla="*/ 0 h 374372"/>
              <a:gd name="connsiteX3" fmla="*/ 320028 w 320028"/>
              <a:gd name="connsiteY3" fmla="*/ 187186 h 374372"/>
              <a:gd name="connsiteX4" fmla="*/ 160014 w 320028"/>
              <a:gd name="connsiteY4" fmla="*/ 374372 h 374372"/>
              <a:gd name="connsiteX5" fmla="*/ 160014 w 320028"/>
              <a:gd name="connsiteY5" fmla="*/ 299498 h 374372"/>
              <a:gd name="connsiteX6" fmla="*/ 0 w 320028"/>
              <a:gd name="connsiteY6" fmla="*/ 299498 h 374372"/>
              <a:gd name="connsiteX7" fmla="*/ 0 w 320028"/>
              <a:gd name="connsiteY7" fmla="*/ 74874 h 3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8" h="374372">
                <a:moveTo>
                  <a:pt x="0" y="74874"/>
                </a:moveTo>
                <a:lnTo>
                  <a:pt x="160014" y="74874"/>
                </a:lnTo>
                <a:lnTo>
                  <a:pt x="160014" y="0"/>
                </a:lnTo>
                <a:lnTo>
                  <a:pt x="320028" y="187186"/>
                </a:lnTo>
                <a:lnTo>
                  <a:pt x="160014" y="374372"/>
                </a:lnTo>
                <a:lnTo>
                  <a:pt x="160014" y="299498"/>
                </a:lnTo>
                <a:lnTo>
                  <a:pt x="0" y="299498"/>
                </a:lnTo>
                <a:lnTo>
                  <a:pt x="0" y="74874"/>
                </a:lnTo>
                <a:close/>
              </a:path>
            </a:pathLst>
          </a:custGeom>
          <a:solidFill>
            <a:srgbClr val="12BE7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874" rIns="96008" bIns="74874" numCol="1" spcCol="1270" anchor="ctr" anchorCtr="0">
            <a:noAutofit/>
          </a:bodyPr>
          <a:lstStyle/>
          <a:p>
            <a:pPr lvl="0" algn="ctr" defTabSz="622300">
              <a:lnSpc>
                <a:spcPct val="90000"/>
              </a:lnSpc>
              <a:spcBef>
                <a:spcPct val="0"/>
              </a:spcBef>
              <a:spcAft>
                <a:spcPct val="35000"/>
              </a:spcAft>
            </a:pPr>
            <a:endParaRPr lang="de-DE" sz="1400" kern="1200"/>
          </a:p>
        </p:txBody>
      </p:sp>
      <p:graphicFrame>
        <p:nvGraphicFramePr>
          <p:cNvPr id="25" name="Tabelle 24"/>
          <p:cNvGraphicFramePr>
            <a:graphicFrameLocks noGrp="1"/>
          </p:cNvGraphicFramePr>
          <p:nvPr>
            <p:extLst>
              <p:ext uri="{D42A27DB-BD31-4B8C-83A1-F6EECF244321}">
                <p14:modId xmlns:p14="http://schemas.microsoft.com/office/powerpoint/2010/main" val="1080356800"/>
              </p:ext>
            </p:extLst>
          </p:nvPr>
        </p:nvGraphicFramePr>
        <p:xfrm>
          <a:off x="6947499" y="3284984"/>
          <a:ext cx="1640417" cy="1169430"/>
        </p:xfrm>
        <a:graphic>
          <a:graphicData uri="http://schemas.openxmlformats.org/drawingml/2006/table">
            <a:tbl>
              <a:tblPr firstRow="1" bandRow="1">
                <a:effectLst/>
                <a:tableStyleId>{2D5ABB26-0587-4C30-8999-92F81FD0307C}</a:tableStyleId>
              </a:tblPr>
              <a:tblGrid>
                <a:gridCol w="1640417"/>
              </a:tblGrid>
              <a:tr h="116943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chemeClr val="tx1">
                              <a:lumMod val="90000"/>
                              <a:lumOff val="10000"/>
                            </a:schemeClr>
                          </a:solidFill>
                          <a:effectLst/>
                          <a:uLnTx/>
                          <a:uFillTx/>
                          <a:latin typeface="+mn-lt"/>
                          <a:ea typeface="+mn-ea"/>
                          <a:cs typeface="Calibri"/>
                        </a:rPr>
                        <a:t>Revise </a:t>
                      </a:r>
                      <a:r>
                        <a:rPr kumimoji="0" lang="en-US" sz="1600" b="0" i="0" u="none" strike="noStrike" kern="1200" cap="none" spc="0" normalizeH="0" baseline="0" noProof="0" dirty="0" smtClean="0">
                          <a:ln>
                            <a:noFill/>
                          </a:ln>
                          <a:solidFill>
                            <a:schemeClr val="tx1">
                              <a:lumMod val="90000"/>
                              <a:lumOff val="10000"/>
                            </a:schemeClr>
                          </a:solidFill>
                          <a:effectLst/>
                          <a:uLnTx/>
                          <a:uFillTx/>
                          <a:latin typeface="+mn-lt"/>
                          <a:ea typeface="+mn-ea"/>
                          <a:cs typeface="Calibri"/>
                        </a:rPr>
                        <a:t>manuscript</a:t>
                      </a:r>
                      <a:endParaRPr kumimoji="0" lang="de-DE" sz="1600" b="0" i="0" u="none" strike="noStrike" kern="1200" cap="none" spc="0" normalizeH="0" baseline="0" noProof="0" dirty="0">
                        <a:ln>
                          <a:noFill/>
                        </a:ln>
                        <a:solidFill>
                          <a:schemeClr val="tx1">
                            <a:lumMod val="90000"/>
                            <a:lumOff val="10000"/>
                          </a:schemeClr>
                        </a:solidFill>
                        <a:effectLst/>
                        <a:uLnTx/>
                        <a:uFillTx/>
                        <a:latin typeface="+mn-lt"/>
                        <a:ea typeface="+mn-ea"/>
                        <a:cs typeface="Arial" charset="0"/>
                      </a:endParaRPr>
                    </a:p>
                  </a:txBody>
                  <a:tcPr anchor="ctr">
                    <a:solidFill>
                      <a:schemeClr val="accent3"/>
                    </a:solidFill>
                  </a:tcPr>
                </a:tc>
              </a:tr>
            </a:tbl>
          </a:graphicData>
        </a:graphic>
      </p:graphicFrame>
      <p:graphicFrame>
        <p:nvGraphicFramePr>
          <p:cNvPr id="27" name="Tabelle 26"/>
          <p:cNvGraphicFramePr>
            <a:graphicFrameLocks noGrp="1"/>
          </p:cNvGraphicFramePr>
          <p:nvPr>
            <p:extLst>
              <p:ext uri="{D42A27DB-BD31-4B8C-83A1-F6EECF244321}">
                <p14:modId xmlns:p14="http://schemas.microsoft.com/office/powerpoint/2010/main" val="1661302425"/>
              </p:ext>
            </p:extLst>
          </p:nvPr>
        </p:nvGraphicFramePr>
        <p:xfrm>
          <a:off x="4773295" y="3613150"/>
          <a:ext cx="1640417" cy="836948"/>
        </p:xfrm>
        <a:graphic>
          <a:graphicData uri="http://schemas.openxmlformats.org/drawingml/2006/table">
            <a:tbl>
              <a:tblPr firstRow="1" bandRow="1">
                <a:effectLst/>
                <a:tableStyleId>{2D5ABB26-0587-4C30-8999-92F81FD0307C}</a:tableStyleId>
              </a:tblPr>
              <a:tblGrid>
                <a:gridCol w="1640417"/>
              </a:tblGrid>
              <a:tr h="836948">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264D"/>
                          </a:solidFill>
                          <a:effectLst/>
                          <a:uLnTx/>
                          <a:uFillTx/>
                          <a:latin typeface="+mn-lt"/>
                          <a:ea typeface="+mn-ea"/>
                          <a:cs typeface="Calibri"/>
                        </a:rPr>
                        <a:t>Reviewers evaluate </a:t>
                      </a:r>
                      <a:r>
                        <a:rPr kumimoji="0" lang="en-US" sz="1600" b="1" i="0" u="none" strike="noStrike" kern="1200" cap="none" spc="0" normalizeH="0" baseline="0" noProof="0" dirty="0" smtClean="0">
                          <a:ln>
                            <a:noFill/>
                          </a:ln>
                          <a:solidFill>
                            <a:srgbClr val="12BE78"/>
                          </a:solidFill>
                          <a:effectLst/>
                          <a:uLnTx/>
                          <a:uFillTx/>
                          <a:latin typeface="+mn-lt"/>
                          <a:ea typeface="+mn-ea"/>
                          <a:cs typeface="Calibri"/>
                        </a:rPr>
                        <a:t>accept</a:t>
                      </a:r>
                      <a:endParaRPr kumimoji="0" lang="de-DE" sz="1600" b="0" i="0" u="none" strike="noStrike" kern="1200" cap="none" spc="0" normalizeH="0" baseline="0" noProof="0" dirty="0">
                        <a:ln>
                          <a:noFill/>
                        </a:ln>
                        <a:solidFill>
                          <a:srgbClr val="0075F2"/>
                        </a:solidFill>
                        <a:effectLst/>
                        <a:uLnTx/>
                        <a:uFillTx/>
                        <a:latin typeface="+mn-lt"/>
                        <a:ea typeface="+mn-ea"/>
                        <a:cs typeface="Arial" charset="0"/>
                      </a:endParaRPr>
                    </a:p>
                  </a:txBody>
                  <a:tcPr anchor="ctr">
                    <a:solidFill>
                      <a:schemeClr val="bg2"/>
                    </a:solidFill>
                  </a:tcPr>
                </a:tc>
              </a:tr>
            </a:tbl>
          </a:graphicData>
        </a:graphic>
      </p:graphicFrame>
      <p:graphicFrame>
        <p:nvGraphicFramePr>
          <p:cNvPr id="28" name="Tabelle 27"/>
          <p:cNvGraphicFramePr>
            <a:graphicFrameLocks noGrp="1"/>
          </p:cNvGraphicFramePr>
          <p:nvPr>
            <p:extLst>
              <p:ext uri="{D42A27DB-BD31-4B8C-83A1-F6EECF244321}">
                <p14:modId xmlns:p14="http://schemas.microsoft.com/office/powerpoint/2010/main" val="1800862376"/>
              </p:ext>
            </p:extLst>
          </p:nvPr>
        </p:nvGraphicFramePr>
        <p:xfrm>
          <a:off x="2600543" y="3286889"/>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264D"/>
                          </a:solidFill>
                          <a:effectLst/>
                          <a:uLnTx/>
                          <a:uFillTx/>
                          <a:latin typeface="+mn-lt"/>
                          <a:ea typeface="+mn-ea"/>
                          <a:cs typeface="Calibri"/>
                        </a:rPr>
                        <a:t>Editor sources reviewers</a:t>
                      </a:r>
                      <a:endParaRPr kumimoji="0" lang="de-DE" sz="1600" b="0" i="0" u="none" strike="noStrike" kern="1200" cap="none" spc="0" normalizeH="0" baseline="0" noProof="0" dirty="0">
                        <a:ln>
                          <a:noFill/>
                        </a:ln>
                        <a:solidFill>
                          <a:srgbClr val="00264D"/>
                        </a:solidFill>
                        <a:effectLst/>
                        <a:uLnTx/>
                        <a:uFillTx/>
                        <a:latin typeface="+mn-lt"/>
                        <a:ea typeface="+mn-ea"/>
                        <a:cs typeface="Arial" charset="0"/>
                      </a:endParaRPr>
                    </a:p>
                  </a:txBody>
                  <a:tcPr anchor="ctr">
                    <a:solidFill>
                      <a:srgbClr val="E1E1E6"/>
                    </a:solidFill>
                  </a:tcPr>
                </a:tc>
              </a:tr>
            </a:tbl>
          </a:graphicData>
        </a:graphic>
      </p:graphicFrame>
      <p:graphicFrame>
        <p:nvGraphicFramePr>
          <p:cNvPr id="30" name="Tabelle 29"/>
          <p:cNvGraphicFramePr>
            <a:graphicFrameLocks noGrp="1"/>
          </p:cNvGraphicFramePr>
          <p:nvPr>
            <p:extLst>
              <p:ext uri="{D42A27DB-BD31-4B8C-83A1-F6EECF244321}">
                <p14:modId xmlns:p14="http://schemas.microsoft.com/office/powerpoint/2010/main" val="3496074431"/>
              </p:ext>
            </p:extLst>
          </p:nvPr>
        </p:nvGraphicFramePr>
        <p:xfrm>
          <a:off x="493484" y="1412776"/>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lvl="0" algn="ctr" defTabSz="800100">
                        <a:lnSpc>
                          <a:spcPct val="90000"/>
                        </a:lnSpc>
                        <a:spcAft>
                          <a:spcPct val="35000"/>
                        </a:spcAft>
                      </a:pPr>
                      <a:r>
                        <a:rPr lang="en-US" sz="1800" dirty="0" smtClean="0">
                          <a:solidFill>
                            <a:schemeClr val="bg1"/>
                          </a:solidFill>
                          <a:latin typeface="+mn-lt"/>
                          <a:cs typeface="Calibri"/>
                        </a:rPr>
                        <a:t>Manuscript submitted</a:t>
                      </a:r>
                      <a:endParaRPr lang="de-DE" sz="1800" dirty="0">
                        <a:solidFill>
                          <a:schemeClr val="bg1"/>
                        </a:solidFill>
                        <a:latin typeface="+mn-lt"/>
                      </a:endParaRPr>
                    </a:p>
                  </a:txBody>
                  <a:tcPr anchor="ctr">
                    <a:solidFill>
                      <a:schemeClr val="accent1"/>
                    </a:solidFill>
                  </a:tcPr>
                </a:tc>
              </a:tr>
            </a:tbl>
          </a:graphicData>
        </a:graphic>
      </p:graphicFrame>
      <p:graphicFrame>
        <p:nvGraphicFramePr>
          <p:cNvPr id="33" name="Tabelle 32"/>
          <p:cNvGraphicFramePr>
            <a:graphicFrameLocks noGrp="1"/>
          </p:cNvGraphicFramePr>
          <p:nvPr>
            <p:extLst>
              <p:ext uri="{D42A27DB-BD31-4B8C-83A1-F6EECF244321}">
                <p14:modId xmlns:p14="http://schemas.microsoft.com/office/powerpoint/2010/main" val="1181641263"/>
              </p:ext>
            </p:extLst>
          </p:nvPr>
        </p:nvGraphicFramePr>
        <p:xfrm>
          <a:off x="499077" y="3242294"/>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2C6F"/>
                          </a:solidFill>
                          <a:effectLst/>
                          <a:uLnTx/>
                          <a:uFillTx/>
                          <a:latin typeface="+mn-lt"/>
                          <a:ea typeface="+mn-ea"/>
                          <a:cs typeface="Calibri"/>
                        </a:rPr>
                        <a:t>Editor assigned </a:t>
                      </a:r>
                      <a:r>
                        <a:rPr kumimoji="0" lang="en-US" sz="1600" b="1" i="0" u="none" strike="noStrike" kern="1200" cap="none" spc="0" normalizeH="0" baseline="0" noProof="0" dirty="0" smtClean="0">
                          <a:ln>
                            <a:noFill/>
                          </a:ln>
                          <a:solidFill>
                            <a:srgbClr val="FF5E00"/>
                          </a:solidFill>
                          <a:effectLst/>
                          <a:uLnTx/>
                          <a:uFillTx/>
                          <a:latin typeface="+mn-lt"/>
                          <a:ea typeface="+mn-ea"/>
                          <a:cs typeface="Calibri"/>
                        </a:rPr>
                        <a:t>rapid rejection</a:t>
                      </a:r>
                      <a:r>
                        <a:rPr kumimoji="0" lang="en-US" sz="1600" b="0" i="0" u="none" strike="noStrike" kern="1200" cap="none" spc="0" normalizeH="0" baseline="0" noProof="0" dirty="0" smtClean="0">
                          <a:ln>
                            <a:noFill/>
                          </a:ln>
                          <a:solidFill>
                            <a:srgbClr val="FF5E00"/>
                          </a:solidFill>
                          <a:effectLst/>
                          <a:uLnTx/>
                          <a:uFillTx/>
                          <a:latin typeface="+mn-lt"/>
                          <a:ea typeface="+mn-ea"/>
                          <a:cs typeface="Calibri"/>
                        </a:rPr>
                        <a:t> </a:t>
                      </a:r>
                      <a:r>
                        <a:rPr kumimoji="0" lang="en-US" sz="1600" b="1" i="0" u="none" strike="noStrike" kern="1200" cap="none" spc="0" normalizeH="0" baseline="0" noProof="0" dirty="0" smtClean="0">
                          <a:ln>
                            <a:noFill/>
                          </a:ln>
                          <a:solidFill>
                            <a:srgbClr val="002C6F"/>
                          </a:solidFill>
                          <a:effectLst/>
                          <a:uLnTx/>
                          <a:uFillTx/>
                          <a:latin typeface="+mn-lt"/>
                          <a:ea typeface="+mn-ea"/>
                          <a:cs typeface="Calibri"/>
                        </a:rPr>
                        <a:t>or</a:t>
                      </a:r>
                      <a:r>
                        <a:rPr kumimoji="0" lang="en-US" sz="1600" b="0" i="0" u="none" strike="noStrike" kern="1200" cap="none" spc="0" normalizeH="0" baseline="0" noProof="0" dirty="0" smtClean="0">
                          <a:ln>
                            <a:noFill/>
                          </a:ln>
                          <a:solidFill>
                            <a:srgbClr val="002C6F"/>
                          </a:solidFill>
                          <a:effectLst/>
                          <a:uLnTx/>
                          <a:uFillTx/>
                          <a:latin typeface="+mn-lt"/>
                          <a:ea typeface="+mn-ea"/>
                          <a:cs typeface="Calibri"/>
                        </a:rPr>
                        <a:t> </a:t>
                      </a:r>
                      <a:r>
                        <a:rPr kumimoji="0" lang="en-US" sz="1600" b="1" i="0" u="none" strike="noStrike" kern="1200" cap="none" spc="0" normalizeH="0" baseline="0" noProof="0" dirty="0" smtClean="0">
                          <a:ln>
                            <a:noFill/>
                          </a:ln>
                          <a:solidFill>
                            <a:srgbClr val="12BE78"/>
                          </a:solidFill>
                          <a:effectLst/>
                          <a:uLnTx/>
                          <a:uFillTx/>
                          <a:latin typeface="+mn-lt"/>
                          <a:ea typeface="+mn-ea"/>
                          <a:cs typeface="Calibri"/>
                        </a:rPr>
                        <a:t>peer review</a:t>
                      </a:r>
                      <a:endParaRPr kumimoji="0" lang="de-DE" sz="1600" b="0" i="0" u="none" strike="noStrike" kern="1200" cap="none" spc="0" normalizeH="0" baseline="0" noProof="0" dirty="0">
                        <a:ln>
                          <a:noFill/>
                        </a:ln>
                        <a:solidFill>
                          <a:srgbClr val="12BE78"/>
                        </a:solidFill>
                        <a:effectLst/>
                        <a:uLnTx/>
                        <a:uFillTx/>
                        <a:latin typeface="+mn-lt"/>
                        <a:ea typeface="+mn-ea"/>
                        <a:cs typeface="Arial" charset="0"/>
                      </a:endParaRPr>
                    </a:p>
                  </a:txBody>
                  <a:tcPr anchor="ctr">
                    <a:solidFill>
                      <a:srgbClr val="E1E1E6"/>
                    </a:solidFill>
                  </a:tcPr>
                </a:tc>
              </a:tr>
            </a:tbl>
          </a:graphicData>
        </a:graphic>
      </p:graphicFrame>
      <p:graphicFrame>
        <p:nvGraphicFramePr>
          <p:cNvPr id="37" name="Tabelle 36"/>
          <p:cNvGraphicFramePr>
            <a:graphicFrameLocks noGrp="1"/>
          </p:cNvGraphicFramePr>
          <p:nvPr>
            <p:extLst>
              <p:ext uri="{D42A27DB-BD31-4B8C-83A1-F6EECF244321}">
                <p14:modId xmlns:p14="http://schemas.microsoft.com/office/powerpoint/2010/main" val="562876471"/>
              </p:ext>
            </p:extLst>
          </p:nvPr>
        </p:nvGraphicFramePr>
        <p:xfrm>
          <a:off x="4791319" y="4977172"/>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Calibri"/>
                        </a:rPr>
                        <a:t>Publication!</a:t>
                      </a:r>
                      <a:endParaRPr kumimoji="0" lang="de-DE" sz="1600" b="0" i="0" u="none" strike="noStrike" kern="1200" cap="none" spc="0" normalizeH="0" baseline="0" noProof="0" dirty="0">
                        <a:ln>
                          <a:noFill/>
                        </a:ln>
                        <a:solidFill>
                          <a:srgbClr val="FFFFFF"/>
                        </a:solidFill>
                        <a:effectLst/>
                        <a:uLnTx/>
                        <a:uFillTx/>
                        <a:latin typeface="+mn-lt"/>
                        <a:ea typeface="+mn-ea"/>
                        <a:cs typeface="Arial" charset="0"/>
                      </a:endParaRPr>
                    </a:p>
                  </a:txBody>
                  <a:tcPr anchor="ctr">
                    <a:solidFill>
                      <a:srgbClr val="12BE78"/>
                    </a:solidFill>
                  </a:tcPr>
                </a:tc>
              </a:tr>
            </a:tbl>
          </a:graphicData>
        </a:graphic>
      </p:graphicFrame>
      <p:graphicFrame>
        <p:nvGraphicFramePr>
          <p:cNvPr id="41" name="Tabelle 40"/>
          <p:cNvGraphicFramePr>
            <a:graphicFrameLocks noGrp="1"/>
          </p:cNvGraphicFramePr>
          <p:nvPr>
            <p:extLst>
              <p:ext uri="{D42A27DB-BD31-4B8C-83A1-F6EECF244321}">
                <p14:modId xmlns:p14="http://schemas.microsoft.com/office/powerpoint/2010/main" val="4253335759"/>
              </p:ext>
            </p:extLst>
          </p:nvPr>
        </p:nvGraphicFramePr>
        <p:xfrm>
          <a:off x="4782046" y="3286889"/>
          <a:ext cx="1640417" cy="1092200"/>
        </p:xfrm>
        <a:graphic>
          <a:graphicData uri="http://schemas.openxmlformats.org/drawingml/2006/table">
            <a:tbl>
              <a:tblPr firstRow="1" bandRow="1">
                <a:effectLst/>
                <a:tableStyleId>{2D5ABB26-0587-4C30-8999-92F81FD0307C}</a:tableStyleId>
              </a:tblPr>
              <a:tblGrid>
                <a:gridCol w="1640417"/>
              </a:tblGrid>
              <a:tr h="1092200">
                <a:tc>
                  <a:txBody>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srgbClr val="00264D"/>
                          </a:solidFill>
                          <a:effectLst/>
                          <a:uLnTx/>
                          <a:uFillTx/>
                          <a:latin typeface="+mn-lt"/>
                          <a:ea typeface="+mn-ea"/>
                          <a:cs typeface="Calibri"/>
                        </a:rPr>
                        <a:t>Reviewers evaluate </a:t>
                      </a:r>
                      <a:r>
                        <a:rPr kumimoji="0" lang="en-US" sz="1600" b="1" i="0" u="none" strike="noStrike" kern="1200" cap="none" spc="0" normalizeH="0" baseline="0" noProof="0" dirty="0" smtClean="0">
                          <a:ln>
                            <a:noFill/>
                          </a:ln>
                          <a:solidFill>
                            <a:srgbClr val="12BE78"/>
                          </a:solidFill>
                          <a:effectLst/>
                          <a:uLnTx/>
                          <a:uFillTx/>
                          <a:latin typeface="+mn-lt"/>
                          <a:ea typeface="+mn-ea"/>
                          <a:cs typeface="Calibri"/>
                        </a:rPr>
                        <a:t>accept</a:t>
                      </a:r>
                      <a:r>
                        <a:rPr kumimoji="0" lang="en-US" sz="1600" b="0" i="0" u="none" strike="noStrike" kern="1200" cap="none" spc="0" normalizeH="0" baseline="0" noProof="0" dirty="0" smtClean="0">
                          <a:ln>
                            <a:noFill/>
                          </a:ln>
                          <a:solidFill>
                            <a:srgbClr val="12BE78"/>
                          </a:solidFill>
                          <a:effectLst/>
                          <a:uLnTx/>
                          <a:uFillTx/>
                          <a:latin typeface="+mn-lt"/>
                          <a:ea typeface="+mn-ea"/>
                          <a:cs typeface="Calibri"/>
                        </a:rPr>
                        <a:t>, </a:t>
                      </a:r>
                      <a:r>
                        <a:rPr kumimoji="0" lang="en-US" sz="1600" b="1" i="0" u="none" strike="noStrike" kern="1200" cap="none" spc="0" normalizeH="0" baseline="0" noProof="0" dirty="0" smtClean="0">
                          <a:ln>
                            <a:noFill/>
                          </a:ln>
                          <a:solidFill>
                            <a:srgbClr val="FF5E00"/>
                          </a:solidFill>
                          <a:effectLst/>
                          <a:uLnTx/>
                          <a:uFillTx/>
                          <a:latin typeface="+mn-lt"/>
                          <a:ea typeface="+mn-ea"/>
                          <a:cs typeface="Calibri"/>
                        </a:rPr>
                        <a:t>reject</a:t>
                      </a:r>
                      <a:r>
                        <a:rPr kumimoji="0" lang="en-US" sz="1600" b="0" i="0" u="none" strike="noStrike" kern="1200" cap="none" spc="0" normalizeH="0" baseline="0" noProof="0" dirty="0" smtClean="0">
                          <a:ln>
                            <a:noFill/>
                          </a:ln>
                          <a:solidFill>
                            <a:srgbClr val="00264D"/>
                          </a:solidFill>
                          <a:effectLst/>
                          <a:uLnTx/>
                          <a:uFillTx/>
                          <a:latin typeface="+mn-lt"/>
                          <a:ea typeface="+mn-ea"/>
                          <a:cs typeface="Calibri"/>
                        </a:rPr>
                        <a:t> </a:t>
                      </a:r>
                      <a:r>
                        <a:rPr kumimoji="0" lang="en-US" sz="1600" b="1" i="0" u="none" strike="noStrike" kern="1200" cap="none" spc="0" normalizeH="0" baseline="0" noProof="0" dirty="0" smtClean="0">
                          <a:ln>
                            <a:noFill/>
                          </a:ln>
                          <a:solidFill>
                            <a:srgbClr val="00264D"/>
                          </a:solidFill>
                          <a:effectLst/>
                          <a:uLnTx/>
                          <a:uFillTx/>
                          <a:latin typeface="+mn-lt"/>
                          <a:ea typeface="+mn-ea"/>
                          <a:cs typeface="Calibri"/>
                        </a:rPr>
                        <a:t>or</a:t>
                      </a:r>
                      <a:r>
                        <a:rPr kumimoji="0" lang="en-US" sz="1600" b="0" i="0" u="none" strike="noStrike" kern="1200" cap="none" spc="0" normalizeH="0" baseline="0" noProof="0" dirty="0" smtClean="0">
                          <a:ln>
                            <a:noFill/>
                          </a:ln>
                          <a:solidFill>
                            <a:srgbClr val="00264D"/>
                          </a:solidFill>
                          <a:effectLst/>
                          <a:uLnTx/>
                          <a:uFillTx/>
                          <a:latin typeface="+mn-lt"/>
                          <a:ea typeface="+mn-ea"/>
                          <a:cs typeface="Calibri"/>
                        </a:rPr>
                        <a:t> </a:t>
                      </a:r>
                      <a:r>
                        <a:rPr kumimoji="0" lang="en-US" sz="1600" b="1" i="0" u="none" strike="noStrike" kern="1200" cap="none" spc="0" normalizeH="0" baseline="0" noProof="0" dirty="0" smtClean="0">
                          <a:ln>
                            <a:noFill/>
                          </a:ln>
                          <a:solidFill>
                            <a:srgbClr val="0075F2"/>
                          </a:solidFill>
                          <a:effectLst/>
                          <a:uLnTx/>
                          <a:uFillTx/>
                          <a:latin typeface="+mn-lt"/>
                          <a:ea typeface="+mn-ea"/>
                          <a:cs typeface="Calibri"/>
                        </a:rPr>
                        <a:t>revise</a:t>
                      </a:r>
                      <a:endParaRPr kumimoji="0" lang="de-DE" sz="1600" b="0" i="0" u="none" strike="noStrike" kern="1200" cap="none" spc="0" normalizeH="0" baseline="0" noProof="0" dirty="0">
                        <a:ln>
                          <a:noFill/>
                        </a:ln>
                        <a:solidFill>
                          <a:srgbClr val="0075F2"/>
                        </a:solidFill>
                        <a:effectLst/>
                        <a:uLnTx/>
                        <a:uFillTx/>
                        <a:latin typeface="+mn-lt"/>
                        <a:ea typeface="+mn-ea"/>
                        <a:cs typeface="Arial" charset="0"/>
                      </a:endParaRPr>
                    </a:p>
                  </a:txBody>
                  <a:tcPr anchor="ctr">
                    <a:solidFill>
                      <a:schemeClr val="bg2"/>
                    </a:solidFill>
                  </a:tcPr>
                </a:tc>
              </a:tr>
            </a:tbl>
          </a:graphicData>
        </a:graphic>
      </p:graphicFrame>
      <p:sp>
        <p:nvSpPr>
          <p:cNvPr id="4" name="Rettangolo 3"/>
          <p:cNvSpPr/>
          <p:nvPr/>
        </p:nvSpPr>
        <p:spPr>
          <a:xfrm>
            <a:off x="395536" y="6201308"/>
            <a:ext cx="8100900" cy="584775"/>
          </a:xfrm>
          <a:prstGeom prst="rect">
            <a:avLst/>
          </a:prstGeom>
        </p:spPr>
        <p:txBody>
          <a:bodyPr wrap="square">
            <a:spAutoFit/>
          </a:bodyPr>
          <a:lstStyle/>
          <a:p>
            <a:pPr algn="l"/>
            <a:r>
              <a:rPr lang="en-US" b="0" u="sng" dirty="0">
                <a:solidFill>
                  <a:srgbClr val="002060"/>
                </a:solidFill>
                <a:latin typeface="Calibri" pitchFamily="34" charset="0"/>
                <a:cs typeface="Calibri" pitchFamily="34" charset="0"/>
              </a:rPr>
              <a:t>Do not be disheartened if you receive a rejection</a:t>
            </a:r>
            <a:r>
              <a:rPr lang="en-US" b="0" dirty="0">
                <a:solidFill>
                  <a:srgbClr val="002060"/>
                </a:solidFill>
                <a:latin typeface="Calibri" pitchFamily="34" charset="0"/>
                <a:cs typeface="Calibri" pitchFamily="34" charset="0"/>
              </a:rPr>
              <a:t>. It may be that the journal you submitted to simply has a high rejection rate.</a:t>
            </a:r>
          </a:p>
        </p:txBody>
      </p:sp>
    </p:spTree>
    <p:extLst>
      <p:ext uri="{BB962C8B-B14F-4D97-AF65-F5344CB8AC3E}">
        <p14:creationId xmlns:p14="http://schemas.microsoft.com/office/powerpoint/2010/main" val="131385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Right)">
                                      <p:cBhvr>
                                        <p:cTn id="7" dur="500"/>
                                        <p:tgtEl>
                                          <p:spTgt spid="3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Right)">
                                      <p:cBhvr>
                                        <p:cTn id="10" dur="500"/>
                                        <p:tgtEl>
                                          <p:spTgt spid="19"/>
                                        </p:tgtEl>
                                      </p:cBhvr>
                                    </p:animEffect>
                                  </p:childTnLst>
                                </p:cTn>
                              </p:par>
                              <p:par>
                                <p:cTn id="11" presetID="18" presetClass="entr" presetSubtype="6"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Right)">
                                      <p:cBhvr>
                                        <p:cTn id="13" dur="500"/>
                                        <p:tgtEl>
                                          <p:spTgt spid="33"/>
                                        </p:tgtEl>
                                      </p:cBhvr>
                                    </p:animEffect>
                                  </p:childTnLst>
                                </p:cTn>
                              </p:par>
                              <p:par>
                                <p:cTn id="14" presetID="18" presetClass="entr" presetSubtype="6"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strips(downRight)">
                                      <p:cBhvr>
                                        <p:cTn id="16" dur="500"/>
                                        <p:tgtEl>
                                          <p:spTgt spid="28"/>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500"/>
                                        <p:tgtEl>
                                          <p:spTgt spid="8"/>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trips(downRight)">
                                      <p:cBhvr>
                                        <p:cTn id="22" dur="500"/>
                                        <p:tgtEl>
                                          <p:spTgt spid="35"/>
                                        </p:tgtEl>
                                      </p:cBhvr>
                                    </p:animEffect>
                                  </p:childTnLst>
                                </p:cTn>
                              </p:par>
                              <p:par>
                                <p:cTn id="23" presetID="18" presetClass="entr" presetSubtype="6"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strips(downRight)">
                                      <p:cBhvr>
                                        <p:cTn id="25" dur="500"/>
                                        <p:tgtEl>
                                          <p:spTgt spid="27"/>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Right)">
                                      <p:cBhvr>
                                        <p:cTn id="28" dur="500"/>
                                        <p:tgtEl>
                                          <p:spTgt spid="12"/>
                                        </p:tgtEl>
                                      </p:cBhvr>
                                    </p:animEffect>
                                  </p:childTnLst>
                                </p:cTn>
                              </p:par>
                              <p:par>
                                <p:cTn id="29" presetID="18" presetClass="entr" presetSubtype="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strips(downRight)">
                                      <p:cBhvr>
                                        <p:cTn id="31" dur="500"/>
                                        <p:tgtEl>
                                          <p:spTgt spid="25"/>
                                        </p:tgtEl>
                                      </p:cBhvr>
                                    </p:animEffect>
                                  </p:childTnLst>
                                </p:cTn>
                              </p:par>
                              <p:par>
                                <p:cTn id="32" presetID="18" presetClass="entr" presetSubtype="12"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strips(downLeft)">
                                      <p:cBhvr>
                                        <p:cTn id="34" dur="500"/>
                                        <p:tgtEl>
                                          <p:spTgt spid="41"/>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
                                        <p:tgtEl>
                                          <p:spTgt spid="26"/>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Right)">
                                      <p:cBhvr>
                                        <p:cTn id="40" dur="500"/>
                                        <p:tgtEl>
                                          <p:spTgt spid="20"/>
                                        </p:tgtEl>
                                      </p:cBhvr>
                                    </p:animEffect>
                                  </p:childTnLst>
                                </p:cTn>
                              </p:par>
                              <p:par>
                                <p:cTn id="41" presetID="18" presetClass="entr" presetSubtype="6"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strips(downRigh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P spid="35" grpId="0" animBg="1"/>
      <p:bldP spid="12" grpId="0" animBg="1"/>
      <p:bldP spid="26"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163" y="188640"/>
            <a:ext cx="8305800" cy="290512"/>
          </a:xfrm>
        </p:spPr>
        <p:txBody>
          <a:bodyPr/>
          <a:lstStyle/>
          <a:p>
            <a:pPr lvl="2"/>
            <a:r>
              <a:rPr lang="en-US" b="1" dirty="0" smtClean="0">
                <a:latin typeface="Calibri" pitchFamily="34" charset="0"/>
                <a:cs typeface="Calibri" pitchFamily="34" charset="0"/>
              </a:rPr>
              <a:t>What is ‘Online First’ and why is it important</a:t>
            </a:r>
            <a:endParaRPr lang="en-US" b="1" dirty="0">
              <a:latin typeface="Calibri" pitchFamily="34" charset="0"/>
              <a:cs typeface="Calibri" pitchFamily="34" charset="0"/>
            </a:endParaRPr>
          </a:p>
        </p:txBody>
      </p:sp>
      <p:sp>
        <p:nvSpPr>
          <p:cNvPr id="3" name="Content Placeholder 2"/>
          <p:cNvSpPr>
            <a:spLocks noGrp="1"/>
          </p:cNvSpPr>
          <p:nvPr>
            <p:ph idx="4294967295"/>
          </p:nvPr>
        </p:nvSpPr>
        <p:spPr>
          <a:xfrm>
            <a:off x="359532" y="1268760"/>
            <a:ext cx="8305800" cy="2321148"/>
          </a:xfrm>
        </p:spPr>
        <p:txBody>
          <a:bodyPr/>
          <a:lstStyle/>
          <a:p>
            <a:r>
              <a:rPr lang="en-US" sz="1800" dirty="0" smtClean="0">
                <a:solidFill>
                  <a:srgbClr val="002060"/>
                </a:solidFill>
                <a:latin typeface="Calibri" pitchFamily="34" charset="0"/>
                <a:cs typeface="Calibri" pitchFamily="34" charset="0"/>
              </a:rPr>
              <a:t>Once the article has been accepted, it’s </a:t>
            </a:r>
            <a:r>
              <a:rPr lang="en-US" dirty="0" smtClean="0">
                <a:solidFill>
                  <a:srgbClr val="002060"/>
                </a:solidFill>
                <a:latin typeface="Calibri" pitchFamily="34" charset="0"/>
                <a:cs typeface="Calibri" pitchFamily="34" charset="0"/>
              </a:rPr>
              <a:t>sent to production; as it</a:t>
            </a:r>
            <a:r>
              <a:rPr lang="en-US" sz="1800" dirty="0" smtClean="0">
                <a:solidFill>
                  <a:srgbClr val="002060"/>
                </a:solidFill>
                <a:latin typeface="Calibri" pitchFamily="34" charset="0"/>
                <a:cs typeface="Calibri" pitchFamily="34" charset="0"/>
              </a:rPr>
              <a:t> is ready for publication, it will immediately be published online.</a:t>
            </a:r>
          </a:p>
          <a:p>
            <a:r>
              <a:rPr lang="en-US" sz="1800" dirty="0" smtClean="0">
                <a:solidFill>
                  <a:srgbClr val="002060"/>
                </a:solidFill>
                <a:latin typeface="Calibri" pitchFamily="34" charset="0"/>
                <a:cs typeface="Calibri" pitchFamily="34" charset="0"/>
              </a:rPr>
              <a:t>This is called ‘Online First’. The article has a DOI number (a Digital Object Identifier) and can now be read and cited. For example:</a:t>
            </a:r>
            <a:r>
              <a:rPr lang="en-US" sz="1800" b="1" dirty="0" smtClean="0">
                <a:solidFill>
                  <a:srgbClr val="002060"/>
                </a:solidFill>
                <a:latin typeface="Calibri" pitchFamily="34" charset="0"/>
                <a:cs typeface="Calibri" pitchFamily="34" charset="0"/>
              </a:rPr>
              <a:t> DOI: 10.1007/s10681-012-0632-1</a:t>
            </a:r>
          </a:p>
          <a:p>
            <a:r>
              <a:rPr lang="en-US" sz="1800" dirty="0" smtClean="0">
                <a:solidFill>
                  <a:srgbClr val="002060"/>
                </a:solidFill>
                <a:latin typeface="Calibri" pitchFamily="34" charset="0"/>
                <a:cs typeface="Calibri" pitchFamily="34" charset="0"/>
              </a:rPr>
              <a:t>What the article does not yet have are page numbers and an issue number. This will only be assigned once it is included in the next available or appropriate issue.</a:t>
            </a:r>
          </a:p>
          <a:p>
            <a:r>
              <a:rPr lang="en-US" sz="1800" dirty="0" smtClean="0">
                <a:solidFill>
                  <a:srgbClr val="002060"/>
                </a:solidFill>
                <a:latin typeface="Calibri" pitchFamily="34" charset="0"/>
                <a:cs typeface="Calibri" pitchFamily="34" charset="0"/>
              </a:rPr>
              <a:t>Once the issue has been </a:t>
            </a:r>
            <a:r>
              <a:rPr lang="en-US" sz="2000" dirty="0" smtClean="0">
                <a:solidFill>
                  <a:srgbClr val="002060"/>
                </a:solidFill>
                <a:latin typeface="Calibri" pitchFamily="34" charset="0"/>
                <a:cs typeface="Calibri" pitchFamily="34" charset="0"/>
              </a:rPr>
              <a:t>compiled</a:t>
            </a:r>
            <a:r>
              <a:rPr lang="en-US" sz="1800" dirty="0" smtClean="0">
                <a:solidFill>
                  <a:srgbClr val="002060"/>
                </a:solidFill>
                <a:latin typeface="Calibri" pitchFamily="34" charset="0"/>
                <a:cs typeface="Calibri" pitchFamily="34" charset="0"/>
              </a:rPr>
              <a:t> it will be published in print.</a:t>
            </a:r>
            <a:endParaRPr lang="en-US" sz="1800" dirty="0">
              <a:solidFill>
                <a:srgbClr val="002060"/>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4188" y="152400"/>
            <a:ext cx="5184775" cy="304699"/>
          </a:xfrm>
        </p:spPr>
        <p:txBody>
          <a:bodyPr/>
          <a:lstStyle/>
          <a:p>
            <a:pPr eaLnBrk="1" hangingPunct="1"/>
            <a:r>
              <a:rPr lang="en-US" altLang="it-IT" dirty="0" smtClean="0">
                <a:solidFill>
                  <a:schemeClr val="tx1"/>
                </a:solidFill>
                <a:ea typeface="Calibri" pitchFamily="34" charset="0"/>
                <a:cs typeface="Lucida Sans" pitchFamily="34" charset="0"/>
              </a:rPr>
              <a:t>Global Work Flow with Springer</a:t>
            </a:r>
          </a:p>
        </p:txBody>
      </p:sp>
      <p:pic>
        <p:nvPicPr>
          <p:cNvPr id="21507" name="Picture 3" descr="ausschni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6" name="Freeform 4"/>
          <p:cNvSpPr>
            <a:spLocks/>
          </p:cNvSpPr>
          <p:nvPr/>
        </p:nvSpPr>
        <p:spPr bwMode="auto">
          <a:xfrm>
            <a:off x="1447800" y="1330325"/>
            <a:ext cx="3300413" cy="1377950"/>
          </a:xfrm>
          <a:custGeom>
            <a:avLst/>
            <a:gdLst>
              <a:gd name="T0" fmla="*/ 2147483647 w 2268"/>
              <a:gd name="T1" fmla="*/ 2147483647 h 839"/>
              <a:gd name="T2" fmla="*/ 2147483647 w 2268"/>
              <a:gd name="T3" fmla="*/ 2147483647 h 839"/>
              <a:gd name="T4" fmla="*/ 0 w 2268"/>
              <a:gd name="T5" fmla="*/ 2147483647 h 839"/>
              <a:gd name="T6" fmla="*/ 0 60000 65536"/>
              <a:gd name="T7" fmla="*/ 0 60000 65536"/>
              <a:gd name="T8" fmla="*/ 0 60000 65536"/>
              <a:gd name="T9" fmla="*/ 0 w 2268"/>
              <a:gd name="T10" fmla="*/ 0 h 839"/>
              <a:gd name="T11" fmla="*/ 2268 w 2268"/>
              <a:gd name="T12" fmla="*/ 839 h 839"/>
            </a:gdLst>
            <a:ahLst/>
            <a:cxnLst>
              <a:cxn ang="T6">
                <a:pos x="T0" y="T1"/>
              </a:cxn>
              <a:cxn ang="T7">
                <a:pos x="T2" y="T3"/>
              </a:cxn>
              <a:cxn ang="T8">
                <a:pos x="T4" y="T5"/>
              </a:cxn>
            </a:cxnLst>
            <a:rect l="T9" t="T10" r="T11" b="T12"/>
            <a:pathLst>
              <a:path w="2268" h="839">
                <a:moveTo>
                  <a:pt x="2268" y="159"/>
                </a:moveTo>
                <a:cubicBezTo>
                  <a:pt x="1890" y="79"/>
                  <a:pt x="1512" y="0"/>
                  <a:pt x="1134" y="113"/>
                </a:cubicBezTo>
                <a:cubicBezTo>
                  <a:pt x="756" y="226"/>
                  <a:pt x="378" y="532"/>
                  <a:pt x="0" y="839"/>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197" name="Freeform 5"/>
          <p:cNvSpPr>
            <a:spLocks/>
          </p:cNvSpPr>
          <p:nvPr/>
        </p:nvSpPr>
        <p:spPr bwMode="auto">
          <a:xfrm>
            <a:off x="1182688" y="1520825"/>
            <a:ext cx="265112" cy="1187450"/>
          </a:xfrm>
          <a:custGeom>
            <a:avLst/>
            <a:gdLst>
              <a:gd name="T0" fmla="*/ 2147483647 w 181"/>
              <a:gd name="T1" fmla="*/ 2147483647 h 748"/>
              <a:gd name="T2" fmla="*/ 2147483647 w 181"/>
              <a:gd name="T3" fmla="*/ 2147483647 h 748"/>
              <a:gd name="T4" fmla="*/ 0 w 181"/>
              <a:gd name="T5" fmla="*/ 2147483647 h 748"/>
              <a:gd name="T6" fmla="*/ 0 60000 65536"/>
              <a:gd name="T7" fmla="*/ 0 60000 65536"/>
              <a:gd name="T8" fmla="*/ 0 60000 65536"/>
              <a:gd name="T9" fmla="*/ 0 w 181"/>
              <a:gd name="T10" fmla="*/ 0 h 748"/>
              <a:gd name="T11" fmla="*/ 181 w 181"/>
              <a:gd name="T12" fmla="*/ 748 h 748"/>
            </a:gdLst>
            <a:ahLst/>
            <a:cxnLst>
              <a:cxn ang="T6">
                <a:pos x="T0" y="T1"/>
              </a:cxn>
              <a:cxn ang="T7">
                <a:pos x="T2" y="T3"/>
              </a:cxn>
              <a:cxn ang="T8">
                <a:pos x="T4" y="T5"/>
              </a:cxn>
            </a:cxnLst>
            <a:rect l="T9" t="T10" r="T11" b="T12"/>
            <a:pathLst>
              <a:path w="181" h="748">
                <a:moveTo>
                  <a:pt x="181" y="748"/>
                </a:moveTo>
                <a:cubicBezTo>
                  <a:pt x="173" y="487"/>
                  <a:pt x="166" y="226"/>
                  <a:pt x="136" y="113"/>
                </a:cubicBezTo>
                <a:cubicBezTo>
                  <a:pt x="106" y="0"/>
                  <a:pt x="53" y="34"/>
                  <a:pt x="0" y="68"/>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198" name="Freeform 6"/>
          <p:cNvSpPr>
            <a:spLocks/>
          </p:cNvSpPr>
          <p:nvPr/>
        </p:nvSpPr>
        <p:spPr bwMode="auto">
          <a:xfrm>
            <a:off x="1447800" y="2565400"/>
            <a:ext cx="2459038" cy="455613"/>
          </a:xfrm>
          <a:custGeom>
            <a:avLst/>
            <a:gdLst>
              <a:gd name="T0" fmla="*/ 0 w 1723"/>
              <a:gd name="T1" fmla="*/ 2147483647 h 287"/>
              <a:gd name="T2" fmla="*/ 2147483647 w 1723"/>
              <a:gd name="T3" fmla="*/ 2147483647 h 287"/>
              <a:gd name="T4" fmla="*/ 2147483647 w 1723"/>
              <a:gd name="T5" fmla="*/ 0 h 287"/>
              <a:gd name="T6" fmla="*/ 0 60000 65536"/>
              <a:gd name="T7" fmla="*/ 0 60000 65536"/>
              <a:gd name="T8" fmla="*/ 0 60000 65536"/>
              <a:gd name="T9" fmla="*/ 0 w 1723"/>
              <a:gd name="T10" fmla="*/ 0 h 287"/>
              <a:gd name="T11" fmla="*/ 1723 w 1723"/>
              <a:gd name="T12" fmla="*/ 287 h 287"/>
            </a:gdLst>
            <a:ahLst/>
            <a:cxnLst>
              <a:cxn ang="T6">
                <a:pos x="T0" y="T1"/>
              </a:cxn>
              <a:cxn ang="T7">
                <a:pos x="T2" y="T3"/>
              </a:cxn>
              <a:cxn ang="T8">
                <a:pos x="T4" y="T5"/>
              </a:cxn>
            </a:cxnLst>
            <a:rect l="T9" t="T10" r="T11" b="T12"/>
            <a:pathLst>
              <a:path w="1723" h="287">
                <a:moveTo>
                  <a:pt x="0" y="90"/>
                </a:moveTo>
                <a:cubicBezTo>
                  <a:pt x="423" y="188"/>
                  <a:pt x="847" y="287"/>
                  <a:pt x="1134" y="272"/>
                </a:cubicBezTo>
                <a:cubicBezTo>
                  <a:pt x="1421" y="257"/>
                  <a:pt x="1572" y="128"/>
                  <a:pt x="1723"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199" name="Freeform 7"/>
          <p:cNvSpPr>
            <a:spLocks/>
          </p:cNvSpPr>
          <p:nvPr/>
        </p:nvSpPr>
        <p:spPr bwMode="auto">
          <a:xfrm>
            <a:off x="1182688" y="1628775"/>
            <a:ext cx="265112" cy="1079500"/>
          </a:xfrm>
          <a:custGeom>
            <a:avLst/>
            <a:gdLst>
              <a:gd name="T0" fmla="*/ 0 w 181"/>
              <a:gd name="T1" fmla="*/ 0 h 680"/>
              <a:gd name="T2" fmla="*/ 2147483647 w 181"/>
              <a:gd name="T3" fmla="*/ 2147483647 h 680"/>
              <a:gd name="T4" fmla="*/ 2147483647 w 181"/>
              <a:gd name="T5" fmla="*/ 2147483647 h 680"/>
              <a:gd name="T6" fmla="*/ 0 60000 65536"/>
              <a:gd name="T7" fmla="*/ 0 60000 65536"/>
              <a:gd name="T8" fmla="*/ 0 60000 65536"/>
              <a:gd name="T9" fmla="*/ 0 w 181"/>
              <a:gd name="T10" fmla="*/ 0 h 680"/>
              <a:gd name="T11" fmla="*/ 181 w 181"/>
              <a:gd name="T12" fmla="*/ 680 h 680"/>
            </a:gdLst>
            <a:ahLst/>
            <a:cxnLst>
              <a:cxn ang="T6">
                <a:pos x="T0" y="T1"/>
              </a:cxn>
              <a:cxn ang="T7">
                <a:pos x="T2" y="T3"/>
              </a:cxn>
              <a:cxn ang="T8">
                <a:pos x="T4" y="T5"/>
              </a:cxn>
            </a:cxnLst>
            <a:rect l="T9" t="T10" r="T11" b="T12"/>
            <a:pathLst>
              <a:path w="181" h="680">
                <a:moveTo>
                  <a:pt x="0" y="0"/>
                </a:moveTo>
                <a:cubicBezTo>
                  <a:pt x="7" y="125"/>
                  <a:pt x="15" y="250"/>
                  <a:pt x="45" y="363"/>
                </a:cubicBezTo>
                <a:cubicBezTo>
                  <a:pt x="75" y="476"/>
                  <a:pt x="128" y="578"/>
                  <a:pt x="181" y="68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00" name="Freeform 8"/>
          <p:cNvSpPr>
            <a:spLocks/>
          </p:cNvSpPr>
          <p:nvPr/>
        </p:nvSpPr>
        <p:spPr bwMode="auto">
          <a:xfrm>
            <a:off x="517525" y="2420938"/>
            <a:ext cx="930275" cy="334962"/>
          </a:xfrm>
          <a:custGeom>
            <a:avLst/>
            <a:gdLst>
              <a:gd name="T0" fmla="*/ 0 w 635"/>
              <a:gd name="T1" fmla="*/ 0 h 211"/>
              <a:gd name="T2" fmla="*/ 2147483647 w 635"/>
              <a:gd name="T3" fmla="*/ 2147483647 h 211"/>
              <a:gd name="T4" fmla="*/ 2147483647 w 635"/>
              <a:gd name="T5" fmla="*/ 2147483647 h 211"/>
              <a:gd name="T6" fmla="*/ 0 60000 65536"/>
              <a:gd name="T7" fmla="*/ 0 60000 65536"/>
              <a:gd name="T8" fmla="*/ 0 60000 65536"/>
              <a:gd name="T9" fmla="*/ 0 w 635"/>
              <a:gd name="T10" fmla="*/ 0 h 211"/>
              <a:gd name="T11" fmla="*/ 635 w 635"/>
              <a:gd name="T12" fmla="*/ 211 h 211"/>
            </a:gdLst>
            <a:ahLst/>
            <a:cxnLst>
              <a:cxn ang="T6">
                <a:pos x="T0" y="T1"/>
              </a:cxn>
              <a:cxn ang="T7">
                <a:pos x="T2" y="T3"/>
              </a:cxn>
              <a:cxn ang="T8">
                <a:pos x="T4" y="T5"/>
              </a:cxn>
            </a:cxnLst>
            <a:rect l="T9" t="T10" r="T11" b="T12"/>
            <a:pathLst>
              <a:path w="635" h="211">
                <a:moveTo>
                  <a:pt x="0" y="0"/>
                </a:moveTo>
                <a:cubicBezTo>
                  <a:pt x="128" y="75"/>
                  <a:pt x="257" y="151"/>
                  <a:pt x="363" y="181"/>
                </a:cubicBezTo>
                <a:cubicBezTo>
                  <a:pt x="469" y="211"/>
                  <a:pt x="552" y="196"/>
                  <a:pt x="635" y="181"/>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01" name="Freeform 9"/>
          <p:cNvSpPr>
            <a:spLocks/>
          </p:cNvSpPr>
          <p:nvPr/>
        </p:nvSpPr>
        <p:spPr bwMode="auto">
          <a:xfrm>
            <a:off x="1447800" y="2468563"/>
            <a:ext cx="2459038" cy="239712"/>
          </a:xfrm>
          <a:custGeom>
            <a:avLst/>
            <a:gdLst>
              <a:gd name="T0" fmla="*/ 2147483647 w 1678"/>
              <a:gd name="T1" fmla="*/ 2147483647 h 151"/>
              <a:gd name="T2" fmla="*/ 2147483647 w 1678"/>
              <a:gd name="T3" fmla="*/ 2147483647 h 151"/>
              <a:gd name="T4" fmla="*/ 0 w 1678"/>
              <a:gd name="T5" fmla="*/ 2147483647 h 151"/>
              <a:gd name="T6" fmla="*/ 0 60000 65536"/>
              <a:gd name="T7" fmla="*/ 0 60000 65536"/>
              <a:gd name="T8" fmla="*/ 0 60000 65536"/>
              <a:gd name="T9" fmla="*/ 0 w 1678"/>
              <a:gd name="T10" fmla="*/ 0 h 151"/>
              <a:gd name="T11" fmla="*/ 1678 w 1678"/>
              <a:gd name="T12" fmla="*/ 151 h 151"/>
            </a:gdLst>
            <a:ahLst/>
            <a:cxnLst>
              <a:cxn ang="T6">
                <a:pos x="T0" y="T1"/>
              </a:cxn>
              <a:cxn ang="T7">
                <a:pos x="T2" y="T3"/>
              </a:cxn>
              <a:cxn ang="T8">
                <a:pos x="T4" y="T5"/>
              </a:cxn>
            </a:cxnLst>
            <a:rect l="T9" t="T10" r="T11" b="T12"/>
            <a:pathLst>
              <a:path w="1678" h="151">
                <a:moveTo>
                  <a:pt x="1678" y="61"/>
                </a:moveTo>
                <a:cubicBezTo>
                  <a:pt x="1410" y="30"/>
                  <a:pt x="1142" y="0"/>
                  <a:pt x="862" y="15"/>
                </a:cubicBezTo>
                <a:cubicBezTo>
                  <a:pt x="582" y="30"/>
                  <a:pt x="291" y="90"/>
                  <a:pt x="0" y="151"/>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02" name="Freeform 10"/>
          <p:cNvSpPr>
            <a:spLocks/>
          </p:cNvSpPr>
          <p:nvPr/>
        </p:nvSpPr>
        <p:spPr bwMode="auto">
          <a:xfrm>
            <a:off x="517525" y="2420938"/>
            <a:ext cx="930275" cy="287337"/>
          </a:xfrm>
          <a:custGeom>
            <a:avLst/>
            <a:gdLst>
              <a:gd name="T0" fmla="*/ 2147483647 w 635"/>
              <a:gd name="T1" fmla="*/ 2147483647 h 181"/>
              <a:gd name="T2" fmla="*/ 2147483647 w 635"/>
              <a:gd name="T3" fmla="*/ 2147483647 h 181"/>
              <a:gd name="T4" fmla="*/ 0 w 635"/>
              <a:gd name="T5" fmla="*/ 0 h 181"/>
              <a:gd name="T6" fmla="*/ 0 60000 65536"/>
              <a:gd name="T7" fmla="*/ 0 60000 65536"/>
              <a:gd name="T8" fmla="*/ 0 60000 65536"/>
              <a:gd name="T9" fmla="*/ 0 w 635"/>
              <a:gd name="T10" fmla="*/ 0 h 181"/>
              <a:gd name="T11" fmla="*/ 635 w 635"/>
              <a:gd name="T12" fmla="*/ 181 h 181"/>
            </a:gdLst>
            <a:ahLst/>
            <a:cxnLst>
              <a:cxn ang="T6">
                <a:pos x="T0" y="T1"/>
              </a:cxn>
              <a:cxn ang="T7">
                <a:pos x="T2" y="T3"/>
              </a:cxn>
              <a:cxn ang="T8">
                <a:pos x="T4" y="T5"/>
              </a:cxn>
            </a:cxnLst>
            <a:rect l="T9" t="T10" r="T11" b="T12"/>
            <a:pathLst>
              <a:path w="635" h="181">
                <a:moveTo>
                  <a:pt x="635" y="181"/>
                </a:moveTo>
                <a:cubicBezTo>
                  <a:pt x="552" y="128"/>
                  <a:pt x="469" y="75"/>
                  <a:pt x="363" y="45"/>
                </a:cubicBezTo>
                <a:cubicBezTo>
                  <a:pt x="257" y="15"/>
                  <a:pt x="128" y="7"/>
                  <a:pt x="0"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03" name="Freeform 11"/>
          <p:cNvSpPr>
            <a:spLocks/>
          </p:cNvSpPr>
          <p:nvPr/>
        </p:nvSpPr>
        <p:spPr bwMode="auto">
          <a:xfrm>
            <a:off x="1447800" y="1820863"/>
            <a:ext cx="2859088" cy="887412"/>
          </a:xfrm>
          <a:custGeom>
            <a:avLst/>
            <a:gdLst>
              <a:gd name="T0" fmla="*/ 0 w 1951"/>
              <a:gd name="T1" fmla="*/ 2147483647 h 559"/>
              <a:gd name="T2" fmla="*/ 2147483647 w 1951"/>
              <a:gd name="T3" fmla="*/ 2147483647 h 559"/>
              <a:gd name="T4" fmla="*/ 2147483647 w 1951"/>
              <a:gd name="T5" fmla="*/ 2147483647 h 559"/>
              <a:gd name="T6" fmla="*/ 0 60000 65536"/>
              <a:gd name="T7" fmla="*/ 0 60000 65536"/>
              <a:gd name="T8" fmla="*/ 0 60000 65536"/>
              <a:gd name="T9" fmla="*/ 0 w 1951"/>
              <a:gd name="T10" fmla="*/ 0 h 559"/>
              <a:gd name="T11" fmla="*/ 1951 w 1951"/>
              <a:gd name="T12" fmla="*/ 559 h 559"/>
            </a:gdLst>
            <a:ahLst/>
            <a:cxnLst>
              <a:cxn ang="T6">
                <a:pos x="T0" y="T1"/>
              </a:cxn>
              <a:cxn ang="T7">
                <a:pos x="T2" y="T3"/>
              </a:cxn>
              <a:cxn ang="T8">
                <a:pos x="T4" y="T5"/>
              </a:cxn>
            </a:cxnLst>
            <a:rect l="T9" t="T10" r="T11" b="T12"/>
            <a:pathLst>
              <a:path w="1951" h="559">
                <a:moveTo>
                  <a:pt x="0" y="559"/>
                </a:moveTo>
                <a:cubicBezTo>
                  <a:pt x="314" y="339"/>
                  <a:pt x="628" y="120"/>
                  <a:pt x="953" y="60"/>
                </a:cubicBezTo>
                <a:cubicBezTo>
                  <a:pt x="1278" y="0"/>
                  <a:pt x="1614" y="98"/>
                  <a:pt x="1951" y="197"/>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04" name="Freeform 12"/>
          <p:cNvSpPr>
            <a:spLocks/>
          </p:cNvSpPr>
          <p:nvPr/>
        </p:nvSpPr>
        <p:spPr bwMode="auto">
          <a:xfrm>
            <a:off x="4306888" y="2133600"/>
            <a:ext cx="2392362" cy="1511300"/>
          </a:xfrm>
          <a:custGeom>
            <a:avLst/>
            <a:gdLst>
              <a:gd name="T0" fmla="*/ 0 w 1633"/>
              <a:gd name="T1" fmla="*/ 0 h 952"/>
              <a:gd name="T2" fmla="*/ 2147483647 w 1633"/>
              <a:gd name="T3" fmla="*/ 2147483647 h 952"/>
              <a:gd name="T4" fmla="*/ 2147483647 w 1633"/>
              <a:gd name="T5" fmla="*/ 2147483647 h 952"/>
              <a:gd name="T6" fmla="*/ 0 60000 65536"/>
              <a:gd name="T7" fmla="*/ 0 60000 65536"/>
              <a:gd name="T8" fmla="*/ 0 60000 65536"/>
              <a:gd name="T9" fmla="*/ 0 w 1633"/>
              <a:gd name="T10" fmla="*/ 0 h 952"/>
              <a:gd name="T11" fmla="*/ 1633 w 1633"/>
              <a:gd name="T12" fmla="*/ 952 h 952"/>
            </a:gdLst>
            <a:ahLst/>
            <a:cxnLst>
              <a:cxn ang="T6">
                <a:pos x="T0" y="T1"/>
              </a:cxn>
              <a:cxn ang="T7">
                <a:pos x="T2" y="T3"/>
              </a:cxn>
              <a:cxn ang="T8">
                <a:pos x="T4" y="T5"/>
              </a:cxn>
            </a:cxnLst>
            <a:rect l="T9" t="T10" r="T11" b="T12"/>
            <a:pathLst>
              <a:path w="1633" h="952">
                <a:moveTo>
                  <a:pt x="0" y="0"/>
                </a:moveTo>
                <a:cubicBezTo>
                  <a:pt x="204" y="238"/>
                  <a:pt x="408" y="476"/>
                  <a:pt x="680" y="635"/>
                </a:cubicBezTo>
                <a:cubicBezTo>
                  <a:pt x="952" y="794"/>
                  <a:pt x="1292" y="873"/>
                  <a:pt x="1633" y="952"/>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05" name="Freeform 13"/>
          <p:cNvSpPr>
            <a:spLocks/>
          </p:cNvSpPr>
          <p:nvPr/>
        </p:nvSpPr>
        <p:spPr bwMode="auto">
          <a:xfrm>
            <a:off x="4745038" y="1585913"/>
            <a:ext cx="1954212" cy="2058987"/>
          </a:xfrm>
          <a:custGeom>
            <a:avLst/>
            <a:gdLst>
              <a:gd name="T0" fmla="*/ 2147483647 w 1316"/>
              <a:gd name="T1" fmla="*/ 2147483647 h 1270"/>
              <a:gd name="T2" fmla="*/ 2147483647 w 1316"/>
              <a:gd name="T3" fmla="*/ 2147483647 h 1270"/>
              <a:gd name="T4" fmla="*/ 0 w 1316"/>
              <a:gd name="T5" fmla="*/ 0 h 1270"/>
              <a:gd name="T6" fmla="*/ 0 60000 65536"/>
              <a:gd name="T7" fmla="*/ 0 60000 65536"/>
              <a:gd name="T8" fmla="*/ 0 60000 65536"/>
              <a:gd name="T9" fmla="*/ 0 w 1316"/>
              <a:gd name="T10" fmla="*/ 0 h 1270"/>
              <a:gd name="T11" fmla="*/ 1316 w 1316"/>
              <a:gd name="T12" fmla="*/ 1270 h 1270"/>
            </a:gdLst>
            <a:ahLst/>
            <a:cxnLst>
              <a:cxn ang="T6">
                <a:pos x="T0" y="T1"/>
              </a:cxn>
              <a:cxn ang="T7">
                <a:pos x="T2" y="T3"/>
              </a:cxn>
              <a:cxn ang="T8">
                <a:pos x="T4" y="T5"/>
              </a:cxn>
            </a:cxnLst>
            <a:rect l="T9" t="T10" r="T11" b="T12"/>
            <a:pathLst>
              <a:path w="1316" h="1270">
                <a:moveTo>
                  <a:pt x="1316" y="1270"/>
                </a:moveTo>
                <a:cubicBezTo>
                  <a:pt x="1153" y="945"/>
                  <a:pt x="990" y="620"/>
                  <a:pt x="771" y="408"/>
                </a:cubicBezTo>
                <a:cubicBezTo>
                  <a:pt x="552" y="196"/>
                  <a:pt x="276" y="98"/>
                  <a:pt x="0"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06" name="Freeform 14"/>
          <p:cNvSpPr>
            <a:spLocks/>
          </p:cNvSpPr>
          <p:nvPr/>
        </p:nvSpPr>
        <p:spPr bwMode="auto">
          <a:xfrm>
            <a:off x="4757738" y="1590675"/>
            <a:ext cx="1941512" cy="2054225"/>
          </a:xfrm>
          <a:custGeom>
            <a:avLst/>
            <a:gdLst>
              <a:gd name="T0" fmla="*/ 0 w 1316"/>
              <a:gd name="T1" fmla="*/ 0 h 1315"/>
              <a:gd name="T2" fmla="*/ 2147483647 w 1316"/>
              <a:gd name="T3" fmla="*/ 2147483647 h 1315"/>
              <a:gd name="T4" fmla="*/ 2147483647 w 1316"/>
              <a:gd name="T5" fmla="*/ 2147483647 h 1315"/>
              <a:gd name="T6" fmla="*/ 0 60000 65536"/>
              <a:gd name="T7" fmla="*/ 0 60000 65536"/>
              <a:gd name="T8" fmla="*/ 0 60000 65536"/>
              <a:gd name="T9" fmla="*/ 0 w 1316"/>
              <a:gd name="T10" fmla="*/ 0 h 1315"/>
              <a:gd name="T11" fmla="*/ 1316 w 1316"/>
              <a:gd name="T12" fmla="*/ 1315 h 1315"/>
            </a:gdLst>
            <a:ahLst/>
            <a:cxnLst>
              <a:cxn ang="T6">
                <a:pos x="T0" y="T1"/>
              </a:cxn>
              <a:cxn ang="T7">
                <a:pos x="T2" y="T3"/>
              </a:cxn>
              <a:cxn ang="T8">
                <a:pos x="T4" y="T5"/>
              </a:cxn>
            </a:cxnLst>
            <a:rect l="T9" t="T10" r="T11" b="T12"/>
            <a:pathLst>
              <a:path w="1316" h="1315">
                <a:moveTo>
                  <a:pt x="0" y="0"/>
                </a:moveTo>
                <a:cubicBezTo>
                  <a:pt x="208" y="230"/>
                  <a:pt x="416" y="461"/>
                  <a:pt x="635" y="680"/>
                </a:cubicBezTo>
                <a:cubicBezTo>
                  <a:pt x="854" y="899"/>
                  <a:pt x="1085" y="1107"/>
                  <a:pt x="1316" y="1315"/>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07" name="Freeform 15"/>
          <p:cNvSpPr>
            <a:spLocks/>
          </p:cNvSpPr>
          <p:nvPr/>
        </p:nvSpPr>
        <p:spPr bwMode="auto">
          <a:xfrm>
            <a:off x="4306888" y="2133600"/>
            <a:ext cx="2392362" cy="1511300"/>
          </a:xfrm>
          <a:custGeom>
            <a:avLst/>
            <a:gdLst>
              <a:gd name="T0" fmla="*/ 2147483647 w 1633"/>
              <a:gd name="T1" fmla="*/ 2147483647 h 952"/>
              <a:gd name="T2" fmla="*/ 2147483647 w 1633"/>
              <a:gd name="T3" fmla="*/ 2147483647 h 952"/>
              <a:gd name="T4" fmla="*/ 0 w 1633"/>
              <a:gd name="T5" fmla="*/ 0 h 952"/>
              <a:gd name="T6" fmla="*/ 0 60000 65536"/>
              <a:gd name="T7" fmla="*/ 0 60000 65536"/>
              <a:gd name="T8" fmla="*/ 0 60000 65536"/>
              <a:gd name="T9" fmla="*/ 0 w 1633"/>
              <a:gd name="T10" fmla="*/ 0 h 952"/>
              <a:gd name="T11" fmla="*/ 1633 w 1633"/>
              <a:gd name="T12" fmla="*/ 952 h 952"/>
            </a:gdLst>
            <a:ahLst/>
            <a:cxnLst>
              <a:cxn ang="T6">
                <a:pos x="T0" y="T1"/>
              </a:cxn>
              <a:cxn ang="T7">
                <a:pos x="T2" y="T3"/>
              </a:cxn>
              <a:cxn ang="T8">
                <a:pos x="T4" y="T5"/>
              </a:cxn>
            </a:cxnLst>
            <a:rect l="T9" t="T10" r="T11" b="T12"/>
            <a:pathLst>
              <a:path w="1633" h="952">
                <a:moveTo>
                  <a:pt x="1633" y="952"/>
                </a:moveTo>
                <a:cubicBezTo>
                  <a:pt x="1270" y="714"/>
                  <a:pt x="907" y="476"/>
                  <a:pt x="635" y="317"/>
                </a:cubicBezTo>
                <a:cubicBezTo>
                  <a:pt x="363" y="158"/>
                  <a:pt x="181" y="79"/>
                  <a:pt x="0"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08" name="Freeform 16"/>
          <p:cNvSpPr>
            <a:spLocks/>
          </p:cNvSpPr>
          <p:nvPr/>
        </p:nvSpPr>
        <p:spPr bwMode="auto">
          <a:xfrm>
            <a:off x="982663" y="2133600"/>
            <a:ext cx="3324225" cy="1116013"/>
          </a:xfrm>
          <a:custGeom>
            <a:avLst/>
            <a:gdLst>
              <a:gd name="T0" fmla="*/ 2147483647 w 2268"/>
              <a:gd name="T1" fmla="*/ 0 h 703"/>
              <a:gd name="T2" fmla="*/ 2147483647 w 2268"/>
              <a:gd name="T3" fmla="*/ 2147483647 h 703"/>
              <a:gd name="T4" fmla="*/ 0 w 2268"/>
              <a:gd name="T5" fmla="*/ 2147483647 h 703"/>
              <a:gd name="T6" fmla="*/ 0 60000 65536"/>
              <a:gd name="T7" fmla="*/ 0 60000 65536"/>
              <a:gd name="T8" fmla="*/ 0 60000 65536"/>
              <a:gd name="T9" fmla="*/ 0 w 2268"/>
              <a:gd name="T10" fmla="*/ 0 h 703"/>
              <a:gd name="T11" fmla="*/ 2268 w 2268"/>
              <a:gd name="T12" fmla="*/ 703 h 703"/>
            </a:gdLst>
            <a:ahLst/>
            <a:cxnLst>
              <a:cxn ang="T6">
                <a:pos x="T0" y="T1"/>
              </a:cxn>
              <a:cxn ang="T7">
                <a:pos x="T2" y="T3"/>
              </a:cxn>
              <a:cxn ang="T8">
                <a:pos x="T4" y="T5"/>
              </a:cxn>
            </a:cxnLst>
            <a:rect l="T9" t="T10" r="T11" b="T12"/>
            <a:pathLst>
              <a:path w="2268" h="703">
                <a:moveTo>
                  <a:pt x="2268" y="0"/>
                </a:moveTo>
                <a:cubicBezTo>
                  <a:pt x="2184" y="283"/>
                  <a:pt x="2101" y="567"/>
                  <a:pt x="1723" y="635"/>
                </a:cubicBezTo>
                <a:cubicBezTo>
                  <a:pt x="1345" y="703"/>
                  <a:pt x="672" y="555"/>
                  <a:pt x="0" y="408"/>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09" name="Freeform 17"/>
          <p:cNvSpPr>
            <a:spLocks/>
          </p:cNvSpPr>
          <p:nvPr/>
        </p:nvSpPr>
        <p:spPr bwMode="auto">
          <a:xfrm>
            <a:off x="4306888" y="1412875"/>
            <a:ext cx="2060575" cy="720725"/>
          </a:xfrm>
          <a:custGeom>
            <a:avLst/>
            <a:gdLst>
              <a:gd name="T0" fmla="*/ 0 w 1406"/>
              <a:gd name="T1" fmla="*/ 2147483647 h 454"/>
              <a:gd name="T2" fmla="*/ 2147483647 w 1406"/>
              <a:gd name="T3" fmla="*/ 2147483647 h 454"/>
              <a:gd name="T4" fmla="*/ 2147483647 w 1406"/>
              <a:gd name="T5" fmla="*/ 0 h 454"/>
              <a:gd name="T6" fmla="*/ 0 60000 65536"/>
              <a:gd name="T7" fmla="*/ 0 60000 65536"/>
              <a:gd name="T8" fmla="*/ 0 60000 65536"/>
              <a:gd name="T9" fmla="*/ 0 w 1406"/>
              <a:gd name="T10" fmla="*/ 0 h 454"/>
              <a:gd name="T11" fmla="*/ 1406 w 1406"/>
              <a:gd name="T12" fmla="*/ 454 h 454"/>
            </a:gdLst>
            <a:ahLst/>
            <a:cxnLst>
              <a:cxn ang="T6">
                <a:pos x="T0" y="T1"/>
              </a:cxn>
              <a:cxn ang="T7">
                <a:pos x="T2" y="T3"/>
              </a:cxn>
              <a:cxn ang="T8">
                <a:pos x="T4" y="T5"/>
              </a:cxn>
            </a:cxnLst>
            <a:rect l="T9" t="T10" r="T11" b="T12"/>
            <a:pathLst>
              <a:path w="1406" h="454">
                <a:moveTo>
                  <a:pt x="0" y="454"/>
                </a:moveTo>
                <a:cubicBezTo>
                  <a:pt x="223" y="310"/>
                  <a:pt x="446" y="167"/>
                  <a:pt x="680" y="91"/>
                </a:cubicBezTo>
                <a:cubicBezTo>
                  <a:pt x="914" y="15"/>
                  <a:pt x="1160" y="7"/>
                  <a:pt x="1406"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10" name="Freeform 18"/>
          <p:cNvSpPr>
            <a:spLocks/>
          </p:cNvSpPr>
          <p:nvPr/>
        </p:nvSpPr>
        <p:spPr bwMode="auto">
          <a:xfrm>
            <a:off x="2446338" y="2133600"/>
            <a:ext cx="1970087" cy="2951163"/>
          </a:xfrm>
          <a:custGeom>
            <a:avLst/>
            <a:gdLst>
              <a:gd name="T0" fmla="*/ 2147483647 w 1345"/>
              <a:gd name="T1" fmla="*/ 0 h 1859"/>
              <a:gd name="T2" fmla="*/ 2147483647 w 1345"/>
              <a:gd name="T3" fmla="*/ 2147483647 h 1859"/>
              <a:gd name="T4" fmla="*/ 0 w 1345"/>
              <a:gd name="T5" fmla="*/ 2147483647 h 1859"/>
              <a:gd name="T6" fmla="*/ 0 60000 65536"/>
              <a:gd name="T7" fmla="*/ 0 60000 65536"/>
              <a:gd name="T8" fmla="*/ 0 60000 65536"/>
              <a:gd name="T9" fmla="*/ 0 w 1345"/>
              <a:gd name="T10" fmla="*/ 0 h 1859"/>
              <a:gd name="T11" fmla="*/ 1345 w 1345"/>
              <a:gd name="T12" fmla="*/ 1859 h 1859"/>
            </a:gdLst>
            <a:ahLst/>
            <a:cxnLst>
              <a:cxn ang="T6">
                <a:pos x="T0" y="T1"/>
              </a:cxn>
              <a:cxn ang="T7">
                <a:pos x="T2" y="T3"/>
              </a:cxn>
              <a:cxn ang="T8">
                <a:pos x="T4" y="T5"/>
              </a:cxn>
            </a:cxnLst>
            <a:rect l="T9" t="T10" r="T11" b="T12"/>
            <a:pathLst>
              <a:path w="1345" h="1859">
                <a:moveTo>
                  <a:pt x="1270" y="0"/>
                </a:moveTo>
                <a:cubicBezTo>
                  <a:pt x="1307" y="275"/>
                  <a:pt x="1345" y="551"/>
                  <a:pt x="1133" y="861"/>
                </a:cubicBezTo>
                <a:cubicBezTo>
                  <a:pt x="921" y="1171"/>
                  <a:pt x="460" y="1515"/>
                  <a:pt x="0" y="1859"/>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11" name="Freeform 19"/>
          <p:cNvSpPr>
            <a:spLocks/>
          </p:cNvSpPr>
          <p:nvPr/>
        </p:nvSpPr>
        <p:spPr bwMode="auto">
          <a:xfrm>
            <a:off x="582613" y="2133600"/>
            <a:ext cx="3724275" cy="1547813"/>
          </a:xfrm>
          <a:custGeom>
            <a:avLst/>
            <a:gdLst>
              <a:gd name="T0" fmla="*/ 2147483647 w 2541"/>
              <a:gd name="T1" fmla="*/ 0 h 975"/>
              <a:gd name="T2" fmla="*/ 2147483647 w 2541"/>
              <a:gd name="T3" fmla="*/ 2147483647 h 975"/>
              <a:gd name="T4" fmla="*/ 2147483647 w 2541"/>
              <a:gd name="T5" fmla="*/ 2147483647 h 975"/>
              <a:gd name="T6" fmla="*/ 0 w 2541"/>
              <a:gd name="T7" fmla="*/ 2147483647 h 975"/>
              <a:gd name="T8" fmla="*/ 0 60000 65536"/>
              <a:gd name="T9" fmla="*/ 0 60000 65536"/>
              <a:gd name="T10" fmla="*/ 0 60000 65536"/>
              <a:gd name="T11" fmla="*/ 0 60000 65536"/>
              <a:gd name="T12" fmla="*/ 0 w 2541"/>
              <a:gd name="T13" fmla="*/ 0 h 975"/>
              <a:gd name="T14" fmla="*/ 2541 w 2541"/>
              <a:gd name="T15" fmla="*/ 975 h 975"/>
            </a:gdLst>
            <a:ahLst/>
            <a:cxnLst>
              <a:cxn ang="T8">
                <a:pos x="T0" y="T1"/>
              </a:cxn>
              <a:cxn ang="T9">
                <a:pos x="T2" y="T3"/>
              </a:cxn>
              <a:cxn ang="T10">
                <a:pos x="T4" y="T5"/>
              </a:cxn>
              <a:cxn ang="T11">
                <a:pos x="T6" y="T7"/>
              </a:cxn>
            </a:cxnLst>
            <a:rect l="T12" t="T13" r="T14" b="T15"/>
            <a:pathLst>
              <a:path w="2541" h="975">
                <a:moveTo>
                  <a:pt x="2541" y="0"/>
                </a:moveTo>
                <a:cubicBezTo>
                  <a:pt x="2529" y="238"/>
                  <a:pt x="2517" y="476"/>
                  <a:pt x="2404" y="635"/>
                </a:cubicBezTo>
                <a:cubicBezTo>
                  <a:pt x="2291" y="794"/>
                  <a:pt x="2261" y="929"/>
                  <a:pt x="1860" y="952"/>
                </a:cubicBezTo>
                <a:cubicBezTo>
                  <a:pt x="1459" y="975"/>
                  <a:pt x="729" y="873"/>
                  <a:pt x="0" y="771"/>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12" name="Freeform 20"/>
          <p:cNvSpPr>
            <a:spLocks/>
          </p:cNvSpPr>
          <p:nvPr/>
        </p:nvSpPr>
        <p:spPr bwMode="auto">
          <a:xfrm>
            <a:off x="4306888" y="2133600"/>
            <a:ext cx="4652962" cy="3240088"/>
          </a:xfrm>
          <a:custGeom>
            <a:avLst/>
            <a:gdLst>
              <a:gd name="T0" fmla="*/ 0 w 3175"/>
              <a:gd name="T1" fmla="*/ 0 h 2041"/>
              <a:gd name="T2" fmla="*/ 2147483647 w 3175"/>
              <a:gd name="T3" fmla="*/ 2147483647 h 2041"/>
              <a:gd name="T4" fmla="*/ 2147483647 w 3175"/>
              <a:gd name="T5" fmla="*/ 2147483647 h 2041"/>
              <a:gd name="T6" fmla="*/ 0 60000 65536"/>
              <a:gd name="T7" fmla="*/ 0 60000 65536"/>
              <a:gd name="T8" fmla="*/ 0 60000 65536"/>
              <a:gd name="T9" fmla="*/ 0 w 3175"/>
              <a:gd name="T10" fmla="*/ 0 h 2041"/>
              <a:gd name="T11" fmla="*/ 3175 w 3175"/>
              <a:gd name="T12" fmla="*/ 2041 h 2041"/>
            </a:gdLst>
            <a:ahLst/>
            <a:cxnLst>
              <a:cxn ang="T6">
                <a:pos x="T0" y="T1"/>
              </a:cxn>
              <a:cxn ang="T7">
                <a:pos x="T2" y="T3"/>
              </a:cxn>
              <a:cxn ang="T8">
                <a:pos x="T4" y="T5"/>
              </a:cxn>
            </a:cxnLst>
            <a:rect l="T9" t="T10" r="T11" b="T12"/>
            <a:pathLst>
              <a:path w="3175" h="2041">
                <a:moveTo>
                  <a:pt x="0" y="0"/>
                </a:moveTo>
                <a:cubicBezTo>
                  <a:pt x="393" y="487"/>
                  <a:pt x="786" y="975"/>
                  <a:pt x="1315" y="1315"/>
                </a:cubicBezTo>
                <a:cubicBezTo>
                  <a:pt x="1844" y="1655"/>
                  <a:pt x="2509" y="1848"/>
                  <a:pt x="3175" y="2041"/>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13" name="Freeform 21"/>
          <p:cNvSpPr>
            <a:spLocks/>
          </p:cNvSpPr>
          <p:nvPr/>
        </p:nvSpPr>
        <p:spPr bwMode="auto">
          <a:xfrm>
            <a:off x="4306888" y="2133600"/>
            <a:ext cx="585787" cy="3527425"/>
          </a:xfrm>
          <a:custGeom>
            <a:avLst/>
            <a:gdLst>
              <a:gd name="T0" fmla="*/ 0 w 400"/>
              <a:gd name="T1" fmla="*/ 0 h 2222"/>
              <a:gd name="T2" fmla="*/ 2147483647 w 400"/>
              <a:gd name="T3" fmla="*/ 2147483647 h 2222"/>
              <a:gd name="T4" fmla="*/ 2147483647 w 400"/>
              <a:gd name="T5" fmla="*/ 2147483647 h 2222"/>
              <a:gd name="T6" fmla="*/ 0 60000 65536"/>
              <a:gd name="T7" fmla="*/ 0 60000 65536"/>
              <a:gd name="T8" fmla="*/ 0 60000 65536"/>
              <a:gd name="T9" fmla="*/ 0 w 400"/>
              <a:gd name="T10" fmla="*/ 0 h 2222"/>
              <a:gd name="T11" fmla="*/ 400 w 400"/>
              <a:gd name="T12" fmla="*/ 2222 h 2222"/>
            </a:gdLst>
            <a:ahLst/>
            <a:cxnLst>
              <a:cxn ang="T6">
                <a:pos x="T0" y="T1"/>
              </a:cxn>
              <a:cxn ang="T7">
                <a:pos x="T2" y="T3"/>
              </a:cxn>
              <a:cxn ang="T8">
                <a:pos x="T4" y="T5"/>
              </a:cxn>
            </a:cxnLst>
            <a:rect l="T9" t="T10" r="T11" b="T12"/>
            <a:pathLst>
              <a:path w="400" h="2222">
                <a:moveTo>
                  <a:pt x="0" y="0"/>
                </a:moveTo>
                <a:cubicBezTo>
                  <a:pt x="162" y="472"/>
                  <a:pt x="324" y="945"/>
                  <a:pt x="362" y="1315"/>
                </a:cubicBezTo>
                <a:cubicBezTo>
                  <a:pt x="400" y="1685"/>
                  <a:pt x="313" y="1953"/>
                  <a:pt x="226" y="2222"/>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14" name="Freeform 22"/>
          <p:cNvSpPr>
            <a:spLocks/>
          </p:cNvSpPr>
          <p:nvPr/>
        </p:nvSpPr>
        <p:spPr bwMode="auto">
          <a:xfrm>
            <a:off x="4306888" y="2133600"/>
            <a:ext cx="3455987" cy="1008063"/>
          </a:xfrm>
          <a:custGeom>
            <a:avLst/>
            <a:gdLst>
              <a:gd name="T0" fmla="*/ 0 w 2358"/>
              <a:gd name="T1" fmla="*/ 0 h 635"/>
              <a:gd name="T2" fmla="*/ 2147483647 w 2358"/>
              <a:gd name="T3" fmla="*/ 2147483647 h 635"/>
              <a:gd name="T4" fmla="*/ 2147483647 w 2358"/>
              <a:gd name="T5" fmla="*/ 2147483647 h 635"/>
              <a:gd name="T6" fmla="*/ 0 60000 65536"/>
              <a:gd name="T7" fmla="*/ 0 60000 65536"/>
              <a:gd name="T8" fmla="*/ 0 60000 65536"/>
              <a:gd name="T9" fmla="*/ 0 w 2358"/>
              <a:gd name="T10" fmla="*/ 0 h 635"/>
              <a:gd name="T11" fmla="*/ 2358 w 2358"/>
              <a:gd name="T12" fmla="*/ 635 h 635"/>
            </a:gdLst>
            <a:ahLst/>
            <a:cxnLst>
              <a:cxn ang="T6">
                <a:pos x="T0" y="T1"/>
              </a:cxn>
              <a:cxn ang="T7">
                <a:pos x="T2" y="T3"/>
              </a:cxn>
              <a:cxn ang="T8">
                <a:pos x="T4" y="T5"/>
              </a:cxn>
            </a:cxnLst>
            <a:rect l="T9" t="T10" r="T11" b="T12"/>
            <a:pathLst>
              <a:path w="2358" h="635">
                <a:moveTo>
                  <a:pt x="0" y="0"/>
                </a:moveTo>
                <a:cubicBezTo>
                  <a:pt x="665" y="83"/>
                  <a:pt x="1330" y="166"/>
                  <a:pt x="1723" y="272"/>
                </a:cubicBezTo>
                <a:cubicBezTo>
                  <a:pt x="2116" y="378"/>
                  <a:pt x="2237" y="506"/>
                  <a:pt x="2358" y="635"/>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15" name="Freeform 23"/>
          <p:cNvSpPr>
            <a:spLocks/>
          </p:cNvSpPr>
          <p:nvPr/>
        </p:nvSpPr>
        <p:spPr bwMode="auto">
          <a:xfrm>
            <a:off x="1436688" y="1301750"/>
            <a:ext cx="3322637" cy="1438275"/>
          </a:xfrm>
          <a:custGeom>
            <a:avLst/>
            <a:gdLst>
              <a:gd name="T0" fmla="*/ 2147483647 w 2268"/>
              <a:gd name="T1" fmla="*/ 2147483647 h 906"/>
              <a:gd name="T2" fmla="*/ 2147483647 w 2268"/>
              <a:gd name="T3" fmla="*/ 2147483647 h 906"/>
              <a:gd name="T4" fmla="*/ 2147483647 w 2268"/>
              <a:gd name="T5" fmla="*/ 2147483647 h 906"/>
              <a:gd name="T6" fmla="*/ 2147483647 w 2268"/>
              <a:gd name="T7" fmla="*/ 2147483647 h 906"/>
              <a:gd name="T8" fmla="*/ 0 w 2268"/>
              <a:gd name="T9" fmla="*/ 2147483647 h 906"/>
              <a:gd name="T10" fmla="*/ 0 60000 65536"/>
              <a:gd name="T11" fmla="*/ 0 60000 65536"/>
              <a:gd name="T12" fmla="*/ 0 60000 65536"/>
              <a:gd name="T13" fmla="*/ 0 60000 65536"/>
              <a:gd name="T14" fmla="*/ 0 60000 65536"/>
              <a:gd name="T15" fmla="*/ 0 w 2268"/>
              <a:gd name="T16" fmla="*/ 0 h 906"/>
              <a:gd name="T17" fmla="*/ 2268 w 2268"/>
              <a:gd name="T18" fmla="*/ 906 h 906"/>
            </a:gdLst>
            <a:ahLst/>
            <a:cxnLst>
              <a:cxn ang="T10">
                <a:pos x="T0" y="T1"/>
              </a:cxn>
              <a:cxn ang="T11">
                <a:pos x="T2" y="T3"/>
              </a:cxn>
              <a:cxn ang="T12">
                <a:pos x="T4" y="T5"/>
              </a:cxn>
              <a:cxn ang="T13">
                <a:pos x="T6" y="T7"/>
              </a:cxn>
              <a:cxn ang="T14">
                <a:pos x="T8" y="T9"/>
              </a:cxn>
            </a:cxnLst>
            <a:rect l="T15" t="T16" r="T17" b="T18"/>
            <a:pathLst>
              <a:path w="2268" h="906">
                <a:moveTo>
                  <a:pt x="2268" y="181"/>
                </a:moveTo>
                <a:cubicBezTo>
                  <a:pt x="2049" y="124"/>
                  <a:pt x="1830" y="68"/>
                  <a:pt x="1633" y="45"/>
                </a:cubicBezTo>
                <a:cubicBezTo>
                  <a:pt x="1436" y="22"/>
                  <a:pt x="1263" y="0"/>
                  <a:pt x="1089" y="45"/>
                </a:cubicBezTo>
                <a:cubicBezTo>
                  <a:pt x="915" y="90"/>
                  <a:pt x="771" y="174"/>
                  <a:pt x="590" y="317"/>
                </a:cubicBezTo>
                <a:cubicBezTo>
                  <a:pt x="409" y="460"/>
                  <a:pt x="204" y="683"/>
                  <a:pt x="0" y="90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16" name="Freeform 24"/>
          <p:cNvSpPr>
            <a:spLocks/>
          </p:cNvSpPr>
          <p:nvPr/>
        </p:nvSpPr>
        <p:spPr bwMode="auto">
          <a:xfrm>
            <a:off x="1447800" y="1354138"/>
            <a:ext cx="3341688" cy="1354137"/>
          </a:xfrm>
          <a:custGeom>
            <a:avLst/>
            <a:gdLst>
              <a:gd name="T0" fmla="*/ 0 w 2280"/>
              <a:gd name="T1" fmla="*/ 2147483647 h 853"/>
              <a:gd name="T2" fmla="*/ 2147483647 w 2280"/>
              <a:gd name="T3" fmla="*/ 2147483647 h 853"/>
              <a:gd name="T4" fmla="*/ 2147483647 w 2280"/>
              <a:gd name="T5" fmla="*/ 2147483647 h 853"/>
              <a:gd name="T6" fmla="*/ 2147483647 w 2280"/>
              <a:gd name="T7" fmla="*/ 2147483647 h 853"/>
              <a:gd name="T8" fmla="*/ 2147483647 w 2280"/>
              <a:gd name="T9" fmla="*/ 2147483647 h 853"/>
              <a:gd name="T10" fmla="*/ 2147483647 w 2280"/>
              <a:gd name="T11" fmla="*/ 2147483647 h 853"/>
              <a:gd name="T12" fmla="*/ 2147483647 w 2280"/>
              <a:gd name="T13" fmla="*/ 2147483647 h 853"/>
              <a:gd name="T14" fmla="*/ 0 60000 65536"/>
              <a:gd name="T15" fmla="*/ 0 60000 65536"/>
              <a:gd name="T16" fmla="*/ 0 60000 65536"/>
              <a:gd name="T17" fmla="*/ 0 60000 65536"/>
              <a:gd name="T18" fmla="*/ 0 60000 65536"/>
              <a:gd name="T19" fmla="*/ 0 60000 65536"/>
              <a:gd name="T20" fmla="*/ 0 60000 65536"/>
              <a:gd name="T21" fmla="*/ 0 w 2280"/>
              <a:gd name="T22" fmla="*/ 0 h 853"/>
              <a:gd name="T23" fmla="*/ 2280 w 2280"/>
              <a:gd name="T24" fmla="*/ 853 h 8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0" h="853">
                <a:moveTo>
                  <a:pt x="0" y="853"/>
                </a:moveTo>
                <a:cubicBezTo>
                  <a:pt x="146" y="708"/>
                  <a:pt x="293" y="564"/>
                  <a:pt x="444" y="443"/>
                </a:cubicBezTo>
                <a:cubicBezTo>
                  <a:pt x="595" y="322"/>
                  <a:pt x="754" y="199"/>
                  <a:pt x="907" y="128"/>
                </a:cubicBezTo>
                <a:cubicBezTo>
                  <a:pt x="1060" y="57"/>
                  <a:pt x="1213" y="30"/>
                  <a:pt x="1364" y="15"/>
                </a:cubicBezTo>
                <a:cubicBezTo>
                  <a:pt x="1515" y="0"/>
                  <a:pt x="1661" y="14"/>
                  <a:pt x="1814" y="37"/>
                </a:cubicBezTo>
                <a:cubicBezTo>
                  <a:pt x="1967" y="60"/>
                  <a:pt x="2204" y="128"/>
                  <a:pt x="2280" y="151"/>
                </a:cubicBezTo>
                <a:lnTo>
                  <a:pt x="2268" y="173"/>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92217" name="AutoShape 25"/>
          <p:cNvSpPr>
            <a:spLocks noChangeArrowheads="1"/>
          </p:cNvSpPr>
          <p:nvPr/>
        </p:nvSpPr>
        <p:spPr bwMode="auto">
          <a:xfrm>
            <a:off x="184150" y="3860800"/>
            <a:ext cx="1263650" cy="358775"/>
          </a:xfrm>
          <a:prstGeom prst="wedgeRoundRectCallout">
            <a:avLst>
              <a:gd name="adj1" fmla="val 15083"/>
              <a:gd name="adj2" fmla="val -350884"/>
              <a:gd name="adj3" fmla="val 16667"/>
            </a:avLst>
          </a:prstGeom>
          <a:solidFill>
            <a:srgbClr val="969696">
              <a:alpha val="59999"/>
            </a:srgbClr>
          </a:solidFill>
          <a:ln w="9525">
            <a:solidFill>
              <a:srgbClr val="5F5F5F"/>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dirty="0" smtClean="0">
                <a:solidFill>
                  <a:schemeClr val="bg1"/>
                </a:solidFill>
              </a:rPr>
              <a:t>Meta Data</a:t>
            </a:r>
            <a:endParaRPr lang="en-US" altLang="it-IT" dirty="0">
              <a:solidFill>
                <a:schemeClr val="bg1"/>
              </a:solidFill>
            </a:endParaRPr>
          </a:p>
        </p:txBody>
      </p:sp>
      <p:sp>
        <p:nvSpPr>
          <p:cNvPr id="392218" name="AutoShape 26"/>
          <p:cNvSpPr>
            <a:spLocks noChangeArrowheads="1"/>
          </p:cNvSpPr>
          <p:nvPr/>
        </p:nvSpPr>
        <p:spPr bwMode="auto">
          <a:xfrm>
            <a:off x="2578100" y="2060575"/>
            <a:ext cx="1262063" cy="358775"/>
          </a:xfrm>
          <a:prstGeom prst="wedgeRoundRectCallout">
            <a:avLst>
              <a:gd name="adj1" fmla="val 85963"/>
              <a:gd name="adj2" fmla="val -28759"/>
              <a:gd name="adj3" fmla="val 16667"/>
            </a:avLst>
          </a:prstGeom>
          <a:solidFill>
            <a:srgbClr val="969696">
              <a:alpha val="59999"/>
            </a:srgbClr>
          </a:solidFill>
          <a:ln w="9525">
            <a:solidFill>
              <a:srgbClr val="5F5F5F"/>
            </a:solidFill>
            <a:miter lim="800000"/>
            <a:headEnd/>
            <a:tailEnd/>
          </a:ln>
        </p:spPr>
        <p:txBody>
          <a:bodyPr lIns="54000" rIns="54000"/>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a:solidFill>
                  <a:schemeClr val="bg1"/>
                </a:solidFill>
              </a:rPr>
              <a:t>Springer HD</a:t>
            </a:r>
          </a:p>
        </p:txBody>
      </p:sp>
      <p:sp>
        <p:nvSpPr>
          <p:cNvPr id="392219" name="AutoShape 27"/>
          <p:cNvSpPr>
            <a:spLocks noChangeArrowheads="1"/>
          </p:cNvSpPr>
          <p:nvPr/>
        </p:nvSpPr>
        <p:spPr bwMode="auto">
          <a:xfrm>
            <a:off x="1049338" y="1196975"/>
            <a:ext cx="1263650" cy="358775"/>
          </a:xfrm>
          <a:prstGeom prst="wedgeRoundRectCallout">
            <a:avLst>
              <a:gd name="adj1" fmla="val -17750"/>
              <a:gd name="adj2" fmla="val 356194"/>
              <a:gd name="adj3" fmla="val 16667"/>
            </a:avLst>
          </a:prstGeom>
          <a:solidFill>
            <a:srgbClr val="969696">
              <a:alpha val="59999"/>
            </a:srgbClr>
          </a:solidFill>
          <a:ln w="9525">
            <a:solidFill>
              <a:srgbClr val="5F5F5F"/>
            </a:solidFill>
            <a:miter lim="800000"/>
            <a:headEnd/>
            <a:tailEnd/>
          </a:ln>
        </p:spPr>
        <p:txBody>
          <a:bodyPr lIns="54000" rIns="54000"/>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a:solidFill>
                  <a:schemeClr val="bg1"/>
                </a:solidFill>
              </a:rPr>
              <a:t>EIC</a:t>
            </a:r>
          </a:p>
        </p:txBody>
      </p:sp>
      <p:sp>
        <p:nvSpPr>
          <p:cNvPr id="392220" name="AutoShape 28"/>
          <p:cNvSpPr>
            <a:spLocks noChangeArrowheads="1"/>
          </p:cNvSpPr>
          <p:nvPr/>
        </p:nvSpPr>
        <p:spPr bwMode="auto">
          <a:xfrm>
            <a:off x="4638675" y="1052513"/>
            <a:ext cx="1262063" cy="358775"/>
          </a:xfrm>
          <a:prstGeom prst="wedgeRoundRectCallout">
            <a:avLst>
              <a:gd name="adj1" fmla="val -43273"/>
              <a:gd name="adj2" fmla="val 97347"/>
              <a:gd name="adj3" fmla="val 16667"/>
            </a:avLst>
          </a:prstGeom>
          <a:solidFill>
            <a:srgbClr val="969696">
              <a:alpha val="59999"/>
            </a:srgbClr>
          </a:solidFill>
          <a:ln w="9525">
            <a:solidFill>
              <a:srgbClr val="5F5F5F"/>
            </a:solidFill>
            <a:miter lim="800000"/>
            <a:headEnd/>
            <a:tailEnd/>
          </a:ln>
        </p:spPr>
        <p:txBody>
          <a:bodyPr lIns="54000" rIns="54000"/>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a:solidFill>
                  <a:schemeClr val="bg1"/>
                </a:solidFill>
              </a:rPr>
              <a:t>Author</a:t>
            </a:r>
          </a:p>
        </p:txBody>
      </p:sp>
      <p:sp>
        <p:nvSpPr>
          <p:cNvPr id="392221" name="AutoShape 29"/>
          <p:cNvSpPr>
            <a:spLocks noChangeArrowheads="1"/>
          </p:cNvSpPr>
          <p:nvPr/>
        </p:nvSpPr>
        <p:spPr bwMode="auto">
          <a:xfrm>
            <a:off x="6899275" y="4005263"/>
            <a:ext cx="1263650" cy="358775"/>
          </a:xfrm>
          <a:prstGeom prst="wedgeRoundRectCallout">
            <a:avLst>
              <a:gd name="adj1" fmla="val -66819"/>
              <a:gd name="adj2" fmla="val -152213"/>
              <a:gd name="adj3" fmla="val 16667"/>
            </a:avLst>
          </a:prstGeom>
          <a:solidFill>
            <a:srgbClr val="969696">
              <a:alpha val="59999"/>
            </a:srgbClr>
          </a:solidFill>
          <a:ln w="9525">
            <a:solidFill>
              <a:srgbClr val="5F5F5F"/>
            </a:solidFill>
            <a:miter lim="800000"/>
            <a:headEnd/>
            <a:tailEnd/>
          </a:ln>
        </p:spPr>
        <p:txBody>
          <a:bodyPr lIns="54000" rIns="54000"/>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a:solidFill>
                  <a:schemeClr val="bg1"/>
                </a:solidFill>
              </a:rPr>
              <a:t>SPS</a:t>
            </a:r>
          </a:p>
        </p:txBody>
      </p:sp>
      <p:grpSp>
        <p:nvGrpSpPr>
          <p:cNvPr id="2" name="Group 30"/>
          <p:cNvGrpSpPr>
            <a:grpSpLocks/>
          </p:cNvGrpSpPr>
          <p:nvPr/>
        </p:nvGrpSpPr>
        <p:grpSpPr bwMode="auto">
          <a:xfrm>
            <a:off x="1981200" y="2741613"/>
            <a:ext cx="465138" cy="687387"/>
            <a:chOff x="1623" y="1710"/>
            <a:chExt cx="317" cy="433"/>
          </a:xfrm>
        </p:grpSpPr>
        <p:grpSp>
          <p:nvGrpSpPr>
            <p:cNvPr id="21575" name="Group 31"/>
            <p:cNvGrpSpPr>
              <a:grpSpLocks/>
            </p:cNvGrpSpPr>
            <p:nvPr/>
          </p:nvGrpSpPr>
          <p:grpSpPr bwMode="auto">
            <a:xfrm>
              <a:off x="1623" y="1734"/>
              <a:ext cx="317" cy="409"/>
              <a:chOff x="2712" y="-743"/>
              <a:chExt cx="966" cy="1248"/>
            </a:xfrm>
          </p:grpSpPr>
          <p:sp>
            <p:nvSpPr>
              <p:cNvPr id="21577" name="AutoShape 32"/>
              <p:cNvSpPr>
                <a:spLocks noChangeAspect="1" noChangeArrowheads="1" noTextEdit="1"/>
              </p:cNvSpPr>
              <p:nvPr/>
            </p:nvSpPr>
            <p:spPr bwMode="auto">
              <a:xfrm>
                <a:off x="2712" y="-743"/>
                <a:ext cx="96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1578" name="Freeform 33"/>
              <p:cNvSpPr>
                <a:spLocks/>
              </p:cNvSpPr>
              <p:nvPr/>
            </p:nvSpPr>
            <p:spPr bwMode="auto">
              <a:xfrm>
                <a:off x="2790" y="-665"/>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8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79" name="Freeform 34"/>
              <p:cNvSpPr>
                <a:spLocks/>
              </p:cNvSpPr>
              <p:nvPr/>
            </p:nvSpPr>
            <p:spPr bwMode="auto">
              <a:xfrm>
                <a:off x="2790" y="253"/>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808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80" name="Freeform 35"/>
              <p:cNvSpPr>
                <a:spLocks/>
              </p:cNvSpPr>
              <p:nvPr/>
            </p:nvSpPr>
            <p:spPr bwMode="auto">
              <a:xfrm>
                <a:off x="2742" y="-713"/>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6699FF">
                  <a:alpha val="50195"/>
                </a:srgbClr>
              </a:solidFill>
              <a:ln w="9525">
                <a:solidFill>
                  <a:srgbClr val="000000"/>
                </a:solidFill>
                <a:round/>
                <a:headEnd/>
                <a:tailEnd/>
              </a:ln>
            </p:spPr>
            <p:txBody>
              <a:bodyPr/>
              <a:lstStyle/>
              <a:p>
                <a:endParaRPr lang="it-IT"/>
              </a:p>
            </p:txBody>
          </p:sp>
          <p:sp>
            <p:nvSpPr>
              <p:cNvPr id="21581" name="Freeform 36"/>
              <p:cNvSpPr>
                <a:spLocks/>
              </p:cNvSpPr>
              <p:nvPr/>
            </p:nvSpPr>
            <p:spPr bwMode="auto">
              <a:xfrm>
                <a:off x="2742" y="205"/>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6699FF">
                  <a:alpha val="50195"/>
                </a:srgbClr>
              </a:solidFill>
              <a:ln w="9525">
                <a:solidFill>
                  <a:srgbClr val="000000"/>
                </a:solidFill>
                <a:round/>
                <a:headEnd/>
                <a:tailEnd/>
              </a:ln>
            </p:spPr>
            <p:txBody>
              <a:bodyPr/>
              <a:lstStyle/>
              <a:p>
                <a:endParaRPr lang="it-IT"/>
              </a:p>
            </p:txBody>
          </p:sp>
        </p:grpSp>
        <p:sp>
          <p:nvSpPr>
            <p:cNvPr id="21576" name="Text Box 37">
              <a:hlinkClick r:id="rId4"/>
            </p:cNvPr>
            <p:cNvSpPr txBox="1">
              <a:spLocks noChangeArrowheads="1"/>
            </p:cNvSpPr>
            <p:nvPr/>
          </p:nvSpPr>
          <p:spPr bwMode="auto">
            <a:xfrm>
              <a:off x="1635" y="1710"/>
              <a:ext cx="27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sz="2000">
                  <a:solidFill>
                    <a:schemeClr val="bg1"/>
                  </a:solidFill>
                </a:rPr>
                <a:t>6</a:t>
              </a:r>
            </a:p>
            <a:p>
              <a:r>
                <a:rPr lang="en-US" altLang="it-IT" sz="1000">
                  <a:solidFill>
                    <a:schemeClr val="bg1"/>
                  </a:solidFill>
                </a:rPr>
                <a:t>HTML</a:t>
              </a:r>
            </a:p>
          </p:txBody>
        </p:sp>
      </p:grpSp>
      <p:grpSp>
        <p:nvGrpSpPr>
          <p:cNvPr id="4" name="Group 38"/>
          <p:cNvGrpSpPr>
            <a:grpSpLocks/>
          </p:cNvGrpSpPr>
          <p:nvPr/>
        </p:nvGrpSpPr>
        <p:grpSpPr bwMode="auto">
          <a:xfrm>
            <a:off x="5437188" y="2565400"/>
            <a:ext cx="463550" cy="673100"/>
            <a:chOff x="3574" y="1465"/>
            <a:chExt cx="317" cy="424"/>
          </a:xfrm>
        </p:grpSpPr>
        <p:grpSp>
          <p:nvGrpSpPr>
            <p:cNvPr id="21568" name="Group 39"/>
            <p:cNvGrpSpPr>
              <a:grpSpLocks/>
            </p:cNvGrpSpPr>
            <p:nvPr/>
          </p:nvGrpSpPr>
          <p:grpSpPr bwMode="auto">
            <a:xfrm>
              <a:off x="3574" y="1480"/>
              <a:ext cx="317" cy="409"/>
              <a:chOff x="2712" y="-743"/>
              <a:chExt cx="966" cy="1248"/>
            </a:xfrm>
          </p:grpSpPr>
          <p:sp>
            <p:nvSpPr>
              <p:cNvPr id="21570" name="AutoShape 40"/>
              <p:cNvSpPr>
                <a:spLocks noChangeAspect="1" noChangeArrowheads="1" noTextEdit="1"/>
              </p:cNvSpPr>
              <p:nvPr/>
            </p:nvSpPr>
            <p:spPr bwMode="auto">
              <a:xfrm>
                <a:off x="2712" y="-743"/>
                <a:ext cx="96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1571" name="Freeform 41"/>
              <p:cNvSpPr>
                <a:spLocks/>
              </p:cNvSpPr>
              <p:nvPr/>
            </p:nvSpPr>
            <p:spPr bwMode="auto">
              <a:xfrm>
                <a:off x="2790" y="-665"/>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80808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72" name="Freeform 42"/>
              <p:cNvSpPr>
                <a:spLocks/>
              </p:cNvSpPr>
              <p:nvPr/>
            </p:nvSpPr>
            <p:spPr bwMode="auto">
              <a:xfrm>
                <a:off x="2790" y="253"/>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80808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73" name="Freeform 43"/>
              <p:cNvSpPr>
                <a:spLocks/>
              </p:cNvSpPr>
              <p:nvPr/>
            </p:nvSpPr>
            <p:spPr bwMode="auto">
              <a:xfrm>
                <a:off x="2742" y="-713"/>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6699FF">
                  <a:alpha val="61176"/>
                </a:srgbClr>
              </a:solidFill>
              <a:ln w="9525">
                <a:solidFill>
                  <a:srgbClr val="000000"/>
                </a:solidFill>
                <a:round/>
                <a:headEnd/>
                <a:tailEnd/>
              </a:ln>
            </p:spPr>
            <p:txBody>
              <a:bodyPr/>
              <a:lstStyle/>
              <a:p>
                <a:endParaRPr lang="it-IT"/>
              </a:p>
            </p:txBody>
          </p:sp>
          <p:sp>
            <p:nvSpPr>
              <p:cNvPr id="21574" name="Freeform 44"/>
              <p:cNvSpPr>
                <a:spLocks/>
              </p:cNvSpPr>
              <p:nvPr/>
            </p:nvSpPr>
            <p:spPr bwMode="auto">
              <a:xfrm>
                <a:off x="2742" y="205"/>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6699FF">
                  <a:alpha val="61176"/>
                </a:srgbClr>
              </a:solidFill>
              <a:ln w="9525">
                <a:solidFill>
                  <a:srgbClr val="000000"/>
                </a:solidFill>
                <a:round/>
                <a:headEnd/>
                <a:tailEnd/>
              </a:ln>
            </p:spPr>
            <p:txBody>
              <a:bodyPr/>
              <a:lstStyle/>
              <a:p>
                <a:endParaRPr lang="it-IT"/>
              </a:p>
            </p:txBody>
          </p:sp>
        </p:grpSp>
        <p:sp>
          <p:nvSpPr>
            <p:cNvPr id="21569" name="Text Box 45">
              <a:hlinkClick r:id="rId5"/>
            </p:cNvPr>
            <p:cNvSpPr txBox="1">
              <a:spLocks noChangeArrowheads="1"/>
            </p:cNvSpPr>
            <p:nvPr/>
          </p:nvSpPr>
          <p:spPr bwMode="auto">
            <a:xfrm>
              <a:off x="3592" y="1465"/>
              <a:ext cx="27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sz="2000">
                  <a:solidFill>
                    <a:schemeClr val="bg1"/>
                  </a:solidFill>
                </a:rPr>
                <a:t>4</a:t>
              </a:r>
              <a:endParaRPr lang="de-DE" altLang="it-IT" sz="2000">
                <a:solidFill>
                  <a:schemeClr val="bg1"/>
                </a:solidFill>
              </a:endParaRPr>
            </a:p>
            <a:p>
              <a:r>
                <a:rPr lang="en-US" altLang="it-IT" sz="1000">
                  <a:solidFill>
                    <a:schemeClr val="bg1"/>
                  </a:solidFill>
                </a:rPr>
                <a:t>XML</a:t>
              </a:r>
            </a:p>
          </p:txBody>
        </p:sp>
      </p:grpSp>
      <p:grpSp>
        <p:nvGrpSpPr>
          <p:cNvPr id="6" name="Group 46"/>
          <p:cNvGrpSpPr>
            <a:grpSpLocks/>
          </p:cNvGrpSpPr>
          <p:nvPr/>
        </p:nvGrpSpPr>
        <p:grpSpPr bwMode="auto">
          <a:xfrm>
            <a:off x="5969000" y="2908300"/>
            <a:ext cx="463550" cy="665163"/>
            <a:chOff x="3936" y="1742"/>
            <a:chExt cx="317" cy="419"/>
          </a:xfrm>
        </p:grpSpPr>
        <p:grpSp>
          <p:nvGrpSpPr>
            <p:cNvPr id="21561" name="Group 47"/>
            <p:cNvGrpSpPr>
              <a:grpSpLocks/>
            </p:cNvGrpSpPr>
            <p:nvPr/>
          </p:nvGrpSpPr>
          <p:grpSpPr bwMode="auto">
            <a:xfrm>
              <a:off x="3936" y="1752"/>
              <a:ext cx="317" cy="409"/>
              <a:chOff x="2712" y="-743"/>
              <a:chExt cx="966" cy="1248"/>
            </a:xfrm>
          </p:grpSpPr>
          <p:sp>
            <p:nvSpPr>
              <p:cNvPr id="21563" name="AutoShape 48"/>
              <p:cNvSpPr>
                <a:spLocks noChangeAspect="1" noChangeArrowheads="1" noTextEdit="1"/>
              </p:cNvSpPr>
              <p:nvPr/>
            </p:nvSpPr>
            <p:spPr bwMode="auto">
              <a:xfrm>
                <a:off x="2712" y="-743"/>
                <a:ext cx="96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1564" name="Freeform 49"/>
              <p:cNvSpPr>
                <a:spLocks/>
              </p:cNvSpPr>
              <p:nvPr/>
            </p:nvSpPr>
            <p:spPr bwMode="auto">
              <a:xfrm>
                <a:off x="2790" y="-665"/>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80808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65" name="Freeform 50"/>
              <p:cNvSpPr>
                <a:spLocks/>
              </p:cNvSpPr>
              <p:nvPr/>
            </p:nvSpPr>
            <p:spPr bwMode="auto">
              <a:xfrm>
                <a:off x="2790" y="253"/>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80808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66" name="Freeform 51"/>
              <p:cNvSpPr>
                <a:spLocks/>
              </p:cNvSpPr>
              <p:nvPr/>
            </p:nvSpPr>
            <p:spPr bwMode="auto">
              <a:xfrm>
                <a:off x="2742" y="-713"/>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6699FF">
                  <a:alpha val="61176"/>
                </a:srgbClr>
              </a:solidFill>
              <a:ln w="9525">
                <a:solidFill>
                  <a:srgbClr val="000000"/>
                </a:solidFill>
                <a:round/>
                <a:headEnd/>
                <a:tailEnd/>
              </a:ln>
            </p:spPr>
            <p:txBody>
              <a:bodyPr/>
              <a:lstStyle/>
              <a:p>
                <a:endParaRPr lang="it-IT"/>
              </a:p>
            </p:txBody>
          </p:sp>
          <p:sp>
            <p:nvSpPr>
              <p:cNvPr id="21567" name="Freeform 52"/>
              <p:cNvSpPr>
                <a:spLocks/>
              </p:cNvSpPr>
              <p:nvPr/>
            </p:nvSpPr>
            <p:spPr bwMode="auto">
              <a:xfrm>
                <a:off x="2742" y="205"/>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6699FF">
                  <a:alpha val="61176"/>
                </a:srgbClr>
              </a:solidFill>
              <a:ln w="9525">
                <a:solidFill>
                  <a:srgbClr val="000000"/>
                </a:solidFill>
                <a:round/>
                <a:headEnd/>
                <a:tailEnd/>
              </a:ln>
            </p:spPr>
            <p:txBody>
              <a:bodyPr/>
              <a:lstStyle/>
              <a:p>
                <a:endParaRPr lang="it-IT"/>
              </a:p>
            </p:txBody>
          </p:sp>
        </p:grpSp>
        <p:sp>
          <p:nvSpPr>
            <p:cNvPr id="21562" name="Text Box 53">
              <a:hlinkClick r:id="rId6"/>
            </p:cNvPr>
            <p:cNvSpPr txBox="1">
              <a:spLocks noChangeArrowheads="1"/>
            </p:cNvSpPr>
            <p:nvPr/>
          </p:nvSpPr>
          <p:spPr bwMode="auto">
            <a:xfrm>
              <a:off x="3955" y="1742"/>
              <a:ext cx="27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sz="2000">
                  <a:solidFill>
                    <a:schemeClr val="bg1"/>
                  </a:solidFill>
                </a:rPr>
                <a:t>5</a:t>
              </a:r>
              <a:endParaRPr lang="de-DE" altLang="it-IT" sz="2000">
                <a:solidFill>
                  <a:schemeClr val="bg1"/>
                </a:solidFill>
              </a:endParaRPr>
            </a:p>
            <a:p>
              <a:r>
                <a:rPr lang="en-US" altLang="it-IT" sz="1000">
                  <a:solidFill>
                    <a:schemeClr val="bg1"/>
                  </a:solidFill>
                </a:rPr>
                <a:t>PDF</a:t>
              </a:r>
            </a:p>
          </p:txBody>
        </p:sp>
      </p:grpSp>
      <p:grpSp>
        <p:nvGrpSpPr>
          <p:cNvPr id="8" name="Group 54"/>
          <p:cNvGrpSpPr>
            <a:grpSpLocks/>
          </p:cNvGrpSpPr>
          <p:nvPr/>
        </p:nvGrpSpPr>
        <p:grpSpPr bwMode="auto">
          <a:xfrm>
            <a:off x="2976563" y="1382713"/>
            <a:ext cx="463550" cy="677862"/>
            <a:chOff x="2122" y="1008"/>
            <a:chExt cx="317" cy="427"/>
          </a:xfrm>
        </p:grpSpPr>
        <p:grpSp>
          <p:nvGrpSpPr>
            <p:cNvPr id="21554" name="Group 55"/>
            <p:cNvGrpSpPr>
              <a:grpSpLocks/>
            </p:cNvGrpSpPr>
            <p:nvPr/>
          </p:nvGrpSpPr>
          <p:grpSpPr bwMode="auto">
            <a:xfrm>
              <a:off x="2122" y="1026"/>
              <a:ext cx="317" cy="409"/>
              <a:chOff x="2712" y="-743"/>
              <a:chExt cx="966" cy="1248"/>
            </a:xfrm>
          </p:grpSpPr>
          <p:sp>
            <p:nvSpPr>
              <p:cNvPr id="21556" name="AutoShape 56"/>
              <p:cNvSpPr>
                <a:spLocks noChangeAspect="1" noChangeArrowheads="1" noTextEdit="1"/>
              </p:cNvSpPr>
              <p:nvPr/>
            </p:nvSpPr>
            <p:spPr bwMode="auto">
              <a:xfrm>
                <a:off x="2712" y="-743"/>
                <a:ext cx="96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1557" name="Freeform 57"/>
              <p:cNvSpPr>
                <a:spLocks/>
              </p:cNvSpPr>
              <p:nvPr/>
            </p:nvSpPr>
            <p:spPr bwMode="auto">
              <a:xfrm>
                <a:off x="2790" y="-665"/>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80808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58" name="Freeform 58"/>
              <p:cNvSpPr>
                <a:spLocks/>
              </p:cNvSpPr>
              <p:nvPr/>
            </p:nvSpPr>
            <p:spPr bwMode="auto">
              <a:xfrm>
                <a:off x="2790" y="253"/>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80808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59" name="Freeform 59"/>
              <p:cNvSpPr>
                <a:spLocks/>
              </p:cNvSpPr>
              <p:nvPr/>
            </p:nvSpPr>
            <p:spPr bwMode="auto">
              <a:xfrm>
                <a:off x="2742" y="-713"/>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6699FF">
                  <a:alpha val="61176"/>
                </a:srgbClr>
              </a:solidFill>
              <a:ln w="9525">
                <a:solidFill>
                  <a:srgbClr val="000000"/>
                </a:solidFill>
                <a:round/>
                <a:headEnd/>
                <a:tailEnd/>
              </a:ln>
            </p:spPr>
            <p:txBody>
              <a:bodyPr/>
              <a:lstStyle/>
              <a:p>
                <a:endParaRPr lang="it-IT"/>
              </a:p>
            </p:txBody>
          </p:sp>
          <p:sp>
            <p:nvSpPr>
              <p:cNvPr id="21560" name="Freeform 60"/>
              <p:cNvSpPr>
                <a:spLocks/>
              </p:cNvSpPr>
              <p:nvPr/>
            </p:nvSpPr>
            <p:spPr bwMode="auto">
              <a:xfrm>
                <a:off x="2742" y="205"/>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6699FF">
                  <a:alpha val="61176"/>
                </a:srgbClr>
              </a:solidFill>
              <a:ln w="9525">
                <a:solidFill>
                  <a:srgbClr val="000000"/>
                </a:solidFill>
                <a:round/>
                <a:headEnd/>
                <a:tailEnd/>
              </a:ln>
            </p:spPr>
            <p:txBody>
              <a:bodyPr/>
              <a:lstStyle/>
              <a:p>
                <a:endParaRPr lang="it-IT"/>
              </a:p>
            </p:txBody>
          </p:sp>
        </p:grpSp>
        <p:sp>
          <p:nvSpPr>
            <p:cNvPr id="21555" name="Text Box 61">
              <a:hlinkClick r:id="rId7"/>
            </p:cNvPr>
            <p:cNvSpPr txBox="1">
              <a:spLocks noChangeArrowheads="1"/>
            </p:cNvSpPr>
            <p:nvPr/>
          </p:nvSpPr>
          <p:spPr bwMode="auto">
            <a:xfrm>
              <a:off x="2143" y="1008"/>
              <a:ext cx="27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sz="2000">
                  <a:solidFill>
                    <a:schemeClr val="bg1"/>
                  </a:solidFill>
                </a:rPr>
                <a:t>1</a:t>
              </a:r>
              <a:endParaRPr lang="de-DE" altLang="it-IT" sz="2000">
                <a:solidFill>
                  <a:schemeClr val="bg1"/>
                </a:solidFill>
              </a:endParaRPr>
            </a:p>
            <a:p>
              <a:r>
                <a:rPr lang="en-US" altLang="it-IT" sz="1000">
                  <a:solidFill>
                    <a:schemeClr val="bg1"/>
                  </a:solidFill>
                </a:rPr>
                <a:t>ZIP</a:t>
              </a:r>
            </a:p>
          </p:txBody>
        </p:sp>
      </p:grpSp>
      <p:grpSp>
        <p:nvGrpSpPr>
          <p:cNvPr id="10" name="Group 62"/>
          <p:cNvGrpSpPr>
            <a:grpSpLocks/>
          </p:cNvGrpSpPr>
          <p:nvPr/>
        </p:nvGrpSpPr>
        <p:grpSpPr bwMode="auto">
          <a:xfrm>
            <a:off x="5103813" y="1916113"/>
            <a:ext cx="465137" cy="673100"/>
            <a:chOff x="4009" y="935"/>
            <a:chExt cx="317" cy="424"/>
          </a:xfrm>
        </p:grpSpPr>
        <p:grpSp>
          <p:nvGrpSpPr>
            <p:cNvPr id="21547" name="Group 63"/>
            <p:cNvGrpSpPr>
              <a:grpSpLocks/>
            </p:cNvGrpSpPr>
            <p:nvPr/>
          </p:nvGrpSpPr>
          <p:grpSpPr bwMode="auto">
            <a:xfrm>
              <a:off x="4009" y="950"/>
              <a:ext cx="317" cy="409"/>
              <a:chOff x="2712" y="-743"/>
              <a:chExt cx="966" cy="1248"/>
            </a:xfrm>
          </p:grpSpPr>
          <p:sp>
            <p:nvSpPr>
              <p:cNvPr id="21549" name="AutoShape 64"/>
              <p:cNvSpPr>
                <a:spLocks noChangeAspect="1" noChangeArrowheads="1" noTextEdit="1"/>
              </p:cNvSpPr>
              <p:nvPr/>
            </p:nvSpPr>
            <p:spPr bwMode="auto">
              <a:xfrm>
                <a:off x="2712" y="-743"/>
                <a:ext cx="96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1550" name="Freeform 65"/>
              <p:cNvSpPr>
                <a:spLocks/>
              </p:cNvSpPr>
              <p:nvPr/>
            </p:nvSpPr>
            <p:spPr bwMode="auto">
              <a:xfrm>
                <a:off x="2790" y="-665"/>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80808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51" name="Freeform 66"/>
              <p:cNvSpPr>
                <a:spLocks/>
              </p:cNvSpPr>
              <p:nvPr/>
            </p:nvSpPr>
            <p:spPr bwMode="auto">
              <a:xfrm>
                <a:off x="2790" y="253"/>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80808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52" name="Freeform 67"/>
              <p:cNvSpPr>
                <a:spLocks/>
              </p:cNvSpPr>
              <p:nvPr/>
            </p:nvSpPr>
            <p:spPr bwMode="auto">
              <a:xfrm>
                <a:off x="2742" y="-713"/>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6699FF">
                  <a:alpha val="61176"/>
                </a:srgbClr>
              </a:solidFill>
              <a:ln w="9525">
                <a:solidFill>
                  <a:srgbClr val="000000"/>
                </a:solidFill>
                <a:round/>
                <a:headEnd/>
                <a:tailEnd/>
              </a:ln>
            </p:spPr>
            <p:txBody>
              <a:bodyPr/>
              <a:lstStyle/>
              <a:p>
                <a:endParaRPr lang="it-IT"/>
              </a:p>
            </p:txBody>
          </p:sp>
          <p:sp>
            <p:nvSpPr>
              <p:cNvPr id="21553" name="Freeform 68"/>
              <p:cNvSpPr>
                <a:spLocks/>
              </p:cNvSpPr>
              <p:nvPr/>
            </p:nvSpPr>
            <p:spPr bwMode="auto">
              <a:xfrm>
                <a:off x="2742" y="205"/>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6699FF">
                  <a:alpha val="61176"/>
                </a:srgbClr>
              </a:solidFill>
              <a:ln w="9525">
                <a:solidFill>
                  <a:srgbClr val="000000"/>
                </a:solidFill>
                <a:round/>
                <a:headEnd/>
                <a:tailEnd/>
              </a:ln>
            </p:spPr>
            <p:txBody>
              <a:bodyPr/>
              <a:lstStyle/>
              <a:p>
                <a:endParaRPr lang="it-IT"/>
              </a:p>
            </p:txBody>
          </p:sp>
        </p:grpSp>
        <p:sp>
          <p:nvSpPr>
            <p:cNvPr id="21548" name="Text Box 69">
              <a:hlinkClick r:id="rId8"/>
            </p:cNvPr>
            <p:cNvSpPr txBox="1">
              <a:spLocks noChangeArrowheads="1"/>
            </p:cNvSpPr>
            <p:nvPr/>
          </p:nvSpPr>
          <p:spPr bwMode="auto">
            <a:xfrm>
              <a:off x="4027" y="935"/>
              <a:ext cx="27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sz="2000">
                  <a:solidFill>
                    <a:schemeClr val="bg1"/>
                  </a:solidFill>
                </a:rPr>
                <a:t>3</a:t>
              </a:r>
              <a:endParaRPr lang="de-DE" altLang="it-IT" sz="2000">
                <a:solidFill>
                  <a:schemeClr val="bg1"/>
                </a:solidFill>
              </a:endParaRPr>
            </a:p>
            <a:p>
              <a:r>
                <a:rPr lang="en-US" altLang="it-IT" sz="1000">
                  <a:solidFill>
                    <a:schemeClr val="bg1"/>
                  </a:solidFill>
                </a:rPr>
                <a:t>Correct</a:t>
              </a:r>
            </a:p>
          </p:txBody>
        </p:sp>
      </p:grpSp>
      <p:grpSp>
        <p:nvGrpSpPr>
          <p:cNvPr id="12" name="Group 70"/>
          <p:cNvGrpSpPr>
            <a:grpSpLocks/>
          </p:cNvGrpSpPr>
          <p:nvPr/>
        </p:nvGrpSpPr>
        <p:grpSpPr bwMode="auto">
          <a:xfrm>
            <a:off x="5597525" y="1619250"/>
            <a:ext cx="465138" cy="673100"/>
            <a:chOff x="4962" y="1071"/>
            <a:chExt cx="317" cy="424"/>
          </a:xfrm>
        </p:grpSpPr>
        <p:grpSp>
          <p:nvGrpSpPr>
            <p:cNvPr id="21540" name="Group 71"/>
            <p:cNvGrpSpPr>
              <a:grpSpLocks/>
            </p:cNvGrpSpPr>
            <p:nvPr/>
          </p:nvGrpSpPr>
          <p:grpSpPr bwMode="auto">
            <a:xfrm>
              <a:off x="4962" y="1086"/>
              <a:ext cx="317" cy="409"/>
              <a:chOff x="2712" y="-743"/>
              <a:chExt cx="966" cy="1248"/>
            </a:xfrm>
          </p:grpSpPr>
          <p:sp>
            <p:nvSpPr>
              <p:cNvPr id="21542" name="AutoShape 72"/>
              <p:cNvSpPr>
                <a:spLocks noChangeAspect="1" noChangeArrowheads="1" noTextEdit="1"/>
              </p:cNvSpPr>
              <p:nvPr/>
            </p:nvSpPr>
            <p:spPr bwMode="auto">
              <a:xfrm>
                <a:off x="2712" y="-743"/>
                <a:ext cx="96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1543" name="Freeform 73"/>
              <p:cNvSpPr>
                <a:spLocks/>
              </p:cNvSpPr>
              <p:nvPr/>
            </p:nvSpPr>
            <p:spPr bwMode="auto">
              <a:xfrm>
                <a:off x="2790" y="-665"/>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80808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44" name="Freeform 74"/>
              <p:cNvSpPr>
                <a:spLocks/>
              </p:cNvSpPr>
              <p:nvPr/>
            </p:nvSpPr>
            <p:spPr bwMode="auto">
              <a:xfrm>
                <a:off x="2790" y="253"/>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80808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545" name="Freeform 75"/>
              <p:cNvSpPr>
                <a:spLocks/>
              </p:cNvSpPr>
              <p:nvPr/>
            </p:nvSpPr>
            <p:spPr bwMode="auto">
              <a:xfrm>
                <a:off x="2742" y="-713"/>
                <a:ext cx="852" cy="1134"/>
              </a:xfrm>
              <a:custGeom>
                <a:avLst/>
                <a:gdLst>
                  <a:gd name="T0" fmla="*/ 420 w 852"/>
                  <a:gd name="T1" fmla="*/ 1134 h 1134"/>
                  <a:gd name="T2" fmla="*/ 198 w 852"/>
                  <a:gd name="T3" fmla="*/ 1134 h 1134"/>
                  <a:gd name="T4" fmla="*/ 0 w 852"/>
                  <a:gd name="T5" fmla="*/ 918 h 1134"/>
                  <a:gd name="T6" fmla="*/ 0 w 852"/>
                  <a:gd name="T7" fmla="*/ 564 h 1134"/>
                  <a:gd name="T8" fmla="*/ 0 w 852"/>
                  <a:gd name="T9" fmla="*/ 0 h 1134"/>
                  <a:gd name="T10" fmla="*/ 420 w 852"/>
                  <a:gd name="T11" fmla="*/ 0 h 1134"/>
                  <a:gd name="T12" fmla="*/ 852 w 852"/>
                  <a:gd name="T13" fmla="*/ 0 h 1134"/>
                  <a:gd name="T14" fmla="*/ 852 w 852"/>
                  <a:gd name="T15" fmla="*/ 558 h 1134"/>
                  <a:gd name="T16" fmla="*/ 852 w 852"/>
                  <a:gd name="T17" fmla="*/ 1134 h 1134"/>
                  <a:gd name="T18" fmla="*/ 420 w 852"/>
                  <a:gd name="T19" fmla="*/ 1134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2"/>
                  <a:gd name="T31" fmla="*/ 0 h 1134"/>
                  <a:gd name="T32" fmla="*/ 852 w 852"/>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2" h="1134">
                    <a:moveTo>
                      <a:pt x="420" y="1134"/>
                    </a:moveTo>
                    <a:lnTo>
                      <a:pt x="198" y="1134"/>
                    </a:lnTo>
                    <a:lnTo>
                      <a:pt x="0" y="918"/>
                    </a:lnTo>
                    <a:lnTo>
                      <a:pt x="0" y="564"/>
                    </a:lnTo>
                    <a:lnTo>
                      <a:pt x="0" y="0"/>
                    </a:lnTo>
                    <a:lnTo>
                      <a:pt x="420" y="0"/>
                    </a:lnTo>
                    <a:lnTo>
                      <a:pt x="852" y="0"/>
                    </a:lnTo>
                    <a:lnTo>
                      <a:pt x="852" y="558"/>
                    </a:lnTo>
                    <a:lnTo>
                      <a:pt x="852" y="1134"/>
                    </a:lnTo>
                    <a:lnTo>
                      <a:pt x="420" y="1134"/>
                    </a:lnTo>
                    <a:close/>
                  </a:path>
                </a:pathLst>
              </a:custGeom>
              <a:solidFill>
                <a:srgbClr val="6699FF">
                  <a:alpha val="61176"/>
                </a:srgbClr>
              </a:solidFill>
              <a:ln w="9525">
                <a:solidFill>
                  <a:srgbClr val="000000"/>
                </a:solidFill>
                <a:round/>
                <a:headEnd/>
                <a:tailEnd/>
              </a:ln>
            </p:spPr>
            <p:txBody>
              <a:bodyPr/>
              <a:lstStyle/>
              <a:p>
                <a:endParaRPr lang="it-IT"/>
              </a:p>
            </p:txBody>
          </p:sp>
          <p:sp>
            <p:nvSpPr>
              <p:cNvPr id="21546" name="Freeform 76"/>
              <p:cNvSpPr>
                <a:spLocks/>
              </p:cNvSpPr>
              <p:nvPr/>
            </p:nvSpPr>
            <p:spPr bwMode="auto">
              <a:xfrm>
                <a:off x="2742" y="205"/>
                <a:ext cx="198" cy="216"/>
              </a:xfrm>
              <a:custGeom>
                <a:avLst/>
                <a:gdLst>
                  <a:gd name="T0" fmla="*/ 0 w 198"/>
                  <a:gd name="T1" fmla="*/ 0 h 216"/>
                  <a:gd name="T2" fmla="*/ 198 w 198"/>
                  <a:gd name="T3" fmla="*/ 0 h 216"/>
                  <a:gd name="T4" fmla="*/ 198 w 198"/>
                  <a:gd name="T5" fmla="*/ 216 h 216"/>
                  <a:gd name="T6" fmla="*/ 0 w 198"/>
                  <a:gd name="T7" fmla="*/ 0 h 216"/>
                  <a:gd name="T8" fmla="*/ 0 60000 65536"/>
                  <a:gd name="T9" fmla="*/ 0 60000 65536"/>
                  <a:gd name="T10" fmla="*/ 0 60000 65536"/>
                  <a:gd name="T11" fmla="*/ 0 60000 65536"/>
                  <a:gd name="T12" fmla="*/ 0 w 198"/>
                  <a:gd name="T13" fmla="*/ 0 h 216"/>
                  <a:gd name="T14" fmla="*/ 198 w 198"/>
                  <a:gd name="T15" fmla="*/ 216 h 216"/>
                </a:gdLst>
                <a:ahLst/>
                <a:cxnLst>
                  <a:cxn ang="T8">
                    <a:pos x="T0" y="T1"/>
                  </a:cxn>
                  <a:cxn ang="T9">
                    <a:pos x="T2" y="T3"/>
                  </a:cxn>
                  <a:cxn ang="T10">
                    <a:pos x="T4" y="T5"/>
                  </a:cxn>
                  <a:cxn ang="T11">
                    <a:pos x="T6" y="T7"/>
                  </a:cxn>
                </a:cxnLst>
                <a:rect l="T12" t="T13" r="T14" b="T15"/>
                <a:pathLst>
                  <a:path w="198" h="216">
                    <a:moveTo>
                      <a:pt x="0" y="0"/>
                    </a:moveTo>
                    <a:lnTo>
                      <a:pt x="198" y="0"/>
                    </a:lnTo>
                    <a:lnTo>
                      <a:pt x="198" y="216"/>
                    </a:lnTo>
                    <a:lnTo>
                      <a:pt x="0" y="0"/>
                    </a:lnTo>
                    <a:close/>
                  </a:path>
                </a:pathLst>
              </a:custGeom>
              <a:solidFill>
                <a:srgbClr val="6699FF">
                  <a:alpha val="61176"/>
                </a:srgbClr>
              </a:solidFill>
              <a:ln w="9525">
                <a:solidFill>
                  <a:srgbClr val="000000"/>
                </a:solidFill>
                <a:round/>
                <a:headEnd/>
                <a:tailEnd/>
              </a:ln>
            </p:spPr>
            <p:txBody>
              <a:bodyPr/>
              <a:lstStyle/>
              <a:p>
                <a:endParaRPr lang="it-IT"/>
              </a:p>
            </p:txBody>
          </p:sp>
        </p:grpSp>
        <p:sp>
          <p:nvSpPr>
            <p:cNvPr id="21541" name="Text Box 77">
              <a:hlinkClick r:id="rId9"/>
            </p:cNvPr>
            <p:cNvSpPr txBox="1">
              <a:spLocks noChangeArrowheads="1"/>
            </p:cNvSpPr>
            <p:nvPr/>
          </p:nvSpPr>
          <p:spPr bwMode="auto">
            <a:xfrm>
              <a:off x="4980" y="1071"/>
              <a:ext cx="272"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altLang="it-IT" sz="2000">
                  <a:solidFill>
                    <a:schemeClr val="bg1"/>
                  </a:solidFill>
                </a:rPr>
                <a:t>2</a:t>
              </a:r>
              <a:endParaRPr lang="de-DE" altLang="it-IT" sz="2000">
                <a:solidFill>
                  <a:schemeClr val="bg1"/>
                </a:solidFill>
              </a:endParaRPr>
            </a:p>
            <a:p>
              <a:r>
                <a:rPr lang="en-US" altLang="it-IT" sz="1000">
                  <a:solidFill>
                    <a:schemeClr val="bg1"/>
                  </a:solidFill>
                  <a:sym typeface="Symbol" pitchFamily="18" charset="2"/>
                </a:rPr>
                <a:t> PDF</a:t>
              </a:r>
            </a:p>
          </p:txBody>
        </p:sp>
      </p:grpSp>
    </p:spTree>
    <p:extLst>
      <p:ext uri="{BB962C8B-B14F-4D97-AF65-F5344CB8AC3E}">
        <p14:creationId xmlns:p14="http://schemas.microsoft.com/office/powerpoint/2010/main" val="110469256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392220"/>
                                        </p:tgtEl>
                                        <p:attrNameLst>
                                          <p:attrName>style.visibility</p:attrName>
                                        </p:attrNameLst>
                                      </p:cBhvr>
                                      <p:to>
                                        <p:strVal val="visible"/>
                                      </p:to>
                                    </p:set>
                                    <p:animEffect transition="in" filter="wipe(down)">
                                      <p:cBhvr>
                                        <p:cTn id="7" dur="500"/>
                                        <p:tgtEl>
                                          <p:spTgt spid="392220"/>
                                        </p:tgtEl>
                                      </p:cBhvr>
                                    </p:animEffect>
                                  </p:childTnLst>
                                </p:cTn>
                              </p:par>
                            </p:childTnLst>
                          </p:cTn>
                        </p:par>
                        <p:par>
                          <p:cTn id="8" fill="hold" nodeType="afterGroup">
                            <p:stCondLst>
                              <p:cond delay="1500"/>
                            </p:stCondLst>
                            <p:childTnLst>
                              <p:par>
                                <p:cTn id="9" presetID="22" presetClass="entr" presetSubtype="4" fill="hold" grpId="0" nodeType="afterEffect">
                                  <p:stCondLst>
                                    <p:cond delay="1500"/>
                                  </p:stCondLst>
                                  <p:childTnLst>
                                    <p:set>
                                      <p:cBhvr>
                                        <p:cTn id="10" dur="1" fill="hold">
                                          <p:stCondLst>
                                            <p:cond delay="0"/>
                                          </p:stCondLst>
                                        </p:cTn>
                                        <p:tgtEl>
                                          <p:spTgt spid="392219"/>
                                        </p:tgtEl>
                                        <p:attrNameLst>
                                          <p:attrName>style.visibility</p:attrName>
                                        </p:attrNameLst>
                                      </p:cBhvr>
                                      <p:to>
                                        <p:strVal val="visible"/>
                                      </p:to>
                                    </p:set>
                                    <p:animEffect transition="in" filter="wipe(down)">
                                      <p:cBhvr>
                                        <p:cTn id="11" dur="500"/>
                                        <p:tgtEl>
                                          <p:spTgt spid="392219"/>
                                        </p:tgtEl>
                                      </p:cBhvr>
                                    </p:animEffect>
                                  </p:childTnLst>
                                </p:cTn>
                              </p:par>
                            </p:childTnLst>
                          </p:cTn>
                        </p:par>
                        <p:par>
                          <p:cTn id="12" fill="hold" nodeType="afterGroup">
                            <p:stCondLst>
                              <p:cond delay="3500"/>
                            </p:stCondLst>
                            <p:childTnLst>
                              <p:par>
                                <p:cTn id="13" presetID="22" presetClass="entr" presetSubtype="2" fill="hold" grpId="0" nodeType="afterEffect">
                                  <p:stCondLst>
                                    <p:cond delay="1500"/>
                                  </p:stCondLst>
                                  <p:childTnLst>
                                    <p:set>
                                      <p:cBhvr>
                                        <p:cTn id="14" dur="1" fill="hold">
                                          <p:stCondLst>
                                            <p:cond delay="0"/>
                                          </p:stCondLst>
                                        </p:cTn>
                                        <p:tgtEl>
                                          <p:spTgt spid="392218"/>
                                        </p:tgtEl>
                                        <p:attrNameLst>
                                          <p:attrName>style.visibility</p:attrName>
                                        </p:attrNameLst>
                                      </p:cBhvr>
                                      <p:to>
                                        <p:strVal val="visible"/>
                                      </p:to>
                                    </p:set>
                                    <p:animEffect transition="in" filter="wipe(right)">
                                      <p:cBhvr>
                                        <p:cTn id="15" dur="500"/>
                                        <p:tgtEl>
                                          <p:spTgt spid="392218"/>
                                        </p:tgtEl>
                                      </p:cBhvr>
                                    </p:animEffect>
                                  </p:childTnLst>
                                </p:cTn>
                              </p:par>
                            </p:childTnLst>
                          </p:cTn>
                        </p:par>
                        <p:par>
                          <p:cTn id="16" fill="hold" nodeType="afterGroup">
                            <p:stCondLst>
                              <p:cond delay="5500"/>
                            </p:stCondLst>
                            <p:childTnLst>
                              <p:par>
                                <p:cTn id="17" presetID="22" presetClass="entr" presetSubtype="8" fill="hold" grpId="0" nodeType="afterEffect">
                                  <p:stCondLst>
                                    <p:cond delay="1500"/>
                                  </p:stCondLst>
                                  <p:childTnLst>
                                    <p:set>
                                      <p:cBhvr>
                                        <p:cTn id="18" dur="1" fill="hold">
                                          <p:stCondLst>
                                            <p:cond delay="0"/>
                                          </p:stCondLst>
                                        </p:cTn>
                                        <p:tgtEl>
                                          <p:spTgt spid="392221"/>
                                        </p:tgtEl>
                                        <p:attrNameLst>
                                          <p:attrName>style.visibility</p:attrName>
                                        </p:attrNameLst>
                                      </p:cBhvr>
                                      <p:to>
                                        <p:strVal val="visible"/>
                                      </p:to>
                                    </p:set>
                                    <p:animEffect transition="in" filter="wipe(left)">
                                      <p:cBhvr>
                                        <p:cTn id="19" dur="500"/>
                                        <p:tgtEl>
                                          <p:spTgt spid="392221"/>
                                        </p:tgtEl>
                                      </p:cBhvr>
                                    </p:animEffect>
                                  </p:childTnLst>
                                </p:cTn>
                              </p:par>
                            </p:childTnLst>
                          </p:cTn>
                        </p:par>
                        <p:par>
                          <p:cTn id="20" fill="hold" nodeType="afterGroup">
                            <p:stCondLst>
                              <p:cond delay="7500"/>
                            </p:stCondLst>
                            <p:childTnLst>
                              <p:par>
                                <p:cTn id="21" presetID="22" presetClass="entr" presetSubtype="1" fill="hold" grpId="0" nodeType="afterEffect">
                                  <p:stCondLst>
                                    <p:cond delay="1500"/>
                                  </p:stCondLst>
                                  <p:childTnLst>
                                    <p:set>
                                      <p:cBhvr>
                                        <p:cTn id="22" dur="1" fill="hold">
                                          <p:stCondLst>
                                            <p:cond delay="0"/>
                                          </p:stCondLst>
                                        </p:cTn>
                                        <p:tgtEl>
                                          <p:spTgt spid="392217"/>
                                        </p:tgtEl>
                                        <p:attrNameLst>
                                          <p:attrName>style.visibility</p:attrName>
                                        </p:attrNameLst>
                                      </p:cBhvr>
                                      <p:to>
                                        <p:strVal val="visible"/>
                                      </p:to>
                                    </p:set>
                                    <p:animEffect transition="in" filter="wipe(up)">
                                      <p:cBhvr>
                                        <p:cTn id="23" dur="500"/>
                                        <p:tgtEl>
                                          <p:spTgt spid="3922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92196"/>
                                        </p:tgtEl>
                                        <p:attrNameLst>
                                          <p:attrName>style.visibility</p:attrName>
                                        </p:attrNameLst>
                                      </p:cBhvr>
                                      <p:to>
                                        <p:strVal val="visible"/>
                                      </p:to>
                                    </p:set>
                                    <p:animEffect transition="in" filter="wipe(right)">
                                      <p:cBhvr>
                                        <p:cTn id="28" dur="2000"/>
                                        <p:tgtEl>
                                          <p:spTgt spid="3921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92197"/>
                                        </p:tgtEl>
                                        <p:attrNameLst>
                                          <p:attrName>style.visibility</p:attrName>
                                        </p:attrNameLst>
                                      </p:cBhvr>
                                      <p:to>
                                        <p:strVal val="visible"/>
                                      </p:to>
                                    </p:set>
                                    <p:animEffect transition="in" filter="wipe(down)">
                                      <p:cBhvr>
                                        <p:cTn id="33" dur="2000"/>
                                        <p:tgtEl>
                                          <p:spTgt spid="39219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92202"/>
                                        </p:tgtEl>
                                        <p:attrNameLst>
                                          <p:attrName>style.visibility</p:attrName>
                                        </p:attrNameLst>
                                      </p:cBhvr>
                                      <p:to>
                                        <p:strVal val="visible"/>
                                      </p:to>
                                    </p:set>
                                    <p:animEffect transition="in" filter="wipe(right)">
                                      <p:cBhvr>
                                        <p:cTn id="36" dur="2000"/>
                                        <p:tgtEl>
                                          <p:spTgt spid="39220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92198"/>
                                        </p:tgtEl>
                                        <p:attrNameLst>
                                          <p:attrName>style.visibility</p:attrName>
                                        </p:attrNameLst>
                                      </p:cBhvr>
                                      <p:to>
                                        <p:strVal val="visible"/>
                                      </p:to>
                                    </p:set>
                                    <p:animEffect transition="in" filter="wipe(left)">
                                      <p:cBhvr>
                                        <p:cTn id="39" dur="2000"/>
                                        <p:tgtEl>
                                          <p:spTgt spid="39219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92199"/>
                                        </p:tgtEl>
                                        <p:attrNameLst>
                                          <p:attrName>style.visibility</p:attrName>
                                        </p:attrNameLst>
                                      </p:cBhvr>
                                      <p:to>
                                        <p:strVal val="visible"/>
                                      </p:to>
                                    </p:set>
                                    <p:animEffect transition="in" filter="wipe(up)">
                                      <p:cBhvr>
                                        <p:cTn id="44" dur="2000"/>
                                        <p:tgtEl>
                                          <p:spTgt spid="392199"/>
                                        </p:tgtEl>
                                      </p:cBhvr>
                                    </p:animEffect>
                                  </p:childTnLst>
                                </p:cTn>
                              </p:par>
                            </p:childTnLst>
                          </p:cTn>
                        </p:par>
                        <p:par>
                          <p:cTn id="45" fill="hold" nodeType="afterGroup">
                            <p:stCondLst>
                              <p:cond delay="2000"/>
                            </p:stCondLst>
                            <p:childTnLst>
                              <p:par>
                                <p:cTn id="46" presetID="22" presetClass="entr" presetSubtype="8" fill="hold" grpId="0" nodeType="afterEffect">
                                  <p:stCondLst>
                                    <p:cond delay="1000"/>
                                  </p:stCondLst>
                                  <p:childTnLst>
                                    <p:set>
                                      <p:cBhvr>
                                        <p:cTn id="47" dur="1" fill="hold">
                                          <p:stCondLst>
                                            <p:cond delay="0"/>
                                          </p:stCondLst>
                                        </p:cTn>
                                        <p:tgtEl>
                                          <p:spTgt spid="392200"/>
                                        </p:tgtEl>
                                        <p:attrNameLst>
                                          <p:attrName>style.visibility</p:attrName>
                                        </p:attrNameLst>
                                      </p:cBhvr>
                                      <p:to>
                                        <p:strVal val="visible"/>
                                      </p:to>
                                    </p:set>
                                    <p:animEffect transition="in" filter="wipe(left)">
                                      <p:cBhvr>
                                        <p:cTn id="48" dur="2000"/>
                                        <p:tgtEl>
                                          <p:spTgt spid="392200"/>
                                        </p:tgtEl>
                                      </p:cBhvr>
                                    </p:animEffect>
                                  </p:childTnLst>
                                </p:cTn>
                              </p:par>
                            </p:childTnLst>
                          </p:cTn>
                        </p:par>
                        <p:par>
                          <p:cTn id="49" fill="hold" nodeType="afterGroup">
                            <p:stCondLst>
                              <p:cond delay="5000"/>
                            </p:stCondLst>
                            <p:childTnLst>
                              <p:par>
                                <p:cTn id="50" presetID="22" presetClass="entr" presetSubtype="2" fill="hold" grpId="0" nodeType="afterEffect">
                                  <p:stCondLst>
                                    <p:cond delay="1000"/>
                                  </p:stCondLst>
                                  <p:childTnLst>
                                    <p:set>
                                      <p:cBhvr>
                                        <p:cTn id="51" dur="1" fill="hold">
                                          <p:stCondLst>
                                            <p:cond delay="0"/>
                                          </p:stCondLst>
                                        </p:cTn>
                                        <p:tgtEl>
                                          <p:spTgt spid="392201"/>
                                        </p:tgtEl>
                                        <p:attrNameLst>
                                          <p:attrName>style.visibility</p:attrName>
                                        </p:attrNameLst>
                                      </p:cBhvr>
                                      <p:to>
                                        <p:strVal val="visible"/>
                                      </p:to>
                                    </p:set>
                                    <p:animEffect transition="in" filter="wipe(right)">
                                      <p:cBhvr>
                                        <p:cTn id="52" dur="2000"/>
                                        <p:tgtEl>
                                          <p:spTgt spid="39220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92216"/>
                                        </p:tgtEl>
                                        <p:attrNameLst>
                                          <p:attrName>style.visibility</p:attrName>
                                        </p:attrNameLst>
                                      </p:cBhvr>
                                      <p:to>
                                        <p:strVal val="visible"/>
                                      </p:to>
                                    </p:set>
                                    <p:animEffect transition="in" filter="wipe(left)">
                                      <p:cBhvr>
                                        <p:cTn id="57" dur="2000"/>
                                        <p:tgtEl>
                                          <p:spTgt spid="3922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392215"/>
                                        </p:tgtEl>
                                        <p:attrNameLst>
                                          <p:attrName>style.visibility</p:attrName>
                                        </p:attrNameLst>
                                      </p:cBhvr>
                                      <p:to>
                                        <p:strVal val="visible"/>
                                      </p:to>
                                    </p:set>
                                    <p:animEffect transition="in" filter="wipe(right)">
                                      <p:cBhvr>
                                        <p:cTn id="62" dur="1000"/>
                                        <p:tgtEl>
                                          <p:spTgt spid="3922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92203"/>
                                        </p:tgtEl>
                                        <p:attrNameLst>
                                          <p:attrName>style.visibility</p:attrName>
                                        </p:attrNameLst>
                                      </p:cBhvr>
                                      <p:to>
                                        <p:strVal val="visible"/>
                                      </p:to>
                                    </p:set>
                                    <p:animEffect transition="in" filter="wipe(left)">
                                      <p:cBhvr>
                                        <p:cTn id="67" dur="2000"/>
                                        <p:tgtEl>
                                          <p:spTgt spid="392203"/>
                                        </p:tgtEl>
                                      </p:cBhvr>
                                    </p:animEffect>
                                  </p:childTnLst>
                                </p:cTn>
                              </p:par>
                            </p:childTnLst>
                          </p:cTn>
                        </p:par>
                        <p:par>
                          <p:cTn id="68" fill="hold" nodeType="afterGroup">
                            <p:stCondLst>
                              <p:cond delay="2000"/>
                            </p:stCondLst>
                            <p:childTnLst>
                              <p:par>
                                <p:cTn id="69" presetID="1"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92204"/>
                                        </p:tgtEl>
                                        <p:attrNameLst>
                                          <p:attrName>style.visibility</p:attrName>
                                        </p:attrNameLst>
                                      </p:cBhvr>
                                      <p:to>
                                        <p:strVal val="visible"/>
                                      </p:to>
                                    </p:set>
                                    <p:animEffect transition="in" filter="wipe(left)">
                                      <p:cBhvr>
                                        <p:cTn id="75" dur="2000"/>
                                        <p:tgtEl>
                                          <p:spTgt spid="39220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2205"/>
                                        </p:tgtEl>
                                        <p:attrNameLst>
                                          <p:attrName>style.visibility</p:attrName>
                                        </p:attrNameLst>
                                      </p:cBhvr>
                                      <p:to>
                                        <p:strVal val="visible"/>
                                      </p:to>
                                    </p:set>
                                    <p:animEffect transition="in" filter="wipe(down)">
                                      <p:cBhvr>
                                        <p:cTn id="80" dur="2000"/>
                                        <p:tgtEl>
                                          <p:spTgt spid="392205"/>
                                        </p:tgtEl>
                                      </p:cBhvr>
                                    </p:animEffect>
                                  </p:childTnLst>
                                </p:cTn>
                              </p:par>
                            </p:childTnLst>
                          </p:cTn>
                        </p:par>
                        <p:par>
                          <p:cTn id="81" fill="hold" nodeType="afterGroup">
                            <p:stCondLst>
                              <p:cond delay="2000"/>
                            </p:stCondLst>
                            <p:childTnLst>
                              <p:par>
                                <p:cTn id="82" presetID="1" presetClass="entr" presetSubtype="0" fill="hold" nodeType="afterEffect">
                                  <p:stCondLst>
                                    <p:cond delay="0"/>
                                  </p:stCondLst>
                                  <p:childTnLst>
                                    <p:set>
                                      <p:cBhvr>
                                        <p:cTn id="83" dur="1" fill="hold">
                                          <p:stCondLst>
                                            <p:cond delay="0"/>
                                          </p:stCondLst>
                                        </p:cTn>
                                        <p:tgtEl>
                                          <p:spTgt spid="12"/>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92206"/>
                                        </p:tgtEl>
                                        <p:attrNameLst>
                                          <p:attrName>style.visibility</p:attrName>
                                        </p:attrNameLst>
                                      </p:cBhvr>
                                      <p:to>
                                        <p:strVal val="visible"/>
                                      </p:to>
                                    </p:set>
                                    <p:animEffect transition="in" filter="wipe(up)">
                                      <p:cBhvr>
                                        <p:cTn id="88" dur="2000"/>
                                        <p:tgtEl>
                                          <p:spTgt spid="392206"/>
                                        </p:tgtEl>
                                      </p:cBhvr>
                                    </p:animEffect>
                                  </p:childTnLst>
                                </p:cTn>
                              </p:par>
                            </p:childTnLst>
                          </p:cTn>
                        </p:par>
                        <p:par>
                          <p:cTn id="89" fill="hold" nodeType="afterGroup">
                            <p:stCondLst>
                              <p:cond delay="2000"/>
                            </p:stCondLst>
                            <p:childTnLst>
                              <p:par>
                                <p:cTn id="90" presetID="1" presetClass="entr" presetSubtype="0"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392207"/>
                                        </p:tgtEl>
                                        <p:attrNameLst>
                                          <p:attrName>style.visibility</p:attrName>
                                        </p:attrNameLst>
                                      </p:cBhvr>
                                      <p:to>
                                        <p:strVal val="visible"/>
                                      </p:to>
                                    </p:set>
                                    <p:animEffect transition="in" filter="wipe(right)">
                                      <p:cBhvr>
                                        <p:cTn id="96" dur="2000"/>
                                        <p:tgtEl>
                                          <p:spTgt spid="392207"/>
                                        </p:tgtEl>
                                      </p:cBhvr>
                                    </p:animEffect>
                                  </p:childTnLst>
                                </p:cTn>
                              </p:par>
                            </p:childTnLst>
                          </p:cTn>
                        </p:par>
                        <p:par>
                          <p:cTn id="97" fill="hold" nodeType="afterGroup">
                            <p:stCondLst>
                              <p:cond delay="2000"/>
                            </p:stCondLst>
                            <p:childTnLst>
                              <p:par>
                                <p:cTn id="98" presetID="1" presetClass="entr" presetSubtype="0"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childTnLst>
                                </p:cTn>
                              </p:par>
                            </p:childTnLst>
                          </p:cTn>
                        </p:par>
                        <p:par>
                          <p:cTn id="100" fill="hold" nodeType="afterGroup">
                            <p:stCondLst>
                              <p:cond delay="2000"/>
                            </p:stCondLst>
                            <p:childTnLst>
                              <p:par>
                                <p:cTn id="101" presetID="1" presetClass="entr" presetSubtype="0"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392208"/>
                                        </p:tgtEl>
                                        <p:attrNameLst>
                                          <p:attrName>style.visibility</p:attrName>
                                        </p:attrNameLst>
                                      </p:cBhvr>
                                      <p:to>
                                        <p:strVal val="visible"/>
                                      </p:to>
                                    </p:set>
                                    <p:animEffect transition="in" filter="wipe(right)">
                                      <p:cBhvr>
                                        <p:cTn id="107" dur="2000"/>
                                        <p:tgtEl>
                                          <p:spTgt spid="392208"/>
                                        </p:tgtEl>
                                      </p:cBhvr>
                                    </p:animEffect>
                                  </p:childTnLst>
                                </p:cTn>
                              </p:par>
                            </p:childTnLst>
                          </p:cTn>
                        </p:par>
                        <p:par>
                          <p:cTn id="108" fill="hold" nodeType="afterGroup">
                            <p:stCondLst>
                              <p:cond delay="2000"/>
                            </p:stCondLst>
                            <p:childTnLst>
                              <p:par>
                                <p:cTn id="109" presetID="1" presetClass="entr" presetSubtype="0" fill="hold" nodeType="afterEffect">
                                  <p:stCondLst>
                                    <p:cond delay="0"/>
                                  </p:stCondLst>
                                  <p:childTnLst>
                                    <p:set>
                                      <p:cBhvr>
                                        <p:cTn id="110" dur="1" fill="hold">
                                          <p:stCondLst>
                                            <p:cond delay="0"/>
                                          </p:stCondLst>
                                        </p:cTn>
                                        <p:tgtEl>
                                          <p:spTgt spid="2"/>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2" fill="hold" grpId="0" nodeType="clickEffect">
                                  <p:stCondLst>
                                    <p:cond delay="0"/>
                                  </p:stCondLst>
                                  <p:childTnLst>
                                    <p:set>
                                      <p:cBhvr>
                                        <p:cTn id="114" dur="1" fill="hold">
                                          <p:stCondLst>
                                            <p:cond delay="0"/>
                                          </p:stCondLst>
                                        </p:cTn>
                                        <p:tgtEl>
                                          <p:spTgt spid="392211"/>
                                        </p:tgtEl>
                                        <p:attrNameLst>
                                          <p:attrName>style.visibility</p:attrName>
                                        </p:attrNameLst>
                                      </p:cBhvr>
                                      <p:to>
                                        <p:strVal val="visible"/>
                                      </p:to>
                                    </p:set>
                                    <p:animEffect transition="in" filter="wipe(right)">
                                      <p:cBhvr>
                                        <p:cTn id="115" dur="2000"/>
                                        <p:tgtEl>
                                          <p:spTgt spid="392211"/>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392210"/>
                                        </p:tgtEl>
                                        <p:attrNameLst>
                                          <p:attrName>style.visibility</p:attrName>
                                        </p:attrNameLst>
                                      </p:cBhvr>
                                      <p:to>
                                        <p:strVal val="visible"/>
                                      </p:to>
                                    </p:set>
                                    <p:animEffect transition="in" filter="wipe(right)">
                                      <p:cBhvr>
                                        <p:cTn id="118" dur="2000"/>
                                        <p:tgtEl>
                                          <p:spTgt spid="392210"/>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92213"/>
                                        </p:tgtEl>
                                        <p:attrNameLst>
                                          <p:attrName>style.visibility</p:attrName>
                                        </p:attrNameLst>
                                      </p:cBhvr>
                                      <p:to>
                                        <p:strVal val="visible"/>
                                      </p:to>
                                    </p:set>
                                    <p:animEffect transition="in" filter="wipe(up)">
                                      <p:cBhvr>
                                        <p:cTn id="121" dur="2000"/>
                                        <p:tgtEl>
                                          <p:spTgt spid="392213"/>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392212"/>
                                        </p:tgtEl>
                                        <p:attrNameLst>
                                          <p:attrName>style.visibility</p:attrName>
                                        </p:attrNameLst>
                                      </p:cBhvr>
                                      <p:to>
                                        <p:strVal val="visible"/>
                                      </p:to>
                                    </p:set>
                                    <p:animEffect transition="in" filter="wipe(left)">
                                      <p:cBhvr>
                                        <p:cTn id="124" dur="2000"/>
                                        <p:tgtEl>
                                          <p:spTgt spid="392212"/>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392214"/>
                                        </p:tgtEl>
                                        <p:attrNameLst>
                                          <p:attrName>style.visibility</p:attrName>
                                        </p:attrNameLst>
                                      </p:cBhvr>
                                      <p:to>
                                        <p:strVal val="visible"/>
                                      </p:to>
                                    </p:set>
                                    <p:animEffect transition="in" filter="wipe(left)">
                                      <p:cBhvr>
                                        <p:cTn id="127" dur="2000"/>
                                        <p:tgtEl>
                                          <p:spTgt spid="392214"/>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392209"/>
                                        </p:tgtEl>
                                        <p:attrNameLst>
                                          <p:attrName>style.visibility</p:attrName>
                                        </p:attrNameLst>
                                      </p:cBhvr>
                                      <p:to>
                                        <p:strVal val="visible"/>
                                      </p:to>
                                    </p:set>
                                    <p:animEffect transition="in" filter="wipe(left)">
                                      <p:cBhvr>
                                        <p:cTn id="130" dur="2000"/>
                                        <p:tgtEl>
                                          <p:spTgt spid="392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animBg="1"/>
      <p:bldP spid="392197" grpId="0" animBg="1"/>
      <p:bldP spid="392198" grpId="0" animBg="1"/>
      <p:bldP spid="392199" grpId="0" animBg="1"/>
      <p:bldP spid="392200" grpId="0" animBg="1"/>
      <p:bldP spid="392201" grpId="0" animBg="1"/>
      <p:bldP spid="392202" grpId="0" animBg="1"/>
      <p:bldP spid="392203" grpId="0" animBg="1"/>
      <p:bldP spid="392204" grpId="0" animBg="1"/>
      <p:bldP spid="392205" grpId="0" animBg="1"/>
      <p:bldP spid="392206" grpId="0" animBg="1"/>
      <p:bldP spid="392207" grpId="0" animBg="1"/>
      <p:bldP spid="392208" grpId="0" animBg="1"/>
      <p:bldP spid="392209" grpId="0" animBg="1"/>
      <p:bldP spid="392210" grpId="0" animBg="1"/>
      <p:bldP spid="392211" grpId="0" animBg="1"/>
      <p:bldP spid="392212" grpId="0" animBg="1"/>
      <p:bldP spid="392213" grpId="0" animBg="1"/>
      <p:bldP spid="392214" grpId="0" animBg="1"/>
      <p:bldP spid="392215" grpId="0" animBg="1"/>
      <p:bldP spid="392216" grpId="0" animBg="1"/>
      <p:bldP spid="392217" grpId="0" animBg="1"/>
      <p:bldP spid="392218" grpId="0" animBg="1"/>
      <p:bldP spid="392219" grpId="0" animBg="1"/>
      <p:bldP spid="392220" grpId="0" animBg="1"/>
      <p:bldP spid="3922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7524" y="188640"/>
            <a:ext cx="8305800" cy="304699"/>
          </a:xfrm>
        </p:spPr>
        <p:txBody>
          <a:bodyPr/>
          <a:lstStyle/>
          <a:p>
            <a:r>
              <a:rPr lang="en-US" dirty="0" smtClean="0">
                <a:solidFill>
                  <a:srgbClr val="002060"/>
                </a:solidFill>
                <a:latin typeface="Calibri" pitchFamily="34" charset="0"/>
                <a:cs typeface="Calibri" pitchFamily="34" charset="0"/>
              </a:rPr>
              <a:t>Open Access</a:t>
            </a:r>
            <a:endParaRPr lang="en-US"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395536" y="907653"/>
            <a:ext cx="8305800" cy="6347892"/>
          </a:xfrm>
        </p:spPr>
        <p:txBody>
          <a:bodyPr/>
          <a:lstStyle/>
          <a:p>
            <a:r>
              <a:rPr lang="en-US" dirty="0" smtClean="0">
                <a:solidFill>
                  <a:srgbClr val="FF0000"/>
                </a:solidFill>
                <a:latin typeface="Calibri" pitchFamily="34" charset="0"/>
                <a:cs typeface="Calibri" pitchFamily="34" charset="0"/>
              </a:rPr>
              <a:t>The article is universally available</a:t>
            </a:r>
            <a:r>
              <a:rPr lang="en-US" dirty="0" smtClean="0">
                <a:solidFill>
                  <a:srgbClr val="002060"/>
                </a:solidFill>
                <a:latin typeface="Calibri" pitchFamily="34" charset="0"/>
                <a:cs typeface="Calibri" pitchFamily="34" charset="0"/>
              </a:rPr>
              <a:t>, FREE to the reader.</a:t>
            </a:r>
          </a:p>
          <a:p>
            <a:r>
              <a:rPr lang="en-US" dirty="0" smtClean="0">
                <a:solidFill>
                  <a:srgbClr val="FF0000"/>
                </a:solidFill>
                <a:latin typeface="Calibri" pitchFamily="34" charset="0"/>
                <a:cs typeface="Calibri" pitchFamily="34" charset="0"/>
              </a:rPr>
              <a:t>Copyright remains with the author</a:t>
            </a:r>
            <a:r>
              <a:rPr lang="en-US" dirty="0" smtClean="0">
                <a:solidFill>
                  <a:srgbClr val="002060"/>
                </a:solidFill>
                <a:latin typeface="Calibri" pitchFamily="34" charset="0"/>
                <a:cs typeface="Calibri" pitchFamily="34" charset="0"/>
              </a:rPr>
              <a:t>.</a:t>
            </a:r>
          </a:p>
          <a:p>
            <a:r>
              <a:rPr lang="en-US" dirty="0" smtClean="0">
                <a:solidFill>
                  <a:srgbClr val="002060"/>
                </a:solidFill>
                <a:latin typeface="Calibri" pitchFamily="34" charset="0"/>
                <a:cs typeface="Calibri" pitchFamily="34" charset="0"/>
              </a:rPr>
              <a:t>Author grants publisher the license to publish the article and indentifies the publisher as the original publisher.</a:t>
            </a:r>
          </a:p>
          <a:p>
            <a:r>
              <a:rPr lang="en-US" dirty="0" smtClean="0">
                <a:solidFill>
                  <a:srgbClr val="002060"/>
                </a:solidFill>
                <a:latin typeface="Calibri" pitchFamily="34" charset="0"/>
                <a:cs typeface="Calibri" pitchFamily="34" charset="0"/>
              </a:rPr>
              <a:t>Author also grants any third party the right to use the article freely, as long as its integrity is maintained and its original authors, citation details and publisher are identified. Creative Commons: “</a:t>
            </a:r>
            <a:r>
              <a:rPr lang="en-US" i="1" dirty="0" smtClean="0">
                <a:solidFill>
                  <a:srgbClr val="002060"/>
                </a:solidFill>
                <a:latin typeface="Calibri" pitchFamily="34" charset="0"/>
                <a:cs typeface="Calibri" pitchFamily="34" charset="0"/>
              </a:rPr>
              <a:t>The author or copyright owner irrevocably grants to any third party, in advance and in perpetuity, the right to use, reproduce or disseminate the research article in its entirety or in part.” </a:t>
            </a:r>
          </a:p>
          <a:p>
            <a:r>
              <a:rPr lang="en-US" dirty="0" smtClean="0">
                <a:solidFill>
                  <a:srgbClr val="FF0000"/>
                </a:solidFill>
                <a:latin typeface="Calibri" pitchFamily="34" charset="0"/>
                <a:cs typeface="Calibri" pitchFamily="34" charset="0"/>
              </a:rPr>
              <a:t>Article processing charge</a:t>
            </a:r>
            <a:r>
              <a:rPr lang="en-US" dirty="0" smtClean="0">
                <a:solidFill>
                  <a:srgbClr val="002060"/>
                </a:solidFill>
                <a:latin typeface="Calibri" pitchFamily="34" charset="0"/>
                <a:cs typeface="Calibri" pitchFamily="34" charset="0"/>
              </a:rPr>
              <a:t>: to be covered by </a:t>
            </a:r>
            <a:r>
              <a:rPr lang="en-US" dirty="0" err="1" smtClean="0">
                <a:solidFill>
                  <a:srgbClr val="002060"/>
                </a:solidFill>
                <a:latin typeface="Calibri" pitchFamily="34" charset="0"/>
                <a:cs typeface="Calibri" pitchFamily="34" charset="0"/>
              </a:rPr>
              <a:t>fundings</a:t>
            </a:r>
            <a:endParaRPr lang="en-US" dirty="0" smtClean="0">
              <a:solidFill>
                <a:srgbClr val="002060"/>
              </a:solidFill>
              <a:latin typeface="Calibri" pitchFamily="34" charset="0"/>
              <a:cs typeface="Calibri" pitchFamily="34" charset="0"/>
            </a:endParaRPr>
          </a:p>
          <a:p>
            <a:endParaRPr lang="en-US" dirty="0" smtClean="0">
              <a:solidFill>
                <a:srgbClr val="002060"/>
              </a:solidFill>
              <a:latin typeface="Calibri" pitchFamily="34" charset="0"/>
              <a:cs typeface="Calibri" pitchFamily="34" charset="0"/>
            </a:endParaRPr>
          </a:p>
          <a:p>
            <a:pPr marL="0" indent="0">
              <a:buNone/>
            </a:pPr>
            <a:r>
              <a:rPr lang="en-US" dirty="0" smtClean="0">
                <a:solidFill>
                  <a:srgbClr val="002060"/>
                </a:solidFill>
                <a:latin typeface="Calibri" pitchFamily="34" charset="0"/>
                <a:cs typeface="Calibri" pitchFamily="34" charset="0"/>
              </a:rPr>
              <a:t>In case of Springer the fee can be</a:t>
            </a:r>
          </a:p>
          <a:p>
            <a:pPr lvl="1"/>
            <a:r>
              <a:rPr lang="en-US" dirty="0" smtClean="0">
                <a:solidFill>
                  <a:srgbClr val="002060"/>
                </a:solidFill>
                <a:latin typeface="Calibri" pitchFamily="34" charset="0"/>
                <a:cs typeface="Calibri" pitchFamily="34" charset="0"/>
              </a:rPr>
              <a:t>paid via research grant or other funding</a:t>
            </a:r>
          </a:p>
          <a:p>
            <a:pPr lvl="1"/>
            <a:r>
              <a:rPr lang="en-US" dirty="0" smtClean="0">
                <a:solidFill>
                  <a:srgbClr val="002060"/>
                </a:solidFill>
                <a:latin typeface="Calibri" pitchFamily="34" charset="0"/>
                <a:cs typeface="Calibri" pitchFamily="34" charset="0"/>
              </a:rPr>
              <a:t>paid by a member institution (currently 379 institutions, in 42 countries have a membership with </a:t>
            </a:r>
            <a:r>
              <a:rPr lang="en-US" dirty="0" err="1" smtClean="0">
                <a:solidFill>
                  <a:srgbClr val="002060"/>
                </a:solidFill>
                <a:latin typeface="Calibri" pitchFamily="34" charset="0"/>
                <a:cs typeface="Calibri" pitchFamily="34" charset="0"/>
              </a:rPr>
              <a:t>BioMed</a:t>
            </a:r>
            <a:r>
              <a:rPr lang="en-US" dirty="0" smtClean="0">
                <a:solidFill>
                  <a:srgbClr val="002060"/>
                </a:solidFill>
                <a:latin typeface="Calibri" pitchFamily="34" charset="0"/>
                <a:cs typeface="Calibri" pitchFamily="34" charset="0"/>
              </a:rPr>
              <a:t> Central / </a:t>
            </a:r>
            <a:r>
              <a:rPr lang="en-US" dirty="0" err="1" smtClean="0">
                <a:solidFill>
                  <a:srgbClr val="002060"/>
                </a:solidFill>
                <a:latin typeface="Calibri" pitchFamily="34" charset="0"/>
                <a:cs typeface="Calibri" pitchFamily="34" charset="0"/>
              </a:rPr>
              <a:t>SpringerOpen</a:t>
            </a:r>
            <a:r>
              <a:rPr lang="en-US" dirty="0" smtClean="0">
                <a:solidFill>
                  <a:srgbClr val="002060"/>
                </a:solidFill>
                <a:latin typeface="Calibri" pitchFamily="34" charset="0"/>
                <a:cs typeface="Calibri" pitchFamily="34" charset="0"/>
              </a:rPr>
              <a:t>. Check with your library!)</a:t>
            </a:r>
          </a:p>
          <a:p>
            <a:pPr lvl="1"/>
            <a:r>
              <a:rPr lang="en-US" dirty="0" smtClean="0">
                <a:solidFill>
                  <a:srgbClr val="002060"/>
                </a:solidFill>
                <a:latin typeface="Calibri" pitchFamily="34" charset="0"/>
                <a:cs typeface="Calibri" pitchFamily="34" charset="0"/>
              </a:rPr>
              <a:t>waived (economic hardship, invitation from </a:t>
            </a:r>
            <a:r>
              <a:rPr lang="en-US" dirty="0" err="1" smtClean="0">
                <a:solidFill>
                  <a:srgbClr val="002060"/>
                </a:solidFill>
                <a:latin typeface="Calibri" pitchFamily="34" charset="0"/>
                <a:cs typeface="Calibri" pitchFamily="34" charset="0"/>
              </a:rPr>
              <a:t>EiC</a:t>
            </a:r>
            <a:r>
              <a:rPr lang="en-US" dirty="0" smtClean="0">
                <a:solidFill>
                  <a:srgbClr val="002060"/>
                </a:solidFill>
                <a:latin typeface="Calibri" pitchFamily="34" charset="0"/>
                <a:cs typeface="Calibri" pitchFamily="34" charset="0"/>
              </a:rPr>
              <a:t>)</a:t>
            </a:r>
          </a:p>
          <a:p>
            <a:endParaRPr lang="en-US" i="1" dirty="0" smtClean="0">
              <a:solidFill>
                <a:srgbClr val="002060"/>
              </a:solidFill>
              <a:latin typeface="Calibri" pitchFamily="34" charset="0"/>
              <a:cs typeface="Calibri" pitchFamily="34" charset="0"/>
            </a:endParaRPr>
          </a:p>
          <a:p>
            <a:pPr lvl="1"/>
            <a:endParaRPr lang="en-US" i="1" dirty="0" smtClean="0">
              <a:solidFill>
                <a:srgbClr val="002060"/>
              </a:solidFill>
              <a:latin typeface="Calibri" pitchFamily="34" charset="0"/>
              <a:cs typeface="Calibri" pitchFamily="34" charset="0"/>
            </a:endParaRPr>
          </a:p>
        </p:txBody>
      </p:sp>
      <p:pic>
        <p:nvPicPr>
          <p:cNvPr id="4" name="Picture 1"/>
          <p:cNvPicPr>
            <a:picLocks noChangeAspect="1" noChangeArrowheads="1"/>
          </p:cNvPicPr>
          <p:nvPr/>
        </p:nvPicPr>
        <p:blipFill>
          <a:blip r:embed="rId3" cstate="print"/>
          <a:srcRect/>
          <a:stretch>
            <a:fillRect/>
          </a:stretch>
        </p:blipFill>
        <p:spPr bwMode="auto">
          <a:xfrm>
            <a:off x="5760132" y="3645024"/>
            <a:ext cx="2768132" cy="8553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7524" y="224644"/>
            <a:ext cx="8305800" cy="304699"/>
          </a:xfrm>
        </p:spPr>
        <p:txBody>
          <a:bodyPr/>
          <a:lstStyle/>
          <a:p>
            <a:r>
              <a:rPr lang="en-US" dirty="0" smtClean="0">
                <a:solidFill>
                  <a:srgbClr val="002060"/>
                </a:solidFill>
                <a:latin typeface="Calibri" pitchFamily="34" charset="0"/>
                <a:cs typeface="Calibri" pitchFamily="34" charset="0"/>
              </a:rPr>
              <a:t>Open Access </a:t>
            </a:r>
            <a:r>
              <a:rPr lang="en-US" dirty="0" err="1" smtClean="0">
                <a:solidFill>
                  <a:srgbClr val="002060"/>
                </a:solidFill>
                <a:latin typeface="Calibri" pitchFamily="34" charset="0"/>
                <a:cs typeface="Calibri" pitchFamily="34" charset="0"/>
              </a:rPr>
              <a:t>vs</a:t>
            </a:r>
            <a:r>
              <a:rPr lang="en-US" dirty="0" smtClean="0">
                <a:solidFill>
                  <a:srgbClr val="002060"/>
                </a:solidFill>
                <a:latin typeface="Calibri" pitchFamily="34" charset="0"/>
                <a:cs typeface="Calibri" pitchFamily="34" charset="0"/>
              </a:rPr>
              <a:t> Traditional Publishing</a:t>
            </a:r>
            <a:endParaRPr lang="en-US"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467544" y="980728"/>
            <a:ext cx="8305800" cy="4193456"/>
          </a:xfrm>
        </p:spPr>
        <p:txBody>
          <a:bodyPr/>
          <a:lstStyle/>
          <a:p>
            <a:r>
              <a:rPr lang="en-US" sz="1800" dirty="0" smtClean="0">
                <a:solidFill>
                  <a:srgbClr val="002060"/>
                </a:solidFill>
                <a:latin typeface="Calibri" pitchFamily="34" charset="0"/>
                <a:cs typeface="Calibri" pitchFamily="34" charset="0"/>
              </a:rPr>
              <a:t>Traditional journals are subscription based, and provide access to subscribers only: Reader pays.</a:t>
            </a:r>
          </a:p>
          <a:p>
            <a:r>
              <a:rPr lang="en-US" sz="1800" dirty="0" smtClean="0">
                <a:solidFill>
                  <a:srgbClr val="002060"/>
                </a:solidFill>
                <a:latin typeface="Calibri" pitchFamily="34" charset="0"/>
                <a:cs typeface="Calibri" pitchFamily="34" charset="0"/>
              </a:rPr>
              <a:t>Open Access journal have no subscription barriers: Article processing charges.</a:t>
            </a:r>
          </a:p>
          <a:p>
            <a:r>
              <a:rPr lang="en-US" sz="1800" dirty="0" smtClean="0">
                <a:solidFill>
                  <a:srgbClr val="002060"/>
                </a:solidFill>
                <a:latin typeface="Calibri" pitchFamily="34" charset="0"/>
                <a:cs typeface="Calibri" pitchFamily="34" charset="0"/>
              </a:rPr>
              <a:t>Open Access allow authors to retain copyright over the work.</a:t>
            </a:r>
          </a:p>
          <a:p>
            <a:r>
              <a:rPr lang="en-US" sz="1800" dirty="0" smtClean="0">
                <a:solidFill>
                  <a:srgbClr val="002060"/>
                </a:solidFill>
                <a:latin typeface="Calibri" pitchFamily="34" charset="0"/>
                <a:cs typeface="Calibri" pitchFamily="34" charset="0"/>
              </a:rPr>
              <a:t>Traditional journals request copyright is assigned to the publisher or journal owner, but allow </a:t>
            </a:r>
          </a:p>
          <a:p>
            <a:pPr lvl="1"/>
            <a:r>
              <a:rPr lang="en-US" sz="1800" dirty="0" smtClean="0">
                <a:solidFill>
                  <a:srgbClr val="002060"/>
                </a:solidFill>
                <a:latin typeface="Calibri" pitchFamily="34" charset="0"/>
                <a:cs typeface="Calibri" pitchFamily="34" charset="0"/>
              </a:rPr>
              <a:t>to use all or part of the work in other publications or for educational or research purposes</a:t>
            </a:r>
          </a:p>
          <a:p>
            <a:pPr lvl="1"/>
            <a:r>
              <a:rPr lang="en-US" sz="1800" dirty="0" smtClean="0">
                <a:solidFill>
                  <a:srgbClr val="002060"/>
                </a:solidFill>
                <a:latin typeface="Calibri" pitchFamily="34" charset="0"/>
                <a:cs typeface="Calibri" pitchFamily="34" charset="0"/>
              </a:rPr>
              <a:t>to post an electronic version on the final authors’ version on the author’s website and/or in an institutional repository</a:t>
            </a:r>
          </a:p>
          <a:p>
            <a:pPr>
              <a:buNone/>
            </a:pPr>
            <a:r>
              <a:rPr lang="en-US" sz="1800" dirty="0" smtClean="0">
                <a:solidFill>
                  <a:srgbClr val="002060"/>
                </a:solidFill>
                <a:latin typeface="Calibri" pitchFamily="34" charset="0"/>
                <a:cs typeface="Calibri" pitchFamily="34" charset="0"/>
              </a:rPr>
              <a:t>	(note: different publishers have different policies!)</a:t>
            </a:r>
          </a:p>
          <a:p>
            <a:pPr>
              <a:buNone/>
            </a:pPr>
            <a:endParaRPr lang="en-US" sz="1800" dirty="0" smtClean="0">
              <a:solidFill>
                <a:srgbClr val="002060"/>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24644"/>
            <a:ext cx="8305800" cy="304699"/>
          </a:xfrm>
        </p:spPr>
        <p:txBody>
          <a:bodyPr/>
          <a:lstStyle/>
          <a:p>
            <a:r>
              <a:rPr lang="en-US" dirty="0" smtClean="0">
                <a:solidFill>
                  <a:srgbClr val="002060"/>
                </a:solidFill>
                <a:latin typeface="Calibri" pitchFamily="34" charset="0"/>
                <a:cs typeface="Calibri" pitchFamily="34" charset="0"/>
              </a:rPr>
              <a:t>Open Access by subject</a:t>
            </a:r>
          </a:p>
        </p:txBody>
      </p:sp>
      <p:sp>
        <p:nvSpPr>
          <p:cNvPr id="3" name="Content Placeholder 2"/>
          <p:cNvSpPr>
            <a:spLocks noGrp="1"/>
          </p:cNvSpPr>
          <p:nvPr>
            <p:ph idx="4294967295"/>
          </p:nvPr>
        </p:nvSpPr>
        <p:spPr>
          <a:xfrm>
            <a:off x="485804" y="836712"/>
            <a:ext cx="8305800" cy="1243930"/>
          </a:xfrm>
        </p:spPr>
        <p:txBody>
          <a:bodyPr/>
          <a:lstStyle/>
          <a:p>
            <a:r>
              <a:rPr lang="en-US" dirty="0" smtClean="0">
                <a:solidFill>
                  <a:srgbClr val="002060"/>
                </a:solidFill>
                <a:latin typeface="Calibri" pitchFamily="34" charset="0"/>
                <a:cs typeface="Calibri" pitchFamily="34" charset="0"/>
              </a:rPr>
              <a:t>(Bio)Medicine was the field where Open Access rooted most naturally because of </a:t>
            </a:r>
            <a:r>
              <a:rPr lang="en-US" dirty="0" err="1" smtClean="0">
                <a:solidFill>
                  <a:srgbClr val="002060"/>
                </a:solidFill>
                <a:latin typeface="Calibri" pitchFamily="34" charset="0"/>
                <a:cs typeface="Calibri" pitchFamily="34" charset="0"/>
              </a:rPr>
              <a:t>eg</a:t>
            </a:r>
            <a:r>
              <a:rPr lang="en-US" dirty="0" smtClean="0">
                <a:solidFill>
                  <a:srgbClr val="002060"/>
                </a:solidFill>
                <a:latin typeface="Calibri" pitchFamily="34" charset="0"/>
                <a:cs typeface="Calibri" pitchFamily="34" charset="0"/>
              </a:rPr>
              <a:t>. the NIH.</a:t>
            </a:r>
          </a:p>
          <a:p>
            <a:r>
              <a:rPr lang="en-US" dirty="0" smtClean="0">
                <a:solidFill>
                  <a:srgbClr val="002060"/>
                </a:solidFill>
                <a:latin typeface="Calibri" pitchFamily="34" charset="0"/>
                <a:cs typeface="Calibri" pitchFamily="34" charset="0"/>
              </a:rPr>
              <a:t>Most Open Access journals are still in Health Sciences, but other fields are catching up fast.</a:t>
            </a:r>
            <a:endParaRPr lang="en-US" dirty="0">
              <a:solidFill>
                <a:srgbClr val="002060"/>
              </a:solidFill>
              <a:latin typeface="Calibri" pitchFamily="34" charset="0"/>
              <a:cs typeface="Calibri" pitchFamily="34" charset="0"/>
            </a:endParaRPr>
          </a:p>
        </p:txBody>
      </p:sp>
      <p:sp>
        <p:nvSpPr>
          <p:cNvPr id="5" name="TextBox 4"/>
          <p:cNvSpPr txBox="1"/>
          <p:nvPr/>
        </p:nvSpPr>
        <p:spPr>
          <a:xfrm>
            <a:off x="4638704" y="6165304"/>
            <a:ext cx="3281668" cy="261610"/>
          </a:xfrm>
          <a:prstGeom prst="rect">
            <a:avLst/>
          </a:prstGeom>
          <a:noFill/>
        </p:spPr>
        <p:txBody>
          <a:bodyPr wrap="none" rtlCol="0">
            <a:spAutoFit/>
          </a:bodyPr>
          <a:lstStyle/>
          <a:p>
            <a:pPr algn="r"/>
            <a:r>
              <a:rPr lang="en-US" sz="1100" b="0" dirty="0" smtClean="0">
                <a:solidFill>
                  <a:schemeClr val="accent2"/>
                </a:solidFill>
                <a:latin typeface="Calibri" pitchFamily="34" charset="0"/>
                <a:cs typeface="Calibri" pitchFamily="34" charset="0"/>
              </a:rPr>
              <a:t>Source: http://www.doaj.org • date: January 25, 2012</a:t>
            </a:r>
            <a:endParaRPr lang="en-US" sz="1100" b="0" dirty="0">
              <a:solidFill>
                <a:schemeClr val="accent2"/>
              </a:solidFill>
              <a:latin typeface="Calibri" pitchFamily="34" charset="0"/>
              <a:cs typeface="Calibri" pitchFamily="34" charset="0"/>
            </a:endParaRPr>
          </a:p>
        </p:txBody>
      </p:sp>
      <p:graphicFrame>
        <p:nvGraphicFramePr>
          <p:cNvPr id="6" name="Chart 5"/>
          <p:cNvGraphicFramePr/>
          <p:nvPr>
            <p:extLst>
              <p:ext uri="{D42A27DB-BD31-4B8C-83A1-F6EECF244321}">
                <p14:modId xmlns:p14="http://schemas.microsoft.com/office/powerpoint/2010/main" val="1179019748"/>
              </p:ext>
            </p:extLst>
          </p:nvPr>
        </p:nvGraphicFramePr>
        <p:xfrm>
          <a:off x="611560" y="2420888"/>
          <a:ext cx="7315200" cy="37490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ocations Springer in the World_screenshot copia.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692696"/>
            <a:ext cx="8439150" cy="519112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52425" y="207988"/>
            <a:ext cx="7243911" cy="360040"/>
          </a:xfrm>
          <a:prstGeom prst="rect">
            <a:avLst/>
          </a:prstGeom>
          <a:noFill/>
        </p:spPr>
        <p:txBody>
          <a:bodyPr wrap="square" lIns="0" tIns="0" rIns="0" bIns="0" rtlCol="0">
            <a:noAutofit/>
          </a:bodyPr>
          <a:lstStyle/>
          <a:p>
            <a:pPr algn="l">
              <a:spcBef>
                <a:spcPts val="800"/>
              </a:spcBef>
              <a:buClr>
                <a:schemeClr val="accent2"/>
              </a:buClr>
              <a:buSzPct val="100000"/>
            </a:pPr>
            <a:r>
              <a:rPr lang="it-IT" sz="2000" dirty="0" smtClean="0">
                <a:solidFill>
                  <a:srgbClr val="002060"/>
                </a:solidFill>
                <a:latin typeface="+mn-lt"/>
              </a:rPr>
              <a:t>1842-2014</a:t>
            </a:r>
          </a:p>
        </p:txBody>
      </p:sp>
      <p:sp>
        <p:nvSpPr>
          <p:cNvPr id="4" name="CasellaDiTesto 3"/>
          <p:cNvSpPr txBox="1"/>
          <p:nvPr/>
        </p:nvSpPr>
        <p:spPr>
          <a:xfrm>
            <a:off x="5157788" y="3464843"/>
            <a:ext cx="863600" cy="180181"/>
          </a:xfrm>
          <a:prstGeom prst="rect">
            <a:avLst/>
          </a:prstGeom>
          <a:solidFill>
            <a:schemeClr val="bg1"/>
          </a:solidFill>
        </p:spPr>
        <p:txBody>
          <a:bodyPr lIns="0" tIns="0" rIns="0" bIns="0"/>
          <a:lstStyle/>
          <a:p>
            <a:pPr marL="177800" indent="-177800" algn="l">
              <a:spcBef>
                <a:spcPts val="800"/>
              </a:spcBef>
              <a:buClr>
                <a:schemeClr val="accent2"/>
              </a:buClr>
              <a:buSzPct val="100000"/>
              <a:defRPr/>
            </a:pPr>
            <a:r>
              <a:rPr lang="it-IT" sz="1100" b="1" dirty="0">
                <a:solidFill>
                  <a:schemeClr val="accent3">
                    <a:lumMod val="50000"/>
                  </a:schemeClr>
                </a:solidFill>
                <a:latin typeface="+mn-lt"/>
              </a:rPr>
              <a:t>Milan</a:t>
            </a:r>
          </a:p>
        </p:txBody>
      </p:sp>
    </p:spTree>
    <p:extLst>
      <p:ext uri="{BB962C8B-B14F-4D97-AF65-F5344CB8AC3E}">
        <p14:creationId xmlns:p14="http://schemas.microsoft.com/office/powerpoint/2010/main" val="30586538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1348" y="980728"/>
            <a:ext cx="8115088" cy="461665"/>
          </a:xfrm>
          <a:prstGeom prst="rect">
            <a:avLst/>
          </a:prstGeom>
          <a:noFill/>
        </p:spPr>
        <p:txBody>
          <a:bodyPr wrap="square" rtlCol="0">
            <a:spAutoFit/>
          </a:bodyPr>
          <a:lstStyle/>
          <a:p>
            <a:pPr algn="l"/>
            <a:r>
              <a:rPr lang="it-IT" sz="2400" b="0" dirty="0" smtClean="0">
                <a:solidFill>
                  <a:srgbClr val="F0720A"/>
                </a:solidFill>
                <a:latin typeface="Calibri" panose="020F0502020204030204" pitchFamily="34" charset="0"/>
              </a:rPr>
              <a:t>I </a:t>
            </a:r>
            <a:r>
              <a:rPr lang="it-IT" sz="2400" b="0" dirty="0" err="1" smtClean="0">
                <a:solidFill>
                  <a:srgbClr val="F0720A"/>
                </a:solidFill>
                <a:latin typeface="Calibri" panose="020F0502020204030204" pitchFamily="34" charset="0"/>
              </a:rPr>
              <a:t>have</a:t>
            </a:r>
            <a:r>
              <a:rPr lang="it-IT" sz="2400" b="0" dirty="0" smtClean="0">
                <a:solidFill>
                  <a:srgbClr val="F0720A"/>
                </a:solidFill>
                <a:latin typeface="Calibri" panose="020F0502020204030204" pitchFamily="34" charset="0"/>
              </a:rPr>
              <a:t> an idea for a book. </a:t>
            </a:r>
            <a:r>
              <a:rPr lang="it-IT" sz="2400" b="0" dirty="0" err="1" smtClean="0">
                <a:solidFill>
                  <a:srgbClr val="F0720A"/>
                </a:solidFill>
                <a:latin typeface="Calibri" panose="020F0502020204030204" pitchFamily="34" charset="0"/>
              </a:rPr>
              <a:t>Where</a:t>
            </a:r>
            <a:r>
              <a:rPr lang="it-IT" sz="2400" b="0" dirty="0" smtClean="0">
                <a:solidFill>
                  <a:srgbClr val="F0720A"/>
                </a:solidFill>
                <a:latin typeface="Calibri" panose="020F0502020204030204" pitchFamily="34" charset="0"/>
              </a:rPr>
              <a:t> </a:t>
            </a:r>
            <a:r>
              <a:rPr lang="it-IT" sz="2400" b="0" dirty="0" err="1" smtClean="0">
                <a:solidFill>
                  <a:srgbClr val="F0720A"/>
                </a:solidFill>
                <a:latin typeface="Calibri" panose="020F0502020204030204" pitchFamily="34" charset="0"/>
              </a:rPr>
              <a:t>should</a:t>
            </a:r>
            <a:r>
              <a:rPr lang="it-IT" sz="2400" b="0" dirty="0" smtClean="0">
                <a:solidFill>
                  <a:srgbClr val="F0720A"/>
                </a:solidFill>
                <a:latin typeface="Calibri" panose="020F0502020204030204" pitchFamily="34" charset="0"/>
              </a:rPr>
              <a:t> I start from??</a:t>
            </a:r>
            <a:endParaRPr lang="it-IT" sz="2400" b="0" dirty="0">
              <a:solidFill>
                <a:srgbClr val="F0720A"/>
              </a:solidFill>
              <a:latin typeface="Calibri" panose="020F0502020204030204" pitchFamily="34" charset="0"/>
            </a:endParaRPr>
          </a:p>
        </p:txBody>
      </p:sp>
      <p:sp>
        <p:nvSpPr>
          <p:cNvPr id="3" name="CasellaDiTesto 2"/>
          <p:cNvSpPr txBox="1"/>
          <p:nvPr/>
        </p:nvSpPr>
        <p:spPr>
          <a:xfrm>
            <a:off x="395536" y="116632"/>
            <a:ext cx="2592288" cy="432048"/>
          </a:xfrm>
          <a:prstGeom prst="rect">
            <a:avLst/>
          </a:prstGeom>
          <a:noFill/>
        </p:spPr>
        <p:txBody>
          <a:bodyPr wrap="square" lIns="0" tIns="0" rIns="0" bIns="0" rtlCol="0">
            <a:noAutofit/>
          </a:bodyPr>
          <a:lstStyle/>
          <a:p>
            <a:pPr algn="l">
              <a:spcBef>
                <a:spcPts val="800"/>
              </a:spcBef>
              <a:buClr>
                <a:schemeClr val="accent2"/>
              </a:buClr>
              <a:buSzPct val="100000"/>
            </a:pPr>
            <a:r>
              <a:rPr lang="it-IT" sz="2400" dirty="0" smtClean="0">
                <a:solidFill>
                  <a:srgbClr val="002060"/>
                </a:solidFill>
                <a:latin typeface="+mn-lt"/>
              </a:rPr>
              <a:t>Books</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8612" y="2232402"/>
            <a:ext cx="5040560" cy="36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01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9532" y="188640"/>
            <a:ext cx="8305800" cy="290512"/>
          </a:xfrm>
        </p:spPr>
        <p:txBody>
          <a:bodyPr/>
          <a:lstStyle/>
          <a:p>
            <a:pPr lvl="2"/>
            <a:r>
              <a:rPr lang="en-US" b="1" dirty="0" smtClean="0">
                <a:latin typeface="Calibri" pitchFamily="34" charset="0"/>
                <a:cs typeface="Calibri" pitchFamily="34" charset="0"/>
              </a:rPr>
              <a:t>Different types of books</a:t>
            </a:r>
            <a:endParaRPr lang="en-US" b="1" dirty="0">
              <a:latin typeface="Calibri" pitchFamily="34" charset="0"/>
              <a:cs typeface="Calibri" pitchFamily="34" charset="0"/>
            </a:endParaRPr>
          </a:p>
        </p:txBody>
      </p:sp>
      <p:sp>
        <p:nvSpPr>
          <p:cNvPr id="3" name="Content Placeholder 2"/>
          <p:cNvSpPr>
            <a:spLocks noGrp="1"/>
          </p:cNvSpPr>
          <p:nvPr>
            <p:ph idx="4294967295"/>
          </p:nvPr>
        </p:nvSpPr>
        <p:spPr>
          <a:xfrm>
            <a:off x="359532" y="944724"/>
            <a:ext cx="8305800" cy="4655121"/>
          </a:xfrm>
        </p:spPr>
        <p:txBody>
          <a:bodyPr/>
          <a:lstStyle/>
          <a:p>
            <a:r>
              <a:rPr lang="en-US" sz="1800" b="1" dirty="0" smtClean="0">
                <a:solidFill>
                  <a:srgbClr val="002060"/>
                </a:solidFill>
                <a:latin typeface="Calibri" pitchFamily="34" charset="0"/>
                <a:cs typeface="Calibri" pitchFamily="34" charset="0"/>
              </a:rPr>
              <a:t>Monographs</a:t>
            </a:r>
          </a:p>
          <a:p>
            <a:pPr lvl="1"/>
            <a:r>
              <a:rPr lang="en-US" sz="1800" dirty="0" smtClean="0">
                <a:solidFill>
                  <a:srgbClr val="002060"/>
                </a:solidFill>
                <a:latin typeface="Calibri" pitchFamily="34" charset="0"/>
                <a:cs typeface="Calibri" pitchFamily="34" charset="0"/>
              </a:rPr>
              <a:t>Single author, high quality, niche subject</a:t>
            </a:r>
          </a:p>
          <a:p>
            <a:r>
              <a:rPr lang="en-US" sz="1800" b="1" dirty="0" smtClean="0">
                <a:solidFill>
                  <a:srgbClr val="002060"/>
                </a:solidFill>
                <a:latin typeface="Calibri" pitchFamily="34" charset="0"/>
                <a:cs typeface="Calibri" pitchFamily="34" charset="0"/>
              </a:rPr>
              <a:t>Contributed volume</a:t>
            </a:r>
          </a:p>
          <a:p>
            <a:pPr lvl="1"/>
            <a:r>
              <a:rPr lang="en-US" sz="1800" dirty="0" smtClean="0">
                <a:solidFill>
                  <a:srgbClr val="002060"/>
                </a:solidFill>
                <a:latin typeface="Calibri" pitchFamily="34" charset="0"/>
                <a:cs typeface="Calibri" pitchFamily="34" charset="0"/>
              </a:rPr>
              <a:t>Editor(s), multiple chapter authors</a:t>
            </a:r>
          </a:p>
          <a:p>
            <a:r>
              <a:rPr lang="en-US" sz="1800" b="1" dirty="0" smtClean="0">
                <a:solidFill>
                  <a:srgbClr val="002060"/>
                </a:solidFill>
                <a:latin typeface="Calibri" pitchFamily="34" charset="0"/>
                <a:cs typeface="Calibri" pitchFamily="34" charset="0"/>
              </a:rPr>
              <a:t>Proceedings</a:t>
            </a:r>
          </a:p>
          <a:p>
            <a:pPr lvl="1"/>
            <a:r>
              <a:rPr lang="en-US" sz="1800" dirty="0" smtClean="0">
                <a:solidFill>
                  <a:srgbClr val="002060"/>
                </a:solidFill>
                <a:latin typeface="Calibri" pitchFamily="34" charset="0"/>
                <a:cs typeface="Calibri" pitchFamily="34" charset="0"/>
              </a:rPr>
              <a:t>Proceeding are collected papers from a conference</a:t>
            </a:r>
          </a:p>
          <a:p>
            <a:r>
              <a:rPr lang="en-US" sz="1800" b="1" dirty="0" smtClean="0">
                <a:solidFill>
                  <a:srgbClr val="002060"/>
                </a:solidFill>
                <a:latin typeface="Calibri" pitchFamily="34" charset="0"/>
                <a:cs typeface="Calibri" pitchFamily="34" charset="0"/>
              </a:rPr>
              <a:t>Textbooks</a:t>
            </a:r>
          </a:p>
          <a:p>
            <a:pPr lvl="1"/>
            <a:r>
              <a:rPr lang="en-US" sz="1800" dirty="0" smtClean="0">
                <a:solidFill>
                  <a:srgbClr val="002060"/>
                </a:solidFill>
                <a:latin typeface="Calibri" pitchFamily="34" charset="0"/>
                <a:cs typeface="Calibri" pitchFamily="34" charset="0"/>
              </a:rPr>
              <a:t>Written for a specific higher education course</a:t>
            </a:r>
          </a:p>
          <a:p>
            <a:r>
              <a:rPr lang="en-US" sz="1800" b="1" dirty="0" smtClean="0">
                <a:solidFill>
                  <a:srgbClr val="002060"/>
                </a:solidFill>
                <a:latin typeface="Calibri" pitchFamily="34" charset="0"/>
                <a:cs typeface="Calibri" pitchFamily="34" charset="0"/>
              </a:rPr>
              <a:t>Reference Works, Encyclopedia, Handbook</a:t>
            </a:r>
            <a:r>
              <a:rPr lang="en-US" sz="1800" dirty="0" smtClean="0">
                <a:solidFill>
                  <a:srgbClr val="002060"/>
                </a:solidFill>
                <a:latin typeface="Calibri" pitchFamily="34" charset="0"/>
                <a:cs typeface="Calibri" pitchFamily="34" charset="0"/>
              </a:rPr>
              <a:t> or </a:t>
            </a:r>
            <a:r>
              <a:rPr lang="en-US" sz="1800" b="1" dirty="0" smtClean="0">
                <a:solidFill>
                  <a:srgbClr val="002060"/>
                </a:solidFill>
                <a:latin typeface="Calibri" pitchFamily="34" charset="0"/>
                <a:cs typeface="Calibri" pitchFamily="34" charset="0"/>
              </a:rPr>
              <a:t>Atlas</a:t>
            </a:r>
          </a:p>
          <a:p>
            <a:pPr lvl="1"/>
            <a:r>
              <a:rPr lang="en-US" sz="1800" dirty="0" smtClean="0">
                <a:solidFill>
                  <a:srgbClr val="002060"/>
                </a:solidFill>
                <a:latin typeface="Calibri" pitchFamily="34" charset="0"/>
                <a:cs typeface="Calibri" pitchFamily="34" charset="0"/>
              </a:rPr>
              <a:t>Comprehensive and complete</a:t>
            </a:r>
          </a:p>
          <a:p>
            <a:pPr lvl="1"/>
            <a:r>
              <a:rPr lang="en-US" sz="1800" dirty="0" smtClean="0">
                <a:solidFill>
                  <a:srgbClr val="002060"/>
                </a:solidFill>
                <a:latin typeface="Calibri" pitchFamily="34" charset="0"/>
                <a:cs typeface="Calibri" pitchFamily="34" charset="0"/>
              </a:rPr>
              <a:t>A-Z format</a:t>
            </a:r>
          </a:p>
          <a:p>
            <a:endParaRPr lang="en-US" sz="1800" dirty="0" smtClean="0">
              <a:solidFill>
                <a:srgbClr val="002060"/>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7914" y="188640"/>
            <a:ext cx="8305800" cy="290512"/>
          </a:xfrm>
        </p:spPr>
        <p:txBody>
          <a:bodyPr/>
          <a:lstStyle/>
          <a:p>
            <a:pPr lvl="2"/>
            <a:r>
              <a:rPr lang="en-US" b="1" dirty="0" smtClean="0">
                <a:solidFill>
                  <a:srgbClr val="002060"/>
                </a:solidFill>
                <a:latin typeface="Calibri" pitchFamily="34" charset="0"/>
                <a:cs typeface="Calibri" pitchFamily="34" charset="0"/>
              </a:rPr>
              <a:t>Unique to Springer</a:t>
            </a:r>
            <a:endParaRPr lang="en-US" b="1"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431540" y="944724"/>
            <a:ext cx="6553200" cy="4026743"/>
          </a:xfrm>
        </p:spPr>
        <p:txBody>
          <a:bodyPr wrap="square">
            <a:spAutoFit/>
          </a:bodyPr>
          <a:lstStyle/>
          <a:p>
            <a:r>
              <a:rPr lang="en-US" sz="1800" b="1" dirty="0" err="1" smtClean="0">
                <a:solidFill>
                  <a:srgbClr val="002060"/>
                </a:solidFill>
                <a:latin typeface="Calibri" pitchFamily="34" charset="0"/>
                <a:cs typeface="Calibri" pitchFamily="34" charset="0"/>
              </a:rPr>
              <a:t>SpringerBriefs</a:t>
            </a:r>
            <a:r>
              <a:rPr lang="en-US" sz="1800" dirty="0" smtClean="0">
                <a:solidFill>
                  <a:srgbClr val="002060"/>
                </a:solidFill>
                <a:latin typeface="Calibri" pitchFamily="34" charset="0"/>
                <a:cs typeface="Calibri" pitchFamily="34" charset="0"/>
              </a:rPr>
              <a:t> (</a:t>
            </a:r>
            <a:r>
              <a:rPr lang="en-US" sz="1800" dirty="0" smtClean="0">
                <a:solidFill>
                  <a:srgbClr val="002060"/>
                </a:solidFill>
                <a:latin typeface="Calibri" pitchFamily="34" charset="0"/>
                <a:cs typeface="Calibri" pitchFamily="34" charset="0"/>
                <a:hlinkClick r:id="rId3"/>
              </a:rPr>
              <a:t>link</a:t>
            </a:r>
            <a:r>
              <a:rPr lang="en-US" sz="1800" dirty="0" smtClean="0">
                <a:solidFill>
                  <a:srgbClr val="002060"/>
                </a:solidFill>
                <a:latin typeface="Calibri" pitchFamily="34" charset="0"/>
                <a:cs typeface="Calibri" pitchFamily="34" charset="0"/>
              </a:rPr>
              <a:t>)</a:t>
            </a:r>
          </a:p>
          <a:p>
            <a:pPr lvl="1"/>
            <a:r>
              <a:rPr lang="en-US" sz="1800" dirty="0" smtClean="0">
                <a:solidFill>
                  <a:srgbClr val="002060"/>
                </a:solidFill>
                <a:latin typeface="Calibri" pitchFamily="34" charset="0"/>
                <a:cs typeface="Calibri" pitchFamily="34" charset="0"/>
              </a:rPr>
              <a:t>Providing a format for publishing research, longer than an article, shorter than a book</a:t>
            </a:r>
          </a:p>
          <a:p>
            <a:pPr lvl="1"/>
            <a:r>
              <a:rPr lang="en-US" sz="1800" dirty="0" smtClean="0">
                <a:solidFill>
                  <a:srgbClr val="002060"/>
                </a:solidFill>
                <a:latin typeface="Calibri" pitchFamily="34" charset="0"/>
                <a:cs typeface="Calibri" pitchFamily="34" charset="0"/>
              </a:rPr>
              <a:t>Between 50 and 125 pages</a:t>
            </a:r>
          </a:p>
          <a:p>
            <a:pPr lvl="1"/>
            <a:r>
              <a:rPr lang="en-US" sz="2000" dirty="0" smtClean="0">
                <a:solidFill>
                  <a:srgbClr val="002060"/>
                </a:solidFill>
                <a:latin typeface="Calibri" pitchFamily="34" charset="0"/>
                <a:cs typeface="Calibri" pitchFamily="34" charset="0"/>
              </a:rPr>
              <a:t>Organized</a:t>
            </a:r>
            <a:r>
              <a:rPr lang="en-US" sz="1800" dirty="0" smtClean="0">
                <a:solidFill>
                  <a:srgbClr val="002060"/>
                </a:solidFill>
                <a:latin typeface="Calibri" pitchFamily="34" charset="0"/>
                <a:cs typeface="Calibri" pitchFamily="34" charset="0"/>
              </a:rPr>
              <a:t> in focused subject series</a:t>
            </a:r>
          </a:p>
          <a:p>
            <a:pPr lvl="1">
              <a:buNone/>
            </a:pPr>
            <a:endParaRPr lang="en-US" sz="1800" dirty="0" smtClean="0">
              <a:solidFill>
                <a:srgbClr val="002060"/>
              </a:solidFill>
              <a:latin typeface="Calibri" pitchFamily="34" charset="0"/>
              <a:cs typeface="Calibri" pitchFamily="34" charset="0"/>
            </a:endParaRPr>
          </a:p>
          <a:p>
            <a:pPr lvl="1">
              <a:buNone/>
            </a:pPr>
            <a:endParaRPr lang="en-US" sz="1800" dirty="0" smtClean="0">
              <a:solidFill>
                <a:srgbClr val="002060"/>
              </a:solidFill>
              <a:latin typeface="Calibri" pitchFamily="34" charset="0"/>
              <a:cs typeface="Calibri" pitchFamily="34" charset="0"/>
            </a:endParaRPr>
          </a:p>
          <a:p>
            <a:r>
              <a:rPr lang="en-US" sz="1800" b="1" dirty="0" err="1" smtClean="0">
                <a:solidFill>
                  <a:srgbClr val="002060"/>
                </a:solidFill>
                <a:latin typeface="Calibri" pitchFamily="34" charset="0"/>
                <a:cs typeface="Calibri" pitchFamily="34" charset="0"/>
              </a:rPr>
              <a:t>SpringerReference</a:t>
            </a:r>
            <a:r>
              <a:rPr lang="en-US" sz="1800" dirty="0" smtClean="0">
                <a:solidFill>
                  <a:srgbClr val="002060"/>
                </a:solidFill>
                <a:latin typeface="Calibri" pitchFamily="34" charset="0"/>
                <a:cs typeface="Calibri" pitchFamily="34" charset="0"/>
              </a:rPr>
              <a:t> (</a:t>
            </a:r>
            <a:r>
              <a:rPr lang="en-US" sz="1800" dirty="0" smtClean="0">
                <a:solidFill>
                  <a:srgbClr val="002060"/>
                </a:solidFill>
                <a:latin typeface="Calibri" pitchFamily="34" charset="0"/>
                <a:cs typeface="Calibri" pitchFamily="34" charset="0"/>
                <a:hlinkClick r:id="rId4"/>
              </a:rPr>
              <a:t>link</a:t>
            </a:r>
            <a:r>
              <a:rPr lang="en-US" sz="1800" dirty="0" smtClean="0">
                <a:solidFill>
                  <a:srgbClr val="002060"/>
                </a:solidFill>
                <a:latin typeface="Calibri" pitchFamily="34" charset="0"/>
                <a:cs typeface="Calibri" pitchFamily="34" charset="0"/>
              </a:rPr>
              <a:t>)</a:t>
            </a:r>
          </a:p>
          <a:p>
            <a:pPr lvl="1"/>
            <a:r>
              <a:rPr lang="en-US" sz="1800" dirty="0" smtClean="0">
                <a:solidFill>
                  <a:srgbClr val="002060"/>
                </a:solidFill>
                <a:latin typeface="Calibri" pitchFamily="34" charset="0"/>
                <a:cs typeface="Calibri" pitchFamily="34" charset="0"/>
              </a:rPr>
              <a:t>Dynamic platform with updates, much like </a:t>
            </a:r>
            <a:r>
              <a:rPr lang="en-US" sz="1800" dirty="0" err="1" smtClean="0">
                <a:solidFill>
                  <a:srgbClr val="002060"/>
                </a:solidFill>
                <a:latin typeface="Calibri" pitchFamily="34" charset="0"/>
                <a:cs typeface="Calibri" pitchFamily="34" charset="0"/>
              </a:rPr>
              <a:t>WikiPedia</a:t>
            </a:r>
            <a:r>
              <a:rPr lang="en-US" sz="1800" dirty="0" smtClean="0">
                <a:solidFill>
                  <a:srgbClr val="002060"/>
                </a:solidFill>
                <a:latin typeface="Calibri" pitchFamily="34" charset="0"/>
                <a:cs typeface="Calibri" pitchFamily="34" charset="0"/>
              </a:rPr>
              <a:t> (but peer reviewed)</a:t>
            </a:r>
          </a:p>
          <a:p>
            <a:pPr lvl="1"/>
            <a:r>
              <a:rPr lang="en-US" sz="1800" dirty="0" smtClean="0">
                <a:solidFill>
                  <a:srgbClr val="002060"/>
                </a:solidFill>
                <a:latin typeface="Calibri" pitchFamily="34" charset="0"/>
                <a:cs typeface="Calibri" pitchFamily="34" charset="0"/>
              </a:rPr>
              <a:t>Final Reference Work on SpringerLink and available in print</a:t>
            </a:r>
          </a:p>
        </p:txBody>
      </p:sp>
      <p:pic>
        <p:nvPicPr>
          <p:cNvPr id="4098" name="Picture 2"/>
          <p:cNvPicPr>
            <a:picLocks noChangeAspect="1" noChangeArrowheads="1"/>
          </p:cNvPicPr>
          <p:nvPr/>
        </p:nvPicPr>
        <p:blipFill>
          <a:blip r:embed="rId5" cstate="print"/>
          <a:srcRect/>
          <a:stretch>
            <a:fillRect/>
          </a:stretch>
        </p:blipFill>
        <p:spPr bwMode="auto">
          <a:xfrm>
            <a:off x="7560332" y="1676400"/>
            <a:ext cx="1143382" cy="1737360"/>
          </a:xfrm>
          <a:prstGeom prst="rect">
            <a:avLst/>
          </a:prstGeom>
          <a:noFill/>
          <a:ln w="9525">
            <a:noFill/>
            <a:miter lim="800000"/>
            <a:headEnd/>
            <a:tailEnd/>
          </a:ln>
        </p:spPr>
      </p:pic>
      <p:pic>
        <p:nvPicPr>
          <p:cNvPr id="6" name="Picture 5" descr="9780387354200_133x95"/>
          <p:cNvPicPr>
            <a:picLocks noChangeAspect="1" noChangeArrowheads="1"/>
          </p:cNvPicPr>
          <p:nvPr/>
        </p:nvPicPr>
        <p:blipFill>
          <a:blip r:embed="rId6" cstate="print"/>
          <a:srcRect/>
          <a:stretch>
            <a:fillRect/>
          </a:stretch>
        </p:blipFill>
        <p:spPr bwMode="auto">
          <a:xfrm>
            <a:off x="7560332" y="3886200"/>
            <a:ext cx="1240966" cy="17373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8170" y="188640"/>
            <a:ext cx="8305800" cy="304699"/>
          </a:xfrm>
        </p:spPr>
        <p:txBody>
          <a:bodyPr/>
          <a:lstStyle/>
          <a:p>
            <a:r>
              <a:rPr lang="en-US" dirty="0" smtClean="0">
                <a:solidFill>
                  <a:srgbClr val="002060"/>
                </a:solidFill>
                <a:latin typeface="Calibri" pitchFamily="34" charset="0"/>
                <a:cs typeface="Calibri" pitchFamily="34" charset="0"/>
              </a:rPr>
              <a:t>When you publish your book with Springer</a:t>
            </a:r>
            <a:endParaRPr lang="en-US"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431540" y="982685"/>
            <a:ext cx="4862513" cy="4591000"/>
          </a:xfrm>
        </p:spPr>
        <p:txBody>
          <a:bodyPr/>
          <a:lstStyle/>
          <a:p>
            <a:r>
              <a:rPr lang="en-US" sz="1800" dirty="0" smtClean="0">
                <a:solidFill>
                  <a:srgbClr val="002060"/>
                </a:solidFill>
                <a:latin typeface="Calibri" pitchFamily="34" charset="0"/>
                <a:cs typeface="Calibri" pitchFamily="34" charset="0"/>
              </a:rPr>
              <a:t>All books available as eBook and/or traditional print (POD = Print on Demand).</a:t>
            </a:r>
          </a:p>
          <a:p>
            <a:r>
              <a:rPr lang="en-US" sz="1800" dirty="0" smtClean="0">
                <a:solidFill>
                  <a:srgbClr val="002060"/>
                </a:solidFill>
                <a:latin typeface="Calibri" pitchFamily="34" charset="0"/>
                <a:cs typeface="Calibri" pitchFamily="34" charset="0"/>
              </a:rPr>
              <a:t>Simple, easy procedures.</a:t>
            </a:r>
          </a:p>
          <a:p>
            <a:r>
              <a:rPr lang="en-US" sz="1800" dirty="0" smtClean="0">
                <a:solidFill>
                  <a:srgbClr val="002060"/>
                </a:solidFill>
                <a:latin typeface="Calibri" pitchFamily="34" charset="0"/>
                <a:cs typeface="Calibri" pitchFamily="34" charset="0"/>
              </a:rPr>
              <a:t>Proposals are externally reviewed.</a:t>
            </a:r>
          </a:p>
          <a:p>
            <a:r>
              <a:rPr lang="en-US" sz="1800" dirty="0" smtClean="0">
                <a:solidFill>
                  <a:srgbClr val="002060"/>
                </a:solidFill>
                <a:latin typeface="Calibri" pitchFamily="34" charset="0"/>
                <a:cs typeface="Calibri" pitchFamily="34" charset="0"/>
              </a:rPr>
              <a:t>Springer carries out all the typesetting, formatting, etc.</a:t>
            </a:r>
          </a:p>
          <a:p>
            <a:r>
              <a:rPr lang="en-US" sz="1800" dirty="0" smtClean="0">
                <a:solidFill>
                  <a:srgbClr val="002060"/>
                </a:solidFill>
                <a:latin typeface="Calibri" pitchFamily="34" charset="0"/>
                <a:cs typeface="Calibri" pitchFamily="34" charset="0"/>
              </a:rPr>
              <a:t>Springer Editors guide you through the process.</a:t>
            </a:r>
          </a:p>
          <a:p>
            <a:r>
              <a:rPr lang="en-US" sz="1800" dirty="0" smtClean="0">
                <a:solidFill>
                  <a:srgbClr val="002060"/>
                </a:solidFill>
                <a:latin typeface="Calibri" pitchFamily="34" charset="0"/>
                <a:cs typeface="Calibri" pitchFamily="34" charset="0"/>
              </a:rPr>
              <a:t>Publishing with Springer doesn’t cost you anything.</a:t>
            </a:r>
          </a:p>
          <a:p>
            <a:r>
              <a:rPr lang="en-US" sz="1800" dirty="0" smtClean="0">
                <a:solidFill>
                  <a:srgbClr val="002060"/>
                </a:solidFill>
                <a:latin typeface="Calibri" pitchFamily="34" charset="0"/>
                <a:cs typeface="Calibri" pitchFamily="34" charset="0"/>
              </a:rPr>
              <a:t>Complementary copies for participating authors and editors.</a:t>
            </a:r>
          </a:p>
          <a:p>
            <a:r>
              <a:rPr lang="en-US" sz="1800" dirty="0" smtClean="0">
                <a:solidFill>
                  <a:srgbClr val="002060"/>
                </a:solidFill>
                <a:latin typeface="Calibri" pitchFamily="34" charset="0"/>
                <a:cs typeface="Calibri" pitchFamily="34" charset="0"/>
              </a:rPr>
              <a:t>33% discount on all other Springer books.</a:t>
            </a:r>
          </a:p>
          <a:p>
            <a:endParaRPr lang="en-US" sz="1800" dirty="0" smtClean="0">
              <a:solidFill>
                <a:srgbClr val="002060"/>
              </a:solidFill>
              <a:latin typeface="Calibri" pitchFamily="34" charset="0"/>
              <a:cs typeface="Calibri" pitchFamily="34" charset="0"/>
            </a:endParaRPr>
          </a:p>
        </p:txBody>
      </p:sp>
      <p:grpSp>
        <p:nvGrpSpPr>
          <p:cNvPr id="4" name="Group 3"/>
          <p:cNvGrpSpPr/>
          <p:nvPr/>
        </p:nvGrpSpPr>
        <p:grpSpPr>
          <a:xfrm>
            <a:off x="5615460" y="936016"/>
            <a:ext cx="3291840" cy="5404551"/>
            <a:chOff x="5168592" y="404664"/>
            <a:chExt cx="3291840" cy="5404551"/>
          </a:xfrm>
        </p:grpSpPr>
        <p:sp>
          <p:nvSpPr>
            <p:cNvPr id="5" name="Rounded Rectangle 4"/>
            <p:cNvSpPr/>
            <p:nvPr/>
          </p:nvSpPr>
          <p:spPr bwMode="auto">
            <a:xfrm>
              <a:off x="5168592" y="404664"/>
              <a:ext cx="3291840" cy="646986"/>
            </a:xfrm>
            <a:prstGeom prst="roundRect">
              <a:avLst/>
            </a:prstGeom>
            <a:solidFill>
              <a:srgbClr val="D1DDE9"/>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Arial" charset="0"/>
                </a:rPr>
                <a:t>When you submit a book (proposal) </a:t>
              </a:r>
            </a:p>
          </p:txBody>
        </p:sp>
        <p:sp>
          <p:nvSpPr>
            <p:cNvPr id="6" name="Rounded Rectangle 5"/>
            <p:cNvSpPr/>
            <p:nvPr/>
          </p:nvSpPr>
          <p:spPr>
            <a:xfrm>
              <a:off x="5351462" y="1209055"/>
              <a:ext cx="2743200" cy="57888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defRPr/>
              </a:pPr>
              <a:r>
                <a:rPr lang="en-GB" sz="1400" dirty="0">
                  <a:solidFill>
                    <a:srgbClr val="FF3300"/>
                  </a:solidFill>
                </a:rPr>
                <a:t>Submit proposal to Publishing Editor</a:t>
              </a:r>
              <a:endParaRPr lang="en-US" sz="1400" i="1" dirty="0">
                <a:solidFill>
                  <a:srgbClr val="FF3300"/>
                </a:solidFill>
              </a:endParaRPr>
            </a:p>
          </p:txBody>
        </p:sp>
        <p:sp>
          <p:nvSpPr>
            <p:cNvPr id="7" name="Rounded Rectangle 6"/>
            <p:cNvSpPr/>
            <p:nvPr/>
          </p:nvSpPr>
          <p:spPr>
            <a:xfrm>
              <a:off x="5351463" y="2012312"/>
              <a:ext cx="2743200" cy="340519"/>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dirty="0">
                  <a:solidFill>
                    <a:srgbClr val="FF3300"/>
                  </a:solidFill>
                </a:rPr>
                <a:t>Book proposal review</a:t>
              </a:r>
              <a:endParaRPr lang="en-US" sz="1400" dirty="0">
                <a:solidFill>
                  <a:srgbClr val="FF3300"/>
                </a:solidFill>
              </a:endParaRPr>
            </a:p>
          </p:txBody>
        </p:sp>
        <p:sp>
          <p:nvSpPr>
            <p:cNvPr id="8" name="Rounded Rectangle 7"/>
            <p:cNvSpPr/>
            <p:nvPr/>
          </p:nvSpPr>
          <p:spPr>
            <a:xfrm>
              <a:off x="5351463" y="3353040"/>
              <a:ext cx="2743200" cy="340519"/>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dirty="0">
                  <a:solidFill>
                    <a:srgbClr val="FF3300"/>
                  </a:solidFill>
                </a:rPr>
                <a:t>Submit manuscript</a:t>
              </a:r>
              <a:endParaRPr lang="en-US" sz="1400" dirty="0">
                <a:solidFill>
                  <a:srgbClr val="FF3300"/>
                </a:solidFill>
              </a:endParaRPr>
            </a:p>
          </p:txBody>
        </p:sp>
        <p:sp>
          <p:nvSpPr>
            <p:cNvPr id="9" name="Rounded Rectangle 8"/>
            <p:cNvSpPr/>
            <p:nvPr/>
          </p:nvSpPr>
          <p:spPr>
            <a:xfrm>
              <a:off x="5351463" y="4650318"/>
              <a:ext cx="2743200" cy="57888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dirty="0">
                  <a:solidFill>
                    <a:srgbClr val="FF3300"/>
                  </a:solidFill>
                </a:rPr>
                <a:t>Print proofs: </a:t>
              </a:r>
              <a:r>
                <a:rPr lang="en-GB" sz="1400" dirty="0" smtClean="0">
                  <a:solidFill>
                    <a:srgbClr val="FF3300"/>
                  </a:solidFill>
                </a:rPr>
                <a:t>minor </a:t>
              </a:r>
              <a:r>
                <a:rPr lang="en-GB" sz="1400" dirty="0">
                  <a:solidFill>
                    <a:srgbClr val="FF3300"/>
                  </a:solidFill>
                </a:rPr>
                <a:t>changes and corrections</a:t>
              </a:r>
              <a:endParaRPr lang="en-US" sz="1400" dirty="0">
                <a:solidFill>
                  <a:srgbClr val="FF3300"/>
                </a:solidFill>
              </a:endParaRPr>
            </a:p>
          </p:txBody>
        </p:sp>
        <p:sp>
          <p:nvSpPr>
            <p:cNvPr id="10" name="Rounded Rectangle 9"/>
            <p:cNvSpPr/>
            <p:nvPr/>
          </p:nvSpPr>
          <p:spPr>
            <a:xfrm>
              <a:off x="5351463" y="3945359"/>
              <a:ext cx="2743200" cy="57888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dirty="0">
                  <a:solidFill>
                    <a:srgbClr val="FF3300"/>
                  </a:solidFill>
                </a:rPr>
                <a:t>Editing, typesetting and formatting</a:t>
              </a:r>
              <a:endParaRPr lang="en-US" sz="1400" dirty="0">
                <a:solidFill>
                  <a:srgbClr val="FF3300"/>
                </a:solidFill>
              </a:endParaRPr>
            </a:p>
          </p:txBody>
        </p:sp>
        <p:sp>
          <p:nvSpPr>
            <p:cNvPr id="11" name="Rounded Rectangle 10"/>
            <p:cNvSpPr/>
            <p:nvPr/>
          </p:nvSpPr>
          <p:spPr>
            <a:xfrm>
              <a:off x="5351463" y="5468696"/>
              <a:ext cx="2743200" cy="340519"/>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dirty="0">
                  <a:solidFill>
                    <a:srgbClr val="FF3300"/>
                  </a:solidFill>
                </a:rPr>
                <a:t>Book published!</a:t>
              </a:r>
              <a:endParaRPr lang="en-US" sz="1400" i="1" dirty="0">
                <a:solidFill>
                  <a:srgbClr val="FF3300"/>
                </a:solidFill>
              </a:endParaRPr>
            </a:p>
          </p:txBody>
        </p:sp>
        <p:sp>
          <p:nvSpPr>
            <p:cNvPr id="12" name="Rounded Rectangle 11"/>
            <p:cNvSpPr/>
            <p:nvPr/>
          </p:nvSpPr>
          <p:spPr>
            <a:xfrm>
              <a:off x="5351463" y="2577207"/>
              <a:ext cx="2743200" cy="57888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defRPr/>
              </a:pPr>
              <a:r>
                <a:rPr lang="en-GB" sz="1400" dirty="0">
                  <a:solidFill>
                    <a:srgbClr val="FF3300"/>
                  </a:solidFill>
                </a:rPr>
                <a:t>Invite authors, prepare manuscript</a:t>
              </a:r>
              <a:endParaRPr lang="en-US" sz="1400" dirty="0">
                <a:solidFill>
                  <a:srgbClr val="FF3300"/>
                </a:solidFill>
              </a:endParaRPr>
            </a:p>
          </p:txBody>
        </p:sp>
        <p:sp>
          <p:nvSpPr>
            <p:cNvPr id="13" name="Curved Left Arrow 12"/>
            <p:cNvSpPr/>
            <p:nvPr/>
          </p:nvSpPr>
          <p:spPr bwMode="auto">
            <a:xfrm>
              <a:off x="7915432" y="1499604"/>
              <a:ext cx="396044" cy="338554"/>
            </a:xfrm>
            <a:prstGeom prst="curvedLef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rgbClr val="FF3300"/>
                </a:solidFill>
                <a:effectLst/>
                <a:latin typeface="Arial" charset="0"/>
              </a:endParaRPr>
            </a:p>
          </p:txBody>
        </p:sp>
        <p:sp>
          <p:nvSpPr>
            <p:cNvPr id="14" name="Curved Left Arrow 13"/>
            <p:cNvSpPr/>
            <p:nvPr/>
          </p:nvSpPr>
          <p:spPr bwMode="auto">
            <a:xfrm>
              <a:off x="7929080" y="2204864"/>
              <a:ext cx="396044" cy="338554"/>
            </a:xfrm>
            <a:prstGeom prst="curvedLef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rgbClr val="FF3300"/>
                </a:solidFill>
                <a:effectLst/>
                <a:latin typeface="Arial" charset="0"/>
              </a:endParaRPr>
            </a:p>
          </p:txBody>
        </p:sp>
        <p:sp>
          <p:nvSpPr>
            <p:cNvPr id="15" name="Curved Left Arrow 14"/>
            <p:cNvSpPr/>
            <p:nvPr/>
          </p:nvSpPr>
          <p:spPr bwMode="auto">
            <a:xfrm>
              <a:off x="7929080" y="2888940"/>
              <a:ext cx="396044" cy="338554"/>
            </a:xfrm>
            <a:prstGeom prst="curvedLef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rgbClr val="FF3300"/>
                </a:solidFill>
                <a:effectLst/>
                <a:latin typeface="Arial" charset="0"/>
              </a:endParaRPr>
            </a:p>
          </p:txBody>
        </p:sp>
        <p:sp>
          <p:nvSpPr>
            <p:cNvPr id="16" name="Curved Left Arrow 15"/>
            <p:cNvSpPr/>
            <p:nvPr/>
          </p:nvSpPr>
          <p:spPr bwMode="auto">
            <a:xfrm>
              <a:off x="7934020" y="3609020"/>
              <a:ext cx="396044" cy="338554"/>
            </a:xfrm>
            <a:prstGeom prst="curvedLef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rgbClr val="FF3300"/>
                </a:solidFill>
                <a:effectLst/>
                <a:latin typeface="Arial" charset="0"/>
              </a:endParaRPr>
            </a:p>
          </p:txBody>
        </p:sp>
        <p:sp>
          <p:nvSpPr>
            <p:cNvPr id="17" name="Curved Left Arrow 16"/>
            <p:cNvSpPr/>
            <p:nvPr/>
          </p:nvSpPr>
          <p:spPr bwMode="auto">
            <a:xfrm>
              <a:off x="7929080" y="4293096"/>
              <a:ext cx="396044" cy="338554"/>
            </a:xfrm>
            <a:prstGeom prst="curvedLef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rgbClr val="FF3300"/>
                </a:solidFill>
                <a:effectLst/>
                <a:latin typeface="Arial" charset="0"/>
              </a:endParaRPr>
            </a:p>
          </p:txBody>
        </p:sp>
        <p:sp>
          <p:nvSpPr>
            <p:cNvPr id="18" name="Curved Left Arrow 17"/>
            <p:cNvSpPr/>
            <p:nvPr/>
          </p:nvSpPr>
          <p:spPr bwMode="auto">
            <a:xfrm>
              <a:off x="7929080" y="5021168"/>
              <a:ext cx="396044" cy="338554"/>
            </a:xfrm>
            <a:prstGeom prst="curvedLef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rgbClr val="FF3300"/>
                </a:solidFill>
                <a:effectLst/>
                <a:latin typeface="Arial"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88640"/>
            <a:ext cx="8305800" cy="304699"/>
          </a:xfrm>
        </p:spPr>
        <p:txBody>
          <a:bodyPr/>
          <a:lstStyle/>
          <a:p>
            <a:r>
              <a:rPr lang="en-US" dirty="0" smtClean="0">
                <a:solidFill>
                  <a:srgbClr val="002060"/>
                </a:solidFill>
                <a:latin typeface="Calibri" pitchFamily="34" charset="0"/>
                <a:cs typeface="Calibri" pitchFamily="34" charset="0"/>
              </a:rPr>
              <a:t>Springer helps you from A to Z</a:t>
            </a:r>
          </a:p>
        </p:txBody>
      </p:sp>
      <p:sp>
        <p:nvSpPr>
          <p:cNvPr id="3" name="Content Placeholder 2"/>
          <p:cNvSpPr>
            <a:spLocks noGrp="1"/>
          </p:cNvSpPr>
          <p:nvPr>
            <p:ph idx="4294967295"/>
          </p:nvPr>
        </p:nvSpPr>
        <p:spPr>
          <a:xfrm>
            <a:off x="251520" y="944724"/>
            <a:ext cx="8305800" cy="4578176"/>
          </a:xfrm>
        </p:spPr>
        <p:txBody>
          <a:bodyPr/>
          <a:lstStyle/>
          <a:p>
            <a:r>
              <a:rPr lang="en-US" sz="1800" b="1" dirty="0" smtClean="0">
                <a:solidFill>
                  <a:srgbClr val="002060"/>
                </a:solidFill>
                <a:latin typeface="Calibri" pitchFamily="34" charset="0"/>
                <a:cs typeface="Calibri" pitchFamily="34" charset="0"/>
              </a:rPr>
              <a:t>Online Article Submission </a:t>
            </a:r>
            <a:r>
              <a:rPr lang="en-US" sz="1800" dirty="0" smtClean="0">
                <a:solidFill>
                  <a:srgbClr val="002060"/>
                </a:solidFill>
                <a:latin typeface="Calibri" pitchFamily="34" charset="0"/>
                <a:cs typeface="Calibri" pitchFamily="34" charset="0"/>
              </a:rPr>
              <a:t>– Online submission and review system primarily used are “Editorial Manager” or “</a:t>
            </a:r>
            <a:r>
              <a:rPr lang="en-US" sz="1800" dirty="0" err="1" smtClean="0">
                <a:solidFill>
                  <a:srgbClr val="002060"/>
                </a:solidFill>
                <a:latin typeface="Calibri" pitchFamily="34" charset="0"/>
                <a:cs typeface="Calibri" pitchFamily="34" charset="0"/>
              </a:rPr>
              <a:t>ManuscriptCentral</a:t>
            </a:r>
            <a:r>
              <a:rPr lang="en-US" sz="1800" dirty="0" smtClean="0">
                <a:solidFill>
                  <a:srgbClr val="002060"/>
                </a:solidFill>
                <a:latin typeface="Calibri" pitchFamily="34" charset="0"/>
                <a:cs typeface="Calibri" pitchFamily="34" charset="0"/>
              </a:rPr>
              <a:t>” (depending on the journal). Authors have their own account on springer.com to track their submissions.</a:t>
            </a:r>
          </a:p>
          <a:p>
            <a:r>
              <a:rPr lang="en-US" sz="1800" b="1" dirty="0" smtClean="0">
                <a:solidFill>
                  <a:srgbClr val="002060"/>
                </a:solidFill>
                <a:latin typeface="Calibri" pitchFamily="34" charset="0"/>
                <a:cs typeface="Calibri" pitchFamily="34" charset="0"/>
              </a:rPr>
              <a:t>MyPublication</a:t>
            </a:r>
            <a:r>
              <a:rPr lang="en-US" sz="1800" dirty="0" smtClean="0">
                <a:solidFill>
                  <a:srgbClr val="002060"/>
                </a:solidFill>
                <a:latin typeface="Calibri" pitchFamily="34" charset="0"/>
                <a:cs typeface="Calibri" pitchFamily="34" charset="0"/>
              </a:rPr>
              <a:t> –In MyPublication you can set your administrative preferences like whether you wish to publish the article Open Access or through traditional publication. Whether the article contains color figures or not and here you can order off-prints and a poster for your article. Finally you sign up for Article Tracking to stay informed of the next steps.</a:t>
            </a:r>
          </a:p>
          <a:p>
            <a:r>
              <a:rPr lang="en-US" sz="1800" b="1" dirty="0" smtClean="0">
                <a:solidFill>
                  <a:srgbClr val="002060"/>
                </a:solidFill>
                <a:latin typeface="Calibri" pitchFamily="34" charset="0"/>
                <a:cs typeface="Calibri" pitchFamily="34" charset="0"/>
              </a:rPr>
              <a:t>Article Tracking </a:t>
            </a:r>
            <a:r>
              <a:rPr lang="en-US" sz="1800" dirty="0" smtClean="0">
                <a:solidFill>
                  <a:srgbClr val="002060"/>
                </a:solidFill>
                <a:latin typeface="Calibri" pitchFamily="34" charset="0"/>
                <a:cs typeface="Calibri" pitchFamily="34" charset="0"/>
              </a:rPr>
              <a:t>- Once the article has been submitted and accepted for review, the Article Tracking helps you through the process in 7 steps, you will receive email notifications and will also inform you when you are required to do something such as approve proofs. Article Tracking will inform you once the article is published ‘online first’ and when it is published in print.</a:t>
            </a:r>
          </a:p>
          <a:p>
            <a:r>
              <a:rPr lang="en-US" sz="1800" b="1" dirty="0" smtClean="0">
                <a:solidFill>
                  <a:srgbClr val="002060"/>
                </a:solidFill>
                <a:latin typeface="Calibri" pitchFamily="34" charset="0"/>
                <a:cs typeface="Calibri" pitchFamily="34" charset="0"/>
              </a:rPr>
              <a:t>Satisfaction Survey </a:t>
            </a:r>
            <a:r>
              <a:rPr lang="en-US" sz="1800" dirty="0" smtClean="0">
                <a:solidFill>
                  <a:srgbClr val="002060"/>
                </a:solidFill>
                <a:latin typeface="Calibri" pitchFamily="34" charset="0"/>
                <a:cs typeface="Calibri" pitchFamily="34" charset="0"/>
              </a:rPr>
              <a:t>–  you will be asked to complete a short survey to help us to improve our services.</a:t>
            </a:r>
          </a:p>
        </p:txBody>
      </p:sp>
    </p:spTree>
    <p:extLst>
      <p:ext uri="{BB962C8B-B14F-4D97-AF65-F5344CB8AC3E}">
        <p14:creationId xmlns:p14="http://schemas.microsoft.com/office/powerpoint/2010/main" val="42879728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24644"/>
            <a:ext cx="8305800" cy="304699"/>
          </a:xfrm>
        </p:spPr>
        <p:txBody>
          <a:bodyPr/>
          <a:lstStyle/>
          <a:p>
            <a:r>
              <a:rPr lang="en-US" dirty="0" smtClean="0">
                <a:solidFill>
                  <a:srgbClr val="002060"/>
                </a:solidFill>
                <a:latin typeface="Calibri" pitchFamily="34" charset="0"/>
                <a:cs typeface="Calibri" pitchFamily="34" charset="0"/>
              </a:rPr>
              <a:t>Springer for Authors</a:t>
            </a:r>
            <a:endParaRPr lang="en-US"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359532" y="1160748"/>
            <a:ext cx="8305800" cy="4129336"/>
          </a:xfrm>
        </p:spPr>
        <p:txBody>
          <a:bodyPr/>
          <a:lstStyle/>
          <a:p>
            <a:r>
              <a:rPr lang="en-US" dirty="0" smtClean="0">
                <a:solidFill>
                  <a:srgbClr val="002060"/>
                </a:solidFill>
                <a:latin typeface="Calibri" pitchFamily="34" charset="0"/>
                <a:cs typeface="Calibri" pitchFamily="34" charset="0"/>
              </a:rPr>
              <a:t>A number of years ago Springer established a marketing department that would only be concerned with the needs of our authors. Many tools are at your disposal, to name a few:</a:t>
            </a:r>
          </a:p>
          <a:p>
            <a:r>
              <a:rPr lang="en-US" b="1" dirty="0" smtClean="0">
                <a:solidFill>
                  <a:srgbClr val="002060"/>
                </a:solidFill>
                <a:latin typeface="Calibri" pitchFamily="34" charset="0"/>
                <a:cs typeface="Calibri" pitchFamily="34" charset="0"/>
              </a:rPr>
              <a:t>Author Homepage </a:t>
            </a:r>
            <a:r>
              <a:rPr lang="en-US" dirty="0" smtClean="0">
                <a:solidFill>
                  <a:srgbClr val="002060"/>
                </a:solidFill>
                <a:latin typeface="Calibri" pitchFamily="34" charset="0"/>
                <a:cs typeface="Calibri" pitchFamily="34" charset="0"/>
              </a:rPr>
              <a:t>(</a:t>
            </a:r>
            <a:r>
              <a:rPr lang="en-US" dirty="0" smtClean="0">
                <a:solidFill>
                  <a:srgbClr val="002060"/>
                </a:solidFill>
                <a:latin typeface="Calibri" pitchFamily="34" charset="0"/>
                <a:cs typeface="Calibri" pitchFamily="34" charset="0"/>
                <a:hlinkClick r:id="rId3"/>
              </a:rPr>
              <a:t>link</a:t>
            </a:r>
            <a:r>
              <a:rPr lang="en-US" dirty="0" smtClean="0">
                <a:solidFill>
                  <a:srgbClr val="002060"/>
                </a:solidFill>
                <a:latin typeface="Calibri" pitchFamily="34" charset="0"/>
                <a:cs typeface="Calibri" pitchFamily="34" charset="0"/>
              </a:rPr>
              <a:t>) –  dedicated page on springer.com to answer to all needs you, as an author, may have.</a:t>
            </a:r>
          </a:p>
          <a:p>
            <a:r>
              <a:rPr lang="en-US" b="1" dirty="0" err="1" smtClean="0">
                <a:solidFill>
                  <a:srgbClr val="002060"/>
                </a:solidFill>
                <a:latin typeface="Calibri" pitchFamily="34" charset="0"/>
                <a:cs typeface="Calibri" pitchFamily="34" charset="0"/>
              </a:rPr>
              <a:t>AuthorZone</a:t>
            </a:r>
            <a:r>
              <a:rPr lang="en-US" dirty="0" smtClean="0">
                <a:solidFill>
                  <a:srgbClr val="002060"/>
                </a:solidFill>
                <a:latin typeface="Calibri" pitchFamily="34" charset="0"/>
                <a:cs typeface="Calibri" pitchFamily="34" charset="0"/>
              </a:rPr>
              <a:t> (</a:t>
            </a:r>
            <a:r>
              <a:rPr lang="en-US" dirty="0" smtClean="0">
                <a:solidFill>
                  <a:srgbClr val="002060"/>
                </a:solidFill>
                <a:latin typeface="Calibri" pitchFamily="34" charset="0"/>
                <a:cs typeface="Calibri" pitchFamily="34" charset="0"/>
                <a:hlinkClick r:id="rId4"/>
              </a:rPr>
              <a:t>link</a:t>
            </a:r>
            <a:r>
              <a:rPr lang="en-US" dirty="0" smtClean="0">
                <a:solidFill>
                  <a:srgbClr val="002060"/>
                </a:solidFill>
                <a:latin typeface="Calibri" pitchFamily="34" charset="0"/>
                <a:cs typeface="Calibri" pitchFamily="34" charset="0"/>
              </a:rPr>
              <a:t>) – a regular newsletter full of tips and interesting news for our authors. Follow the </a:t>
            </a:r>
            <a:r>
              <a:rPr lang="en-US" dirty="0" err="1" smtClean="0">
                <a:solidFill>
                  <a:srgbClr val="002060"/>
                </a:solidFill>
                <a:latin typeface="Calibri" pitchFamily="34" charset="0"/>
                <a:cs typeface="Calibri" pitchFamily="34" charset="0"/>
              </a:rPr>
              <a:t>AuthorZone</a:t>
            </a:r>
            <a:r>
              <a:rPr lang="en-US" dirty="0" smtClean="0">
                <a:solidFill>
                  <a:srgbClr val="002060"/>
                </a:solidFill>
                <a:latin typeface="Calibri" pitchFamily="34" charset="0"/>
                <a:cs typeface="Calibri" pitchFamily="34" charset="0"/>
              </a:rPr>
              <a:t> on facebook (</a:t>
            </a:r>
            <a:r>
              <a:rPr lang="en-US" dirty="0" smtClean="0">
                <a:solidFill>
                  <a:srgbClr val="002060"/>
                </a:solidFill>
                <a:latin typeface="Calibri" pitchFamily="34" charset="0"/>
                <a:cs typeface="Calibri" pitchFamily="34" charset="0"/>
                <a:hlinkClick r:id="rId5"/>
              </a:rPr>
              <a:t>http://www.facebook.com/AuthorZone</a:t>
            </a:r>
            <a:r>
              <a:rPr lang="en-US" dirty="0" smtClean="0">
                <a:solidFill>
                  <a:srgbClr val="002060"/>
                </a:solidFill>
                <a:latin typeface="Calibri" pitchFamily="34" charset="0"/>
                <a:cs typeface="Calibri" pitchFamily="34" charset="0"/>
              </a:rPr>
              <a:t>) or Twitter (</a:t>
            </a:r>
            <a:r>
              <a:rPr lang="en-US" dirty="0" smtClean="0">
                <a:solidFill>
                  <a:srgbClr val="002060"/>
                </a:solidFill>
                <a:latin typeface="Calibri" pitchFamily="34" charset="0"/>
                <a:cs typeface="Calibri" pitchFamily="34" charset="0"/>
                <a:hlinkClick r:id="rId6"/>
              </a:rPr>
              <a:t>http://twitter.com/#!/authorzone</a:t>
            </a:r>
            <a:r>
              <a:rPr lang="en-US" dirty="0" smtClean="0">
                <a:solidFill>
                  <a:srgbClr val="002060"/>
                </a:solidFill>
                <a:latin typeface="Calibri" pitchFamily="34" charset="0"/>
                <a:cs typeface="Calibri" pitchFamily="34" charset="0"/>
              </a:rPr>
              <a:t>).</a:t>
            </a:r>
          </a:p>
          <a:p>
            <a:r>
              <a:rPr lang="en-US" b="1" dirty="0" smtClean="0">
                <a:solidFill>
                  <a:srgbClr val="002060"/>
                </a:solidFill>
                <a:latin typeface="Calibri" pitchFamily="34" charset="0"/>
                <a:cs typeface="Calibri" pitchFamily="34" charset="0"/>
              </a:rPr>
              <a:t>Author Academy</a:t>
            </a:r>
            <a:r>
              <a:rPr lang="en-US" dirty="0" smtClean="0">
                <a:solidFill>
                  <a:srgbClr val="002060"/>
                </a:solidFill>
                <a:latin typeface="Calibri" pitchFamily="34" charset="0"/>
                <a:cs typeface="Calibri" pitchFamily="34" charset="0"/>
              </a:rPr>
              <a:t> (</a:t>
            </a:r>
            <a:r>
              <a:rPr lang="en-US" dirty="0" smtClean="0">
                <a:solidFill>
                  <a:srgbClr val="002060"/>
                </a:solidFill>
                <a:latin typeface="Calibri" pitchFamily="34" charset="0"/>
                <a:cs typeface="Calibri" pitchFamily="34" charset="0"/>
                <a:hlinkClick r:id="rId7"/>
              </a:rPr>
              <a:t>link</a:t>
            </a:r>
            <a:r>
              <a:rPr lang="en-US" dirty="0" smtClean="0">
                <a:solidFill>
                  <a:srgbClr val="002060"/>
                </a:solidFill>
                <a:latin typeface="Calibri" pitchFamily="34" charset="0"/>
                <a:cs typeface="Calibri" pitchFamily="34" charset="0"/>
              </a:rPr>
              <a:t>) – a dynamic platform to answer all questions you may have as a new or as an experienced author.</a:t>
            </a:r>
          </a:p>
          <a:p>
            <a:r>
              <a:rPr lang="en-US" b="1" dirty="0" smtClean="0">
                <a:solidFill>
                  <a:srgbClr val="002060"/>
                </a:solidFill>
                <a:latin typeface="Calibri" pitchFamily="34" charset="0"/>
                <a:cs typeface="Calibri" pitchFamily="34" charset="0"/>
              </a:rPr>
              <a:t>Rights &amp; Permissions</a:t>
            </a:r>
            <a:r>
              <a:rPr lang="en-US" dirty="0" smtClean="0">
                <a:solidFill>
                  <a:srgbClr val="002060"/>
                </a:solidFill>
                <a:latin typeface="Calibri" pitchFamily="34" charset="0"/>
                <a:cs typeface="Calibri" pitchFamily="34" charset="0"/>
              </a:rPr>
              <a:t> (</a:t>
            </a:r>
            <a:r>
              <a:rPr lang="en-US" dirty="0" smtClean="0">
                <a:solidFill>
                  <a:srgbClr val="002060"/>
                </a:solidFill>
                <a:latin typeface="Calibri" pitchFamily="34" charset="0"/>
                <a:cs typeface="Calibri" pitchFamily="34" charset="0"/>
                <a:hlinkClick r:id="rId8"/>
              </a:rPr>
              <a:t>link</a:t>
            </a:r>
            <a:r>
              <a:rPr lang="en-US" dirty="0" smtClean="0">
                <a:solidFill>
                  <a:srgbClr val="002060"/>
                </a:solidFill>
                <a:latin typeface="Calibri" pitchFamily="34" charset="0"/>
                <a:cs typeface="Calibri" pitchFamily="34" charset="0"/>
              </a:rPr>
              <a:t>) – Do you want to do more than just cite another publication? Do you wish to re-use published material? You may want to check with the Rights &amp; Permissions department what the possibilities are.</a:t>
            </a:r>
          </a:p>
        </p:txBody>
      </p:sp>
      <p:pic>
        <p:nvPicPr>
          <p:cNvPr id="4" name="Picture 3" descr="twitter.JPG"/>
          <p:cNvPicPr>
            <a:picLocks noChangeAspect="1"/>
          </p:cNvPicPr>
          <p:nvPr/>
        </p:nvPicPr>
        <p:blipFill>
          <a:blip r:embed="rId9" cstate="print"/>
          <a:srcRect/>
          <a:stretch>
            <a:fillRect/>
          </a:stretch>
        </p:blipFill>
        <p:spPr bwMode="auto">
          <a:xfrm>
            <a:off x="647564" y="5472695"/>
            <a:ext cx="2479365" cy="1196665"/>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l="62011" t="44411" r="13479" b="35953"/>
          <a:stretch>
            <a:fillRect/>
          </a:stretch>
        </p:blipFill>
        <p:spPr bwMode="auto">
          <a:xfrm>
            <a:off x="6120172" y="5403001"/>
            <a:ext cx="2772308" cy="1336052"/>
          </a:xfrm>
          <a:prstGeom prst="rect">
            <a:avLst/>
          </a:prstGeom>
          <a:noFill/>
          <a:ln w="9525">
            <a:noFill/>
            <a:miter lim="800000"/>
            <a:headEnd/>
            <a:tailEnd/>
          </a:ln>
        </p:spPr>
      </p:pic>
    </p:spTree>
    <p:extLst>
      <p:ext uri="{BB962C8B-B14F-4D97-AF65-F5344CB8AC3E}">
        <p14:creationId xmlns:p14="http://schemas.microsoft.com/office/powerpoint/2010/main" val="367041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532" y="116632"/>
            <a:ext cx="8135937" cy="304699"/>
          </a:xfrm>
        </p:spPr>
        <p:txBody>
          <a:bodyPr/>
          <a:lstStyle/>
          <a:p>
            <a:r>
              <a:rPr lang="de-DE" dirty="0" smtClean="0">
                <a:solidFill>
                  <a:schemeClr val="tx1">
                    <a:lumMod val="90000"/>
                    <a:lumOff val="10000"/>
                  </a:schemeClr>
                </a:solidFill>
              </a:rPr>
              <a:t>springer.com</a:t>
            </a:r>
            <a:endParaRPr lang="de-DE" dirty="0">
              <a:solidFill>
                <a:schemeClr val="tx1">
                  <a:lumMod val="90000"/>
                  <a:lumOff val="10000"/>
                </a:schemeClr>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334500"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62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0656" y="116632"/>
            <a:ext cx="8305800" cy="304699"/>
          </a:xfrm>
        </p:spPr>
        <p:txBody>
          <a:bodyPr/>
          <a:lstStyle/>
          <a:p>
            <a:r>
              <a:rPr lang="en-US" dirty="0" smtClean="0">
                <a:solidFill>
                  <a:srgbClr val="002060"/>
                </a:solidFill>
                <a:latin typeface="Calibri" pitchFamily="34" charset="0"/>
                <a:cs typeface="Calibri" pitchFamily="34" charset="0"/>
              </a:rPr>
              <a:t>Language editing with </a:t>
            </a:r>
            <a:r>
              <a:rPr lang="en-US" dirty="0" err="1" smtClean="0">
                <a:solidFill>
                  <a:srgbClr val="002060"/>
                </a:solidFill>
                <a:latin typeface="Calibri" pitchFamily="34" charset="0"/>
                <a:cs typeface="Calibri" pitchFamily="34" charset="0"/>
              </a:rPr>
              <a:t>Edanz</a:t>
            </a:r>
            <a:endParaRPr lang="en-US"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370656" y="1052736"/>
            <a:ext cx="8305800" cy="5039841"/>
          </a:xfrm>
        </p:spPr>
        <p:txBody>
          <a:bodyPr/>
          <a:lstStyle/>
          <a:p>
            <a:r>
              <a:rPr lang="en-US" dirty="0" err="1" smtClean="0">
                <a:solidFill>
                  <a:srgbClr val="002060"/>
                </a:solidFill>
                <a:latin typeface="Calibri" pitchFamily="34" charset="0"/>
                <a:cs typeface="Calibri" pitchFamily="34" charset="0"/>
              </a:rPr>
              <a:t>Edanz</a:t>
            </a:r>
            <a:r>
              <a:rPr lang="en-US" dirty="0" smtClean="0">
                <a:solidFill>
                  <a:srgbClr val="002060"/>
                </a:solidFill>
                <a:latin typeface="Calibri" pitchFamily="34" charset="0"/>
                <a:cs typeface="Calibri" pitchFamily="34" charset="0"/>
              </a:rPr>
              <a:t> is an external company, independent of Springer. Using an editing service is neither a requirement nor a guarantee of acceptance for publication. </a:t>
            </a:r>
            <a:r>
              <a:rPr lang="en-US" dirty="0" err="1" smtClean="0">
                <a:solidFill>
                  <a:srgbClr val="002060"/>
                </a:solidFill>
                <a:latin typeface="Calibri" pitchFamily="34" charset="0"/>
                <a:cs typeface="Calibri" pitchFamily="34" charset="0"/>
              </a:rPr>
              <a:t>Edanz</a:t>
            </a:r>
            <a:r>
              <a:rPr lang="en-US" dirty="0" smtClean="0">
                <a:solidFill>
                  <a:srgbClr val="002060"/>
                </a:solidFill>
                <a:latin typeface="Calibri" pitchFamily="34" charset="0"/>
                <a:cs typeface="Calibri" pitchFamily="34" charset="0"/>
              </a:rPr>
              <a:t> will charge authors directly for these language polishing services, please  visit their website for more information (</a:t>
            </a:r>
            <a:r>
              <a:rPr lang="en-US" dirty="0" smtClean="0">
                <a:solidFill>
                  <a:srgbClr val="002060"/>
                </a:solidFill>
                <a:latin typeface="Calibri" pitchFamily="34" charset="0"/>
                <a:cs typeface="Calibri" pitchFamily="34" charset="0"/>
                <a:hlinkClick r:id="rId3"/>
              </a:rPr>
              <a:t>link</a:t>
            </a:r>
            <a:r>
              <a:rPr lang="en-US" dirty="0" smtClean="0">
                <a:solidFill>
                  <a:srgbClr val="002060"/>
                </a:solidFill>
                <a:latin typeface="Calibri" pitchFamily="34" charset="0"/>
                <a:cs typeface="Calibri" pitchFamily="34" charset="0"/>
              </a:rPr>
              <a:t>).</a:t>
            </a:r>
          </a:p>
          <a:p>
            <a:r>
              <a:rPr lang="en-US" dirty="0" err="1" smtClean="0">
                <a:solidFill>
                  <a:srgbClr val="002060"/>
                </a:solidFill>
                <a:latin typeface="Calibri" pitchFamily="34" charset="0"/>
                <a:cs typeface="Calibri" pitchFamily="34" charset="0"/>
              </a:rPr>
              <a:t>Edanz</a:t>
            </a:r>
            <a:r>
              <a:rPr lang="en-US" dirty="0" smtClean="0">
                <a:solidFill>
                  <a:srgbClr val="002060"/>
                </a:solidFill>
                <a:latin typeface="Calibri" pitchFamily="34" charset="0"/>
                <a:cs typeface="Calibri" pitchFamily="34" charset="0"/>
              </a:rPr>
              <a:t> works with expert scientific editors; English editing for scientists, by scientists.</a:t>
            </a:r>
          </a:p>
          <a:p>
            <a:r>
              <a:rPr lang="en-US" dirty="0" err="1" smtClean="0">
                <a:solidFill>
                  <a:srgbClr val="002060"/>
                </a:solidFill>
                <a:latin typeface="Calibri" pitchFamily="34" charset="0"/>
                <a:cs typeface="Calibri" pitchFamily="34" charset="0"/>
              </a:rPr>
              <a:t>Edanz</a:t>
            </a:r>
            <a:r>
              <a:rPr lang="en-US" dirty="0" smtClean="0">
                <a:solidFill>
                  <a:srgbClr val="002060"/>
                </a:solidFill>
                <a:latin typeface="Calibri" pitchFamily="34" charset="0"/>
                <a:cs typeface="Calibri" pitchFamily="34" charset="0"/>
              </a:rPr>
              <a:t> aims to provide services to raise your chances of acceptance and to ensure clear communication of your research.</a:t>
            </a:r>
          </a:p>
          <a:p>
            <a:r>
              <a:rPr lang="en-US" dirty="0" err="1" smtClean="0">
                <a:solidFill>
                  <a:srgbClr val="002060"/>
                </a:solidFill>
                <a:latin typeface="Calibri" pitchFamily="34" charset="0"/>
                <a:cs typeface="Calibri" pitchFamily="34" charset="0"/>
              </a:rPr>
              <a:t>Edanz</a:t>
            </a:r>
            <a:r>
              <a:rPr lang="en-US" dirty="0" smtClean="0">
                <a:solidFill>
                  <a:srgbClr val="002060"/>
                </a:solidFill>
                <a:latin typeface="Calibri" pitchFamily="34" charset="0"/>
                <a:cs typeface="Calibri" pitchFamily="34" charset="0"/>
              </a:rPr>
              <a:t> can help you with:</a:t>
            </a:r>
          </a:p>
          <a:p>
            <a:pPr lvl="1"/>
            <a:r>
              <a:rPr lang="en-US" dirty="0" smtClean="0">
                <a:solidFill>
                  <a:srgbClr val="002060"/>
                </a:solidFill>
                <a:latin typeface="Calibri" pitchFamily="34" charset="0"/>
                <a:cs typeface="Calibri" pitchFamily="34" charset="0"/>
              </a:rPr>
              <a:t>language editing, development of your abstract and with writing an effective cover letter</a:t>
            </a:r>
          </a:p>
          <a:p>
            <a:pPr lvl="1"/>
            <a:r>
              <a:rPr lang="en-US" dirty="0" smtClean="0">
                <a:solidFill>
                  <a:srgbClr val="002060"/>
                </a:solidFill>
                <a:latin typeface="Calibri" pitchFamily="34" charset="0"/>
                <a:cs typeface="Calibri" pitchFamily="34" charset="0"/>
              </a:rPr>
              <a:t>advise on your journal selection</a:t>
            </a:r>
          </a:p>
          <a:p>
            <a:pPr lvl="1"/>
            <a:r>
              <a:rPr lang="en-US" dirty="0" smtClean="0">
                <a:solidFill>
                  <a:srgbClr val="002060"/>
                </a:solidFill>
                <a:latin typeface="Calibri" pitchFamily="34" charset="0"/>
                <a:cs typeface="Calibri" pitchFamily="34" charset="0"/>
              </a:rPr>
              <a:t>an expert scientific review of your manuscript (similar to a peer review) </a:t>
            </a:r>
            <a:r>
              <a:rPr lang="en-US" b="1" dirty="0" smtClean="0">
                <a:solidFill>
                  <a:srgbClr val="002060"/>
                </a:solidFill>
                <a:latin typeface="Calibri" pitchFamily="34" charset="0"/>
                <a:cs typeface="Calibri" pitchFamily="34" charset="0"/>
              </a:rPr>
              <a:t>before</a:t>
            </a:r>
            <a:r>
              <a:rPr lang="en-US" dirty="0" smtClean="0">
                <a:solidFill>
                  <a:srgbClr val="002060"/>
                </a:solidFill>
                <a:latin typeface="Calibri" pitchFamily="34" charset="0"/>
                <a:cs typeface="Calibri" pitchFamily="34" charset="0"/>
              </a:rPr>
              <a:t> you submit to your target journal</a:t>
            </a:r>
          </a:p>
          <a:p>
            <a:pPr lvl="1"/>
            <a:r>
              <a:rPr lang="en-US" dirty="0" smtClean="0">
                <a:solidFill>
                  <a:srgbClr val="002060"/>
                </a:solidFill>
                <a:latin typeface="Calibri" pitchFamily="34" charset="0"/>
                <a:cs typeface="Calibri" pitchFamily="34" charset="0"/>
              </a:rPr>
              <a:t>interpreting the peer review comments, and assess whether the changes you have made are sufficient to satisfy a peer-reviewer</a:t>
            </a:r>
          </a:p>
        </p:txBody>
      </p:sp>
      <p:pic>
        <p:nvPicPr>
          <p:cNvPr id="4" name="Picture 2" descr="C:\Users\edanz\Documents\My Dropbox\Saudi presentations\edanz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4168" y="5769260"/>
            <a:ext cx="2592288" cy="80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8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9532" y="224644"/>
            <a:ext cx="8305800" cy="304699"/>
          </a:xfrm>
        </p:spPr>
        <p:txBody>
          <a:bodyPr/>
          <a:lstStyle/>
          <a:p>
            <a:r>
              <a:rPr lang="en-US" dirty="0" smtClean="0">
                <a:solidFill>
                  <a:srgbClr val="002060"/>
                </a:solidFill>
                <a:latin typeface="Calibri" pitchFamily="34" charset="0"/>
                <a:cs typeface="Calibri" pitchFamily="34" charset="0"/>
              </a:rPr>
              <a:t>Author Marketing @ Springer</a:t>
            </a:r>
            <a:endParaRPr lang="en-US"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359532" y="872716"/>
            <a:ext cx="8305800" cy="5270674"/>
          </a:xfrm>
        </p:spPr>
        <p:txBody>
          <a:bodyPr/>
          <a:lstStyle/>
          <a:p>
            <a:r>
              <a:rPr lang="en-US" dirty="0" smtClean="0">
                <a:solidFill>
                  <a:srgbClr val="002060"/>
                </a:solidFill>
                <a:latin typeface="Calibri" pitchFamily="34" charset="0"/>
                <a:cs typeface="Calibri" pitchFamily="34" charset="0"/>
              </a:rPr>
              <a:t>Step by step guidance with article submissions.</a:t>
            </a:r>
          </a:p>
          <a:p>
            <a:r>
              <a:rPr lang="en-US" dirty="0" smtClean="0">
                <a:solidFill>
                  <a:srgbClr val="002060"/>
                </a:solidFill>
                <a:latin typeface="Calibri" pitchFamily="34" charset="0"/>
                <a:cs typeface="Calibri" pitchFamily="34" charset="0"/>
              </a:rPr>
              <a:t>Once your work is published, you will receive a congratulation email with tips &amp; tools for self promotion, such as a PDF flyer for your book.</a:t>
            </a:r>
          </a:p>
          <a:p>
            <a:r>
              <a:rPr lang="en-US" dirty="0" smtClean="0">
                <a:solidFill>
                  <a:srgbClr val="002060"/>
                </a:solidFill>
                <a:latin typeface="Calibri" pitchFamily="34" charset="0"/>
                <a:cs typeface="Calibri" pitchFamily="34" charset="0"/>
              </a:rPr>
              <a:t>Your work available e-first -&gt; instantly available worldwide.</a:t>
            </a:r>
          </a:p>
          <a:p>
            <a:r>
              <a:rPr lang="en-US" dirty="0" smtClean="0">
                <a:solidFill>
                  <a:srgbClr val="002060"/>
                </a:solidFill>
                <a:latin typeface="Calibri" pitchFamily="34" charset="0"/>
                <a:cs typeface="Calibri" pitchFamily="34" charset="0"/>
              </a:rPr>
              <a:t>Your book available in print by Print on Demand -&gt; never  ‘out of stock’ or ‘out of print’ again’.</a:t>
            </a:r>
          </a:p>
          <a:p>
            <a:r>
              <a:rPr lang="en-US" dirty="0" smtClean="0">
                <a:solidFill>
                  <a:srgbClr val="002060"/>
                </a:solidFill>
                <a:latin typeface="Calibri" pitchFamily="34" charset="0"/>
                <a:cs typeface="Calibri" pitchFamily="34" charset="0"/>
              </a:rPr>
              <a:t>Satisfaction Survey to help us to improve our services.</a:t>
            </a:r>
          </a:p>
          <a:p>
            <a:r>
              <a:rPr lang="en-US" dirty="0" smtClean="0">
                <a:solidFill>
                  <a:srgbClr val="002060"/>
                </a:solidFill>
                <a:latin typeface="Calibri" pitchFamily="34" charset="0"/>
                <a:cs typeface="Calibri" pitchFamily="34" charset="0"/>
              </a:rPr>
              <a:t>Strength is in numbers: one of the largest publishers in the world means  more visibility, more scientist will have access to your work!</a:t>
            </a:r>
          </a:p>
          <a:p>
            <a:r>
              <a:rPr lang="en-US" dirty="0" smtClean="0">
                <a:solidFill>
                  <a:srgbClr val="002060"/>
                </a:solidFill>
                <a:latin typeface="Calibri" pitchFamily="34" charset="0"/>
                <a:cs typeface="Calibri" pitchFamily="34" charset="0"/>
              </a:rPr>
              <a:t>More than 5,500 people around the world are focused on publishing YOUR work.</a:t>
            </a:r>
          </a:p>
          <a:p>
            <a:r>
              <a:rPr lang="en-US" dirty="0" smtClean="0">
                <a:solidFill>
                  <a:srgbClr val="002060"/>
                </a:solidFill>
                <a:latin typeface="Calibri" pitchFamily="34" charset="0"/>
                <a:cs typeface="Calibri" pitchFamily="34" charset="0"/>
              </a:rPr>
              <a:t>Springer attends more than 650 conference a year.</a:t>
            </a:r>
          </a:p>
          <a:p>
            <a:r>
              <a:rPr lang="en-US" dirty="0" smtClean="0">
                <a:solidFill>
                  <a:srgbClr val="002060"/>
                </a:solidFill>
                <a:latin typeface="Calibri" pitchFamily="34" charset="0"/>
                <a:cs typeface="Calibri" pitchFamily="34" charset="0"/>
              </a:rPr>
              <a:t>Dedicated ‘Author Marketing’ team.</a:t>
            </a:r>
          </a:p>
          <a:p>
            <a:r>
              <a:rPr lang="en-US" dirty="0" smtClean="0">
                <a:solidFill>
                  <a:srgbClr val="002060"/>
                </a:solidFill>
                <a:latin typeface="Calibri" pitchFamily="34" charset="0"/>
                <a:cs typeface="Calibri" pitchFamily="34" charset="0"/>
              </a:rPr>
              <a:t>Dedicated sales teams, selling directly to the Academic, Government and  the Corporate market, but also working with subscription agents and (online) booksellers such as Amazon.</a:t>
            </a:r>
            <a:endParaRPr lang="en-US"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99520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7524" y="224644"/>
            <a:ext cx="8305800" cy="290512"/>
          </a:xfrm>
        </p:spPr>
        <p:txBody>
          <a:bodyPr/>
          <a:lstStyle/>
          <a:p>
            <a:pPr lvl="2"/>
            <a:r>
              <a:rPr lang="en-US" b="1" dirty="0" smtClean="0">
                <a:solidFill>
                  <a:srgbClr val="002060"/>
                </a:solidFill>
                <a:latin typeface="Calibri" pitchFamily="34" charset="0"/>
                <a:cs typeface="Calibri" pitchFamily="34" charset="0"/>
              </a:rPr>
              <a:t>eBooks on SpringerLink</a:t>
            </a:r>
            <a:endParaRPr lang="en-US" b="1"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287524" y="728700"/>
            <a:ext cx="8305800" cy="3462486"/>
          </a:xfrm>
        </p:spPr>
        <p:txBody>
          <a:bodyPr/>
          <a:lstStyle/>
          <a:p>
            <a:r>
              <a:rPr lang="en-US" dirty="0" smtClean="0">
                <a:solidFill>
                  <a:srgbClr val="002060"/>
                </a:solidFill>
                <a:latin typeface="Calibri" pitchFamily="34" charset="0"/>
                <a:cs typeface="Calibri" pitchFamily="34" charset="0"/>
              </a:rPr>
              <a:t>24/7 access on SpringerLink.</a:t>
            </a:r>
          </a:p>
          <a:p>
            <a:r>
              <a:rPr lang="en-US" dirty="0" smtClean="0">
                <a:solidFill>
                  <a:srgbClr val="002060"/>
                </a:solidFill>
                <a:latin typeface="Calibri" pitchFamily="34" charset="0"/>
                <a:cs typeface="Calibri" pitchFamily="34" charset="0"/>
              </a:rPr>
              <a:t>No Digital Right Management (DRM).</a:t>
            </a:r>
          </a:p>
          <a:p>
            <a:r>
              <a:rPr lang="en-US" dirty="0" smtClean="0">
                <a:solidFill>
                  <a:srgbClr val="002060"/>
                </a:solidFill>
                <a:latin typeface="Calibri" pitchFamily="34" charset="0"/>
                <a:cs typeface="Calibri" pitchFamily="34" charset="0"/>
              </a:rPr>
              <a:t>Ownership model / No subscription model (your library will not loose access).</a:t>
            </a:r>
          </a:p>
          <a:p>
            <a:r>
              <a:rPr lang="en-US" dirty="0" smtClean="0">
                <a:solidFill>
                  <a:srgbClr val="002060"/>
                </a:solidFill>
                <a:latin typeface="Calibri" pitchFamily="34" charset="0"/>
                <a:cs typeface="Calibri" pitchFamily="34" charset="0"/>
              </a:rPr>
              <a:t>Fully searchable PDF and HTML formats, </a:t>
            </a:r>
            <a:r>
              <a:rPr lang="en-US" dirty="0" err="1" smtClean="0">
                <a:solidFill>
                  <a:srgbClr val="002060"/>
                </a:solidFill>
                <a:latin typeface="Calibri" pitchFamily="34" charset="0"/>
                <a:cs typeface="Calibri" pitchFamily="34" charset="0"/>
              </a:rPr>
              <a:t>ePub</a:t>
            </a:r>
            <a:r>
              <a:rPr lang="en-US" dirty="0" smtClean="0">
                <a:solidFill>
                  <a:srgbClr val="002060"/>
                </a:solidFill>
                <a:latin typeface="Calibri" pitchFamily="34" charset="0"/>
                <a:cs typeface="Calibri" pitchFamily="34" charset="0"/>
              </a:rPr>
              <a:t> format coming soon.</a:t>
            </a:r>
          </a:p>
          <a:p>
            <a:r>
              <a:rPr lang="en-US" dirty="0" smtClean="0">
                <a:solidFill>
                  <a:srgbClr val="002060"/>
                </a:solidFill>
                <a:latin typeface="Calibri" pitchFamily="34" charset="0"/>
                <a:cs typeface="Calibri" pitchFamily="34" charset="0"/>
              </a:rPr>
              <a:t>Indexed by Google, Scopus and many more.</a:t>
            </a:r>
          </a:p>
          <a:p>
            <a:r>
              <a:rPr lang="en-US" dirty="0" smtClean="0">
                <a:solidFill>
                  <a:srgbClr val="002060"/>
                </a:solidFill>
                <a:latin typeface="Calibri" pitchFamily="34" charset="0"/>
                <a:cs typeface="Calibri" pitchFamily="34" charset="0"/>
              </a:rPr>
              <a:t>Chapter level approach, with Digital Object Identifier(DOI) </a:t>
            </a:r>
          </a:p>
          <a:p>
            <a:pPr marL="0" indent="0">
              <a:buNone/>
            </a:pPr>
            <a:r>
              <a:rPr lang="en-US" dirty="0" smtClean="0">
                <a:solidFill>
                  <a:srgbClr val="002060"/>
                </a:solidFill>
                <a:latin typeface="Calibri" pitchFamily="34" charset="0"/>
                <a:cs typeface="Calibri" pitchFamily="34" charset="0"/>
              </a:rPr>
              <a:t>and chapter level abstract.</a:t>
            </a:r>
          </a:p>
          <a:p>
            <a:r>
              <a:rPr lang="en-US" dirty="0" smtClean="0">
                <a:solidFill>
                  <a:srgbClr val="002060"/>
                </a:solidFill>
                <a:latin typeface="Calibri" pitchFamily="34" charset="0"/>
                <a:cs typeface="Calibri" pitchFamily="34" charset="0"/>
              </a:rPr>
              <a:t>Electronic Supplementary Materials (ESM) </a:t>
            </a:r>
          </a:p>
          <a:p>
            <a:pPr marL="0" indent="0">
              <a:buNone/>
            </a:pPr>
            <a:r>
              <a:rPr lang="en-US" dirty="0" smtClean="0">
                <a:solidFill>
                  <a:srgbClr val="002060"/>
                </a:solidFill>
                <a:latin typeface="Calibri" pitchFamily="34" charset="0"/>
                <a:cs typeface="Calibri" pitchFamily="34" charset="0"/>
              </a:rPr>
              <a:t>such as videos and classroom exercises.</a:t>
            </a:r>
          </a:p>
        </p:txBody>
      </p:sp>
      <p:graphicFrame>
        <p:nvGraphicFramePr>
          <p:cNvPr id="10" name="Tabella 9"/>
          <p:cNvGraphicFramePr>
            <a:graphicFrameLocks noGrp="1"/>
          </p:cNvGraphicFramePr>
          <p:nvPr>
            <p:extLst>
              <p:ext uri="{D42A27DB-BD31-4B8C-83A1-F6EECF244321}">
                <p14:modId xmlns:p14="http://schemas.microsoft.com/office/powerpoint/2010/main" val="665259040"/>
              </p:ext>
            </p:extLst>
          </p:nvPr>
        </p:nvGraphicFramePr>
        <p:xfrm>
          <a:off x="5040052" y="3032960"/>
          <a:ext cx="4214676" cy="3816420"/>
        </p:xfrm>
        <a:graphic>
          <a:graphicData uri="http://schemas.openxmlformats.org/drawingml/2006/table">
            <a:tbl>
              <a:tblPr/>
              <a:tblGrid>
                <a:gridCol w="3216465"/>
                <a:gridCol w="998211"/>
              </a:tblGrid>
              <a:tr h="29543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1" i="0" u="none" strike="noStrike" dirty="0" smtClean="0">
                          <a:solidFill>
                            <a:srgbClr val="002060"/>
                          </a:solidFill>
                          <a:latin typeface="Calibri"/>
                        </a:rPr>
                        <a:t>Collection 2013</a:t>
                      </a:r>
                      <a:endParaRPr lang="it-IT" sz="1400" b="1"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1" i="0" u="none" strike="noStrike" dirty="0" err="1" smtClean="0">
                          <a:solidFill>
                            <a:srgbClr val="002060"/>
                          </a:solidFill>
                          <a:latin typeface="Calibri"/>
                        </a:rPr>
                        <a:t>N.titoli</a:t>
                      </a:r>
                      <a:endParaRPr lang="it-IT" sz="14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a:t>
                      </a:r>
                      <a:r>
                        <a:rPr lang="it-IT" sz="1400" b="0" i="0" u="none" strike="noStrike" dirty="0" err="1" smtClean="0">
                          <a:solidFill>
                            <a:srgbClr val="002060"/>
                          </a:solidFill>
                          <a:latin typeface="Calibri"/>
                        </a:rPr>
                        <a:t>Behavioral</a:t>
                      </a:r>
                      <a:r>
                        <a:rPr lang="it-IT" sz="1400" b="0" i="0" u="none" strike="noStrike" dirty="0" smtClean="0">
                          <a:solidFill>
                            <a:srgbClr val="002060"/>
                          </a:solidFill>
                          <a:latin typeface="Calibri"/>
                        </a:rPr>
                        <a:t> </a:t>
                      </a:r>
                      <a:r>
                        <a:rPr lang="it-IT" sz="1400" b="0" i="0" u="none" strike="noStrike" dirty="0">
                          <a:solidFill>
                            <a:srgbClr val="002060"/>
                          </a:solidFill>
                          <a:latin typeface="Calibri"/>
                        </a:rPr>
                        <a:t>Science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85</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a:t>
                      </a:r>
                      <a:r>
                        <a:rPr lang="it-IT" sz="1400" b="0" i="0" u="none" strike="noStrike" dirty="0" err="1" smtClean="0">
                          <a:solidFill>
                            <a:srgbClr val="002060"/>
                          </a:solidFill>
                          <a:latin typeface="Calibri"/>
                        </a:rPr>
                        <a:t>Biomedical</a:t>
                      </a:r>
                      <a:r>
                        <a:rPr lang="it-IT" sz="1400" b="0" i="0" u="none" strike="noStrike" dirty="0" smtClean="0">
                          <a:solidFill>
                            <a:srgbClr val="002060"/>
                          </a:solidFill>
                          <a:latin typeface="Calibri"/>
                        </a:rPr>
                        <a:t> </a:t>
                      </a:r>
                      <a:r>
                        <a:rPr lang="it-IT" sz="1400" b="0" i="0" u="none" strike="noStrike" dirty="0">
                          <a:solidFill>
                            <a:srgbClr val="002060"/>
                          </a:solidFill>
                          <a:latin typeface="Calibri"/>
                        </a:rPr>
                        <a:t>and Life Science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560</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Business </a:t>
                      </a:r>
                      <a:r>
                        <a:rPr lang="it-IT" sz="1400" b="0" i="0" u="none" strike="noStrike" dirty="0">
                          <a:solidFill>
                            <a:srgbClr val="002060"/>
                          </a:solidFill>
                          <a:latin typeface="Calibri"/>
                        </a:rPr>
                        <a:t>and Economics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370</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a:t>
                      </a:r>
                      <a:r>
                        <a:rPr lang="it-IT" sz="1400" b="0" i="0" u="none" strike="noStrike" dirty="0" err="1" smtClean="0">
                          <a:solidFill>
                            <a:srgbClr val="002060"/>
                          </a:solidFill>
                          <a:latin typeface="Calibri"/>
                        </a:rPr>
                        <a:t>Chemistry</a:t>
                      </a:r>
                      <a:r>
                        <a:rPr lang="it-IT" sz="1400" b="0" i="0" u="none" strike="noStrike" dirty="0" smtClean="0">
                          <a:solidFill>
                            <a:srgbClr val="002060"/>
                          </a:solidFill>
                          <a:latin typeface="Calibri"/>
                        </a:rPr>
                        <a:t> </a:t>
                      </a:r>
                      <a:r>
                        <a:rPr lang="it-IT" sz="1400" b="0" i="0" u="none" strike="noStrike" dirty="0">
                          <a:solidFill>
                            <a:srgbClr val="002060"/>
                          </a:solidFill>
                          <a:latin typeface="Calibri"/>
                        </a:rPr>
                        <a:t>and </a:t>
                      </a:r>
                      <a:r>
                        <a:rPr lang="it-IT" sz="1400" b="0" i="0" u="none" strike="noStrike" dirty="0" err="1">
                          <a:solidFill>
                            <a:srgbClr val="002060"/>
                          </a:solidFill>
                          <a:latin typeface="Calibri"/>
                        </a:rPr>
                        <a:t>Materials</a:t>
                      </a:r>
                      <a:r>
                        <a:rPr lang="it-IT" sz="1400" b="0" i="0" u="none" strike="noStrike" dirty="0">
                          <a:solidFill>
                            <a:srgbClr val="002060"/>
                          </a:solidFill>
                          <a:latin typeface="Calibri"/>
                        </a:rPr>
                        <a:t> Science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280</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Computer </a:t>
                      </a:r>
                      <a:r>
                        <a:rPr lang="it-IT" sz="1400" b="0" i="0" u="none" strike="noStrike" dirty="0">
                          <a:solidFill>
                            <a:srgbClr val="002060"/>
                          </a:solidFill>
                          <a:latin typeface="Calibri"/>
                        </a:rPr>
                        <a:t>Science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1.100</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a:t>
                      </a:r>
                      <a:r>
                        <a:rPr lang="it-IT" sz="1400" b="0" i="0" u="none" strike="noStrike" dirty="0" err="1" smtClean="0">
                          <a:solidFill>
                            <a:srgbClr val="002060"/>
                          </a:solidFill>
                          <a:latin typeface="Calibri"/>
                        </a:rPr>
                        <a:t>Earth</a:t>
                      </a:r>
                      <a:r>
                        <a:rPr lang="it-IT" sz="1400" b="0" i="0" u="none" strike="noStrike" dirty="0" smtClean="0">
                          <a:solidFill>
                            <a:srgbClr val="002060"/>
                          </a:solidFill>
                          <a:latin typeface="Calibri"/>
                        </a:rPr>
                        <a:t> </a:t>
                      </a:r>
                      <a:r>
                        <a:rPr lang="it-IT" sz="1400" b="0" i="0" u="none" strike="noStrike" dirty="0">
                          <a:solidFill>
                            <a:srgbClr val="002060"/>
                          </a:solidFill>
                          <a:latin typeface="Calibri"/>
                        </a:rPr>
                        <a:t>and </a:t>
                      </a:r>
                      <a:r>
                        <a:rPr lang="it-IT" sz="1400" b="0" i="0" u="none" strike="noStrike" dirty="0" err="1">
                          <a:solidFill>
                            <a:srgbClr val="002060"/>
                          </a:solidFill>
                          <a:latin typeface="Calibri"/>
                        </a:rPr>
                        <a:t>Environmental</a:t>
                      </a:r>
                      <a:r>
                        <a:rPr lang="it-IT" sz="1400" b="0" i="0" u="none" strike="noStrike" dirty="0">
                          <a:solidFill>
                            <a:srgbClr val="002060"/>
                          </a:solidFill>
                          <a:latin typeface="Calibri"/>
                        </a:rPr>
                        <a:t> Science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285</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Energy</a:t>
                      </a:r>
                      <a:endParaRPr lang="it-IT" sz="1400" b="0"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130</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a:t>
                      </a:r>
                      <a:r>
                        <a:rPr lang="it-IT" sz="1400" b="0" i="0" u="none" strike="noStrike" dirty="0" err="1" smtClean="0">
                          <a:solidFill>
                            <a:srgbClr val="002060"/>
                          </a:solidFill>
                          <a:latin typeface="Calibri"/>
                        </a:rPr>
                        <a:t>Engineering</a:t>
                      </a:r>
                      <a:endParaRPr lang="it-IT" sz="1400" b="0"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775</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a:t>
                      </a:r>
                      <a:r>
                        <a:rPr lang="it-IT" sz="1400" b="0" i="0" u="none" strike="noStrike" dirty="0" err="1" smtClean="0">
                          <a:solidFill>
                            <a:srgbClr val="002060"/>
                          </a:solidFill>
                          <a:latin typeface="Calibri"/>
                        </a:rPr>
                        <a:t>Humanities</a:t>
                      </a:r>
                      <a:r>
                        <a:rPr lang="it-IT" sz="1400" b="0" i="0" u="none" strike="noStrike" dirty="0">
                          <a:solidFill>
                            <a:srgbClr val="002060"/>
                          </a:solidFill>
                          <a:latin typeface="Calibri"/>
                        </a:rPr>
                        <a:t>, Social </a:t>
                      </a:r>
                      <a:r>
                        <a:rPr lang="it-IT" sz="1400" b="0" i="0" u="none" strike="noStrike" dirty="0" smtClean="0">
                          <a:solidFill>
                            <a:srgbClr val="002060"/>
                          </a:solidFill>
                          <a:latin typeface="Calibri"/>
                        </a:rPr>
                        <a:t>Science &amp; </a:t>
                      </a:r>
                      <a:r>
                        <a:rPr lang="it-IT" sz="1400" b="0" i="0" u="none" strike="noStrike" dirty="0" err="1" smtClean="0">
                          <a:solidFill>
                            <a:srgbClr val="002060"/>
                          </a:solidFill>
                          <a:latin typeface="Calibri"/>
                        </a:rPr>
                        <a:t>Law</a:t>
                      </a:r>
                      <a:endParaRPr lang="it-IT" sz="1400" b="0"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665</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a:t>
                      </a:r>
                      <a:r>
                        <a:rPr lang="it-IT" sz="1400" b="0" i="0" u="none" strike="noStrike" dirty="0" err="1" smtClean="0">
                          <a:solidFill>
                            <a:srgbClr val="002060"/>
                          </a:solidFill>
                          <a:latin typeface="Calibri"/>
                        </a:rPr>
                        <a:t>Mathematics</a:t>
                      </a:r>
                      <a:r>
                        <a:rPr lang="it-IT" sz="1400" b="0" i="0" u="none" strike="noStrike" dirty="0" smtClean="0">
                          <a:solidFill>
                            <a:srgbClr val="002060"/>
                          </a:solidFill>
                          <a:latin typeface="Calibri"/>
                        </a:rPr>
                        <a:t> </a:t>
                      </a:r>
                      <a:r>
                        <a:rPr lang="it-IT" sz="1400" b="0" i="0" u="none" strike="noStrike" dirty="0">
                          <a:solidFill>
                            <a:srgbClr val="002060"/>
                          </a:solidFill>
                          <a:latin typeface="Calibri"/>
                        </a:rPr>
                        <a:t>and </a:t>
                      </a:r>
                      <a:r>
                        <a:rPr lang="it-IT" sz="1400" b="0" i="0" u="none" strike="noStrike" dirty="0" err="1">
                          <a:solidFill>
                            <a:srgbClr val="002060"/>
                          </a:solidFill>
                          <a:latin typeface="Calibri"/>
                        </a:rPr>
                        <a:t>Statistics</a:t>
                      </a:r>
                      <a:endParaRPr lang="it-IT" sz="1400" b="0"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535</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Medicine</a:t>
                      </a:r>
                      <a:endParaRPr lang="it-IT" sz="1400" b="0"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560</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it-IT" sz="1400" b="0" i="0" u="none" strike="noStrike" dirty="0" smtClean="0">
                          <a:solidFill>
                            <a:srgbClr val="002060"/>
                          </a:solidFill>
                          <a:latin typeface="Calibri"/>
                        </a:rPr>
                        <a:t> </a:t>
                      </a:r>
                      <a:r>
                        <a:rPr lang="it-IT" sz="1400" b="0" i="0" u="none" strike="noStrike" dirty="0" err="1" smtClean="0">
                          <a:solidFill>
                            <a:srgbClr val="002060"/>
                          </a:solidFill>
                          <a:latin typeface="Calibri"/>
                        </a:rPr>
                        <a:t>Physics</a:t>
                      </a:r>
                      <a:r>
                        <a:rPr lang="it-IT" sz="1400" b="0" i="0" u="none" strike="noStrike" dirty="0" smtClean="0">
                          <a:solidFill>
                            <a:srgbClr val="002060"/>
                          </a:solidFill>
                          <a:latin typeface="Calibri"/>
                        </a:rPr>
                        <a:t> </a:t>
                      </a:r>
                      <a:r>
                        <a:rPr lang="it-IT" sz="1400" b="0" i="0" u="none" strike="noStrike" dirty="0">
                          <a:solidFill>
                            <a:srgbClr val="002060"/>
                          </a:solidFill>
                          <a:latin typeface="Calibri"/>
                        </a:rPr>
                        <a:t>and </a:t>
                      </a:r>
                      <a:r>
                        <a:rPr lang="it-IT" sz="1400" b="0" i="0" u="none" strike="noStrike" dirty="0" err="1">
                          <a:solidFill>
                            <a:srgbClr val="002060"/>
                          </a:solidFill>
                          <a:latin typeface="Calibri"/>
                        </a:rPr>
                        <a:t>Astronomy</a:t>
                      </a:r>
                      <a:endParaRPr lang="it-IT" sz="1400" b="0"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325</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01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400" b="0" i="0" u="none" strike="noStrike" dirty="0" smtClean="0">
                          <a:solidFill>
                            <a:srgbClr val="002060"/>
                          </a:solidFill>
                          <a:latin typeface="Calibri"/>
                        </a:rPr>
                        <a:t> Professional &amp; applied</a:t>
                      </a:r>
                      <a:r>
                        <a:rPr lang="en-US" sz="1400" b="0" i="0" u="none" strike="noStrike" baseline="0" dirty="0" smtClean="0">
                          <a:solidFill>
                            <a:srgbClr val="002060"/>
                          </a:solidFill>
                          <a:latin typeface="Calibri"/>
                        </a:rPr>
                        <a:t> </a:t>
                      </a:r>
                      <a:r>
                        <a:rPr lang="en-US" sz="1400" b="0" i="0" u="none" strike="noStrike" dirty="0" smtClean="0">
                          <a:solidFill>
                            <a:srgbClr val="002060"/>
                          </a:solidFill>
                          <a:latin typeface="Calibri"/>
                        </a:rPr>
                        <a:t>Computing</a:t>
                      </a:r>
                      <a:endParaRPr lang="en-US" sz="1400" b="0"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0" i="0" u="none" strike="noStrike" dirty="0" smtClean="0">
                          <a:solidFill>
                            <a:srgbClr val="002060"/>
                          </a:solidFill>
                          <a:latin typeface="Calibri"/>
                        </a:rPr>
                        <a:t>165</a:t>
                      </a:r>
                      <a:endParaRPr lang="it-IT" sz="1400" b="0"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25160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endParaRPr lang="it-IT" sz="1400" b="1" i="0" u="none" strike="noStrike" dirty="0">
                        <a:solidFill>
                          <a:srgbClr val="00206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it-IT" sz="1400" b="1" i="0" u="none" strike="noStrike" dirty="0" smtClean="0">
                          <a:solidFill>
                            <a:srgbClr val="002060"/>
                          </a:solidFill>
                          <a:latin typeface="Calibri"/>
                        </a:rPr>
                        <a:t>5.835</a:t>
                      </a:r>
                      <a:endParaRPr lang="it-IT" sz="1400" b="1" i="0" u="none" strike="noStrike" dirty="0">
                        <a:solidFill>
                          <a:srgbClr val="00206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24644"/>
            <a:ext cx="8305800" cy="304699"/>
          </a:xfrm>
        </p:spPr>
        <p:txBody>
          <a:bodyPr/>
          <a:lstStyle/>
          <a:p>
            <a:r>
              <a:rPr lang="en-US" dirty="0" smtClean="0">
                <a:solidFill>
                  <a:srgbClr val="002060"/>
                </a:solidFill>
                <a:latin typeface="Calibri" pitchFamily="34" charset="0"/>
                <a:cs typeface="Calibri" pitchFamily="34" charset="0"/>
              </a:rPr>
              <a:t>Why should you publish?</a:t>
            </a:r>
            <a:endParaRPr lang="en-US" dirty="0">
              <a:solidFill>
                <a:srgbClr val="002060"/>
              </a:solidFill>
              <a:latin typeface="Calibri" pitchFamily="34" charset="0"/>
              <a:cs typeface="Calibri" pitchFamily="34" charset="0"/>
            </a:endParaRPr>
          </a:p>
        </p:txBody>
      </p:sp>
      <p:sp>
        <p:nvSpPr>
          <p:cNvPr id="3" name="Content Placeholder 2"/>
          <p:cNvSpPr>
            <a:spLocks noGrp="1"/>
          </p:cNvSpPr>
          <p:nvPr>
            <p:ph idx="4294967295"/>
          </p:nvPr>
        </p:nvSpPr>
        <p:spPr>
          <a:xfrm>
            <a:off x="395536" y="908720"/>
            <a:ext cx="8305800" cy="5052665"/>
          </a:xfrm>
        </p:spPr>
        <p:txBody>
          <a:bodyPr/>
          <a:lstStyle/>
          <a:p>
            <a:r>
              <a:rPr lang="en-US" sz="1800" dirty="0" smtClean="0">
                <a:solidFill>
                  <a:srgbClr val="002060"/>
                </a:solidFill>
                <a:latin typeface="Calibri" pitchFamily="34" charset="0"/>
                <a:cs typeface="Calibri" pitchFamily="34" charset="0"/>
              </a:rPr>
              <a:t>Present new and original results or methods, exchange ideas, communicate with peers.</a:t>
            </a:r>
          </a:p>
          <a:p>
            <a:r>
              <a:rPr lang="en-US" sz="1800" dirty="0" smtClean="0">
                <a:solidFill>
                  <a:srgbClr val="002060"/>
                </a:solidFill>
                <a:latin typeface="Calibri" pitchFamily="34" charset="0"/>
                <a:cs typeface="Calibri" pitchFamily="34" charset="0"/>
              </a:rPr>
              <a:t>Advance (not repeat) scientific knowledge, enhance scientific progress.</a:t>
            </a:r>
          </a:p>
          <a:p>
            <a:r>
              <a:rPr lang="en-US" sz="1800" dirty="0" smtClean="0">
                <a:solidFill>
                  <a:srgbClr val="002060"/>
                </a:solidFill>
                <a:latin typeface="Calibri" pitchFamily="34" charset="0"/>
                <a:cs typeface="Calibri" pitchFamily="34" charset="0"/>
              </a:rPr>
              <a:t>Grant writing, research funding.</a:t>
            </a:r>
          </a:p>
          <a:p>
            <a:r>
              <a:rPr lang="en-US" sz="1800" dirty="0" smtClean="0">
                <a:solidFill>
                  <a:srgbClr val="002060"/>
                </a:solidFill>
                <a:latin typeface="Calibri" pitchFamily="34" charset="0"/>
                <a:cs typeface="Calibri" pitchFamily="34" charset="0"/>
              </a:rPr>
              <a:t>Recognition and career advancement.</a:t>
            </a:r>
          </a:p>
          <a:p>
            <a:r>
              <a:rPr lang="en-US" sz="1800" dirty="0" smtClean="0">
                <a:solidFill>
                  <a:srgbClr val="002060"/>
                </a:solidFill>
                <a:latin typeface="Calibri" pitchFamily="34" charset="0"/>
                <a:cs typeface="Calibri" pitchFamily="34" charset="0"/>
              </a:rPr>
              <a:t>Personal prestige, satisfaction and enjoyment.</a:t>
            </a:r>
          </a:p>
          <a:p>
            <a:r>
              <a:rPr lang="en-US" sz="1800" dirty="0" smtClean="0">
                <a:solidFill>
                  <a:srgbClr val="002060"/>
                </a:solidFill>
                <a:latin typeface="Calibri" pitchFamily="34" charset="0"/>
                <a:cs typeface="Calibri" pitchFamily="34" charset="0"/>
              </a:rPr>
              <a:t>Credibility of results.</a:t>
            </a:r>
          </a:p>
          <a:p>
            <a:pPr>
              <a:buNone/>
            </a:pPr>
            <a:endParaRPr lang="en-US" sz="1800" b="1" dirty="0" smtClean="0">
              <a:solidFill>
                <a:srgbClr val="002060"/>
              </a:solidFill>
              <a:latin typeface="Calibri" pitchFamily="34" charset="0"/>
              <a:cs typeface="Calibri" pitchFamily="34" charset="0"/>
            </a:endParaRPr>
          </a:p>
          <a:p>
            <a:pPr>
              <a:buNone/>
            </a:pPr>
            <a:r>
              <a:rPr lang="en-US" sz="1800" b="1" smtClean="0">
                <a:solidFill>
                  <a:srgbClr val="002060"/>
                </a:solidFill>
                <a:latin typeface="Calibri" pitchFamily="34" charset="0"/>
                <a:cs typeface="Calibri" pitchFamily="34" charset="0"/>
              </a:rPr>
              <a:t>Why not just blog about it?</a:t>
            </a:r>
          </a:p>
          <a:p>
            <a:r>
              <a:rPr lang="en-US" sz="1800" smtClean="0">
                <a:solidFill>
                  <a:srgbClr val="002060"/>
                </a:solidFill>
                <a:latin typeface="Calibri" pitchFamily="34" charset="0"/>
                <a:cs typeface="Calibri" pitchFamily="34" charset="0"/>
              </a:rPr>
              <a:t>Scientific publishing = driving progress.</a:t>
            </a:r>
          </a:p>
          <a:p>
            <a:pPr lvl="1"/>
            <a:r>
              <a:rPr lang="en-US" sz="1800" smtClean="0">
                <a:solidFill>
                  <a:srgbClr val="002060"/>
                </a:solidFill>
                <a:latin typeface="Calibri" pitchFamily="34" charset="0"/>
                <a:cs typeface="Calibri" pitchFamily="34" charset="0"/>
              </a:rPr>
              <a:t>Quality control</a:t>
            </a:r>
          </a:p>
          <a:p>
            <a:pPr lvl="1"/>
            <a:r>
              <a:rPr lang="en-US" sz="1800" smtClean="0">
                <a:solidFill>
                  <a:srgbClr val="002060"/>
                </a:solidFill>
                <a:latin typeface="Calibri" pitchFamily="34" charset="0"/>
                <a:cs typeface="Calibri" pitchFamily="34" charset="0"/>
              </a:rPr>
              <a:t>Professional publishing services (Abstracting &amp; Indexing for example)</a:t>
            </a:r>
          </a:p>
          <a:p>
            <a:pPr lvl="1"/>
            <a:r>
              <a:rPr lang="en-US" sz="1800" smtClean="0">
                <a:solidFill>
                  <a:srgbClr val="002060"/>
                </a:solidFill>
                <a:latin typeface="Calibri" pitchFamily="34" charset="0"/>
                <a:cs typeface="Calibri" pitchFamily="34" charset="0"/>
              </a:rPr>
              <a:t>State of the art technology</a:t>
            </a:r>
          </a:p>
          <a:p>
            <a:pPr lvl="1"/>
            <a:r>
              <a:rPr lang="en-US" sz="1800" smtClean="0">
                <a:solidFill>
                  <a:srgbClr val="002060"/>
                </a:solidFill>
                <a:latin typeface="Calibri" pitchFamily="34" charset="0"/>
                <a:cs typeface="Calibri" pitchFamily="34" charset="0"/>
              </a:rPr>
              <a:t>Global marketing, global visibility</a:t>
            </a:r>
            <a:endParaRPr lang="en-US" sz="1800" dirty="0" smtClean="0">
              <a:solidFill>
                <a:srgbClr val="002060"/>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68201" y="85392"/>
            <a:ext cx="5101208" cy="4584332"/>
          </a:xfrm>
          <a:prstGeom prst="rect">
            <a:avLst/>
          </a:prstGeom>
          <a:noFill/>
          <a:ln w="9525">
            <a:noFill/>
            <a:miter lim="800000"/>
            <a:headEnd/>
            <a:tailEnd/>
          </a:ln>
        </p:spPr>
        <p:txBody>
          <a:bodyPr wrap="square" lIns="0" tIns="0" rIns="0" bIns="0">
            <a:spAutoFit/>
          </a:bodyPr>
          <a:lstStyle/>
          <a:p>
            <a:pPr marL="190500" indent="-190500" algn="l">
              <a:lnSpc>
                <a:spcPct val="120000"/>
              </a:lnSpc>
              <a:spcBef>
                <a:spcPct val="25000"/>
              </a:spcBef>
              <a:buClr>
                <a:schemeClr val="accent2"/>
              </a:buClr>
              <a:buSzPct val="130000"/>
              <a:defRPr/>
            </a:pPr>
            <a:r>
              <a:rPr lang="en-US" sz="2400" b="1" kern="0" dirty="0" smtClean="0">
                <a:solidFill>
                  <a:srgbClr val="002060"/>
                </a:solidFill>
                <a:latin typeface="Calibri" panose="020F0502020204030204" pitchFamily="34" charset="0"/>
              </a:rPr>
              <a:t>Springer eBooks Archive </a:t>
            </a:r>
            <a:r>
              <a:rPr lang="en-US" sz="1800" b="1" kern="0" dirty="0" smtClean="0">
                <a:solidFill>
                  <a:srgbClr val="002060"/>
                </a:solidFill>
                <a:latin typeface="Calibri" panose="020F0502020204030204" pitchFamily="34" charset="0"/>
              </a:rPr>
              <a:t/>
            </a:r>
            <a:br>
              <a:rPr lang="en-US" sz="1800" b="1" kern="0" dirty="0" smtClean="0">
                <a:solidFill>
                  <a:srgbClr val="002060"/>
                </a:solidFill>
                <a:latin typeface="Calibri" panose="020F0502020204030204" pitchFamily="34" charset="0"/>
              </a:rPr>
            </a:br>
            <a:endParaRPr lang="en-US" sz="1800" b="1" kern="0" dirty="0" smtClean="0">
              <a:solidFill>
                <a:srgbClr val="002060"/>
              </a:solidFill>
              <a:latin typeface="Calibri" panose="020F0502020204030204" pitchFamily="34" charset="0"/>
            </a:endParaRPr>
          </a:p>
          <a:p>
            <a:pPr marL="190500" indent="-190500" algn="l">
              <a:lnSpc>
                <a:spcPct val="120000"/>
              </a:lnSpc>
              <a:spcBef>
                <a:spcPct val="25000"/>
              </a:spcBef>
              <a:buClr>
                <a:schemeClr val="accent2"/>
              </a:buClr>
              <a:buSzPct val="130000"/>
              <a:buFont typeface="Times"/>
              <a:buChar char="•"/>
              <a:defRPr/>
            </a:pPr>
            <a:r>
              <a:rPr lang="en-US" sz="1800" b="0" kern="0" dirty="0" smtClean="0">
                <a:solidFill>
                  <a:srgbClr val="002060"/>
                </a:solidFill>
                <a:latin typeface="Calibri" panose="020F0502020204030204" pitchFamily="34" charset="0"/>
              </a:rPr>
              <a:t>100,000 titles  available (since 1840)</a:t>
            </a:r>
          </a:p>
          <a:p>
            <a:pPr marL="190500" indent="-190500" algn="l">
              <a:lnSpc>
                <a:spcPct val="120000"/>
              </a:lnSpc>
              <a:spcBef>
                <a:spcPct val="25000"/>
              </a:spcBef>
              <a:buClr>
                <a:schemeClr val="accent2"/>
              </a:buClr>
              <a:buSzPct val="130000"/>
              <a:buFont typeface="Times"/>
              <a:buChar char="•"/>
              <a:defRPr/>
            </a:pPr>
            <a:endParaRPr lang="en-US" sz="1800" b="0" kern="0" dirty="0" smtClean="0">
              <a:solidFill>
                <a:srgbClr val="002060"/>
              </a:solidFill>
              <a:latin typeface="Calibri" panose="020F0502020204030204" pitchFamily="34" charset="0"/>
            </a:endParaRPr>
          </a:p>
          <a:p>
            <a:pPr marL="190500" indent="-190500" algn="l">
              <a:lnSpc>
                <a:spcPct val="120000"/>
              </a:lnSpc>
              <a:spcBef>
                <a:spcPct val="25000"/>
              </a:spcBef>
              <a:buClr>
                <a:schemeClr val="accent2"/>
              </a:buClr>
              <a:buSzPct val="130000"/>
              <a:buFont typeface="Times"/>
              <a:buChar char="•"/>
              <a:defRPr/>
            </a:pPr>
            <a:r>
              <a:rPr lang="en-US" sz="1800" b="0" kern="0" dirty="0" smtClean="0">
                <a:solidFill>
                  <a:srgbClr val="002060"/>
                </a:solidFill>
                <a:latin typeface="Calibri" panose="020F0502020204030204" pitchFamily="34" charset="0"/>
              </a:rPr>
              <a:t>50% English - 50% German</a:t>
            </a:r>
            <a:br>
              <a:rPr lang="en-US" sz="1800" b="0" kern="0" dirty="0" smtClean="0">
                <a:solidFill>
                  <a:srgbClr val="002060"/>
                </a:solidFill>
                <a:latin typeface="Calibri" panose="020F0502020204030204" pitchFamily="34" charset="0"/>
              </a:rPr>
            </a:br>
            <a:endParaRPr lang="en-US" sz="1800" b="0" kern="0" dirty="0" smtClean="0">
              <a:solidFill>
                <a:srgbClr val="002060"/>
              </a:solidFill>
              <a:latin typeface="Calibri" panose="020F0502020204030204" pitchFamily="34" charset="0"/>
            </a:endParaRPr>
          </a:p>
          <a:p>
            <a:pPr marL="190500" indent="-190500" algn="l">
              <a:lnSpc>
                <a:spcPct val="120000"/>
              </a:lnSpc>
              <a:spcBef>
                <a:spcPct val="25000"/>
              </a:spcBef>
              <a:buClr>
                <a:schemeClr val="accent2"/>
              </a:buClr>
              <a:buSzPct val="130000"/>
              <a:buFont typeface="Times"/>
              <a:buChar char="•"/>
              <a:defRPr/>
            </a:pPr>
            <a:r>
              <a:rPr lang="it-IT" sz="1800" b="0" kern="0" dirty="0" smtClean="0">
                <a:solidFill>
                  <a:srgbClr val="002060"/>
                </a:solidFill>
                <a:latin typeface="Calibri" panose="020F0502020204030204" pitchFamily="34" charset="0"/>
              </a:rPr>
              <a:t>35 </a:t>
            </a:r>
            <a:r>
              <a:rPr lang="it-IT" sz="1800" b="0" kern="0" dirty="0" err="1" smtClean="0">
                <a:solidFill>
                  <a:srgbClr val="002060"/>
                </a:solidFill>
                <a:latin typeface="Calibri" panose="020F0502020204030204" pitchFamily="34" charset="0"/>
              </a:rPr>
              <a:t>millions</a:t>
            </a:r>
            <a:r>
              <a:rPr lang="it-IT" sz="1800" b="0" kern="0" dirty="0" smtClean="0">
                <a:solidFill>
                  <a:srgbClr val="002060"/>
                </a:solidFill>
                <a:latin typeface="Calibri" panose="020F0502020204030204" pitchFamily="34" charset="0"/>
              </a:rPr>
              <a:t> of </a:t>
            </a:r>
            <a:r>
              <a:rPr lang="it-IT" sz="1800" b="0" kern="0" dirty="0" err="1" smtClean="0">
                <a:solidFill>
                  <a:srgbClr val="002060"/>
                </a:solidFill>
                <a:latin typeface="Calibri" panose="020F0502020204030204" pitchFamily="34" charset="0"/>
              </a:rPr>
              <a:t>pages</a:t>
            </a:r>
            <a:r>
              <a:rPr lang="it-IT" sz="1800" b="0" kern="0" dirty="0" smtClean="0">
                <a:solidFill>
                  <a:srgbClr val="002060"/>
                </a:solidFill>
                <a:latin typeface="Calibri" panose="020F0502020204030204" pitchFamily="34" charset="0"/>
              </a:rPr>
              <a:t>/ 120.000 </a:t>
            </a:r>
            <a:r>
              <a:rPr lang="it-IT" sz="1800" b="0" kern="0" dirty="0" err="1" smtClean="0">
                <a:solidFill>
                  <a:srgbClr val="002060"/>
                </a:solidFill>
                <a:latin typeface="Calibri" panose="020F0502020204030204" pitchFamily="34" charset="0"/>
              </a:rPr>
              <a:t>authors</a:t>
            </a:r>
            <a:r>
              <a:rPr lang="it-IT" sz="1800" b="0" kern="0" dirty="0" smtClean="0">
                <a:solidFill>
                  <a:srgbClr val="002060"/>
                </a:solidFill>
                <a:latin typeface="Calibri" panose="020F0502020204030204" pitchFamily="34" charset="0"/>
              </a:rPr>
              <a:t/>
            </a:r>
            <a:br>
              <a:rPr lang="it-IT" sz="1800" b="0" kern="0" dirty="0" smtClean="0">
                <a:solidFill>
                  <a:srgbClr val="002060"/>
                </a:solidFill>
                <a:latin typeface="Calibri" panose="020F0502020204030204" pitchFamily="34" charset="0"/>
              </a:rPr>
            </a:br>
            <a:endParaRPr lang="it-IT" sz="1800" b="0" kern="0" dirty="0" smtClean="0">
              <a:solidFill>
                <a:srgbClr val="002060"/>
              </a:solidFill>
              <a:latin typeface="Calibri" panose="020F0502020204030204" pitchFamily="34" charset="0"/>
            </a:endParaRPr>
          </a:p>
          <a:p>
            <a:pPr marL="190500" indent="-190500" algn="l">
              <a:lnSpc>
                <a:spcPct val="120000"/>
              </a:lnSpc>
              <a:spcBef>
                <a:spcPct val="25000"/>
              </a:spcBef>
              <a:buClr>
                <a:schemeClr val="accent2"/>
              </a:buClr>
              <a:buSzPct val="130000"/>
              <a:buFont typeface="Times"/>
              <a:buChar char="•"/>
              <a:defRPr/>
            </a:pPr>
            <a:r>
              <a:rPr lang="en-US" sz="1800" b="0" kern="0" dirty="0" smtClean="0">
                <a:solidFill>
                  <a:srgbClr val="002060"/>
                </a:solidFill>
                <a:latin typeface="Calibri" panose="020F0502020204030204" pitchFamily="34" charset="0"/>
              </a:rPr>
              <a:t>Formats: XML, Pdf; </a:t>
            </a:r>
            <a:r>
              <a:rPr lang="en-US" sz="1800" b="0" kern="0" smtClean="0">
                <a:solidFill>
                  <a:srgbClr val="002060"/>
                </a:solidFill>
                <a:latin typeface="Calibri" panose="020F0502020204030204" pitchFamily="34" charset="0"/>
              </a:rPr>
              <a:t>ePub</a:t>
            </a:r>
            <a:r>
              <a:rPr lang="en-US" kern="0" dirty="0" smtClean="0">
                <a:solidFill>
                  <a:srgbClr val="002060"/>
                </a:solidFill>
                <a:latin typeface="Calibri" panose="020F0502020204030204" pitchFamily="34" charset="0"/>
              </a:rPr>
              <a:t/>
            </a:r>
            <a:br>
              <a:rPr lang="en-US" kern="0" dirty="0" smtClean="0">
                <a:solidFill>
                  <a:srgbClr val="002060"/>
                </a:solidFill>
                <a:latin typeface="Calibri" panose="020F0502020204030204" pitchFamily="34" charset="0"/>
              </a:rPr>
            </a:br>
            <a:endParaRPr lang="it-IT" kern="0" dirty="0" smtClean="0">
              <a:solidFill>
                <a:srgbClr val="002060"/>
              </a:solidFill>
              <a:latin typeface="Calibri" panose="020F0502020204030204" pitchFamily="34" charset="0"/>
            </a:endParaRPr>
          </a:p>
          <a:p>
            <a:pPr algn="l">
              <a:lnSpc>
                <a:spcPct val="120000"/>
              </a:lnSpc>
              <a:spcBef>
                <a:spcPct val="25000"/>
              </a:spcBef>
              <a:buClr>
                <a:schemeClr val="accent2"/>
              </a:buClr>
              <a:buSzPct val="130000"/>
              <a:defRPr/>
            </a:pPr>
            <a:endParaRPr lang="en-US" sz="1800" kern="0" dirty="0" smtClean="0">
              <a:solidFill>
                <a:srgbClr val="002060"/>
              </a:solidFill>
              <a:latin typeface="Calibri" panose="020F0502020204030204" pitchFamily="34" charset="0"/>
            </a:endParaRPr>
          </a:p>
          <a:p>
            <a:pPr marL="190500" indent="-190500" algn="l" eaLnBrk="0" hangingPunct="0">
              <a:lnSpc>
                <a:spcPct val="120000"/>
              </a:lnSpc>
              <a:spcBef>
                <a:spcPct val="25000"/>
              </a:spcBef>
              <a:buClr>
                <a:schemeClr val="accent2"/>
              </a:buClr>
              <a:buSzPct val="130000"/>
              <a:buFont typeface="Times"/>
              <a:buChar char="•"/>
              <a:defRPr/>
            </a:pPr>
            <a:endParaRPr lang="en-US" sz="1800" b="0" kern="0" dirty="0">
              <a:solidFill>
                <a:srgbClr val="002060"/>
              </a:solidFill>
              <a:latin typeface="Calibri" panose="020F0502020204030204" pitchFamily="34" charset="0"/>
            </a:endParaRPr>
          </a:p>
        </p:txBody>
      </p:sp>
      <p:pic>
        <p:nvPicPr>
          <p:cNvPr id="14342" name="Picture 2" descr="http://farm2.static.flickr.com/1409/5179389149_587f193da5.jpg"/>
          <p:cNvPicPr>
            <a:picLocks noChangeAspect="1" noChangeArrowheads="1"/>
          </p:cNvPicPr>
          <p:nvPr/>
        </p:nvPicPr>
        <p:blipFill>
          <a:blip r:embed="rId3" cstate="print"/>
          <a:srcRect/>
          <a:stretch>
            <a:fillRect/>
          </a:stretch>
        </p:blipFill>
        <p:spPr bwMode="auto">
          <a:xfrm>
            <a:off x="5368925" y="1268760"/>
            <a:ext cx="3667571" cy="251460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334989" y="4266096"/>
            <a:ext cx="8393289" cy="2041407"/>
          </a:xfrm>
          <a:prstGeom prst="rect">
            <a:avLst/>
          </a:prstGeom>
          <a:noFill/>
          <a:ln w="9525">
            <a:noFill/>
            <a:miter lim="800000"/>
            <a:headEnd/>
            <a:tailEnd/>
          </a:ln>
        </p:spPr>
      </p:pic>
    </p:spTree>
    <p:extLst>
      <p:ext uri="{BB962C8B-B14F-4D97-AF65-F5344CB8AC3E}">
        <p14:creationId xmlns:p14="http://schemas.microsoft.com/office/powerpoint/2010/main" val="34849479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88640"/>
            <a:ext cx="8305800" cy="304699"/>
          </a:xfrm>
        </p:spPr>
        <p:txBody>
          <a:bodyPr/>
          <a:lstStyle/>
          <a:p>
            <a:r>
              <a:rPr lang="en-US" dirty="0" smtClean="0">
                <a:solidFill>
                  <a:srgbClr val="002060"/>
                </a:solidFill>
                <a:latin typeface="Calibri" pitchFamily="34" charset="0"/>
                <a:cs typeface="Calibri" pitchFamily="34" charset="0"/>
              </a:rPr>
              <a:t>Questions?</a:t>
            </a:r>
            <a:endParaRPr lang="en-US" dirty="0">
              <a:solidFill>
                <a:srgbClr val="002060"/>
              </a:solidFill>
              <a:latin typeface="Calibri" pitchFamily="34" charset="0"/>
              <a:cs typeface="Calibri" pitchFamily="34" charset="0"/>
            </a:endParaRPr>
          </a:p>
        </p:txBody>
      </p:sp>
      <p:sp>
        <p:nvSpPr>
          <p:cNvPr id="5" name="Rettangolo 4"/>
          <p:cNvSpPr/>
          <p:nvPr/>
        </p:nvSpPr>
        <p:spPr>
          <a:xfrm>
            <a:off x="359532" y="3620249"/>
            <a:ext cx="4572000" cy="2708434"/>
          </a:xfrm>
          <a:prstGeom prst="rect">
            <a:avLst/>
          </a:prstGeom>
        </p:spPr>
        <p:txBody>
          <a:bodyPr>
            <a:spAutoFit/>
          </a:bodyPr>
          <a:lstStyle/>
          <a:p>
            <a:pPr algn="l">
              <a:buNone/>
            </a:pPr>
            <a:r>
              <a:rPr lang="it-IT" sz="2000" dirty="0" smtClean="0">
                <a:solidFill>
                  <a:srgbClr val="002060"/>
                </a:solidFill>
                <a:latin typeface="Calibri" pitchFamily="34" charset="0"/>
                <a:cs typeface="Calibri" pitchFamily="34" charset="0"/>
              </a:rPr>
              <a:t>Francesca Bonadei</a:t>
            </a:r>
          </a:p>
          <a:p>
            <a:pPr algn="l">
              <a:buNone/>
            </a:pPr>
            <a:r>
              <a:rPr lang="it-IT" sz="2000" b="0" dirty="0" smtClean="0">
                <a:solidFill>
                  <a:srgbClr val="002060"/>
                </a:solidFill>
                <a:latin typeface="Calibri" pitchFamily="34" charset="0"/>
                <a:cs typeface="Calibri" pitchFamily="34" charset="0"/>
              </a:rPr>
              <a:t>Springer Italia</a:t>
            </a:r>
          </a:p>
          <a:p>
            <a:pPr algn="l">
              <a:buNone/>
            </a:pPr>
            <a:r>
              <a:rPr lang="it-IT" sz="2000" b="0" dirty="0" smtClean="0">
                <a:solidFill>
                  <a:srgbClr val="002060"/>
                </a:solidFill>
                <a:latin typeface="Calibri" pitchFamily="34" charset="0"/>
                <a:cs typeface="Calibri" pitchFamily="34" charset="0"/>
              </a:rPr>
              <a:t>Via </a:t>
            </a:r>
            <a:r>
              <a:rPr lang="it-IT" sz="2000" b="0" dirty="0" err="1" smtClean="0">
                <a:solidFill>
                  <a:srgbClr val="002060"/>
                </a:solidFill>
                <a:latin typeface="Calibri" pitchFamily="34" charset="0"/>
                <a:cs typeface="Calibri" pitchFamily="34" charset="0"/>
              </a:rPr>
              <a:t>Decembrio</a:t>
            </a:r>
            <a:r>
              <a:rPr lang="it-IT" sz="2000" b="0" dirty="0" smtClean="0">
                <a:solidFill>
                  <a:srgbClr val="002060"/>
                </a:solidFill>
                <a:latin typeface="Calibri" pitchFamily="34" charset="0"/>
                <a:cs typeface="Calibri" pitchFamily="34" charset="0"/>
              </a:rPr>
              <a:t> 28 - Milano</a:t>
            </a:r>
          </a:p>
          <a:p>
            <a:pPr algn="l">
              <a:buNone/>
            </a:pPr>
            <a:r>
              <a:rPr lang="it-IT" sz="2000" b="0" dirty="0" smtClean="0">
                <a:solidFill>
                  <a:srgbClr val="002060"/>
                </a:solidFill>
                <a:latin typeface="Calibri" pitchFamily="34" charset="0"/>
                <a:cs typeface="Calibri" pitchFamily="34" charset="0"/>
              </a:rPr>
              <a:t>02/542597.22</a:t>
            </a:r>
          </a:p>
          <a:p>
            <a:pPr algn="l">
              <a:buNone/>
            </a:pPr>
            <a:endParaRPr lang="it-IT" sz="2000" b="0" dirty="0">
              <a:solidFill>
                <a:srgbClr val="002060"/>
              </a:solidFill>
              <a:latin typeface="Calibri" pitchFamily="34" charset="0"/>
              <a:cs typeface="Calibri" pitchFamily="34" charset="0"/>
            </a:endParaRPr>
          </a:p>
          <a:p>
            <a:pPr algn="l">
              <a:buNone/>
            </a:pPr>
            <a:r>
              <a:rPr lang="it-IT" sz="2000" b="0" dirty="0" smtClean="0">
                <a:solidFill>
                  <a:srgbClr val="002060"/>
                </a:solidFill>
                <a:latin typeface="Calibri" pitchFamily="34" charset="0"/>
                <a:cs typeface="Calibri" pitchFamily="34" charset="0"/>
              </a:rPr>
              <a:t>francesca.bonadei@springer.com</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736" y="3696440"/>
            <a:ext cx="4535264" cy="315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9852" y="1143925"/>
            <a:ext cx="2476324" cy="24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64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4294967295"/>
          </p:nvPr>
        </p:nvSpPr>
        <p:spPr>
          <a:xfrm>
            <a:off x="395536" y="1124744"/>
            <a:ext cx="8062913" cy="2551981"/>
          </a:xfrm>
        </p:spPr>
        <p:txBody>
          <a:bodyPr/>
          <a:lstStyle/>
          <a:p>
            <a:r>
              <a:rPr lang="de-DE" dirty="0">
                <a:solidFill>
                  <a:srgbClr val="002060"/>
                </a:solidFill>
                <a:latin typeface="Calibri" panose="020F0502020204030204" pitchFamily="34" charset="0"/>
              </a:rPr>
              <a:t>The international </a:t>
            </a:r>
            <a:r>
              <a:rPr lang="de-DE" dirty="0" err="1">
                <a:solidFill>
                  <a:srgbClr val="002060"/>
                </a:solidFill>
                <a:latin typeface="Calibri" panose="020F0502020204030204" pitchFamily="34" charset="0"/>
              </a:rPr>
              <a:t>language</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of</a:t>
            </a:r>
            <a:r>
              <a:rPr lang="de-DE" dirty="0">
                <a:solidFill>
                  <a:srgbClr val="002060"/>
                </a:solidFill>
                <a:latin typeface="Calibri" panose="020F0502020204030204" pitchFamily="34" charset="0"/>
              </a:rPr>
              <a:t> </a:t>
            </a:r>
            <a:r>
              <a:rPr lang="de-DE" dirty="0" err="1" smtClean="0">
                <a:solidFill>
                  <a:srgbClr val="002060"/>
                </a:solidFill>
                <a:latin typeface="Calibri" panose="020F0502020204030204" pitchFamily="34" charset="0"/>
              </a:rPr>
              <a:t>science</a:t>
            </a:r>
            <a:endParaRPr lang="de-DE" dirty="0">
              <a:solidFill>
                <a:srgbClr val="002060"/>
              </a:solidFill>
              <a:latin typeface="Calibri" panose="020F0502020204030204" pitchFamily="34" charset="0"/>
            </a:endParaRPr>
          </a:p>
          <a:p>
            <a:r>
              <a:rPr lang="de-DE" dirty="0">
                <a:solidFill>
                  <a:srgbClr val="002060"/>
                </a:solidFill>
                <a:latin typeface="Calibri" panose="020F0502020204030204" pitchFamily="34" charset="0"/>
              </a:rPr>
              <a:t>Other </a:t>
            </a:r>
            <a:r>
              <a:rPr lang="de-DE" dirty="0" err="1">
                <a:solidFill>
                  <a:srgbClr val="002060"/>
                </a:solidFill>
                <a:latin typeface="Calibri" panose="020F0502020204030204" pitchFamily="34" charset="0"/>
              </a:rPr>
              <a:t>scientists</a:t>
            </a:r>
            <a:r>
              <a:rPr lang="de-DE" dirty="0">
                <a:solidFill>
                  <a:srgbClr val="002060"/>
                </a:solidFill>
                <a:latin typeface="Calibri" panose="020F0502020204030204" pitchFamily="34" charset="0"/>
              </a:rPr>
              <a:t> </a:t>
            </a:r>
            <a:r>
              <a:rPr lang="de-DE" b="1" dirty="0">
                <a:solidFill>
                  <a:srgbClr val="002060"/>
                </a:solidFill>
                <a:latin typeface="Calibri" panose="020F0502020204030204" pitchFamily="34" charset="0"/>
              </a:rPr>
              <a:t>WANT</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to</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hear</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from</a:t>
            </a:r>
            <a:r>
              <a:rPr lang="de-DE" dirty="0">
                <a:solidFill>
                  <a:srgbClr val="002060"/>
                </a:solidFill>
                <a:latin typeface="Calibri" panose="020F0502020204030204" pitchFamily="34" charset="0"/>
              </a:rPr>
              <a:t> </a:t>
            </a:r>
            <a:r>
              <a:rPr lang="de-DE" dirty="0" err="1" smtClean="0">
                <a:solidFill>
                  <a:srgbClr val="002060"/>
                </a:solidFill>
                <a:latin typeface="Calibri" panose="020F0502020204030204" pitchFamily="34" charset="0"/>
              </a:rPr>
              <a:t>local</a:t>
            </a:r>
            <a:r>
              <a:rPr lang="de-DE" dirty="0" smtClean="0">
                <a:solidFill>
                  <a:srgbClr val="002060"/>
                </a:solidFill>
                <a:latin typeface="Calibri" panose="020F0502020204030204" pitchFamily="34" charset="0"/>
              </a:rPr>
              <a:t> </a:t>
            </a:r>
            <a:r>
              <a:rPr lang="de-DE" dirty="0" err="1" smtClean="0">
                <a:solidFill>
                  <a:srgbClr val="002060"/>
                </a:solidFill>
                <a:latin typeface="Calibri" panose="020F0502020204030204" pitchFamily="34" charset="0"/>
              </a:rPr>
              <a:t>scientists</a:t>
            </a:r>
            <a:endParaRPr lang="de-DE" dirty="0">
              <a:solidFill>
                <a:srgbClr val="002060"/>
              </a:solidFill>
              <a:latin typeface="Calibri" panose="020F0502020204030204" pitchFamily="34" charset="0"/>
            </a:endParaRPr>
          </a:p>
          <a:p>
            <a:r>
              <a:rPr lang="de-DE" dirty="0" err="1">
                <a:solidFill>
                  <a:srgbClr val="002060"/>
                </a:solidFill>
                <a:latin typeface="Calibri" panose="020F0502020204030204" pitchFamily="34" charset="0"/>
              </a:rPr>
              <a:t>Allows</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you</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to</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become</a:t>
            </a:r>
            <a:r>
              <a:rPr lang="de-DE" dirty="0">
                <a:solidFill>
                  <a:srgbClr val="002060"/>
                </a:solidFill>
                <a:latin typeface="Calibri" panose="020F0502020204030204" pitchFamily="34" charset="0"/>
              </a:rPr>
              <a:t> an </a:t>
            </a:r>
            <a:r>
              <a:rPr lang="de-DE" dirty="0" err="1">
                <a:solidFill>
                  <a:srgbClr val="002060"/>
                </a:solidFill>
                <a:latin typeface="Calibri" panose="020F0502020204030204" pitchFamily="34" charset="0"/>
              </a:rPr>
              <a:t>effective</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science</a:t>
            </a:r>
            <a:r>
              <a:rPr lang="de-DE" dirty="0">
                <a:solidFill>
                  <a:srgbClr val="002060"/>
                </a:solidFill>
                <a:latin typeface="Calibri" panose="020F0502020204030204" pitchFamily="34" charset="0"/>
              </a:rPr>
              <a:t> </a:t>
            </a:r>
            <a:r>
              <a:rPr lang="de-DE" dirty="0" err="1" smtClean="0">
                <a:solidFill>
                  <a:srgbClr val="002060"/>
                </a:solidFill>
                <a:latin typeface="Calibri" panose="020F0502020204030204" pitchFamily="34" charset="0"/>
              </a:rPr>
              <a:t>communicator</a:t>
            </a:r>
            <a:endParaRPr lang="de-DE" dirty="0">
              <a:solidFill>
                <a:srgbClr val="002060"/>
              </a:solidFill>
              <a:latin typeface="Calibri" panose="020F0502020204030204" pitchFamily="34" charset="0"/>
            </a:endParaRPr>
          </a:p>
          <a:p>
            <a:r>
              <a:rPr lang="de-DE" dirty="0" err="1">
                <a:solidFill>
                  <a:srgbClr val="002060"/>
                </a:solidFill>
                <a:latin typeface="Calibri" panose="020F0502020204030204" pitchFamily="34" charset="0"/>
              </a:rPr>
              <a:t>Your</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number</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of</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publications</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is</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linked</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to</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career</a:t>
            </a:r>
            <a:r>
              <a:rPr lang="de-DE" dirty="0">
                <a:solidFill>
                  <a:srgbClr val="002060"/>
                </a:solidFill>
                <a:latin typeface="Calibri" panose="020F0502020204030204" pitchFamily="34" charset="0"/>
              </a:rPr>
              <a:t> </a:t>
            </a:r>
            <a:r>
              <a:rPr lang="de-DE" dirty="0" smtClean="0">
                <a:solidFill>
                  <a:srgbClr val="002060"/>
                </a:solidFill>
                <a:latin typeface="Calibri" panose="020F0502020204030204" pitchFamily="34" charset="0"/>
              </a:rPr>
              <a:t/>
            </a:r>
            <a:br>
              <a:rPr lang="de-DE" dirty="0" smtClean="0">
                <a:solidFill>
                  <a:srgbClr val="002060"/>
                </a:solidFill>
                <a:latin typeface="Calibri" panose="020F0502020204030204" pitchFamily="34" charset="0"/>
              </a:rPr>
            </a:br>
            <a:r>
              <a:rPr lang="de-DE" dirty="0" err="1" smtClean="0">
                <a:solidFill>
                  <a:srgbClr val="002060"/>
                </a:solidFill>
                <a:latin typeface="Calibri" panose="020F0502020204030204" pitchFamily="34" charset="0"/>
              </a:rPr>
              <a:t>advancement</a:t>
            </a:r>
            <a:r>
              <a:rPr lang="de-DE" dirty="0" smtClean="0">
                <a:solidFill>
                  <a:srgbClr val="002060"/>
                </a:solidFill>
                <a:latin typeface="Calibri" panose="020F0502020204030204" pitchFamily="34" charset="0"/>
              </a:rPr>
              <a:t> </a:t>
            </a:r>
            <a:r>
              <a:rPr lang="de-DE" dirty="0" err="1" smtClean="0">
                <a:solidFill>
                  <a:srgbClr val="002060"/>
                </a:solidFill>
                <a:latin typeface="Calibri" panose="020F0502020204030204" pitchFamily="34" charset="0"/>
              </a:rPr>
              <a:t>and</a:t>
            </a:r>
            <a:r>
              <a:rPr lang="de-DE" dirty="0" smtClean="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funding</a:t>
            </a:r>
            <a:r>
              <a:rPr lang="de-DE" dirty="0">
                <a:solidFill>
                  <a:srgbClr val="002060"/>
                </a:solidFill>
                <a:latin typeface="Calibri" panose="020F0502020204030204" pitchFamily="34" charset="0"/>
              </a:rPr>
              <a:t> </a:t>
            </a:r>
            <a:r>
              <a:rPr lang="de-DE" dirty="0" err="1">
                <a:solidFill>
                  <a:srgbClr val="002060"/>
                </a:solidFill>
                <a:latin typeface="Calibri" panose="020F0502020204030204" pitchFamily="34" charset="0"/>
              </a:rPr>
              <a:t>success</a:t>
            </a:r>
            <a:endParaRPr lang="de-DE" dirty="0">
              <a:solidFill>
                <a:srgbClr val="002060"/>
              </a:solidFill>
              <a:latin typeface="Calibri" panose="020F0502020204030204" pitchFamily="34" charset="0"/>
            </a:endParaRPr>
          </a:p>
          <a:p>
            <a:endParaRPr lang="de-DE" dirty="0">
              <a:solidFill>
                <a:srgbClr val="002060"/>
              </a:solidFill>
              <a:latin typeface="Calibri" panose="020F0502020204030204" pitchFamily="34" charset="0"/>
            </a:endParaRPr>
          </a:p>
          <a:p>
            <a:endParaRPr lang="de-DE" dirty="0">
              <a:solidFill>
                <a:srgbClr val="002060"/>
              </a:solidFill>
              <a:latin typeface="Calibri" panose="020F0502020204030204" pitchFamily="34" charset="0"/>
            </a:endParaRPr>
          </a:p>
        </p:txBody>
      </p:sp>
      <p:sp>
        <p:nvSpPr>
          <p:cNvPr id="2" name="Titel 1"/>
          <p:cNvSpPr>
            <a:spLocks noGrp="1"/>
          </p:cNvSpPr>
          <p:nvPr>
            <p:ph type="title" idx="4294967295"/>
          </p:nvPr>
        </p:nvSpPr>
        <p:spPr>
          <a:xfrm>
            <a:off x="359532" y="260648"/>
            <a:ext cx="8135937" cy="304699"/>
          </a:xfrm>
        </p:spPr>
        <p:txBody>
          <a:bodyPr/>
          <a:lstStyle/>
          <a:p>
            <a:r>
              <a:rPr lang="en-US" dirty="0" smtClean="0">
                <a:solidFill>
                  <a:srgbClr val="002060"/>
                </a:solidFill>
                <a:latin typeface="Calibri" pitchFamily="34" charset="0"/>
                <a:cs typeface="Calibri" pitchFamily="34" charset="0"/>
              </a:rPr>
              <a:t>Why  publish in English?</a:t>
            </a:r>
            <a:endParaRPr lang="de-DE" dirty="0">
              <a:solidFill>
                <a:srgbClr val="002060"/>
              </a:solidFill>
            </a:endParaRPr>
          </a:p>
        </p:txBody>
      </p:sp>
      <p:pic>
        <p:nvPicPr>
          <p:cNvPr id="1026" name="Picture 2" descr="http://innerbreakthrough.com/wp-content/uploads/2012/08/speak-english-confidental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60902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9" descr="book_jour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204" y="440668"/>
            <a:ext cx="4564281" cy="3423211"/>
          </a:xfrm>
          <a:prstGeom prst="rect">
            <a:avLst/>
          </a:prstGeom>
        </p:spPr>
      </p:pic>
      <p:sp>
        <p:nvSpPr>
          <p:cNvPr id="5" name="Inhaltsplatzhalter 4"/>
          <p:cNvSpPr>
            <a:spLocks noGrp="1"/>
          </p:cNvSpPr>
          <p:nvPr>
            <p:ph idx="4294967295"/>
          </p:nvPr>
        </p:nvSpPr>
        <p:spPr>
          <a:xfrm>
            <a:off x="395536" y="1121833"/>
            <a:ext cx="5464175" cy="4526880"/>
          </a:xfrm>
        </p:spPr>
        <p:txBody>
          <a:bodyPr/>
          <a:lstStyle/>
          <a:p>
            <a:r>
              <a:rPr lang="de-DE" dirty="0">
                <a:solidFill>
                  <a:srgbClr val="002060"/>
                </a:solidFill>
              </a:rPr>
              <a:t>Academic </a:t>
            </a:r>
            <a:r>
              <a:rPr lang="de-DE" dirty="0" err="1">
                <a:solidFill>
                  <a:srgbClr val="002060"/>
                </a:solidFill>
              </a:rPr>
              <a:t>books</a:t>
            </a:r>
            <a:r>
              <a:rPr lang="de-DE" dirty="0">
                <a:solidFill>
                  <a:srgbClr val="002060"/>
                </a:solidFill>
              </a:rPr>
              <a:t> </a:t>
            </a:r>
            <a:r>
              <a:rPr lang="de-DE" dirty="0" err="1">
                <a:solidFill>
                  <a:srgbClr val="002060"/>
                </a:solidFill>
              </a:rPr>
              <a:t>have</a:t>
            </a:r>
            <a:r>
              <a:rPr lang="de-DE" dirty="0">
                <a:solidFill>
                  <a:srgbClr val="002060"/>
                </a:solidFill>
              </a:rPr>
              <a:t> a different </a:t>
            </a:r>
            <a:r>
              <a:rPr lang="de-DE" dirty="0" err="1">
                <a:solidFill>
                  <a:srgbClr val="002060"/>
                </a:solidFill>
              </a:rPr>
              <a:t>purpose</a:t>
            </a:r>
            <a:r>
              <a:rPr lang="de-DE" dirty="0">
                <a:solidFill>
                  <a:srgbClr val="002060"/>
                </a:solidFill>
              </a:rPr>
              <a:t> </a:t>
            </a:r>
            <a:r>
              <a:rPr lang="de-DE" dirty="0" err="1">
                <a:solidFill>
                  <a:srgbClr val="002060"/>
                </a:solidFill>
              </a:rPr>
              <a:t>from</a:t>
            </a:r>
            <a:r>
              <a:rPr lang="de-DE" dirty="0">
                <a:solidFill>
                  <a:srgbClr val="002060"/>
                </a:solidFill>
              </a:rPr>
              <a:t> </a:t>
            </a:r>
            <a:r>
              <a:rPr lang="de-DE" dirty="0" err="1">
                <a:solidFill>
                  <a:srgbClr val="002060"/>
                </a:solidFill>
              </a:rPr>
              <a:t>academic</a:t>
            </a:r>
            <a:r>
              <a:rPr lang="de-DE" dirty="0">
                <a:solidFill>
                  <a:srgbClr val="002060"/>
                </a:solidFill>
              </a:rPr>
              <a:t> </a:t>
            </a:r>
            <a:r>
              <a:rPr lang="de-DE" dirty="0" err="1" smtClean="0">
                <a:solidFill>
                  <a:srgbClr val="002060"/>
                </a:solidFill>
              </a:rPr>
              <a:t>journals</a:t>
            </a:r>
            <a:endParaRPr lang="de-DE" dirty="0">
              <a:solidFill>
                <a:srgbClr val="002060"/>
              </a:solidFill>
            </a:endParaRPr>
          </a:p>
          <a:p>
            <a:r>
              <a:rPr lang="de-DE" dirty="0">
                <a:solidFill>
                  <a:srgbClr val="002060"/>
                </a:solidFill>
              </a:rPr>
              <a:t>An </a:t>
            </a:r>
            <a:r>
              <a:rPr lang="de-DE" dirty="0" err="1">
                <a:solidFill>
                  <a:srgbClr val="002060"/>
                </a:solidFill>
              </a:rPr>
              <a:t>academic</a:t>
            </a:r>
            <a:r>
              <a:rPr lang="de-DE" dirty="0">
                <a:solidFill>
                  <a:srgbClr val="002060"/>
                </a:solidFill>
              </a:rPr>
              <a:t> </a:t>
            </a:r>
            <a:r>
              <a:rPr lang="de-DE" dirty="0" err="1">
                <a:solidFill>
                  <a:srgbClr val="002060"/>
                </a:solidFill>
              </a:rPr>
              <a:t>book</a:t>
            </a:r>
            <a:r>
              <a:rPr lang="de-DE" dirty="0">
                <a:solidFill>
                  <a:srgbClr val="002060"/>
                </a:solidFill>
              </a:rPr>
              <a:t> </a:t>
            </a:r>
            <a:r>
              <a:rPr lang="de-DE" dirty="0" err="1">
                <a:solidFill>
                  <a:srgbClr val="002060"/>
                </a:solidFill>
              </a:rPr>
              <a:t>is</a:t>
            </a:r>
            <a:r>
              <a:rPr lang="de-DE" dirty="0">
                <a:solidFill>
                  <a:srgbClr val="002060"/>
                </a:solidFill>
              </a:rPr>
              <a:t> a </a:t>
            </a:r>
            <a:r>
              <a:rPr lang="de-DE" b="1" dirty="0" err="1">
                <a:solidFill>
                  <a:srgbClr val="002060"/>
                </a:solidFill>
              </a:rPr>
              <a:t>complete</a:t>
            </a:r>
            <a:r>
              <a:rPr lang="de-DE" dirty="0">
                <a:solidFill>
                  <a:srgbClr val="002060"/>
                </a:solidFill>
              </a:rPr>
              <a:t> </a:t>
            </a:r>
            <a:r>
              <a:rPr lang="de-DE" dirty="0" err="1">
                <a:solidFill>
                  <a:srgbClr val="002060"/>
                </a:solidFill>
              </a:rPr>
              <a:t>scholarly</a:t>
            </a:r>
            <a:r>
              <a:rPr lang="de-DE" dirty="0">
                <a:solidFill>
                  <a:srgbClr val="002060"/>
                </a:solidFill>
              </a:rPr>
              <a:t> </a:t>
            </a:r>
            <a:r>
              <a:rPr lang="de-DE" dirty="0" err="1">
                <a:solidFill>
                  <a:srgbClr val="002060"/>
                </a:solidFill>
              </a:rPr>
              <a:t>work</a:t>
            </a:r>
            <a:r>
              <a:rPr lang="de-DE" dirty="0">
                <a:solidFill>
                  <a:srgbClr val="002060"/>
                </a:solidFill>
              </a:rPr>
              <a:t> on a </a:t>
            </a:r>
            <a:r>
              <a:rPr lang="de-DE" b="1" dirty="0" err="1">
                <a:solidFill>
                  <a:srgbClr val="002060"/>
                </a:solidFill>
              </a:rPr>
              <a:t>specific</a:t>
            </a:r>
            <a:r>
              <a:rPr lang="de-DE" dirty="0">
                <a:solidFill>
                  <a:srgbClr val="002060"/>
                </a:solidFill>
              </a:rPr>
              <a:t> </a:t>
            </a:r>
            <a:r>
              <a:rPr lang="de-DE" dirty="0" err="1" smtClean="0">
                <a:solidFill>
                  <a:srgbClr val="002060"/>
                </a:solidFill>
              </a:rPr>
              <a:t>topic</a:t>
            </a:r>
            <a:endParaRPr lang="de-DE" dirty="0">
              <a:solidFill>
                <a:srgbClr val="002060"/>
              </a:solidFill>
            </a:endParaRPr>
          </a:p>
          <a:p>
            <a:r>
              <a:rPr lang="de-DE" b="1" dirty="0" err="1" smtClean="0">
                <a:solidFill>
                  <a:srgbClr val="002060"/>
                </a:solidFill>
              </a:rPr>
              <a:t>Book</a:t>
            </a:r>
            <a:r>
              <a:rPr lang="de-DE" b="1" dirty="0" smtClean="0">
                <a:solidFill>
                  <a:srgbClr val="002060"/>
                </a:solidFill>
              </a:rPr>
              <a:t> </a:t>
            </a:r>
            <a:r>
              <a:rPr lang="de-DE" b="1" dirty="0" err="1" smtClean="0">
                <a:solidFill>
                  <a:srgbClr val="002060"/>
                </a:solidFill>
              </a:rPr>
              <a:t>chapters</a:t>
            </a:r>
            <a:r>
              <a:rPr lang="de-DE" b="1" dirty="0" smtClean="0">
                <a:solidFill>
                  <a:srgbClr val="002060"/>
                </a:solidFill>
              </a:rPr>
              <a:t> </a:t>
            </a:r>
            <a:r>
              <a:rPr lang="de-DE" dirty="0" err="1" smtClean="0">
                <a:solidFill>
                  <a:srgbClr val="002060"/>
                </a:solidFill>
              </a:rPr>
              <a:t>fulfil</a:t>
            </a:r>
            <a:r>
              <a:rPr lang="de-DE" dirty="0" smtClean="0">
                <a:solidFill>
                  <a:srgbClr val="002060"/>
                </a:solidFill>
              </a:rPr>
              <a:t> a </a:t>
            </a:r>
            <a:r>
              <a:rPr lang="de-DE" dirty="0" err="1" smtClean="0">
                <a:solidFill>
                  <a:srgbClr val="002060"/>
                </a:solidFill>
              </a:rPr>
              <a:t>similar</a:t>
            </a:r>
            <a:r>
              <a:rPr lang="de-DE" dirty="0" smtClean="0">
                <a:solidFill>
                  <a:srgbClr val="002060"/>
                </a:solidFill>
              </a:rPr>
              <a:t> </a:t>
            </a:r>
            <a:r>
              <a:rPr lang="de-DE" dirty="0" err="1" smtClean="0">
                <a:solidFill>
                  <a:srgbClr val="002060"/>
                </a:solidFill>
              </a:rPr>
              <a:t>role</a:t>
            </a:r>
            <a:r>
              <a:rPr lang="de-DE" dirty="0" smtClean="0">
                <a:solidFill>
                  <a:srgbClr val="002060"/>
                </a:solidFill>
              </a:rPr>
              <a:t> </a:t>
            </a:r>
            <a:r>
              <a:rPr lang="de-DE" dirty="0" err="1" smtClean="0">
                <a:solidFill>
                  <a:srgbClr val="002060"/>
                </a:solidFill>
              </a:rPr>
              <a:t>to</a:t>
            </a:r>
            <a:r>
              <a:rPr lang="de-DE" dirty="0" smtClean="0">
                <a:solidFill>
                  <a:srgbClr val="002060"/>
                </a:solidFill>
              </a:rPr>
              <a:t> </a:t>
            </a:r>
            <a:r>
              <a:rPr lang="de-DE" b="1" dirty="0" err="1" smtClean="0">
                <a:solidFill>
                  <a:srgbClr val="002060"/>
                </a:solidFill>
              </a:rPr>
              <a:t>review</a:t>
            </a:r>
            <a:r>
              <a:rPr lang="de-DE" b="1" dirty="0" smtClean="0">
                <a:solidFill>
                  <a:srgbClr val="002060"/>
                </a:solidFill>
              </a:rPr>
              <a:t> </a:t>
            </a:r>
            <a:r>
              <a:rPr lang="de-DE" b="1" dirty="0" err="1" smtClean="0">
                <a:solidFill>
                  <a:srgbClr val="002060"/>
                </a:solidFill>
              </a:rPr>
              <a:t>articles</a:t>
            </a:r>
            <a:r>
              <a:rPr lang="de-DE" dirty="0" smtClean="0">
                <a:solidFill>
                  <a:srgbClr val="002060"/>
                </a:solidFill>
              </a:rPr>
              <a:t>, </a:t>
            </a:r>
            <a:r>
              <a:rPr lang="de-DE" dirty="0" err="1" smtClean="0">
                <a:solidFill>
                  <a:srgbClr val="002060"/>
                </a:solidFill>
              </a:rPr>
              <a:t>with</a:t>
            </a:r>
            <a:r>
              <a:rPr lang="de-DE" dirty="0" smtClean="0">
                <a:solidFill>
                  <a:srgbClr val="002060"/>
                </a:solidFill>
              </a:rPr>
              <a:t> </a:t>
            </a:r>
            <a:r>
              <a:rPr lang="de-DE" dirty="0" err="1" smtClean="0">
                <a:solidFill>
                  <a:srgbClr val="002060"/>
                </a:solidFill>
              </a:rPr>
              <a:t>books</a:t>
            </a:r>
            <a:r>
              <a:rPr lang="de-DE" dirty="0" smtClean="0">
                <a:solidFill>
                  <a:srgbClr val="002060"/>
                </a:solidFill>
              </a:rPr>
              <a:t> </a:t>
            </a:r>
            <a:r>
              <a:rPr lang="de-DE" dirty="0" err="1" smtClean="0">
                <a:solidFill>
                  <a:srgbClr val="002060"/>
                </a:solidFill>
              </a:rPr>
              <a:t>representing</a:t>
            </a:r>
            <a:r>
              <a:rPr lang="de-DE" dirty="0" smtClean="0">
                <a:solidFill>
                  <a:srgbClr val="002060"/>
                </a:solidFill>
              </a:rPr>
              <a:t> a </a:t>
            </a:r>
            <a:r>
              <a:rPr lang="de-DE" b="1" dirty="0" err="1" smtClean="0">
                <a:solidFill>
                  <a:srgbClr val="002060"/>
                </a:solidFill>
              </a:rPr>
              <a:t>collection</a:t>
            </a:r>
            <a:r>
              <a:rPr lang="de-DE" dirty="0" smtClean="0">
                <a:solidFill>
                  <a:srgbClr val="002060"/>
                </a:solidFill>
              </a:rPr>
              <a:t> </a:t>
            </a:r>
            <a:r>
              <a:rPr lang="de-DE" dirty="0" err="1" smtClean="0">
                <a:solidFill>
                  <a:srgbClr val="002060"/>
                </a:solidFill>
              </a:rPr>
              <a:t>of</a:t>
            </a:r>
            <a:r>
              <a:rPr lang="de-DE" dirty="0" smtClean="0">
                <a:solidFill>
                  <a:srgbClr val="002060"/>
                </a:solidFill>
              </a:rPr>
              <a:t> </a:t>
            </a:r>
            <a:r>
              <a:rPr lang="de-DE" dirty="0" err="1" smtClean="0">
                <a:solidFill>
                  <a:srgbClr val="002060"/>
                </a:solidFill>
              </a:rPr>
              <a:t>manuscripts</a:t>
            </a:r>
            <a:r>
              <a:rPr lang="de-DE" dirty="0" smtClean="0">
                <a:solidFill>
                  <a:srgbClr val="002060"/>
                </a:solidFill>
              </a:rPr>
              <a:t> on </a:t>
            </a:r>
            <a:r>
              <a:rPr lang="de-DE" dirty="0" err="1" smtClean="0">
                <a:solidFill>
                  <a:srgbClr val="002060"/>
                </a:solidFill>
              </a:rPr>
              <a:t>related</a:t>
            </a:r>
            <a:r>
              <a:rPr lang="de-DE" dirty="0" smtClean="0">
                <a:solidFill>
                  <a:srgbClr val="002060"/>
                </a:solidFill>
              </a:rPr>
              <a:t> </a:t>
            </a:r>
            <a:r>
              <a:rPr lang="de-DE" dirty="0" err="1" smtClean="0">
                <a:solidFill>
                  <a:srgbClr val="002060"/>
                </a:solidFill>
              </a:rPr>
              <a:t>topics</a:t>
            </a:r>
            <a:endParaRPr lang="de-DE" dirty="0" smtClean="0">
              <a:solidFill>
                <a:srgbClr val="002060"/>
              </a:solidFill>
            </a:endParaRPr>
          </a:p>
          <a:p>
            <a:r>
              <a:rPr lang="de-DE" dirty="0" smtClean="0">
                <a:solidFill>
                  <a:srgbClr val="002060"/>
                </a:solidFill>
              </a:rPr>
              <a:t>These </a:t>
            </a:r>
            <a:r>
              <a:rPr lang="de-DE" dirty="0" err="1" smtClean="0">
                <a:solidFill>
                  <a:srgbClr val="002060"/>
                </a:solidFill>
              </a:rPr>
              <a:t>are</a:t>
            </a:r>
            <a:r>
              <a:rPr lang="de-DE" dirty="0" smtClean="0">
                <a:solidFill>
                  <a:srgbClr val="002060"/>
                </a:solidFill>
              </a:rPr>
              <a:t> </a:t>
            </a:r>
            <a:r>
              <a:rPr lang="de-DE" dirty="0" err="1" smtClean="0">
                <a:solidFill>
                  <a:srgbClr val="002060"/>
                </a:solidFill>
              </a:rPr>
              <a:t>published</a:t>
            </a:r>
            <a:r>
              <a:rPr lang="de-DE" dirty="0" smtClean="0">
                <a:solidFill>
                  <a:srgbClr val="002060"/>
                </a:solidFill>
              </a:rPr>
              <a:t> </a:t>
            </a:r>
            <a:r>
              <a:rPr lang="de-DE" dirty="0" err="1" smtClean="0">
                <a:solidFill>
                  <a:srgbClr val="002060"/>
                </a:solidFill>
              </a:rPr>
              <a:t>together</a:t>
            </a:r>
            <a:r>
              <a:rPr lang="de-DE" dirty="0" smtClean="0">
                <a:solidFill>
                  <a:srgbClr val="002060"/>
                </a:solidFill>
              </a:rPr>
              <a:t> </a:t>
            </a:r>
            <a:r>
              <a:rPr lang="de-DE" dirty="0" err="1" smtClean="0">
                <a:solidFill>
                  <a:srgbClr val="002060"/>
                </a:solidFill>
              </a:rPr>
              <a:t>under</a:t>
            </a:r>
            <a:r>
              <a:rPr lang="de-DE" dirty="0" smtClean="0">
                <a:solidFill>
                  <a:srgbClr val="002060"/>
                </a:solidFill>
              </a:rPr>
              <a:t> a </a:t>
            </a:r>
            <a:r>
              <a:rPr lang="de-DE" dirty="0" err="1" smtClean="0">
                <a:solidFill>
                  <a:srgbClr val="002060"/>
                </a:solidFill>
              </a:rPr>
              <a:t>book</a:t>
            </a:r>
            <a:r>
              <a:rPr lang="de-DE" dirty="0" smtClean="0">
                <a:solidFill>
                  <a:srgbClr val="002060"/>
                </a:solidFill>
              </a:rPr>
              <a:t> title </a:t>
            </a:r>
            <a:r>
              <a:rPr lang="de-DE" dirty="0" err="1" smtClean="0">
                <a:solidFill>
                  <a:srgbClr val="002060"/>
                </a:solidFill>
              </a:rPr>
              <a:t>that</a:t>
            </a:r>
            <a:r>
              <a:rPr lang="de-DE" dirty="0" smtClean="0">
                <a:solidFill>
                  <a:srgbClr val="002060"/>
                </a:solidFill>
              </a:rPr>
              <a:t> </a:t>
            </a:r>
            <a:r>
              <a:rPr lang="de-DE" b="1" dirty="0" err="1" smtClean="0">
                <a:solidFill>
                  <a:srgbClr val="002060"/>
                </a:solidFill>
              </a:rPr>
              <a:t>unites</a:t>
            </a:r>
            <a:r>
              <a:rPr lang="de-DE" b="1" dirty="0" smtClean="0">
                <a:solidFill>
                  <a:srgbClr val="002060"/>
                </a:solidFill>
              </a:rPr>
              <a:t> </a:t>
            </a:r>
            <a:r>
              <a:rPr lang="de-DE" b="1" dirty="0" err="1" smtClean="0">
                <a:solidFill>
                  <a:srgbClr val="002060"/>
                </a:solidFill>
              </a:rPr>
              <a:t>the</a:t>
            </a:r>
            <a:r>
              <a:rPr lang="de-DE" b="1" dirty="0" smtClean="0">
                <a:solidFill>
                  <a:srgbClr val="002060"/>
                </a:solidFill>
              </a:rPr>
              <a:t> </a:t>
            </a:r>
            <a:r>
              <a:rPr lang="de-DE" b="1" dirty="0" err="1" smtClean="0">
                <a:solidFill>
                  <a:srgbClr val="002060"/>
                </a:solidFill>
              </a:rPr>
              <a:t>collection</a:t>
            </a:r>
            <a:endParaRPr lang="de-DE" b="1" dirty="0" smtClean="0">
              <a:solidFill>
                <a:srgbClr val="002060"/>
              </a:solidFill>
            </a:endParaRPr>
          </a:p>
          <a:p>
            <a:r>
              <a:rPr lang="de-DE" dirty="0" err="1" smtClean="0">
                <a:solidFill>
                  <a:srgbClr val="002060"/>
                </a:solidFill>
              </a:rPr>
              <a:t>By</a:t>
            </a:r>
            <a:r>
              <a:rPr lang="de-DE" dirty="0" smtClean="0">
                <a:solidFill>
                  <a:srgbClr val="002060"/>
                </a:solidFill>
              </a:rPr>
              <a:t> </a:t>
            </a:r>
            <a:r>
              <a:rPr lang="de-DE" dirty="0" err="1" smtClean="0">
                <a:solidFill>
                  <a:srgbClr val="002060"/>
                </a:solidFill>
              </a:rPr>
              <a:t>contrast</a:t>
            </a:r>
            <a:r>
              <a:rPr lang="de-DE" dirty="0" smtClean="0">
                <a:solidFill>
                  <a:srgbClr val="002060"/>
                </a:solidFill>
              </a:rPr>
              <a:t>, </a:t>
            </a:r>
            <a:r>
              <a:rPr lang="de-DE" dirty="0" err="1" smtClean="0">
                <a:solidFill>
                  <a:srgbClr val="002060"/>
                </a:solidFill>
              </a:rPr>
              <a:t>review</a:t>
            </a:r>
            <a:r>
              <a:rPr lang="de-DE" dirty="0" smtClean="0">
                <a:solidFill>
                  <a:srgbClr val="002060"/>
                </a:solidFill>
              </a:rPr>
              <a:t> </a:t>
            </a:r>
            <a:r>
              <a:rPr lang="de-DE" dirty="0" err="1" smtClean="0">
                <a:solidFill>
                  <a:srgbClr val="002060"/>
                </a:solidFill>
              </a:rPr>
              <a:t>articles</a:t>
            </a:r>
            <a:r>
              <a:rPr lang="de-DE" dirty="0" smtClean="0">
                <a:solidFill>
                  <a:srgbClr val="002060"/>
                </a:solidFill>
              </a:rPr>
              <a:t> </a:t>
            </a:r>
            <a:r>
              <a:rPr lang="de-DE" dirty="0" err="1" smtClean="0">
                <a:solidFill>
                  <a:srgbClr val="002060"/>
                </a:solidFill>
              </a:rPr>
              <a:t>published</a:t>
            </a:r>
            <a:r>
              <a:rPr lang="de-DE" dirty="0" smtClean="0">
                <a:solidFill>
                  <a:srgbClr val="002060"/>
                </a:solidFill>
              </a:rPr>
              <a:t> in </a:t>
            </a:r>
            <a:r>
              <a:rPr lang="de-DE" dirty="0" err="1" smtClean="0">
                <a:solidFill>
                  <a:srgbClr val="002060"/>
                </a:solidFill>
              </a:rPr>
              <a:t>journals</a:t>
            </a:r>
            <a:r>
              <a:rPr lang="de-DE" dirty="0" smtClean="0">
                <a:solidFill>
                  <a:srgbClr val="002060"/>
                </a:solidFill>
              </a:rPr>
              <a:t> </a:t>
            </a:r>
            <a:r>
              <a:rPr lang="de-DE" dirty="0" err="1" smtClean="0">
                <a:solidFill>
                  <a:srgbClr val="002060"/>
                </a:solidFill>
              </a:rPr>
              <a:t>are</a:t>
            </a:r>
            <a:r>
              <a:rPr lang="de-DE" dirty="0" smtClean="0">
                <a:solidFill>
                  <a:srgbClr val="002060"/>
                </a:solidFill>
              </a:rPr>
              <a:t> </a:t>
            </a:r>
            <a:r>
              <a:rPr lang="de-DE" dirty="0" err="1" smtClean="0">
                <a:solidFill>
                  <a:srgbClr val="002060"/>
                </a:solidFill>
              </a:rPr>
              <a:t>usually</a:t>
            </a:r>
            <a:r>
              <a:rPr lang="de-DE" dirty="0" smtClean="0">
                <a:solidFill>
                  <a:srgbClr val="002060"/>
                </a:solidFill>
              </a:rPr>
              <a:t> </a:t>
            </a:r>
            <a:r>
              <a:rPr lang="de-DE" b="1" dirty="0" err="1" smtClean="0">
                <a:solidFill>
                  <a:srgbClr val="002060"/>
                </a:solidFill>
              </a:rPr>
              <a:t>unrelated</a:t>
            </a:r>
            <a:r>
              <a:rPr lang="de-DE" dirty="0" smtClean="0">
                <a:solidFill>
                  <a:srgbClr val="002060"/>
                </a:solidFill>
              </a:rPr>
              <a:t> </a:t>
            </a:r>
            <a:r>
              <a:rPr lang="de-DE" dirty="0" err="1" smtClean="0">
                <a:solidFill>
                  <a:srgbClr val="002060"/>
                </a:solidFill>
              </a:rPr>
              <a:t>to</a:t>
            </a:r>
            <a:r>
              <a:rPr lang="de-DE" dirty="0" smtClean="0">
                <a:solidFill>
                  <a:srgbClr val="002060"/>
                </a:solidFill>
              </a:rPr>
              <a:t> all </a:t>
            </a:r>
            <a:r>
              <a:rPr lang="de-DE" dirty="0" err="1" smtClean="0">
                <a:solidFill>
                  <a:srgbClr val="002060"/>
                </a:solidFill>
              </a:rPr>
              <a:t>of</a:t>
            </a:r>
            <a:r>
              <a:rPr lang="de-DE" dirty="0" smtClean="0">
                <a:solidFill>
                  <a:srgbClr val="002060"/>
                </a:solidFill>
              </a:rPr>
              <a:t> </a:t>
            </a:r>
            <a:r>
              <a:rPr lang="de-DE" dirty="0" err="1" smtClean="0">
                <a:solidFill>
                  <a:srgbClr val="002060"/>
                </a:solidFill>
              </a:rPr>
              <a:t>the</a:t>
            </a:r>
            <a:r>
              <a:rPr lang="de-DE" dirty="0" smtClean="0">
                <a:solidFill>
                  <a:srgbClr val="002060"/>
                </a:solidFill>
              </a:rPr>
              <a:t> </a:t>
            </a:r>
            <a:r>
              <a:rPr lang="de-DE" dirty="0" err="1" smtClean="0">
                <a:solidFill>
                  <a:srgbClr val="002060"/>
                </a:solidFill>
              </a:rPr>
              <a:t>other</a:t>
            </a:r>
            <a:r>
              <a:rPr lang="de-DE" dirty="0" smtClean="0">
                <a:solidFill>
                  <a:srgbClr val="002060"/>
                </a:solidFill>
              </a:rPr>
              <a:t> </a:t>
            </a:r>
            <a:r>
              <a:rPr lang="de-DE" dirty="0" err="1" smtClean="0">
                <a:solidFill>
                  <a:srgbClr val="002060"/>
                </a:solidFill>
              </a:rPr>
              <a:t>articles</a:t>
            </a:r>
            <a:r>
              <a:rPr lang="de-DE" dirty="0" smtClean="0">
                <a:solidFill>
                  <a:srgbClr val="002060"/>
                </a:solidFill>
              </a:rPr>
              <a:t> in </a:t>
            </a:r>
            <a:r>
              <a:rPr lang="de-DE" dirty="0" err="1" smtClean="0">
                <a:solidFill>
                  <a:srgbClr val="002060"/>
                </a:solidFill>
              </a:rPr>
              <a:t>the</a:t>
            </a:r>
            <a:r>
              <a:rPr lang="de-DE" dirty="0" smtClean="0">
                <a:solidFill>
                  <a:srgbClr val="002060"/>
                </a:solidFill>
              </a:rPr>
              <a:t> same </a:t>
            </a:r>
            <a:r>
              <a:rPr lang="de-DE" dirty="0" err="1" smtClean="0">
                <a:solidFill>
                  <a:srgbClr val="002060"/>
                </a:solidFill>
              </a:rPr>
              <a:t>issue</a:t>
            </a:r>
            <a:endParaRPr lang="de-DE" dirty="0" smtClean="0">
              <a:solidFill>
                <a:srgbClr val="002060"/>
              </a:solidFill>
            </a:endParaRPr>
          </a:p>
          <a:p>
            <a:r>
              <a:rPr lang="de-DE" dirty="0" err="1" smtClean="0">
                <a:solidFill>
                  <a:srgbClr val="002060"/>
                </a:solidFill>
              </a:rPr>
              <a:t>They</a:t>
            </a:r>
            <a:r>
              <a:rPr lang="de-DE" dirty="0" smtClean="0">
                <a:solidFill>
                  <a:srgbClr val="002060"/>
                </a:solidFill>
              </a:rPr>
              <a:t> </a:t>
            </a:r>
            <a:r>
              <a:rPr lang="de-DE" dirty="0" err="1" smtClean="0">
                <a:solidFill>
                  <a:srgbClr val="002060"/>
                </a:solidFill>
              </a:rPr>
              <a:t>are</a:t>
            </a:r>
            <a:r>
              <a:rPr lang="de-DE" dirty="0" smtClean="0">
                <a:solidFill>
                  <a:srgbClr val="002060"/>
                </a:solidFill>
              </a:rPr>
              <a:t> </a:t>
            </a:r>
            <a:r>
              <a:rPr lang="de-DE" dirty="0" err="1" smtClean="0">
                <a:solidFill>
                  <a:srgbClr val="002060"/>
                </a:solidFill>
              </a:rPr>
              <a:t>published</a:t>
            </a:r>
            <a:r>
              <a:rPr lang="de-DE" dirty="0" smtClean="0">
                <a:solidFill>
                  <a:srgbClr val="002060"/>
                </a:solidFill>
              </a:rPr>
              <a:t> </a:t>
            </a:r>
            <a:r>
              <a:rPr lang="de-DE" dirty="0" err="1" smtClean="0">
                <a:solidFill>
                  <a:srgbClr val="002060"/>
                </a:solidFill>
              </a:rPr>
              <a:t>because</a:t>
            </a:r>
            <a:r>
              <a:rPr lang="de-DE" dirty="0" smtClean="0">
                <a:solidFill>
                  <a:srgbClr val="002060"/>
                </a:solidFill>
              </a:rPr>
              <a:t> </a:t>
            </a:r>
            <a:r>
              <a:rPr lang="de-DE" dirty="0" err="1" smtClean="0">
                <a:solidFill>
                  <a:srgbClr val="002060"/>
                </a:solidFill>
              </a:rPr>
              <a:t>they</a:t>
            </a:r>
            <a:r>
              <a:rPr lang="de-DE" dirty="0" smtClean="0">
                <a:solidFill>
                  <a:srgbClr val="002060"/>
                </a:solidFill>
              </a:rPr>
              <a:t> </a:t>
            </a:r>
            <a:r>
              <a:rPr lang="de-DE" dirty="0" err="1" smtClean="0">
                <a:solidFill>
                  <a:srgbClr val="002060"/>
                </a:solidFill>
              </a:rPr>
              <a:t>are</a:t>
            </a:r>
            <a:r>
              <a:rPr lang="de-DE" dirty="0" smtClean="0">
                <a:solidFill>
                  <a:srgbClr val="002060"/>
                </a:solidFill>
              </a:rPr>
              <a:t> </a:t>
            </a:r>
            <a:r>
              <a:rPr lang="de-DE" b="1" dirty="0" err="1" smtClean="0">
                <a:solidFill>
                  <a:srgbClr val="002060"/>
                </a:solidFill>
              </a:rPr>
              <a:t>timely</a:t>
            </a:r>
            <a:r>
              <a:rPr lang="de-DE" dirty="0" smtClean="0">
                <a:solidFill>
                  <a:srgbClr val="002060"/>
                </a:solidFill>
              </a:rPr>
              <a:t> </a:t>
            </a:r>
            <a:br>
              <a:rPr lang="de-DE" dirty="0" smtClean="0">
                <a:solidFill>
                  <a:srgbClr val="002060"/>
                </a:solidFill>
              </a:rPr>
            </a:br>
            <a:r>
              <a:rPr lang="de-DE" dirty="0" err="1" smtClean="0">
                <a:solidFill>
                  <a:srgbClr val="002060"/>
                </a:solidFill>
              </a:rPr>
              <a:t>and</a:t>
            </a:r>
            <a:r>
              <a:rPr lang="de-DE" dirty="0" smtClean="0">
                <a:solidFill>
                  <a:srgbClr val="002060"/>
                </a:solidFill>
              </a:rPr>
              <a:t> </a:t>
            </a:r>
            <a:r>
              <a:rPr lang="de-DE" dirty="0" err="1" smtClean="0">
                <a:solidFill>
                  <a:srgbClr val="002060"/>
                </a:solidFill>
              </a:rPr>
              <a:t>the</a:t>
            </a:r>
            <a:r>
              <a:rPr lang="de-DE" dirty="0" smtClean="0">
                <a:solidFill>
                  <a:srgbClr val="002060"/>
                </a:solidFill>
              </a:rPr>
              <a:t> </a:t>
            </a:r>
            <a:r>
              <a:rPr lang="de-DE" dirty="0" err="1" smtClean="0">
                <a:solidFill>
                  <a:srgbClr val="002060"/>
                </a:solidFill>
              </a:rPr>
              <a:t>journal</a:t>
            </a:r>
            <a:r>
              <a:rPr lang="de-DE" dirty="0" smtClean="0">
                <a:solidFill>
                  <a:srgbClr val="002060"/>
                </a:solidFill>
              </a:rPr>
              <a:t> </a:t>
            </a:r>
            <a:r>
              <a:rPr lang="de-DE" dirty="0" err="1" smtClean="0">
                <a:solidFill>
                  <a:srgbClr val="002060"/>
                </a:solidFill>
              </a:rPr>
              <a:t>editors</a:t>
            </a:r>
            <a:r>
              <a:rPr lang="de-DE" dirty="0" smtClean="0">
                <a:solidFill>
                  <a:srgbClr val="002060"/>
                </a:solidFill>
              </a:rPr>
              <a:t>  </a:t>
            </a:r>
            <a:r>
              <a:rPr lang="de-DE" dirty="0" err="1" smtClean="0">
                <a:solidFill>
                  <a:srgbClr val="002060"/>
                </a:solidFill>
              </a:rPr>
              <a:t>believe</a:t>
            </a:r>
            <a:r>
              <a:rPr lang="de-DE" dirty="0" smtClean="0">
                <a:solidFill>
                  <a:srgbClr val="002060"/>
                </a:solidFill>
              </a:rPr>
              <a:t> a </a:t>
            </a:r>
            <a:r>
              <a:rPr lang="de-DE" dirty="0" err="1" smtClean="0">
                <a:solidFill>
                  <a:srgbClr val="002060"/>
                </a:solidFill>
              </a:rPr>
              <a:t>review</a:t>
            </a:r>
            <a:r>
              <a:rPr lang="de-DE" dirty="0" smtClean="0">
                <a:solidFill>
                  <a:srgbClr val="002060"/>
                </a:solidFill>
              </a:rPr>
              <a:t> </a:t>
            </a:r>
            <a:r>
              <a:rPr lang="de-DE" dirty="0" err="1" smtClean="0">
                <a:solidFill>
                  <a:srgbClr val="002060"/>
                </a:solidFill>
              </a:rPr>
              <a:t>is</a:t>
            </a:r>
            <a:r>
              <a:rPr lang="de-DE" dirty="0" smtClean="0">
                <a:solidFill>
                  <a:srgbClr val="002060"/>
                </a:solidFill>
              </a:rPr>
              <a:t> </a:t>
            </a:r>
            <a:r>
              <a:rPr lang="de-DE" b="1" dirty="0" err="1" smtClean="0">
                <a:solidFill>
                  <a:srgbClr val="002060"/>
                </a:solidFill>
              </a:rPr>
              <a:t>warranted</a:t>
            </a:r>
            <a:endParaRPr lang="de-DE" b="1" dirty="0">
              <a:solidFill>
                <a:srgbClr val="002060"/>
              </a:solidFill>
            </a:endParaRPr>
          </a:p>
        </p:txBody>
      </p:sp>
      <p:sp>
        <p:nvSpPr>
          <p:cNvPr id="4" name="Titel 3"/>
          <p:cNvSpPr>
            <a:spLocks noGrp="1"/>
          </p:cNvSpPr>
          <p:nvPr>
            <p:ph type="title" idx="4294967295"/>
          </p:nvPr>
        </p:nvSpPr>
        <p:spPr>
          <a:xfrm>
            <a:off x="323528" y="188640"/>
            <a:ext cx="8135938" cy="304699"/>
          </a:xfrm>
        </p:spPr>
        <p:txBody>
          <a:bodyPr/>
          <a:lstStyle/>
          <a:p>
            <a:r>
              <a:rPr lang="de-DE" dirty="0">
                <a:solidFill>
                  <a:srgbClr val="002060"/>
                </a:solidFill>
              </a:rPr>
              <a:t>Books vs. Journals</a:t>
            </a:r>
          </a:p>
        </p:txBody>
      </p:sp>
    </p:spTree>
    <p:extLst>
      <p:ext uri="{BB962C8B-B14F-4D97-AF65-F5344CB8AC3E}">
        <p14:creationId xmlns:p14="http://schemas.microsoft.com/office/powerpoint/2010/main" val="39309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529152" y="1417638"/>
            <a:ext cx="8254735" cy="466137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graphicFrame>
        <p:nvGraphicFramePr>
          <p:cNvPr id="6" name="Chart 2"/>
          <p:cNvGraphicFramePr>
            <a:graphicFrameLocks/>
          </p:cNvGraphicFramePr>
          <p:nvPr>
            <p:extLst>
              <p:ext uri="{D42A27DB-BD31-4B8C-83A1-F6EECF244321}">
                <p14:modId xmlns:p14="http://schemas.microsoft.com/office/powerpoint/2010/main" val="3169658714"/>
              </p:ext>
            </p:extLst>
          </p:nvPr>
        </p:nvGraphicFramePr>
        <p:xfrm>
          <a:off x="361950" y="1460501"/>
          <a:ext cx="8435975" cy="45783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
          <p:cNvSpPr txBox="1"/>
          <p:nvPr/>
        </p:nvSpPr>
        <p:spPr bwMode="auto">
          <a:xfrm>
            <a:off x="519112" y="6104053"/>
            <a:ext cx="8267729" cy="42862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Clr>
                <a:schemeClr val="accent1"/>
              </a:buClr>
            </a:pPr>
            <a:r>
              <a:rPr lang="en-NZ" sz="1600" dirty="0"/>
              <a:t>Relative growth from 100% baseline in 1990</a:t>
            </a:r>
          </a:p>
        </p:txBody>
      </p:sp>
      <p:sp>
        <p:nvSpPr>
          <p:cNvPr id="3" name="Titel 2"/>
          <p:cNvSpPr>
            <a:spLocks noGrp="1"/>
          </p:cNvSpPr>
          <p:nvPr>
            <p:ph type="title" idx="4294967295"/>
          </p:nvPr>
        </p:nvSpPr>
        <p:spPr>
          <a:xfrm>
            <a:off x="359532" y="152636"/>
            <a:ext cx="8135937" cy="304699"/>
          </a:xfrm>
        </p:spPr>
        <p:txBody>
          <a:bodyPr/>
          <a:lstStyle/>
          <a:p>
            <a:r>
              <a:rPr lang="de-DE" dirty="0" smtClean="0">
                <a:solidFill>
                  <a:srgbClr val="002060"/>
                </a:solidFill>
              </a:rPr>
              <a:t>Journals - </a:t>
            </a:r>
            <a:r>
              <a:rPr lang="de-DE" dirty="0" err="1" smtClean="0">
                <a:solidFill>
                  <a:srgbClr val="002060"/>
                </a:solidFill>
              </a:rPr>
              <a:t>Increased</a:t>
            </a:r>
            <a:r>
              <a:rPr lang="de-DE" dirty="0" smtClean="0">
                <a:solidFill>
                  <a:srgbClr val="002060"/>
                </a:solidFill>
              </a:rPr>
              <a:t> </a:t>
            </a:r>
            <a:r>
              <a:rPr lang="de-DE" dirty="0" err="1">
                <a:solidFill>
                  <a:srgbClr val="002060"/>
                </a:solidFill>
              </a:rPr>
              <a:t>competition</a:t>
            </a:r>
            <a:endParaRPr lang="de-DE"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9532" y="188640"/>
            <a:ext cx="8305800" cy="288925"/>
          </a:xfrm>
        </p:spPr>
        <p:txBody>
          <a:bodyPr/>
          <a:lstStyle/>
          <a:p>
            <a:pPr lvl="2"/>
            <a:r>
              <a:rPr lang="en-US" b="1" dirty="0" smtClean="0">
                <a:latin typeface="Calibri" pitchFamily="34" charset="0"/>
                <a:cs typeface="Calibri" pitchFamily="34" charset="0"/>
              </a:rPr>
              <a:t>Before you start</a:t>
            </a:r>
          </a:p>
        </p:txBody>
      </p:sp>
      <p:sp>
        <p:nvSpPr>
          <p:cNvPr id="3" name="Content Placeholder 2"/>
          <p:cNvSpPr>
            <a:spLocks noGrp="1"/>
          </p:cNvSpPr>
          <p:nvPr>
            <p:ph idx="4294967295"/>
          </p:nvPr>
        </p:nvSpPr>
        <p:spPr>
          <a:xfrm>
            <a:off x="359532" y="1376772"/>
            <a:ext cx="8305800" cy="4988545"/>
          </a:xfrm>
        </p:spPr>
        <p:txBody>
          <a:bodyPr/>
          <a:lstStyle/>
          <a:p>
            <a:r>
              <a:rPr lang="en-US" sz="1800" dirty="0" smtClean="0">
                <a:solidFill>
                  <a:srgbClr val="002060"/>
                </a:solidFill>
                <a:latin typeface="Calibri" pitchFamily="34" charset="0"/>
                <a:cs typeface="Calibri" pitchFamily="34" charset="0"/>
              </a:rPr>
              <a:t>“</a:t>
            </a:r>
            <a:r>
              <a:rPr lang="en-US" sz="1800" i="1" dirty="0" smtClean="0">
                <a:solidFill>
                  <a:srgbClr val="002060"/>
                </a:solidFill>
                <a:latin typeface="Calibri" pitchFamily="34" charset="0"/>
                <a:cs typeface="Calibri" pitchFamily="34" charset="0"/>
              </a:rPr>
              <a:t>The origin of a research investigation is typically a moment of insight</a:t>
            </a:r>
            <a:r>
              <a:rPr lang="en-US" sz="1800" dirty="0" smtClean="0">
                <a:solidFill>
                  <a:srgbClr val="002060"/>
                </a:solidFill>
                <a:latin typeface="Calibri" pitchFamily="34" charset="0"/>
                <a:cs typeface="Calibri" pitchFamily="34" charset="0"/>
              </a:rPr>
              <a:t>” (Justin </a:t>
            </a:r>
            <a:r>
              <a:rPr lang="en-US" sz="1800" dirty="0" err="1" smtClean="0">
                <a:solidFill>
                  <a:srgbClr val="002060"/>
                </a:solidFill>
                <a:latin typeface="Calibri" pitchFamily="34" charset="0"/>
                <a:cs typeface="Calibri" pitchFamily="34" charset="0"/>
              </a:rPr>
              <a:t>Zobel</a:t>
            </a:r>
            <a:r>
              <a:rPr lang="en-US" sz="1800" dirty="0" smtClean="0">
                <a:solidFill>
                  <a:srgbClr val="002060"/>
                </a:solidFill>
                <a:latin typeface="Calibri" pitchFamily="34" charset="0"/>
                <a:cs typeface="Calibri" pitchFamily="34" charset="0"/>
              </a:rPr>
              <a:t>) – Trust your instincts and if you think a topic deserves attention, then take it forward.</a:t>
            </a:r>
          </a:p>
          <a:p>
            <a:r>
              <a:rPr lang="en-US" sz="1800" b="1" dirty="0" smtClean="0">
                <a:solidFill>
                  <a:srgbClr val="002060"/>
                </a:solidFill>
                <a:latin typeface="Calibri" pitchFamily="34" charset="0"/>
                <a:cs typeface="Calibri" pitchFamily="34" charset="0"/>
              </a:rPr>
              <a:t>To write = to read</a:t>
            </a:r>
            <a:r>
              <a:rPr lang="en-US" sz="1800" dirty="0" smtClean="0">
                <a:solidFill>
                  <a:srgbClr val="002060"/>
                </a:solidFill>
                <a:latin typeface="Calibri" pitchFamily="34" charset="0"/>
                <a:cs typeface="Calibri" pitchFamily="34" charset="0"/>
              </a:rPr>
              <a:t>. Research the topic, check out what is currently being published. What are the ‘hot’ topics, the emerging areas, the key themes, the relevant conferences and so on.</a:t>
            </a:r>
          </a:p>
          <a:p>
            <a:endParaRPr lang="en-US" dirty="0">
              <a:solidFill>
                <a:srgbClr val="002060"/>
              </a:solidFill>
              <a:latin typeface="Calibri" pitchFamily="34" charset="0"/>
              <a:cs typeface="Calibri" pitchFamily="34" charset="0"/>
            </a:endParaRPr>
          </a:p>
          <a:p>
            <a:endParaRPr lang="en-US" sz="1800" dirty="0" smtClean="0">
              <a:solidFill>
                <a:srgbClr val="002060"/>
              </a:solidFill>
              <a:latin typeface="Calibri" pitchFamily="34" charset="0"/>
              <a:cs typeface="Calibri" pitchFamily="34" charset="0"/>
            </a:endParaRPr>
          </a:p>
          <a:p>
            <a:endParaRPr lang="en-US" dirty="0">
              <a:solidFill>
                <a:srgbClr val="002060"/>
              </a:solidFill>
              <a:latin typeface="Calibri" pitchFamily="34" charset="0"/>
              <a:cs typeface="Calibri" pitchFamily="34" charset="0"/>
            </a:endParaRPr>
          </a:p>
          <a:p>
            <a:endParaRPr lang="en-US" sz="1800" dirty="0" smtClean="0">
              <a:solidFill>
                <a:srgbClr val="002060"/>
              </a:solidFill>
              <a:latin typeface="Calibri" pitchFamily="34" charset="0"/>
              <a:cs typeface="Calibri" pitchFamily="34" charset="0"/>
            </a:endParaRPr>
          </a:p>
          <a:p>
            <a:endParaRPr lang="en-US" sz="1800" dirty="0" smtClean="0">
              <a:solidFill>
                <a:srgbClr val="002060"/>
              </a:solidFill>
              <a:latin typeface="Calibri" pitchFamily="34" charset="0"/>
              <a:cs typeface="Calibri" pitchFamily="34" charset="0"/>
            </a:endParaRPr>
          </a:p>
          <a:p>
            <a:endParaRPr lang="en-US" sz="1800" dirty="0" smtClean="0">
              <a:solidFill>
                <a:srgbClr val="002060"/>
              </a:solidFill>
              <a:latin typeface="Calibri" pitchFamily="34" charset="0"/>
              <a:cs typeface="Calibri" pitchFamily="34" charset="0"/>
            </a:endParaRPr>
          </a:p>
          <a:p>
            <a:r>
              <a:rPr lang="en-US" sz="1800" dirty="0" smtClean="0">
                <a:solidFill>
                  <a:srgbClr val="002060"/>
                </a:solidFill>
                <a:latin typeface="Calibri" pitchFamily="34" charset="0"/>
                <a:cs typeface="Calibri" pitchFamily="34" charset="0"/>
              </a:rPr>
              <a:t>Make the decision about </a:t>
            </a:r>
            <a:r>
              <a:rPr lang="en-US" sz="1800" u="sng" dirty="0" smtClean="0">
                <a:solidFill>
                  <a:srgbClr val="002060"/>
                </a:solidFill>
                <a:latin typeface="Calibri" pitchFamily="34" charset="0"/>
                <a:cs typeface="Calibri" pitchFamily="34" charset="0"/>
              </a:rPr>
              <a:t>where to submit your paper </a:t>
            </a:r>
            <a:r>
              <a:rPr lang="en-US" sz="1800" dirty="0" smtClean="0">
                <a:solidFill>
                  <a:srgbClr val="002060"/>
                </a:solidFill>
                <a:latin typeface="Calibri" pitchFamily="34" charset="0"/>
                <a:cs typeface="Calibri" pitchFamily="34" charset="0"/>
              </a:rPr>
              <a:t>before you complete your paper. That way you can ensure that the content and style fit the Aim &amp; Scope of the journal.</a:t>
            </a:r>
          </a:p>
          <a:p>
            <a:pPr>
              <a:buNone/>
            </a:pPr>
            <a:endParaRPr lang="en-US" sz="1800" dirty="0" smtClean="0">
              <a:solidFill>
                <a:srgbClr val="002060"/>
              </a:solidFill>
              <a:latin typeface="Calibri" pitchFamily="34" charset="0"/>
              <a:cs typeface="Calibri" pitchFamily="34" charset="0"/>
            </a:endParaRPr>
          </a:p>
        </p:txBody>
      </p:sp>
      <p:pic>
        <p:nvPicPr>
          <p:cNvPr id="5" name="Bild 13" descr="FotoliaComp_3058898_39N2hi1fK89JyU8ASlHIbGYrNtY4jO.jpeg"/>
          <p:cNvPicPr>
            <a:picLocks noChangeAspect="1"/>
          </p:cNvPicPr>
          <p:nvPr/>
        </p:nvPicPr>
        <p:blipFill rotWithShape="1">
          <a:blip r:embed="rId3" cstate="print">
            <a:extLst>
              <a:ext uri="{28A0092B-C50C-407E-A947-70E740481C1C}">
                <a14:useLocalDpi xmlns:a14="http://schemas.microsoft.com/office/drawing/2010/main" val="0"/>
              </a:ext>
            </a:extLst>
          </a:blip>
          <a:srcRect l="2184" t="11706" r="10041" b="5133"/>
          <a:stretch/>
        </p:blipFill>
        <p:spPr>
          <a:xfrm>
            <a:off x="5576507" y="2924943"/>
            <a:ext cx="3567493" cy="2244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59532" y="-99392"/>
            <a:ext cx="8135937" cy="609398"/>
          </a:xfrm>
        </p:spPr>
        <p:txBody>
          <a:bodyPr/>
          <a:lstStyle/>
          <a:p>
            <a:r>
              <a:rPr lang="en-US" dirty="0" smtClean="0">
                <a:solidFill>
                  <a:srgbClr val="002060"/>
                </a:solidFill>
                <a:cs typeface="Calibri"/>
              </a:rPr>
              <a:t/>
            </a:r>
            <a:br>
              <a:rPr lang="en-US" dirty="0" smtClean="0">
                <a:solidFill>
                  <a:srgbClr val="002060"/>
                </a:solidFill>
                <a:cs typeface="Calibri"/>
              </a:rPr>
            </a:br>
            <a:r>
              <a:rPr lang="en-US" dirty="0" smtClean="0">
                <a:solidFill>
                  <a:srgbClr val="002060"/>
                </a:solidFill>
                <a:cs typeface="Calibri"/>
              </a:rPr>
              <a:t>What </a:t>
            </a:r>
            <a:r>
              <a:rPr lang="en-US" dirty="0">
                <a:solidFill>
                  <a:srgbClr val="002060"/>
                </a:solidFill>
                <a:cs typeface="Calibri"/>
              </a:rPr>
              <a:t>do journal editors want</a:t>
            </a:r>
            <a:r>
              <a:rPr lang="en-US" dirty="0" smtClean="0">
                <a:solidFill>
                  <a:srgbClr val="002060"/>
                </a:solidFill>
                <a:cs typeface="Calibri"/>
              </a:rPr>
              <a:t>?</a:t>
            </a:r>
            <a:endParaRPr lang="de-DE" dirty="0">
              <a:solidFill>
                <a:srgbClr val="002060"/>
              </a:solidFill>
            </a:endParaRPr>
          </a:p>
        </p:txBody>
      </p:sp>
      <p:sp>
        <p:nvSpPr>
          <p:cNvPr id="5" name="Inhaltsplatzhalter 4"/>
          <p:cNvSpPr>
            <a:spLocks noGrp="1"/>
          </p:cNvSpPr>
          <p:nvPr>
            <p:ph idx="4294967295"/>
          </p:nvPr>
        </p:nvSpPr>
        <p:spPr>
          <a:xfrm>
            <a:off x="359532" y="944724"/>
            <a:ext cx="8062913" cy="1876582"/>
          </a:xfrm>
        </p:spPr>
        <p:txBody>
          <a:bodyPr/>
          <a:lstStyle/>
          <a:p>
            <a:pPr marL="0" indent="0">
              <a:buNone/>
            </a:pPr>
            <a:r>
              <a:rPr lang="de-DE" sz="2000" b="1" dirty="0" err="1" smtClean="0">
                <a:solidFill>
                  <a:srgbClr val="FF5E00"/>
                </a:solidFill>
                <a:latin typeface="Calibri" panose="020F0502020204030204" pitchFamily="34" charset="0"/>
              </a:rPr>
              <a:t>Good</a:t>
            </a:r>
            <a:r>
              <a:rPr lang="de-DE" sz="2000" b="1" dirty="0" smtClean="0">
                <a:solidFill>
                  <a:srgbClr val="FF5E00"/>
                </a:solidFill>
                <a:latin typeface="Calibri" panose="020F0502020204030204" pitchFamily="34" charset="0"/>
              </a:rPr>
              <a:t> </a:t>
            </a:r>
            <a:r>
              <a:rPr lang="de-DE" sz="2000" b="1" dirty="0" err="1" smtClean="0">
                <a:solidFill>
                  <a:srgbClr val="FF5E00"/>
                </a:solidFill>
                <a:latin typeface="Calibri" panose="020F0502020204030204" pitchFamily="34" charset="0"/>
              </a:rPr>
              <a:t>quality</a:t>
            </a:r>
            <a:r>
              <a:rPr lang="de-DE" sz="2000" b="1" dirty="0" smtClean="0">
                <a:solidFill>
                  <a:srgbClr val="FF5E00"/>
                </a:solidFill>
                <a:latin typeface="Calibri" panose="020F0502020204030204" pitchFamily="34" charset="0"/>
              </a:rPr>
              <a:t> </a:t>
            </a:r>
            <a:r>
              <a:rPr lang="de-DE" sz="2000" b="1" dirty="0" err="1" smtClean="0">
                <a:solidFill>
                  <a:srgbClr val="FF5E00"/>
                </a:solidFill>
                <a:latin typeface="Calibri" panose="020F0502020204030204" pitchFamily="34" charset="0"/>
              </a:rPr>
              <a:t>science</a:t>
            </a:r>
            <a:r>
              <a:rPr lang="de-DE" sz="2000" b="1" dirty="0" smtClean="0">
                <a:solidFill>
                  <a:srgbClr val="FF5E00"/>
                </a:solidFill>
                <a:latin typeface="Calibri" panose="020F0502020204030204" pitchFamily="34" charset="0"/>
              </a:rPr>
              <a:t>!</a:t>
            </a:r>
          </a:p>
          <a:p>
            <a:pPr marL="0" indent="0">
              <a:buNone/>
            </a:pPr>
            <a:endParaRPr lang="de-DE" sz="2000" b="1" dirty="0" smtClean="0">
              <a:solidFill>
                <a:srgbClr val="FF5E00"/>
              </a:solidFill>
              <a:latin typeface="Calibri" panose="020F0502020204030204" pitchFamily="34" charset="0"/>
            </a:endParaRPr>
          </a:p>
          <a:p>
            <a:r>
              <a:rPr lang="de-DE" sz="2000" dirty="0" smtClean="0">
                <a:solidFill>
                  <a:srgbClr val="002060"/>
                </a:solidFill>
                <a:latin typeface="Calibri" panose="020F0502020204030204" pitchFamily="34" charset="0"/>
              </a:rPr>
              <a:t>Original </a:t>
            </a:r>
            <a:r>
              <a:rPr lang="de-DE" sz="2000" dirty="0" err="1" smtClean="0">
                <a:solidFill>
                  <a:srgbClr val="002060"/>
                </a:solidFill>
                <a:latin typeface="Calibri" panose="020F0502020204030204" pitchFamily="34" charset="0"/>
              </a:rPr>
              <a:t>research</a:t>
            </a:r>
            <a:endParaRPr lang="de-DE" sz="2000" dirty="0" smtClean="0">
              <a:solidFill>
                <a:srgbClr val="002060"/>
              </a:solidFill>
              <a:latin typeface="Calibri" panose="020F0502020204030204" pitchFamily="34" charset="0"/>
            </a:endParaRPr>
          </a:p>
          <a:p>
            <a:r>
              <a:rPr lang="de-DE" sz="2000" dirty="0" err="1" smtClean="0">
                <a:solidFill>
                  <a:srgbClr val="002060"/>
                </a:solidFill>
                <a:latin typeface="Calibri" panose="020F0502020204030204" pitchFamily="34" charset="0"/>
              </a:rPr>
              <a:t>Interesting</a:t>
            </a:r>
            <a:r>
              <a:rPr lang="de-DE" sz="2000" dirty="0" smtClean="0">
                <a:solidFill>
                  <a:srgbClr val="002060"/>
                </a:solidFill>
                <a:latin typeface="Calibri" panose="020F0502020204030204" pitchFamily="34" charset="0"/>
              </a:rPr>
              <a:t> </a:t>
            </a:r>
            <a:r>
              <a:rPr lang="de-DE" sz="2000" dirty="0" err="1" smtClean="0">
                <a:solidFill>
                  <a:srgbClr val="002060"/>
                </a:solidFill>
                <a:latin typeface="Calibri" panose="020F0502020204030204" pitchFamily="34" charset="0"/>
              </a:rPr>
              <a:t>to</a:t>
            </a:r>
            <a:r>
              <a:rPr lang="de-DE" sz="2000" dirty="0" smtClean="0">
                <a:solidFill>
                  <a:srgbClr val="002060"/>
                </a:solidFill>
                <a:latin typeface="Calibri" panose="020F0502020204030204" pitchFamily="34" charset="0"/>
              </a:rPr>
              <a:t> </a:t>
            </a:r>
            <a:r>
              <a:rPr lang="de-DE" sz="2000" dirty="0" err="1" smtClean="0">
                <a:solidFill>
                  <a:srgbClr val="002060"/>
                </a:solidFill>
                <a:latin typeface="Calibri" panose="020F0502020204030204" pitchFamily="34" charset="0"/>
              </a:rPr>
              <a:t>the</a:t>
            </a:r>
            <a:r>
              <a:rPr lang="de-DE" sz="2000" dirty="0" smtClean="0">
                <a:solidFill>
                  <a:srgbClr val="002060"/>
                </a:solidFill>
                <a:latin typeface="Calibri" panose="020F0502020204030204" pitchFamily="34" charset="0"/>
              </a:rPr>
              <a:t> </a:t>
            </a:r>
            <a:r>
              <a:rPr lang="de-DE" sz="2000" dirty="0" err="1" smtClean="0">
                <a:solidFill>
                  <a:srgbClr val="002060"/>
                </a:solidFill>
                <a:latin typeface="Calibri" panose="020F0502020204030204" pitchFamily="34" charset="0"/>
              </a:rPr>
              <a:t>journal’s</a:t>
            </a:r>
            <a:r>
              <a:rPr lang="de-DE" sz="2000" dirty="0" smtClean="0">
                <a:solidFill>
                  <a:srgbClr val="002060"/>
                </a:solidFill>
                <a:latin typeface="Calibri" panose="020F0502020204030204" pitchFamily="34" charset="0"/>
              </a:rPr>
              <a:t> </a:t>
            </a:r>
            <a:r>
              <a:rPr lang="de-DE" sz="2000" dirty="0" err="1" smtClean="0">
                <a:solidFill>
                  <a:srgbClr val="002060"/>
                </a:solidFill>
                <a:latin typeface="Calibri" panose="020F0502020204030204" pitchFamily="34" charset="0"/>
              </a:rPr>
              <a:t>readership</a:t>
            </a:r>
            <a:r>
              <a:rPr lang="de-DE" sz="2000" dirty="0" smtClean="0">
                <a:solidFill>
                  <a:srgbClr val="002060"/>
                </a:solidFill>
                <a:latin typeface="Calibri" panose="020F0502020204030204" pitchFamily="34" charset="0"/>
              </a:rPr>
              <a:t> </a:t>
            </a:r>
            <a:r>
              <a:rPr lang="de-DE" sz="2000" dirty="0" err="1" smtClean="0">
                <a:solidFill>
                  <a:srgbClr val="002060"/>
                </a:solidFill>
                <a:latin typeface="Calibri" panose="020F0502020204030204" pitchFamily="34" charset="0"/>
              </a:rPr>
              <a:t>fitting</a:t>
            </a:r>
            <a:r>
              <a:rPr lang="de-DE" sz="2000" dirty="0" smtClean="0">
                <a:solidFill>
                  <a:srgbClr val="002060"/>
                </a:solidFill>
                <a:latin typeface="Calibri" panose="020F0502020204030204" pitchFamily="34" charset="0"/>
              </a:rPr>
              <a:t> </a:t>
            </a:r>
            <a:r>
              <a:rPr lang="de-DE" sz="2000" dirty="0" err="1" smtClean="0">
                <a:solidFill>
                  <a:srgbClr val="002060"/>
                </a:solidFill>
                <a:latin typeface="Calibri" panose="020F0502020204030204" pitchFamily="34" charset="0"/>
              </a:rPr>
              <a:t>the</a:t>
            </a:r>
            <a:r>
              <a:rPr lang="de-DE" sz="2000" dirty="0" smtClean="0">
                <a:solidFill>
                  <a:srgbClr val="002060"/>
                </a:solidFill>
                <a:latin typeface="Calibri" panose="020F0502020204030204" pitchFamily="34" charset="0"/>
              </a:rPr>
              <a:t> AIMS&amp;SCOPE</a:t>
            </a:r>
          </a:p>
          <a:p>
            <a:r>
              <a:rPr lang="de-DE" sz="2000" dirty="0" smtClean="0">
                <a:solidFill>
                  <a:srgbClr val="002060"/>
                </a:solidFill>
                <a:latin typeface="Calibri" panose="020F0502020204030204" pitchFamily="34" charset="0"/>
              </a:rPr>
              <a:t>Clear, </a:t>
            </a:r>
            <a:r>
              <a:rPr lang="de-DE" sz="2000" dirty="0" err="1" smtClean="0">
                <a:solidFill>
                  <a:srgbClr val="002060"/>
                </a:solidFill>
                <a:latin typeface="Calibri" panose="020F0502020204030204" pitchFamily="34" charset="0"/>
              </a:rPr>
              <a:t>concise</a:t>
            </a:r>
            <a:r>
              <a:rPr lang="de-DE" sz="2000" dirty="0" smtClean="0">
                <a:solidFill>
                  <a:srgbClr val="002060"/>
                </a:solidFill>
                <a:latin typeface="Calibri" panose="020F0502020204030204" pitchFamily="34" charset="0"/>
              </a:rPr>
              <a:t> </a:t>
            </a:r>
            <a:r>
              <a:rPr lang="de-DE" sz="2000" dirty="0" err="1" smtClean="0">
                <a:solidFill>
                  <a:srgbClr val="002060"/>
                </a:solidFill>
                <a:latin typeface="Calibri" panose="020F0502020204030204" pitchFamily="34" charset="0"/>
              </a:rPr>
              <a:t>writing</a:t>
            </a:r>
            <a:endParaRPr lang="de-DE" sz="2000" dirty="0">
              <a:solidFill>
                <a:srgbClr val="002060"/>
              </a:solidFill>
              <a:latin typeface="Calibri" panose="020F0502020204030204" pitchFamily="34" charset="0"/>
            </a:endParaRPr>
          </a:p>
        </p:txBody>
      </p:sp>
      <p:pic>
        <p:nvPicPr>
          <p:cNvPr id="7" name="Bild 6" descr="FotoliaComp_37663576_WKGh8yebYgOh6JpnMD0wLUwLP78wuDsH.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320988"/>
            <a:ext cx="3836276" cy="27723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signSpringer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marL="177800" indent="-177800" algn="l">
          <a:spcBef>
            <a:spcPts val="800"/>
          </a:spcBef>
          <a:buClr>
            <a:schemeClr val="accent2"/>
          </a:buClr>
          <a:buSzPct val="100000"/>
          <a:buFont typeface="Arial"/>
          <a:buChar char="•"/>
          <a:defRPr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Springer_presentation</Template>
  <TotalTime>11</TotalTime>
  <Words>5734</Words>
  <Application>Microsoft Macintosh PowerPoint</Application>
  <PresentationFormat>On-screen Show (4:3)</PresentationFormat>
  <Paragraphs>626</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DesignSpringer2012</vt:lpstr>
      <vt:lpstr>Publishing Scientific Research</vt:lpstr>
      <vt:lpstr>Agenda</vt:lpstr>
      <vt:lpstr>PowerPoint Presentation</vt:lpstr>
      <vt:lpstr>Why should you publish?</vt:lpstr>
      <vt:lpstr>Why  publish in English?</vt:lpstr>
      <vt:lpstr>Books vs. Journals</vt:lpstr>
      <vt:lpstr>Journals - Increased competition</vt:lpstr>
      <vt:lpstr>Before you start</vt:lpstr>
      <vt:lpstr> What do journal editors want?</vt:lpstr>
      <vt:lpstr>PowerPoint Presentation</vt:lpstr>
      <vt:lpstr>How to choose the right journal (cont.)</vt:lpstr>
      <vt:lpstr>How to choose the right journal (cont.)</vt:lpstr>
      <vt:lpstr>PowerPoint Presentation</vt:lpstr>
      <vt:lpstr>Hot topics</vt:lpstr>
      <vt:lpstr>Types of journals</vt:lpstr>
      <vt:lpstr>How to structure your article</vt:lpstr>
      <vt:lpstr>How to structure your article (cont.)</vt:lpstr>
      <vt:lpstr>When you submit</vt:lpstr>
      <vt:lpstr>Submission considerations - ethics</vt:lpstr>
      <vt:lpstr>How to improve your chances of getting accepted</vt:lpstr>
      <vt:lpstr>Impact Factor</vt:lpstr>
      <vt:lpstr>PowerPoint Presentation</vt:lpstr>
      <vt:lpstr>Peer review</vt:lpstr>
      <vt:lpstr>Publishing timeline</vt:lpstr>
      <vt:lpstr>What is ‘Online First’ and why is it important</vt:lpstr>
      <vt:lpstr>Global Work Flow with Springer</vt:lpstr>
      <vt:lpstr>Open Access</vt:lpstr>
      <vt:lpstr>Open Access vs Traditional Publishing</vt:lpstr>
      <vt:lpstr>Open Access by subject</vt:lpstr>
      <vt:lpstr>PowerPoint Presentation</vt:lpstr>
      <vt:lpstr>Different types of books</vt:lpstr>
      <vt:lpstr>Unique to Springer</vt:lpstr>
      <vt:lpstr>When you publish your book with Springer</vt:lpstr>
      <vt:lpstr>Springer helps you from A to Z</vt:lpstr>
      <vt:lpstr>Springer for Authors</vt:lpstr>
      <vt:lpstr>springer.com</vt:lpstr>
      <vt:lpstr>Language editing with Edanz</vt:lpstr>
      <vt:lpstr>Author Marketing @ Springer</vt:lpstr>
      <vt:lpstr>eBooks on SpringerLink</vt:lpstr>
      <vt:lpstr>PowerPoint Presentation</vt:lpstr>
      <vt:lpstr>Questions?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Point-Presentation</dc:title>
  <dc:creator>springer</dc:creator>
  <cp:lastModifiedBy>Alfio Quarteroni</cp:lastModifiedBy>
  <cp:revision>1020</cp:revision>
  <cp:lastPrinted>2014-06-20T09:07:24Z</cp:lastPrinted>
  <dcterms:created xsi:type="dcterms:W3CDTF">2012-05-07T00:11:20Z</dcterms:created>
  <dcterms:modified xsi:type="dcterms:W3CDTF">2014-07-01T14:03:08Z</dcterms:modified>
</cp:coreProperties>
</file>