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96E5-7261-4DFB-BE2D-E53825406B0E}" type="datetimeFigureOut">
              <a:rPr lang="es-ES" smtClean="0"/>
              <a:pPr/>
              <a:t>06/11/2017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9523-774E-49BF-8079-31FB76E9D6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96E5-7261-4DFB-BE2D-E53825406B0E}" type="datetimeFigureOut">
              <a:rPr lang="es-ES" smtClean="0"/>
              <a:pPr/>
              <a:t>06/11/2017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9523-774E-49BF-8079-31FB76E9D6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96E5-7261-4DFB-BE2D-E53825406B0E}" type="datetimeFigureOut">
              <a:rPr lang="es-ES" smtClean="0"/>
              <a:pPr/>
              <a:t>06/11/2017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9523-774E-49BF-8079-31FB76E9D6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96E5-7261-4DFB-BE2D-E53825406B0E}" type="datetimeFigureOut">
              <a:rPr lang="es-ES" smtClean="0"/>
              <a:pPr/>
              <a:t>06/11/2017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9523-774E-49BF-8079-31FB76E9D6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96E5-7261-4DFB-BE2D-E53825406B0E}" type="datetimeFigureOut">
              <a:rPr lang="es-ES" smtClean="0"/>
              <a:pPr/>
              <a:t>06/11/2017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9523-774E-49BF-8079-31FB76E9D6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96E5-7261-4DFB-BE2D-E53825406B0E}" type="datetimeFigureOut">
              <a:rPr lang="es-ES" smtClean="0"/>
              <a:pPr/>
              <a:t>06/11/2017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9523-774E-49BF-8079-31FB76E9D6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96E5-7261-4DFB-BE2D-E53825406B0E}" type="datetimeFigureOut">
              <a:rPr lang="es-ES" smtClean="0"/>
              <a:pPr/>
              <a:t>06/11/2017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9523-774E-49BF-8079-31FB76E9D6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96E5-7261-4DFB-BE2D-E53825406B0E}" type="datetimeFigureOut">
              <a:rPr lang="es-ES" smtClean="0"/>
              <a:pPr/>
              <a:t>06/11/2017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9523-774E-49BF-8079-31FB76E9D6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96E5-7261-4DFB-BE2D-E53825406B0E}" type="datetimeFigureOut">
              <a:rPr lang="es-ES" smtClean="0"/>
              <a:pPr/>
              <a:t>06/11/2017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9523-774E-49BF-8079-31FB76E9D6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96E5-7261-4DFB-BE2D-E53825406B0E}" type="datetimeFigureOut">
              <a:rPr lang="es-ES" smtClean="0"/>
              <a:pPr/>
              <a:t>06/11/2017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9523-774E-49BF-8079-31FB76E9D6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96E5-7261-4DFB-BE2D-E53825406B0E}" type="datetimeFigureOut">
              <a:rPr lang="es-ES" smtClean="0"/>
              <a:pPr/>
              <a:t>06/11/2017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09523-774E-49BF-8079-31FB76E9D6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296E5-7261-4DFB-BE2D-E53825406B0E}" type="datetimeFigureOut">
              <a:rPr lang="es-ES" smtClean="0"/>
              <a:pPr/>
              <a:t>06/11/2017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09523-774E-49BF-8079-31FB76E9D6F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png"/><Relationship Id="rId7" Type="http://schemas.openxmlformats.org/officeDocument/2006/relationships/image" Target="http://www.mineco.gob.es/stfls/comun/logos/2011-Web-EconomiaC-63px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2 Grupo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14" name="Picture 2" descr="fotos colita bilaketarekin bat datozen irudiak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</p:spPr>
        </p:pic>
        <p:sp>
          <p:nvSpPr>
            <p:cNvPr id="15" name="14 Rectángulo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6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716463" y="0"/>
            <a:ext cx="4248150" cy="6858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s-ES" sz="2400" b="1" cap="small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s-ES" sz="2400" b="1" cap="small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Jornadas internacionales </a:t>
            </a:r>
            <a:r>
              <a:rPr lang="es-ES_tradnl" sz="2400" b="1" cap="small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de Literatura Española Contemporánea.</a:t>
            </a:r>
          </a:p>
          <a:p>
            <a:pPr fontAlgn="auto">
              <a:spcAft>
                <a:spcPts val="0"/>
              </a:spcAft>
              <a:defRPr/>
            </a:pPr>
            <a:endParaRPr lang="en-US" sz="2800" b="1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  <a:p>
            <a:pPr fontAlgn="auto">
              <a:spcAft>
                <a:spcPts val="0"/>
              </a:spcAft>
              <a:defRPr/>
            </a:pPr>
            <a:endParaRPr lang="en-US" sz="2800" b="1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s-ES_tradnl" sz="2000" b="1" cap="small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la poesía hispánica contemporánea como documento histórico. Historia e ideología.</a:t>
            </a:r>
          </a:p>
          <a:p>
            <a:pPr fontAlgn="auto">
              <a:spcAft>
                <a:spcPts val="0"/>
              </a:spcAft>
              <a:defRPr/>
            </a:pPr>
            <a:r>
              <a:rPr lang="es-ES_tradnl" sz="1400" b="1" i="1" cap="small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(Seminario de Literatura Comparada </a:t>
            </a:r>
          </a:p>
          <a:p>
            <a:pPr fontAlgn="auto">
              <a:spcAft>
                <a:spcPts val="0"/>
              </a:spcAft>
              <a:defRPr/>
            </a:pPr>
            <a:r>
              <a:rPr lang="es-ES_tradnl" sz="1400" b="1" i="1" cap="small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y Estudios Literarios)</a:t>
            </a:r>
          </a:p>
          <a:p>
            <a:pPr fontAlgn="auto">
              <a:spcAft>
                <a:spcPts val="0"/>
              </a:spcAft>
              <a:defRPr/>
            </a:pPr>
            <a:endParaRPr lang="en-US" sz="2800" b="1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s-ES" sz="18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Salón de Grados de la Facultad de Letras</a:t>
            </a:r>
          </a:p>
          <a:p>
            <a:pPr fontAlgn="auto">
              <a:spcAft>
                <a:spcPts val="0"/>
              </a:spcAft>
              <a:defRPr/>
            </a:pPr>
            <a:r>
              <a:rPr lang="es-ES" sz="18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UPV-EHU</a:t>
            </a:r>
          </a:p>
          <a:p>
            <a:pPr fontAlgn="auto">
              <a:spcAft>
                <a:spcPts val="0"/>
              </a:spcAft>
              <a:defRPr/>
            </a:pPr>
            <a:r>
              <a:rPr lang="es-ES" sz="18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Vitoria-Gasteiz</a:t>
            </a:r>
          </a:p>
          <a:p>
            <a:pPr fontAlgn="auto">
              <a:spcAft>
                <a:spcPts val="0"/>
              </a:spcAft>
              <a:defRPr/>
            </a:pPr>
            <a:r>
              <a:rPr lang="es-ES" sz="18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7 y 8 de noviembre de 2017</a:t>
            </a:r>
            <a:endParaRPr lang="en-US" sz="1800" b="1" dirty="0" smtClean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205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4284663" cy="6858000"/>
          </a:xfrm>
        </p:spPr>
        <p:txBody>
          <a:bodyPr/>
          <a:lstStyle/>
          <a:p>
            <a:r>
              <a:rPr lang="es-ES" sz="1400" dirty="0" smtClean="0"/>
              <a:t/>
            </a:r>
            <a:br>
              <a:rPr lang="es-ES" sz="1400" dirty="0" smtClean="0"/>
            </a:br>
            <a:endParaRPr lang="en-US" dirty="0" smtClean="0"/>
          </a:p>
        </p:txBody>
      </p:sp>
      <p:pic>
        <p:nvPicPr>
          <p:cNvPr id="205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4804" y="3861643"/>
            <a:ext cx="13144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4764" y="5013771"/>
            <a:ext cx="194310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TextBox 6"/>
          <p:cNvSpPr txBox="1">
            <a:spLocks noChangeArrowheads="1"/>
          </p:cNvSpPr>
          <p:nvPr/>
        </p:nvSpPr>
        <p:spPr bwMode="auto">
          <a:xfrm>
            <a:off x="755576" y="692696"/>
            <a:ext cx="3168650" cy="2139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19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Organizador: 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Departamento de Filología Hispánica, Románica y Teoría de la Literatura</a:t>
            </a:r>
          </a:p>
          <a:p>
            <a:pPr algn="ctr"/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s-ES" sz="19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Con la colaboración de:</a:t>
            </a:r>
            <a:endParaRPr lang="en-US" sz="1900" b="1" dirty="0">
              <a:solidFill>
                <a:schemeClr val="bg1">
                  <a:lumMod val="9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057" name="Picture 9" descr="D:\Documents and Settings\vcpvafen\Mis documentos\Mis imágenes\Jaurlaritza_logo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20788" y="5927198"/>
            <a:ext cx="1584000" cy="710666"/>
          </a:xfrm>
          <a:prstGeom prst="rect">
            <a:avLst/>
          </a:prstGeom>
          <a:noFill/>
        </p:spPr>
      </p:pic>
      <p:pic>
        <p:nvPicPr>
          <p:cNvPr id="11" name="Picture 9" descr="Ministerio de Economía y Competitividad - Gobierno de España"/>
          <p:cNvPicPr>
            <a:picLocks noChangeAspect="1" noChangeArrowheads="1"/>
          </p:cNvPicPr>
          <p:nvPr/>
        </p:nvPicPr>
        <p:blipFill>
          <a:blip r:embed="rId6" r:link="rId7" cstate="print"/>
          <a:srcRect/>
          <a:stretch>
            <a:fillRect/>
          </a:stretch>
        </p:blipFill>
        <p:spPr bwMode="auto">
          <a:xfrm>
            <a:off x="1404764" y="5373811"/>
            <a:ext cx="18002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29739" y="2737335"/>
            <a:ext cx="2784580" cy="10154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6 Grupo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8" name="Picture 2" descr="fotos colita bilaketarekin bat datozen irudiak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</p:spPr>
        </p:pic>
        <p:sp>
          <p:nvSpPr>
            <p:cNvPr id="10" name="9 Rectángulo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6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3075" name="TextBox 1"/>
          <p:cNvSpPr txBox="1">
            <a:spLocks noChangeArrowheads="1"/>
          </p:cNvSpPr>
          <p:nvPr/>
        </p:nvSpPr>
        <p:spPr bwMode="auto">
          <a:xfrm>
            <a:off x="468313" y="188913"/>
            <a:ext cx="8351837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468313" y="1052513"/>
            <a:ext cx="3923605" cy="5162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1200" b="1" i="1" u="sng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Martes</a:t>
            </a:r>
            <a:r>
              <a:rPr lang="es-ES" sz="1200" b="1" u="sng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, </a:t>
            </a:r>
            <a:r>
              <a:rPr lang="es-ES" sz="1200" b="1" i="1" u="sng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7</a:t>
            </a:r>
            <a:r>
              <a:rPr lang="es-ES" sz="1200" b="1" u="sng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s-ES" sz="1200" b="1" i="1" u="sng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de</a:t>
            </a:r>
            <a:r>
              <a:rPr lang="es-ES" sz="1200" b="1" u="sng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s-ES" sz="1200" b="1" i="1" u="sng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noviembre</a:t>
            </a:r>
          </a:p>
          <a:p>
            <a:pPr algn="ctr">
              <a:lnSpc>
                <a:spcPct val="150000"/>
              </a:lnSpc>
            </a:pPr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Sesión 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matinal: 9:30-13:00</a:t>
            </a:r>
          </a:p>
          <a:p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- Almudena 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del Olmo (UIB): “La poesía de Gloria Fuertes: algunas cuestiones que revisar</a:t>
            </a:r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”</a:t>
            </a:r>
          </a:p>
          <a:p>
            <a:pPr marL="171450" indent="-171450"/>
            <a:endParaRPr lang="es-ES" sz="1200" b="1" dirty="0">
              <a:solidFill>
                <a:schemeClr val="bg1">
                  <a:lumMod val="9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- </a:t>
            </a:r>
            <a:r>
              <a:rPr lang="es-ES" sz="1200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Kathryn </a:t>
            </a:r>
            <a:r>
              <a:rPr lang="es-ES" sz="1200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Everly (Syracuse </a:t>
            </a:r>
            <a:r>
              <a:rPr lang="es-ES" sz="1200" dirty="0" err="1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University</a:t>
            </a:r>
            <a:r>
              <a:rPr lang="es-ES" sz="1200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, USA): “La simbiosis </a:t>
            </a:r>
            <a:r>
              <a:rPr lang="es-ES" sz="1200" dirty="0" err="1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transtextual</a:t>
            </a:r>
            <a:r>
              <a:rPr lang="es-ES" sz="1200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: la cosmovisión de David Bowie y </a:t>
            </a:r>
            <a:r>
              <a:rPr lang="es-ES" sz="1200" i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Dogos</a:t>
            </a:r>
            <a:r>
              <a:rPr lang="es-ES" sz="1200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​ de Antonio </a:t>
            </a:r>
            <a:r>
              <a:rPr lang="es-ES" sz="1200" dirty="0" err="1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Portela</a:t>
            </a:r>
            <a:r>
              <a:rPr lang="es-ES" sz="1200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”</a:t>
            </a:r>
          </a:p>
          <a:p>
            <a:pPr marL="171450" indent="-171450">
              <a:buFontTx/>
              <a:buChar char="-"/>
            </a:pPr>
            <a:endParaRPr lang="es-ES" sz="1200" b="1" dirty="0">
              <a:solidFill>
                <a:schemeClr val="bg1">
                  <a:lumMod val="9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- Josefa 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Álvarez (Le </a:t>
            </a:r>
            <a:r>
              <a:rPr lang="es-ES" sz="1200" b="1" dirty="0" err="1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Moyne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s-ES" sz="1200" b="1" dirty="0" err="1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College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, USA): “En la huella de Epicuro: la voz poética de Juan Antonio González Iglesias</a:t>
            </a:r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”</a:t>
            </a:r>
          </a:p>
          <a:p>
            <a:pPr marL="171450" indent="-171450">
              <a:buFontTx/>
              <a:buChar char="-"/>
            </a:pPr>
            <a:endParaRPr lang="en-US" sz="1200" b="1" dirty="0">
              <a:solidFill>
                <a:schemeClr val="bg1">
                  <a:lumMod val="95000"/>
                </a:schemeClr>
              </a:solidFill>
              <a:latin typeface="Aharoni" pitchFamily="2" charset="-79"/>
              <a:ea typeface="Batang" pitchFamily="18" charset="-127"/>
              <a:cs typeface="Aharoni" pitchFamily="2" charset="-79"/>
            </a:endParaRPr>
          </a:p>
          <a:p>
            <a:pPr algn="ctr">
              <a:lnSpc>
                <a:spcPct val="150000"/>
              </a:lnSpc>
            </a:pP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Sesión de tarde: 16:00-19:30h</a:t>
            </a:r>
          </a:p>
          <a:p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- Miguel 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Angel Muro (UR): “La poesía de Ramón Irigoyen como crónica de la Transición</a:t>
            </a:r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”</a:t>
            </a:r>
          </a:p>
          <a:p>
            <a:pPr marL="171450" indent="-171450">
              <a:buFontTx/>
              <a:buChar char="-"/>
            </a:pPr>
            <a:endParaRPr lang="es-ES" sz="1200" b="1" dirty="0">
              <a:solidFill>
                <a:schemeClr val="bg1">
                  <a:lumMod val="9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- Alfredo 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López-Pasarín (Universidad de </a:t>
            </a:r>
            <a:r>
              <a:rPr lang="es-ES" sz="1200" b="1" dirty="0" err="1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Waseda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, Japón): “Poesía social en los 70: el caso de </a:t>
            </a:r>
            <a:r>
              <a:rPr lang="es-ES" sz="1200" b="1" i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Estar contigo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, de Carlos Sahagún</a:t>
            </a:r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”</a:t>
            </a:r>
          </a:p>
          <a:p>
            <a:pPr marL="171450" indent="-171450">
              <a:buFontTx/>
              <a:buChar char="-"/>
            </a:pPr>
            <a:endParaRPr lang="es-ES" sz="1200" b="1" dirty="0">
              <a:solidFill>
                <a:schemeClr val="bg1">
                  <a:lumMod val="9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- Natalia Vara Ferrero (UPV/EHU) : 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“Antonio Machado: mitificación y lecturas desde la prosa </a:t>
            </a:r>
            <a:r>
              <a:rPr lang="es-ES" sz="13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crítica del exilio republicano”</a:t>
            </a:r>
          </a:p>
          <a:p>
            <a:pPr>
              <a:lnSpc>
                <a:spcPct val="150000"/>
              </a:lnSpc>
              <a:buFontTx/>
              <a:buChar char="-"/>
            </a:pPr>
            <a:endParaRPr lang="es-ES" sz="1500" b="1" dirty="0">
              <a:solidFill>
                <a:schemeClr val="bg1">
                  <a:lumMod val="95000"/>
                </a:schemeClr>
              </a:solidFill>
              <a:latin typeface="Baskerville Old Face" pitchFamily="18" charset="0"/>
              <a:ea typeface="Batang" pitchFamily="18" charset="-127"/>
            </a:endParaRPr>
          </a:p>
        </p:txBody>
      </p:sp>
      <p:sp>
        <p:nvSpPr>
          <p:cNvPr id="3077" name="TextBox 7"/>
          <p:cNvSpPr txBox="1">
            <a:spLocks noChangeArrowheads="1"/>
          </p:cNvSpPr>
          <p:nvPr/>
        </p:nvSpPr>
        <p:spPr bwMode="auto">
          <a:xfrm>
            <a:off x="4860231" y="1052512"/>
            <a:ext cx="4032249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1200" b="1" i="1" u="sng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ea typeface="Batang" pitchFamily="18" charset="-127"/>
                <a:cs typeface="Aharoni" pitchFamily="2" charset="-79"/>
              </a:rPr>
              <a:t>Miércoles, 8 de noviembre</a:t>
            </a:r>
            <a:endParaRPr lang="en-US" sz="1200" b="1" u="sng" dirty="0">
              <a:solidFill>
                <a:schemeClr val="bg1">
                  <a:lumMod val="95000"/>
                </a:schemeClr>
              </a:solidFill>
              <a:latin typeface="Aharoni" pitchFamily="2" charset="-79"/>
              <a:ea typeface="Batang" pitchFamily="18" charset="-127"/>
              <a:cs typeface="Aharoni" pitchFamily="2" charset="-79"/>
            </a:endParaRPr>
          </a:p>
          <a:p>
            <a:pPr algn="ctr">
              <a:lnSpc>
                <a:spcPct val="150000"/>
              </a:lnSpc>
            </a:pPr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Sesión 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matinal: 9:30-13:00</a:t>
            </a:r>
          </a:p>
          <a:p>
            <a:pPr>
              <a:buFontTx/>
              <a:buChar char="-"/>
            </a:pPr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Jon 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Kortazar (UPV/EHU</a:t>
            </a:r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): </a:t>
            </a:r>
            <a:r>
              <a:rPr lang="es-ES" sz="1200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“</a:t>
            </a:r>
            <a:r>
              <a:rPr lang="eu-ES" sz="1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Gabriel Aresti: </a:t>
            </a:r>
            <a:r>
              <a:rPr lang="eu-ES" sz="1200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Ideología</a:t>
            </a:r>
            <a:r>
              <a:rPr lang="eu-ES" sz="1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y </a:t>
            </a:r>
            <a:r>
              <a:rPr lang="eu-ES" sz="1200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Disidencia</a:t>
            </a:r>
            <a:r>
              <a:rPr lang="eu-ES" sz="1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u-ES" sz="1200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en</a:t>
            </a:r>
            <a:r>
              <a:rPr lang="eu-ES" sz="1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Mailu batekin, Biola batekin (1962)”</a:t>
            </a:r>
          </a:p>
          <a:p>
            <a:r>
              <a:rPr lang="eu-ES" sz="1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</a:t>
            </a:r>
            <a:endParaRPr lang="es-ES" sz="1200" b="1" dirty="0" smtClean="0">
              <a:solidFill>
                <a:schemeClr val="bg1">
                  <a:lumMod val="9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- Juan 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José Lanz (UPV/EHU): “De </a:t>
            </a:r>
            <a:r>
              <a:rPr lang="es-ES" sz="1200" b="1" i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Claraboya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 a Sabino </a:t>
            </a:r>
            <a:r>
              <a:rPr lang="es-ES" sz="1200" b="1" dirty="0" err="1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Ordás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: constantes y variaciones de una poética</a:t>
            </a:r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”</a:t>
            </a:r>
          </a:p>
          <a:p>
            <a:endParaRPr lang="es-ES" sz="1200" b="1" dirty="0" smtClean="0">
              <a:solidFill>
                <a:schemeClr val="bg1">
                  <a:lumMod val="9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- 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Mesa redonda</a:t>
            </a:r>
            <a:r>
              <a:rPr lang="es-ES" sz="1200" b="1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: </a:t>
            </a:r>
            <a:r>
              <a:rPr lang="es-ES" sz="1200" b="1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“Poesía: Historia 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cs typeface="Aharoni" pitchFamily="2" charset="-79"/>
              </a:rPr>
              <a:t>e ideología ”</a:t>
            </a:r>
          </a:p>
          <a:p>
            <a:pPr marL="285750" indent="-285750">
              <a:buFontTx/>
              <a:buChar char="-"/>
            </a:pPr>
            <a:endParaRPr lang="es-ES" sz="1400" b="1" dirty="0" smtClean="0">
              <a:solidFill>
                <a:schemeClr val="bg1">
                  <a:lumMod val="9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078" name="TextBox 8"/>
          <p:cNvSpPr txBox="1">
            <a:spLocks noChangeArrowheads="1"/>
          </p:cNvSpPr>
          <p:nvPr/>
        </p:nvSpPr>
        <p:spPr bwMode="auto">
          <a:xfrm>
            <a:off x="539552" y="116632"/>
            <a:ext cx="8208912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ea typeface="Batang" pitchFamily="18" charset="-127"/>
                <a:cs typeface="Aharoni" pitchFamily="2" charset="-79"/>
              </a:rPr>
              <a:t>Estas jornadas reúnen expertos en el estudio de la poesía hispánica contemporánea con el fin de reflexionar, a partir de la concepción de la poesía como documento histórico, sobre dos ejes fundamentales </a:t>
            </a:r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ea typeface="Batang" pitchFamily="18" charset="-127"/>
                <a:cs typeface="Aharoni" pitchFamily="2" charset="-79"/>
              </a:rPr>
              <a:t>que enlazan con el 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ea typeface="Batang" pitchFamily="18" charset="-127"/>
                <a:cs typeface="Aharoni" pitchFamily="2" charset="-79"/>
              </a:rPr>
              <a:t>desarrollo poético: </a:t>
            </a:r>
            <a:r>
              <a:rPr lang="es-ES" sz="12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ea typeface="Batang" pitchFamily="18" charset="-127"/>
                <a:cs typeface="Aharoni" pitchFamily="2" charset="-79"/>
              </a:rPr>
              <a:t>historia </a:t>
            </a:r>
            <a:r>
              <a:rPr lang="es-ES" sz="1200" b="1" dirty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ea typeface="Batang" pitchFamily="18" charset="-127"/>
                <a:cs typeface="Aharoni" pitchFamily="2" charset="-79"/>
              </a:rPr>
              <a:t>e ideología. </a:t>
            </a:r>
            <a:endParaRPr lang="en-US" sz="1200" b="1" dirty="0">
              <a:solidFill>
                <a:schemeClr val="bg1">
                  <a:lumMod val="95000"/>
                </a:schemeClr>
              </a:solidFill>
              <a:latin typeface="Aharoni" pitchFamily="2" charset="-79"/>
              <a:ea typeface="Batang" pitchFamily="18" charset="-127"/>
              <a:cs typeface="Aharoni" pitchFamily="2" charset="-79"/>
            </a:endParaRPr>
          </a:p>
          <a:p>
            <a:pPr algn="just"/>
            <a:r>
              <a:rPr lang="es-ES" sz="1500" b="1" dirty="0" smtClean="0">
                <a:solidFill>
                  <a:schemeClr val="bg1">
                    <a:lumMod val="95000"/>
                  </a:schemeClr>
                </a:solidFill>
                <a:latin typeface="Aharoni" pitchFamily="2" charset="-79"/>
                <a:ea typeface="Batang" pitchFamily="18" charset="-127"/>
                <a:cs typeface="Aharoni" pitchFamily="2" charset="-79"/>
              </a:rPr>
              <a:t>. </a:t>
            </a:r>
            <a:endParaRPr lang="en-US" sz="1500" b="1" dirty="0">
              <a:solidFill>
                <a:schemeClr val="bg1">
                  <a:lumMod val="95000"/>
                </a:schemeClr>
              </a:solidFill>
              <a:latin typeface="Aharoni" pitchFamily="2" charset="-79"/>
              <a:ea typeface="Batang" pitchFamily="18" charset="-127"/>
              <a:cs typeface="Aharoni" pitchFamily="2" charset="-79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215</Words>
  <Application>Microsoft Office PowerPoint</Application>
  <PresentationFormat>Presentación en pantalla (4:3)</PresentationFormat>
  <Paragraphs>38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 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prueba</dc:creator>
  <cp:lastModifiedBy>bgzgapen</cp:lastModifiedBy>
  <cp:revision>8</cp:revision>
  <dcterms:created xsi:type="dcterms:W3CDTF">2017-11-03T08:25:23Z</dcterms:created>
  <dcterms:modified xsi:type="dcterms:W3CDTF">2017-11-06T08:35:53Z</dcterms:modified>
</cp:coreProperties>
</file>