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1" d="100"/>
          <a:sy n="121" d="100"/>
        </p:scale>
        <p:origin x="-139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032B-1547-4C39-B4EC-F8FE51A8D7C6}" type="datetimeFigureOut">
              <a:rPr lang="es-ES" smtClean="0"/>
              <a:pPr/>
              <a:t>26/04/2016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81096-5D68-4865-8FFF-6CB4F505EE5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032B-1547-4C39-B4EC-F8FE51A8D7C6}" type="datetimeFigureOut">
              <a:rPr lang="es-ES" smtClean="0"/>
              <a:pPr/>
              <a:t>26/04/2016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81096-5D68-4865-8FFF-6CB4F505EE5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032B-1547-4C39-B4EC-F8FE51A8D7C6}" type="datetimeFigureOut">
              <a:rPr lang="es-ES" smtClean="0"/>
              <a:pPr/>
              <a:t>26/04/2016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81096-5D68-4865-8FFF-6CB4F505EE5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032B-1547-4C39-B4EC-F8FE51A8D7C6}" type="datetimeFigureOut">
              <a:rPr lang="es-ES" smtClean="0"/>
              <a:pPr/>
              <a:t>26/04/2016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81096-5D68-4865-8FFF-6CB4F505EE5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032B-1547-4C39-B4EC-F8FE51A8D7C6}" type="datetimeFigureOut">
              <a:rPr lang="es-ES" smtClean="0"/>
              <a:pPr/>
              <a:t>26/04/2016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81096-5D68-4865-8FFF-6CB4F505EE5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032B-1547-4C39-B4EC-F8FE51A8D7C6}" type="datetimeFigureOut">
              <a:rPr lang="es-ES" smtClean="0"/>
              <a:pPr/>
              <a:t>26/04/2016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81096-5D68-4865-8FFF-6CB4F505EE5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032B-1547-4C39-B4EC-F8FE51A8D7C6}" type="datetimeFigureOut">
              <a:rPr lang="es-ES" smtClean="0"/>
              <a:pPr/>
              <a:t>26/04/2016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81096-5D68-4865-8FFF-6CB4F505EE5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032B-1547-4C39-B4EC-F8FE51A8D7C6}" type="datetimeFigureOut">
              <a:rPr lang="es-ES" smtClean="0"/>
              <a:pPr/>
              <a:t>26/04/2016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81096-5D68-4865-8FFF-6CB4F505EE5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032B-1547-4C39-B4EC-F8FE51A8D7C6}" type="datetimeFigureOut">
              <a:rPr lang="es-ES" smtClean="0"/>
              <a:pPr/>
              <a:t>26/04/2016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81096-5D68-4865-8FFF-6CB4F505EE5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032B-1547-4C39-B4EC-F8FE51A8D7C6}" type="datetimeFigureOut">
              <a:rPr lang="es-ES" smtClean="0"/>
              <a:pPr/>
              <a:t>26/04/2016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81096-5D68-4865-8FFF-6CB4F505EE5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032B-1547-4C39-B4EC-F8FE51A8D7C6}" type="datetimeFigureOut">
              <a:rPr lang="es-ES" smtClean="0"/>
              <a:pPr/>
              <a:t>26/04/2016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E81096-5D68-4865-8FFF-6CB4F505EE5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7D032B-1547-4C39-B4EC-F8FE51A8D7C6}" type="datetimeFigureOut">
              <a:rPr lang="es-ES" smtClean="0"/>
              <a:pPr/>
              <a:t>26/04/2016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E81096-5D68-4865-8FFF-6CB4F505EE5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http://www.mineco.gob.es/stfls/comun/logos/2011-Web-EconomiaC-63px.jpg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Natalia\Pictures\Import from HP Viewer\habitacion-nueva-york-hopper_2_2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52520" cy="7380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4716463" y="0"/>
            <a:ext cx="4248150" cy="6858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endParaRPr lang="es-ES" sz="2400" b="1" cap="small" dirty="0" smtClean="0">
              <a:solidFill>
                <a:schemeClr val="tx1"/>
              </a:solidFill>
            </a:endParaRPr>
          </a:p>
          <a:p>
            <a:pPr fontAlgn="auto">
              <a:spcAft>
                <a:spcPts val="0"/>
              </a:spcAft>
              <a:defRPr/>
            </a:pPr>
            <a:r>
              <a:rPr lang="es-ES" sz="2400" b="1" cap="small" dirty="0" smtClean="0">
                <a:solidFill>
                  <a:schemeClr val="tx1"/>
                </a:solidFill>
                <a:latin typeface="Baskerville Old Face" pitchFamily="18" charset="0"/>
              </a:rPr>
              <a:t>Jornadas </a:t>
            </a:r>
            <a:r>
              <a:rPr lang="es-ES_tradnl" sz="2400" b="1" cap="small" dirty="0" smtClean="0">
                <a:solidFill>
                  <a:schemeClr val="tx1"/>
                </a:solidFill>
                <a:latin typeface="Baskerville Old Face" pitchFamily="18" charset="0"/>
              </a:rPr>
              <a:t>de Literatura Española Contemporánea.</a:t>
            </a:r>
          </a:p>
          <a:p>
            <a:pPr fontAlgn="auto">
              <a:spcAft>
                <a:spcPts val="0"/>
              </a:spcAft>
              <a:defRPr/>
            </a:pPr>
            <a:endParaRPr lang="en-US" sz="2800" b="1" dirty="0" smtClean="0">
              <a:solidFill>
                <a:schemeClr val="tx1"/>
              </a:solidFill>
              <a:latin typeface="Baskerville Old Face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en-US" sz="2800" b="1" dirty="0" smtClean="0">
              <a:solidFill>
                <a:schemeClr val="tx1"/>
              </a:solidFill>
              <a:latin typeface="Baskerville Old Face" pitchFamily="18" charset="0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es-ES_tradnl" sz="1800" b="1" cap="small" dirty="0" smtClean="0">
                <a:solidFill>
                  <a:schemeClr val="tx1"/>
                </a:solidFill>
                <a:latin typeface="Baskerville Old Face" pitchFamily="18" charset="0"/>
              </a:rPr>
              <a:t>Direcciones estéticas de la lírica posmoderna en España: la poesía como documento histórico. </a:t>
            </a:r>
            <a:r>
              <a:rPr lang="es-ES_tradnl" sz="1800" b="1" cap="small" dirty="0" err="1" smtClean="0">
                <a:solidFill>
                  <a:schemeClr val="tx1"/>
                </a:solidFill>
                <a:latin typeface="Baskerville Old Face" pitchFamily="18" charset="0"/>
              </a:rPr>
              <a:t>Autorreferencialidad</a:t>
            </a:r>
            <a:r>
              <a:rPr lang="es-ES_tradnl" sz="1800" b="1" cap="small" dirty="0" smtClean="0">
                <a:solidFill>
                  <a:schemeClr val="tx1"/>
                </a:solidFill>
                <a:latin typeface="Baskerville Old Face" pitchFamily="18" charset="0"/>
              </a:rPr>
              <a:t> y </a:t>
            </a:r>
            <a:r>
              <a:rPr lang="es-ES_tradnl" sz="1800" b="1" cap="small" dirty="0" err="1" smtClean="0">
                <a:solidFill>
                  <a:schemeClr val="tx1"/>
                </a:solidFill>
                <a:latin typeface="Baskerville Old Face" pitchFamily="18" charset="0"/>
              </a:rPr>
              <a:t>ficcionalidad</a:t>
            </a:r>
            <a:r>
              <a:rPr lang="es-ES_tradnl" sz="1800" b="1" cap="small" dirty="0" smtClean="0">
                <a:solidFill>
                  <a:schemeClr val="tx1"/>
                </a:solidFill>
                <a:latin typeface="Baskerville Old Face" pitchFamily="18" charset="0"/>
              </a:rPr>
              <a:t>.</a:t>
            </a:r>
          </a:p>
          <a:p>
            <a:pPr fontAlgn="auto">
              <a:spcAft>
                <a:spcPts val="0"/>
              </a:spcAft>
              <a:defRPr/>
            </a:pPr>
            <a:r>
              <a:rPr lang="es-ES_tradnl" sz="1800" b="1" cap="small" dirty="0" smtClean="0">
                <a:solidFill>
                  <a:schemeClr val="tx1"/>
                </a:solidFill>
                <a:latin typeface="Baskerville Old Face" pitchFamily="18" charset="0"/>
              </a:rPr>
              <a:t>(Jornadas </a:t>
            </a:r>
            <a:r>
              <a:rPr lang="es-ES_tradnl" sz="1800" b="1" cap="small" dirty="0" err="1" smtClean="0">
                <a:solidFill>
                  <a:schemeClr val="tx1"/>
                </a:solidFill>
                <a:latin typeface="Baskerville Old Face" pitchFamily="18" charset="0"/>
              </a:rPr>
              <a:t>doctoriales</a:t>
            </a:r>
            <a:r>
              <a:rPr lang="es-ES_tradnl" sz="1800" b="1" cap="small" dirty="0" smtClean="0">
                <a:solidFill>
                  <a:schemeClr val="tx1"/>
                </a:solidFill>
                <a:latin typeface="Baskerville Old Face" pitchFamily="18" charset="0"/>
              </a:rPr>
              <a:t>)</a:t>
            </a:r>
          </a:p>
          <a:p>
            <a:pPr fontAlgn="auto">
              <a:spcAft>
                <a:spcPts val="0"/>
              </a:spcAft>
              <a:defRPr/>
            </a:pPr>
            <a:endParaRPr lang="en-US" sz="2800" b="1" dirty="0" smtClean="0">
              <a:solidFill>
                <a:schemeClr val="tx1"/>
              </a:solidFill>
              <a:latin typeface="Baskerville Old Face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en-US" sz="2800" b="1" dirty="0" smtClean="0">
              <a:solidFill>
                <a:schemeClr val="tx1"/>
              </a:solidFill>
              <a:latin typeface="Baskerville Old Face" pitchFamily="18" charset="0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es-ES" sz="1600" b="1" dirty="0" smtClean="0">
                <a:solidFill>
                  <a:schemeClr val="tx1"/>
                </a:solidFill>
                <a:latin typeface="Baskerville Old Face" pitchFamily="18" charset="0"/>
              </a:rPr>
              <a:t>Aula Magna de la Facultad de Letras</a:t>
            </a:r>
          </a:p>
          <a:p>
            <a:pPr fontAlgn="auto">
              <a:spcAft>
                <a:spcPts val="0"/>
              </a:spcAft>
              <a:defRPr/>
            </a:pPr>
            <a:r>
              <a:rPr lang="es-ES" sz="1600" b="1" dirty="0" smtClean="0">
                <a:solidFill>
                  <a:schemeClr val="tx1"/>
                </a:solidFill>
                <a:latin typeface="Baskerville Old Face" pitchFamily="18" charset="0"/>
              </a:rPr>
              <a:t>UPV-EHU</a:t>
            </a:r>
          </a:p>
          <a:p>
            <a:pPr fontAlgn="auto">
              <a:spcAft>
                <a:spcPts val="0"/>
              </a:spcAft>
              <a:defRPr/>
            </a:pPr>
            <a:r>
              <a:rPr lang="es-ES" sz="1600" b="1" dirty="0" smtClean="0">
                <a:solidFill>
                  <a:schemeClr val="tx1"/>
                </a:solidFill>
                <a:latin typeface="Baskerville Old Face" pitchFamily="18" charset="0"/>
              </a:rPr>
              <a:t>Vitoria-Gasteiz</a:t>
            </a:r>
          </a:p>
          <a:p>
            <a:pPr fontAlgn="auto">
              <a:spcAft>
                <a:spcPts val="0"/>
              </a:spcAft>
              <a:defRPr/>
            </a:pPr>
            <a:r>
              <a:rPr lang="es-ES" sz="1600" b="1" dirty="0">
                <a:solidFill>
                  <a:schemeClr val="tx1"/>
                </a:solidFill>
                <a:latin typeface="Baskerville Old Face" pitchFamily="18" charset="0"/>
              </a:rPr>
              <a:t>5</a:t>
            </a:r>
            <a:r>
              <a:rPr lang="es-ES" sz="1600" b="1" dirty="0" smtClean="0">
                <a:solidFill>
                  <a:schemeClr val="tx1"/>
                </a:solidFill>
                <a:latin typeface="Baskerville Old Face" pitchFamily="18" charset="0"/>
              </a:rPr>
              <a:t> y </a:t>
            </a:r>
            <a:r>
              <a:rPr lang="es-ES" sz="1600" b="1" dirty="0">
                <a:solidFill>
                  <a:schemeClr val="tx1"/>
                </a:solidFill>
                <a:latin typeface="Baskerville Old Face" pitchFamily="18" charset="0"/>
              </a:rPr>
              <a:t>6</a:t>
            </a:r>
            <a:r>
              <a:rPr lang="es-ES" sz="1600" b="1" dirty="0" smtClean="0">
                <a:solidFill>
                  <a:schemeClr val="tx1"/>
                </a:solidFill>
                <a:latin typeface="Baskerville Old Face" pitchFamily="18" charset="0"/>
              </a:rPr>
              <a:t> de mayo de 2015</a:t>
            </a:r>
            <a:endParaRPr lang="en-US" sz="1600" dirty="0" smtClean="0">
              <a:solidFill>
                <a:schemeClr val="tx1"/>
              </a:solidFill>
              <a:latin typeface="Baskerville Old Face" pitchFamily="18" charset="0"/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dirty="0" smtClean="0"/>
          </a:p>
        </p:txBody>
      </p:sp>
      <p:sp>
        <p:nvSpPr>
          <p:cNvPr id="205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4284663" cy="6858000"/>
          </a:xfrm>
        </p:spPr>
        <p:txBody>
          <a:bodyPr/>
          <a:lstStyle/>
          <a:p>
            <a:r>
              <a:rPr lang="es-ES" sz="1400" smtClean="0"/>
              <a:t/>
            </a:r>
            <a:br>
              <a:rPr lang="es-ES" sz="1400" smtClean="0"/>
            </a:br>
            <a:endParaRPr lang="en-US" smtClean="0"/>
          </a:p>
        </p:txBody>
      </p:sp>
      <p:pic>
        <p:nvPicPr>
          <p:cNvPr id="205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650" y="3357563"/>
            <a:ext cx="318135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07704" y="4437112"/>
            <a:ext cx="1314450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47664" y="5589240"/>
            <a:ext cx="1943100" cy="29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6" name="TextBox 6"/>
          <p:cNvSpPr txBox="1">
            <a:spLocks noChangeArrowheads="1"/>
          </p:cNvSpPr>
          <p:nvPr/>
        </p:nvSpPr>
        <p:spPr bwMode="auto">
          <a:xfrm>
            <a:off x="755650" y="1700213"/>
            <a:ext cx="3168650" cy="147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dirty="0" err="1" smtClean="0">
                <a:latin typeface="Baskerville Old Face" pitchFamily="18" charset="0"/>
              </a:rPr>
              <a:t>Antolatzailea</a:t>
            </a:r>
            <a:r>
              <a:rPr lang="es-ES" dirty="0" smtClean="0">
                <a:latin typeface="Baskerville Old Face" pitchFamily="18" charset="0"/>
              </a:rPr>
              <a:t>: </a:t>
            </a:r>
            <a:r>
              <a:rPr lang="es-ES" dirty="0">
                <a:latin typeface="Baskerville Old Face" pitchFamily="18" charset="0"/>
              </a:rPr>
              <a:t>Departamento de Filología Hispánica, Románica y Teoría de la Literatura</a:t>
            </a:r>
          </a:p>
          <a:p>
            <a:pPr algn="ctr"/>
            <a:r>
              <a:rPr lang="es-ES" dirty="0">
                <a:latin typeface="Baskerville Old Face" pitchFamily="18" charset="0"/>
              </a:rPr>
              <a:t/>
            </a:r>
            <a:br>
              <a:rPr lang="es-ES" dirty="0">
                <a:latin typeface="Baskerville Old Face" pitchFamily="18" charset="0"/>
              </a:rPr>
            </a:br>
            <a:r>
              <a:rPr lang="es-ES" dirty="0">
                <a:latin typeface="Baskerville Old Face" pitchFamily="18" charset="0"/>
              </a:rPr>
              <a:t>Con la colaboración de:</a:t>
            </a:r>
            <a:endParaRPr lang="en-US" dirty="0">
              <a:latin typeface="Baskerville Old Face" pitchFamily="18" charset="0"/>
            </a:endParaRPr>
          </a:p>
        </p:txBody>
      </p:sp>
      <p:pic>
        <p:nvPicPr>
          <p:cNvPr id="2057" name="Picture 9" descr="D:\Documents and Settings\vcpvafen\Mis documentos\Mis imágenes\Jaurlaritza_logoa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763688" y="6502667"/>
            <a:ext cx="1584000" cy="710666"/>
          </a:xfrm>
          <a:prstGeom prst="rect">
            <a:avLst/>
          </a:prstGeom>
          <a:noFill/>
        </p:spPr>
      </p:pic>
      <p:pic>
        <p:nvPicPr>
          <p:cNvPr id="11" name="Picture 9" descr="Ministerio de Economía y Competitividad - Gobierno de España"/>
          <p:cNvPicPr>
            <a:picLocks noChangeAspect="1" noChangeArrowheads="1"/>
          </p:cNvPicPr>
          <p:nvPr/>
        </p:nvPicPr>
        <p:blipFill>
          <a:blip r:embed="rId7" r:link="rId8" cstate="print"/>
          <a:srcRect/>
          <a:stretch>
            <a:fillRect/>
          </a:stretch>
        </p:blipFill>
        <p:spPr bwMode="auto">
          <a:xfrm>
            <a:off x="1547664" y="5949280"/>
            <a:ext cx="18002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Natalia\Pictures\Import from HP Viewer\habitacion-nueva-york-hopper_2_2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52520" cy="7380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075" name="TextBox 1"/>
          <p:cNvSpPr txBox="1">
            <a:spLocks noChangeArrowheads="1"/>
          </p:cNvSpPr>
          <p:nvPr/>
        </p:nvSpPr>
        <p:spPr bwMode="auto">
          <a:xfrm>
            <a:off x="468313" y="188913"/>
            <a:ext cx="8351837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s-ES"/>
          </a:p>
        </p:txBody>
      </p:sp>
      <p:sp>
        <p:nvSpPr>
          <p:cNvPr id="3076" name="TextBox 3"/>
          <p:cNvSpPr txBox="1">
            <a:spLocks noChangeArrowheads="1"/>
          </p:cNvSpPr>
          <p:nvPr/>
        </p:nvSpPr>
        <p:spPr bwMode="auto">
          <a:xfrm>
            <a:off x="125413" y="1052513"/>
            <a:ext cx="4518025" cy="65787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endParaRPr lang="es-ES" sz="1500" b="1" i="1" u="sng" dirty="0" smtClean="0">
              <a:latin typeface="Baskerville Old Face" pitchFamily="18" charset="0"/>
              <a:ea typeface="Batang" pitchFamily="18" charset="-127"/>
            </a:endParaRPr>
          </a:p>
          <a:p>
            <a:pPr>
              <a:lnSpc>
                <a:spcPct val="150000"/>
              </a:lnSpc>
            </a:pPr>
            <a:r>
              <a:rPr lang="es-ES" sz="1500" b="1" i="1" u="sng" dirty="0" smtClean="0">
                <a:latin typeface="Baskerville Old Face" pitchFamily="18" charset="0"/>
                <a:ea typeface="Batang" pitchFamily="18" charset="-127"/>
              </a:rPr>
              <a:t>Jueves, 5 de mayo</a:t>
            </a:r>
            <a:endParaRPr lang="en-US" sz="1500" u="sng" dirty="0">
              <a:latin typeface="Baskerville Old Face" pitchFamily="18" charset="0"/>
              <a:ea typeface="Batang" pitchFamily="18" charset="-127"/>
            </a:endParaRPr>
          </a:p>
          <a:p>
            <a:pPr>
              <a:lnSpc>
                <a:spcPct val="150000"/>
              </a:lnSpc>
            </a:pPr>
            <a:r>
              <a:rPr lang="es-ES" sz="1500" b="1" dirty="0" smtClean="0">
                <a:latin typeface="Baskerville Old Face" pitchFamily="18" charset="0"/>
                <a:ea typeface="Batang" pitchFamily="18" charset="-127"/>
              </a:rPr>
              <a:t>Sesión: 10:00-13:30</a:t>
            </a:r>
            <a:endParaRPr lang="en-US" sz="1500" dirty="0">
              <a:latin typeface="Baskerville Old Face" pitchFamily="18" charset="0"/>
              <a:ea typeface="Batang" pitchFamily="18" charset="-127"/>
            </a:endParaRPr>
          </a:p>
          <a:p>
            <a:pPr>
              <a:lnSpc>
                <a:spcPct val="150000"/>
              </a:lnSpc>
            </a:pPr>
            <a:r>
              <a:rPr lang="es-ES" sz="1500" dirty="0">
                <a:latin typeface="Baskerville Old Face" pitchFamily="18" charset="0"/>
                <a:ea typeface="Batang" pitchFamily="18" charset="-127"/>
              </a:rPr>
              <a:t>- Almudena del Olmo (U. de Illes Balears): </a:t>
            </a:r>
            <a:r>
              <a:rPr lang="es-ES" sz="1600" dirty="0">
                <a:latin typeface="Baskerville Old Face" pitchFamily="18" charset="0"/>
              </a:rPr>
              <a:t>"Las Ínsulas Extrañas de Enrique </a:t>
            </a:r>
            <a:r>
              <a:rPr lang="es-ES" sz="1600" dirty="0" err="1">
                <a:latin typeface="Baskerville Old Face" pitchFamily="18" charset="0"/>
              </a:rPr>
              <a:t>Badosa</a:t>
            </a:r>
            <a:r>
              <a:rPr lang="es-ES" sz="1600" dirty="0">
                <a:latin typeface="Baskerville Old Face" pitchFamily="18" charset="0"/>
              </a:rPr>
              <a:t>"</a:t>
            </a:r>
            <a:endParaRPr lang="en-US" sz="1500" dirty="0">
              <a:latin typeface="Baskerville Old Face" pitchFamily="18" charset="0"/>
              <a:ea typeface="Batang" pitchFamily="18" charset="-127"/>
            </a:endParaRPr>
          </a:p>
          <a:p>
            <a:pPr>
              <a:lnSpc>
                <a:spcPct val="150000"/>
              </a:lnSpc>
              <a:buFontTx/>
              <a:buChar char="-"/>
            </a:pPr>
            <a:r>
              <a:rPr lang="es-ES" sz="1500" dirty="0" smtClean="0">
                <a:latin typeface="Baskerville Old Face" pitchFamily="18" charset="0"/>
                <a:ea typeface="Batang" pitchFamily="18" charset="-127"/>
              </a:rPr>
              <a:t>Antonio Jiménez Millán (U. de Málaga): “</a:t>
            </a:r>
            <a:r>
              <a:rPr lang="es-ES" sz="1600" dirty="0" smtClean="0">
                <a:latin typeface="Baskerville Old Face" pitchFamily="18" charset="0"/>
              </a:rPr>
              <a:t>La </a:t>
            </a:r>
            <a:r>
              <a:rPr lang="es-ES" sz="1600" dirty="0">
                <a:latin typeface="Baskerville Old Face" pitchFamily="18" charset="0"/>
              </a:rPr>
              <a:t>poesía de Javier Egea: ideología y tradición </a:t>
            </a:r>
            <a:r>
              <a:rPr lang="es-ES" sz="1600" dirty="0" smtClean="0">
                <a:latin typeface="Baskerville Old Face" pitchFamily="18" charset="0"/>
              </a:rPr>
              <a:t>literaria”</a:t>
            </a:r>
            <a:endParaRPr lang="es-ES" sz="1500" dirty="0" smtClean="0">
              <a:latin typeface="Baskerville Old Face" pitchFamily="18" charset="0"/>
              <a:ea typeface="Batang" pitchFamily="18" charset="-127"/>
            </a:endParaRPr>
          </a:p>
          <a:p>
            <a:pPr>
              <a:lnSpc>
                <a:spcPct val="150000"/>
              </a:lnSpc>
            </a:pPr>
            <a:endParaRPr lang="en-US" sz="1500" dirty="0">
              <a:latin typeface="Baskerville Old Face" pitchFamily="18" charset="0"/>
              <a:ea typeface="Batang" pitchFamily="18" charset="-127"/>
            </a:endParaRPr>
          </a:p>
          <a:p>
            <a:pPr>
              <a:lnSpc>
                <a:spcPct val="150000"/>
              </a:lnSpc>
            </a:pPr>
            <a:r>
              <a:rPr lang="es-ES" sz="1500" b="1" dirty="0" smtClean="0">
                <a:latin typeface="Baskerville Old Face" pitchFamily="18" charset="0"/>
                <a:ea typeface="Batang" pitchFamily="18" charset="-127"/>
              </a:rPr>
              <a:t>Sesión: 15:30- 19:00</a:t>
            </a:r>
            <a:endParaRPr lang="en-US" sz="1500" dirty="0">
              <a:latin typeface="Baskerville Old Face" pitchFamily="18" charset="0"/>
              <a:ea typeface="Batang" pitchFamily="18" charset="-127"/>
            </a:endParaRPr>
          </a:p>
          <a:p>
            <a:pPr>
              <a:lnSpc>
                <a:spcPct val="150000"/>
              </a:lnSpc>
              <a:buFontTx/>
              <a:buChar char="-"/>
            </a:pPr>
            <a:r>
              <a:rPr lang="es-ES" sz="1500" dirty="0" smtClean="0">
                <a:latin typeface="Baskerville Old Face" pitchFamily="18" charset="0"/>
                <a:ea typeface="Batang" pitchFamily="18" charset="-127"/>
              </a:rPr>
              <a:t>Juan José Lanz Rivera (UPV-EHU): “</a:t>
            </a:r>
            <a:r>
              <a:rPr lang="es-ES" sz="1600" dirty="0" err="1" smtClean="0">
                <a:latin typeface="Baskerville Old Face" pitchFamily="18" charset="0"/>
              </a:rPr>
              <a:t>Interdiscursividad</a:t>
            </a:r>
            <a:r>
              <a:rPr lang="es-ES" sz="1600" dirty="0">
                <a:latin typeface="Baskerville Old Face" pitchFamily="18" charset="0"/>
              </a:rPr>
              <a:t>, </a:t>
            </a:r>
            <a:r>
              <a:rPr lang="es-ES" sz="1600" dirty="0" err="1">
                <a:latin typeface="Baskerville Old Face" pitchFamily="18" charset="0"/>
              </a:rPr>
              <a:t>autorreferencia</a:t>
            </a:r>
            <a:r>
              <a:rPr lang="es-ES" sz="1600" dirty="0">
                <a:latin typeface="Baskerville Old Face" pitchFamily="18" charset="0"/>
              </a:rPr>
              <a:t> e Historia en </a:t>
            </a:r>
            <a:r>
              <a:rPr lang="es-ES" sz="1600" i="1" dirty="0">
                <a:latin typeface="Baskerville Old Face" pitchFamily="18" charset="0"/>
              </a:rPr>
              <a:t>Nueva York después de muerto</a:t>
            </a:r>
            <a:r>
              <a:rPr lang="es-ES" sz="1600" dirty="0">
                <a:latin typeface="Baskerville Old Face" pitchFamily="18" charset="0"/>
              </a:rPr>
              <a:t>, de Antonio Hernández" </a:t>
            </a:r>
            <a:endParaRPr lang="es-ES" sz="1600" dirty="0" smtClean="0">
              <a:latin typeface="Baskerville Old Face" pitchFamily="18" charset="0"/>
            </a:endParaRPr>
          </a:p>
          <a:p>
            <a:pPr>
              <a:lnSpc>
                <a:spcPct val="150000"/>
              </a:lnSpc>
              <a:buFontTx/>
              <a:buChar char="-"/>
            </a:pPr>
            <a:r>
              <a:rPr lang="es-ES" sz="1600" dirty="0">
                <a:latin typeface="Baskerville Old Face" pitchFamily="18" charset="0"/>
                <a:ea typeface="Batang" pitchFamily="18" charset="-127"/>
              </a:rPr>
              <a:t> Felipe González Vega (UPV-EHU): </a:t>
            </a:r>
            <a:r>
              <a:rPr lang="es-ES" sz="1600" dirty="0">
                <a:latin typeface="Baskerville Old Face" pitchFamily="18" charset="0"/>
              </a:rPr>
              <a:t>"Ficciones neoplatónicas en la poesía española contemporánea: algunos ejemplos de Carlos Marzal y JA González Iglesias“</a:t>
            </a:r>
          </a:p>
          <a:p>
            <a:pPr>
              <a:lnSpc>
                <a:spcPct val="150000"/>
              </a:lnSpc>
              <a:buFontTx/>
              <a:buChar char="-"/>
            </a:pPr>
            <a:endParaRPr lang="es-ES" sz="1500" dirty="0">
              <a:latin typeface="Baskerville Old Face" pitchFamily="18" charset="0"/>
              <a:ea typeface="Batang" pitchFamily="18" charset="-127"/>
            </a:endParaRPr>
          </a:p>
        </p:txBody>
      </p:sp>
      <p:sp>
        <p:nvSpPr>
          <p:cNvPr id="3077" name="TextBox 7"/>
          <p:cNvSpPr txBox="1">
            <a:spLocks noChangeArrowheads="1"/>
          </p:cNvSpPr>
          <p:nvPr/>
        </p:nvSpPr>
        <p:spPr bwMode="auto">
          <a:xfrm>
            <a:off x="4643438" y="1052513"/>
            <a:ext cx="4537075" cy="33470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endParaRPr lang="es-ES" sz="1500" b="1" i="1" u="sng" dirty="0" smtClean="0">
              <a:latin typeface="Batang" pitchFamily="18" charset="-127"/>
              <a:ea typeface="Batang" pitchFamily="18" charset="-127"/>
            </a:endParaRPr>
          </a:p>
          <a:p>
            <a:pPr>
              <a:lnSpc>
                <a:spcPct val="150000"/>
              </a:lnSpc>
            </a:pPr>
            <a:r>
              <a:rPr lang="es-ES" sz="1500" b="1" i="1" u="sng" dirty="0" smtClean="0">
                <a:latin typeface="Baskerville Old Face" pitchFamily="18" charset="0"/>
                <a:ea typeface="Batang" pitchFamily="18" charset="-127"/>
              </a:rPr>
              <a:t>Viernes, 6 </a:t>
            </a:r>
            <a:r>
              <a:rPr lang="es-ES" sz="1500" b="1" i="1" u="sng" dirty="0">
                <a:latin typeface="Baskerville Old Face" pitchFamily="18" charset="0"/>
                <a:ea typeface="Batang" pitchFamily="18" charset="-127"/>
              </a:rPr>
              <a:t>de </a:t>
            </a:r>
            <a:r>
              <a:rPr lang="es-ES" sz="1500" b="1" i="1" u="sng" dirty="0" smtClean="0">
                <a:latin typeface="Baskerville Old Face" pitchFamily="18" charset="0"/>
                <a:ea typeface="Batang" pitchFamily="18" charset="-127"/>
              </a:rPr>
              <a:t>mayo</a:t>
            </a:r>
            <a:endParaRPr lang="en-US" sz="1500" u="sng" dirty="0">
              <a:latin typeface="Baskerville Old Face" pitchFamily="18" charset="0"/>
              <a:ea typeface="Batang" pitchFamily="18" charset="-127"/>
            </a:endParaRPr>
          </a:p>
          <a:p>
            <a:pPr>
              <a:lnSpc>
                <a:spcPct val="150000"/>
              </a:lnSpc>
            </a:pPr>
            <a:r>
              <a:rPr lang="es-ES" sz="1500" b="1" dirty="0" smtClean="0">
                <a:latin typeface="Baskerville Old Face" pitchFamily="18" charset="0"/>
                <a:ea typeface="Batang" pitchFamily="18" charset="-127"/>
              </a:rPr>
              <a:t>Sesión :  10:00-13:30</a:t>
            </a:r>
            <a:endParaRPr lang="en-US" sz="1500" dirty="0" smtClean="0">
              <a:latin typeface="Baskerville Old Face" pitchFamily="18" charset="0"/>
              <a:ea typeface="Batang" pitchFamily="18" charset="-127"/>
            </a:endParaRPr>
          </a:p>
          <a:p>
            <a:pPr>
              <a:lnSpc>
                <a:spcPct val="150000"/>
              </a:lnSpc>
            </a:pPr>
            <a:r>
              <a:rPr lang="es-ES" sz="1600" dirty="0" smtClean="0">
                <a:latin typeface="Baskerville Old Face" pitchFamily="18" charset="0"/>
                <a:ea typeface="Batang" pitchFamily="18" charset="-127"/>
              </a:rPr>
              <a:t>-  </a:t>
            </a:r>
            <a:r>
              <a:rPr lang="es-ES" sz="1600" dirty="0">
                <a:latin typeface="Baskerville Old Face" pitchFamily="18" charset="0"/>
                <a:ea typeface="Batang" pitchFamily="18" charset="-127"/>
              </a:rPr>
              <a:t>Francisco J. Díaz de Castro (U. de Illes Balears): </a:t>
            </a:r>
            <a:r>
              <a:rPr lang="es-ES" sz="1600" dirty="0">
                <a:latin typeface="Baskerville Old Face" pitchFamily="18" charset="0"/>
              </a:rPr>
              <a:t>"¿Quién anda ahí? Las ficciones autobiográficas de Ángeles Mora"</a:t>
            </a:r>
            <a:endParaRPr lang="en-US" sz="1600" dirty="0">
              <a:latin typeface="Baskerville Old Face" pitchFamily="18" charset="0"/>
              <a:ea typeface="Batang" pitchFamily="18" charset="-127"/>
            </a:endParaRPr>
          </a:p>
          <a:p>
            <a:pPr>
              <a:lnSpc>
                <a:spcPct val="150000"/>
              </a:lnSpc>
            </a:pPr>
            <a:r>
              <a:rPr lang="es-ES" sz="1600" dirty="0" smtClean="0">
                <a:latin typeface="Baskerville Old Face" pitchFamily="18" charset="0"/>
              </a:rPr>
              <a:t>- Natalia Vara Ferrero (UPV-EHU):“El </a:t>
            </a:r>
            <a:r>
              <a:rPr lang="es-ES" sz="1600" dirty="0">
                <a:latin typeface="Baskerville Old Face" pitchFamily="18" charset="0"/>
              </a:rPr>
              <a:t>poema no soy yo: autobiografía como pecado original </a:t>
            </a:r>
            <a:r>
              <a:rPr lang="es-ES" sz="1600" dirty="0" smtClean="0">
                <a:latin typeface="Baskerville Old Face" pitchFamily="18" charset="0"/>
              </a:rPr>
              <a:t>según </a:t>
            </a:r>
            <a:r>
              <a:rPr lang="es-ES" sz="1600" dirty="0">
                <a:latin typeface="Baskerville Old Face" pitchFamily="18" charset="0"/>
              </a:rPr>
              <a:t>Marta Sanz y Ángeles </a:t>
            </a:r>
            <a:r>
              <a:rPr lang="es-ES" sz="1600" dirty="0" smtClean="0">
                <a:latin typeface="Baskerville Old Face" pitchFamily="18" charset="0"/>
              </a:rPr>
              <a:t>Mora”</a:t>
            </a:r>
            <a:endParaRPr lang="en-US" sz="1500" dirty="0">
              <a:latin typeface="Baskerville Old Face" pitchFamily="18" charset="0"/>
              <a:ea typeface="Batang" pitchFamily="18" charset="-127"/>
            </a:endParaRPr>
          </a:p>
        </p:txBody>
      </p:sp>
      <p:sp>
        <p:nvSpPr>
          <p:cNvPr id="3078" name="TextBox 8"/>
          <p:cNvSpPr txBox="1">
            <a:spLocks noChangeArrowheads="1"/>
          </p:cNvSpPr>
          <p:nvPr/>
        </p:nvSpPr>
        <p:spPr bwMode="auto">
          <a:xfrm>
            <a:off x="125413" y="44450"/>
            <a:ext cx="9018587" cy="1091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1500" dirty="0">
                <a:latin typeface="Baskerville Old Face" pitchFamily="18" charset="0"/>
                <a:ea typeface="Batang" pitchFamily="18" charset="-127"/>
              </a:rPr>
              <a:t>Estas jornadas </a:t>
            </a:r>
            <a:r>
              <a:rPr lang="es-ES" sz="1500" dirty="0" smtClean="0">
                <a:latin typeface="Baskerville Old Face" pitchFamily="18" charset="0"/>
                <a:ea typeface="Batang" pitchFamily="18" charset="-127"/>
              </a:rPr>
              <a:t>reúnen </a:t>
            </a:r>
            <a:r>
              <a:rPr lang="es-ES" sz="1500" dirty="0">
                <a:latin typeface="Baskerville Old Face" pitchFamily="18" charset="0"/>
                <a:ea typeface="Batang" pitchFamily="18" charset="-127"/>
              </a:rPr>
              <a:t>expertos en el estudio de la lírica española posmoderna con el fin de reflexionar, a partir de la concepción de la poesía como documento histórico, sobre dos ejes fundamentales del desarrollo poético contemporáneo: las relaciones </a:t>
            </a:r>
            <a:r>
              <a:rPr lang="es-ES" sz="1500" dirty="0" smtClean="0">
                <a:latin typeface="Baskerville Old Face" pitchFamily="18" charset="0"/>
                <a:ea typeface="Batang" pitchFamily="18" charset="-127"/>
              </a:rPr>
              <a:t>de </a:t>
            </a:r>
            <a:r>
              <a:rPr lang="es-ES" sz="1500" dirty="0" err="1" smtClean="0">
                <a:latin typeface="Baskerville Old Face" pitchFamily="18" charset="0"/>
                <a:ea typeface="Batang" pitchFamily="18" charset="-127"/>
              </a:rPr>
              <a:t>autorreferencialidad</a:t>
            </a:r>
            <a:r>
              <a:rPr lang="es-ES" sz="1500" dirty="0" smtClean="0">
                <a:latin typeface="Baskerville Old Face" pitchFamily="18" charset="0"/>
                <a:ea typeface="Batang" pitchFamily="18" charset="-127"/>
              </a:rPr>
              <a:t> y </a:t>
            </a:r>
            <a:r>
              <a:rPr lang="es-ES" sz="1500" dirty="0" err="1" smtClean="0">
                <a:latin typeface="Baskerville Old Face" pitchFamily="18" charset="0"/>
                <a:ea typeface="Batang" pitchFamily="18" charset="-127"/>
              </a:rPr>
              <a:t>ficcionalidad</a:t>
            </a:r>
            <a:r>
              <a:rPr lang="es-ES" sz="1500" dirty="0" smtClean="0">
                <a:latin typeface="Baskerville Old Face" pitchFamily="18" charset="0"/>
                <a:ea typeface="Batang" pitchFamily="18" charset="-127"/>
              </a:rPr>
              <a:t>. </a:t>
            </a:r>
            <a:endParaRPr lang="en-US" sz="1500" dirty="0">
              <a:latin typeface="Baskerville Old Face" pitchFamily="18" charset="0"/>
              <a:ea typeface="Batang" pitchFamily="18" charset="-127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264</Words>
  <Application>Microsoft Office PowerPoint</Application>
  <PresentationFormat>Presentación en pantalla (4:3)</PresentationFormat>
  <Paragraphs>30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 </vt:lpstr>
      <vt:lpstr>Diapositiva 2</vt:lpstr>
    </vt:vector>
  </TitlesOfParts>
  <Company>UPV-EHU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VOrdenacionII</dc:creator>
  <cp:lastModifiedBy>VOrdenacionII</cp:lastModifiedBy>
  <cp:revision>9</cp:revision>
  <dcterms:created xsi:type="dcterms:W3CDTF">2016-04-25T11:04:48Z</dcterms:created>
  <dcterms:modified xsi:type="dcterms:W3CDTF">2016-04-26T07:26:24Z</dcterms:modified>
</cp:coreProperties>
</file>