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335" y="5463539"/>
            <a:ext cx="3534155" cy="2650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8287"/>
            <a:ext cx="7560564" cy="4174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15309"/>
            <a:ext cx="7560945" cy="1201420"/>
          </a:xfrm>
          <a:custGeom>
            <a:avLst/>
            <a:gdLst/>
            <a:ahLst/>
            <a:cxnLst/>
            <a:rect l="l" t="t" r="r" b="b"/>
            <a:pathLst>
              <a:path w="7560945" h="1201420">
                <a:moveTo>
                  <a:pt x="0" y="0"/>
                </a:moveTo>
                <a:lnTo>
                  <a:pt x="0" y="1201420"/>
                </a:lnTo>
                <a:lnTo>
                  <a:pt x="7560564" y="1201420"/>
                </a:lnTo>
                <a:lnTo>
                  <a:pt x="75605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302442"/>
            <a:ext cx="7560945" cy="28575"/>
          </a:xfrm>
          <a:custGeom>
            <a:avLst/>
            <a:gdLst/>
            <a:ahLst/>
            <a:cxnLst/>
            <a:rect l="l" t="t" r="r" b="b"/>
            <a:pathLst>
              <a:path w="7560945" h="28575">
                <a:moveTo>
                  <a:pt x="0" y="28575"/>
                </a:moveTo>
                <a:lnTo>
                  <a:pt x="7560564" y="28575"/>
                </a:lnTo>
                <a:lnTo>
                  <a:pt x="7560564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101022"/>
            <a:ext cx="7560945" cy="28575"/>
          </a:xfrm>
          <a:custGeom>
            <a:avLst/>
            <a:gdLst/>
            <a:ahLst/>
            <a:cxnLst/>
            <a:rect l="l" t="t" r="r" b="b"/>
            <a:pathLst>
              <a:path w="7560945" h="28575">
                <a:moveTo>
                  <a:pt x="0" y="28575"/>
                </a:moveTo>
                <a:lnTo>
                  <a:pt x="7560564" y="28575"/>
                </a:lnTo>
                <a:lnTo>
                  <a:pt x="7560564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169919"/>
            <a:ext cx="7560564" cy="1091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3712" y="3394709"/>
            <a:ext cx="6767093" cy="7151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13304" y="5634227"/>
            <a:ext cx="4747260" cy="2316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76245" y="5723889"/>
            <a:ext cx="172085" cy="172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976245" y="5995669"/>
            <a:ext cx="172085" cy="172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976245" y="6266814"/>
            <a:ext cx="172085" cy="172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976245" y="6537959"/>
            <a:ext cx="172085" cy="172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976245" y="6809104"/>
            <a:ext cx="172085" cy="172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976245" y="7352029"/>
            <a:ext cx="172085" cy="172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energigun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icenergigune.com/en/trabajar/ofertas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108" y="4402680"/>
            <a:ext cx="6967854" cy="357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400"/>
              </a:lnSpc>
            </a:pPr>
            <a:r>
              <a:rPr sz="1800" b="1" spc="10" dirty="0">
                <a:solidFill>
                  <a:srgbClr val="205768"/>
                </a:solidFill>
                <a:latin typeface="Calibri"/>
                <a:cs typeface="Calibri"/>
              </a:rPr>
              <a:t>Applications </a:t>
            </a:r>
            <a:r>
              <a:rPr sz="1800" b="1" spc="-15" dirty="0">
                <a:solidFill>
                  <a:srgbClr val="205768"/>
                </a:solidFill>
                <a:latin typeface="Calibri"/>
                <a:cs typeface="Calibri"/>
              </a:rPr>
              <a:t>are </a:t>
            </a:r>
            <a:r>
              <a:rPr sz="1800" b="1" spc="20" dirty="0">
                <a:solidFill>
                  <a:srgbClr val="205768"/>
                </a:solidFill>
                <a:latin typeface="Calibri"/>
                <a:cs typeface="Calibri"/>
              </a:rPr>
              <a:t>open </a:t>
            </a:r>
            <a:r>
              <a:rPr sz="1800" b="1" spc="5" dirty="0">
                <a:solidFill>
                  <a:srgbClr val="205768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205768"/>
                </a:solidFill>
                <a:latin typeface="Calibri"/>
                <a:cs typeface="Calibri"/>
              </a:rPr>
              <a:t>final </a:t>
            </a:r>
            <a:r>
              <a:rPr sz="1800" b="1" spc="-25" dirty="0">
                <a:solidFill>
                  <a:srgbClr val="205768"/>
                </a:solidFill>
                <a:latin typeface="Calibri"/>
                <a:cs typeface="Calibri"/>
              </a:rPr>
              <a:t>year </a:t>
            </a:r>
            <a:r>
              <a:rPr sz="1800" b="1" spc="-20" dirty="0">
                <a:solidFill>
                  <a:srgbClr val="205768"/>
                </a:solidFill>
                <a:latin typeface="Calibri"/>
                <a:cs typeface="Calibri"/>
              </a:rPr>
              <a:t>university </a:t>
            </a:r>
            <a:r>
              <a:rPr sz="1800" b="1" dirty="0">
                <a:solidFill>
                  <a:srgbClr val="205768"/>
                </a:solidFill>
                <a:latin typeface="Calibri"/>
                <a:cs typeface="Calibri"/>
              </a:rPr>
              <a:t>students </a:t>
            </a:r>
            <a:r>
              <a:rPr sz="1800" b="1" spc="30" dirty="0">
                <a:solidFill>
                  <a:srgbClr val="205768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205768"/>
                </a:solidFill>
                <a:latin typeface="Calibri"/>
                <a:cs typeface="Calibri"/>
              </a:rPr>
              <a:t>related areas:  </a:t>
            </a:r>
            <a:r>
              <a:rPr sz="1800" b="1" spc="-15" dirty="0">
                <a:solidFill>
                  <a:srgbClr val="205768"/>
                </a:solidFill>
                <a:latin typeface="Calibri"/>
                <a:cs typeface="Calibri"/>
              </a:rPr>
              <a:t>materials </a:t>
            </a:r>
            <a:r>
              <a:rPr sz="1800" b="1" spc="10" dirty="0">
                <a:solidFill>
                  <a:srgbClr val="205768"/>
                </a:solidFill>
                <a:latin typeface="Calibri"/>
                <a:cs typeface="Calibri"/>
              </a:rPr>
              <a:t>science, </a:t>
            </a:r>
            <a:r>
              <a:rPr sz="1800" b="1" dirty="0">
                <a:solidFill>
                  <a:srgbClr val="205768"/>
                </a:solidFill>
                <a:latin typeface="Calibri"/>
                <a:cs typeface="Calibri"/>
              </a:rPr>
              <a:t>physics, </a:t>
            </a:r>
            <a:r>
              <a:rPr sz="1800" b="1" spc="-5" dirty="0">
                <a:solidFill>
                  <a:srgbClr val="205768"/>
                </a:solidFill>
                <a:latin typeface="Calibri"/>
                <a:cs typeface="Calibri"/>
              </a:rPr>
              <a:t>chemistry, </a:t>
            </a:r>
            <a:r>
              <a:rPr sz="1800" b="1" spc="65" dirty="0">
                <a:solidFill>
                  <a:srgbClr val="205768"/>
                </a:solidFill>
                <a:latin typeface="Calibri"/>
                <a:cs typeface="Calibri"/>
              </a:rPr>
              <a:t>engineering… </a:t>
            </a:r>
            <a:r>
              <a:rPr sz="1800" b="1" spc="40" dirty="0">
                <a:solidFill>
                  <a:srgbClr val="205768"/>
                </a:solidFill>
                <a:latin typeface="Calibri"/>
                <a:cs typeface="Calibri"/>
              </a:rPr>
              <a:t>who </a:t>
            </a:r>
            <a:r>
              <a:rPr sz="1800" b="1" spc="5" dirty="0">
                <a:solidFill>
                  <a:srgbClr val="205768"/>
                </a:solidFill>
                <a:latin typeface="Calibri"/>
                <a:cs typeface="Calibri"/>
              </a:rPr>
              <a:t>wish </a:t>
            </a:r>
            <a:r>
              <a:rPr sz="1800" b="1" dirty="0">
                <a:solidFill>
                  <a:srgbClr val="205768"/>
                </a:solidFill>
                <a:latin typeface="Calibri"/>
                <a:cs typeface="Calibri"/>
              </a:rPr>
              <a:t>to  develop </a:t>
            </a:r>
            <a:r>
              <a:rPr sz="1800" b="1" spc="10" dirty="0">
                <a:solidFill>
                  <a:srgbClr val="205768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205768"/>
                </a:solidFill>
                <a:latin typeface="Calibri"/>
                <a:cs typeface="Calibri"/>
              </a:rPr>
              <a:t>career </a:t>
            </a:r>
            <a:r>
              <a:rPr sz="1800" b="1" dirty="0">
                <a:solidFill>
                  <a:srgbClr val="205768"/>
                </a:solidFill>
                <a:latin typeface="Calibri"/>
                <a:cs typeface="Calibri"/>
              </a:rPr>
              <a:t>in research. </a:t>
            </a:r>
            <a:r>
              <a:rPr sz="1800" b="1" spc="5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5768"/>
                </a:solidFill>
                <a:latin typeface="Calibri"/>
                <a:cs typeface="Calibri"/>
              </a:rPr>
              <a:t>Topics:</a:t>
            </a:r>
            <a:endParaRPr sz="1800" dirty="0">
              <a:latin typeface="Calibri"/>
              <a:cs typeface="Calibri"/>
            </a:endParaRPr>
          </a:p>
          <a:p>
            <a:pPr marL="2925445" marR="2129790">
              <a:lnSpc>
                <a:spcPct val="111400"/>
              </a:lnSpc>
            </a:pPr>
            <a:endParaRPr lang="es-ES" sz="2350" dirty="0">
              <a:latin typeface="Times New Roman"/>
              <a:cs typeface="Times New Roman"/>
            </a:endParaRPr>
          </a:p>
          <a:p>
            <a:pPr marL="3096895" marR="2129790" indent="-171450">
              <a:lnSpc>
                <a:spcPct val="111400"/>
              </a:lnSpc>
              <a:buFont typeface="Wingdings" panose="05000000000000000000" pitchFamily="2" charset="2"/>
              <a:buChar char="v"/>
            </a:pPr>
            <a:r>
              <a:rPr sz="1200" b="1" spc="25" dirty="0">
                <a:solidFill>
                  <a:srgbClr val="205768"/>
                </a:solidFill>
                <a:latin typeface="Calibri"/>
                <a:cs typeface="Calibri"/>
              </a:rPr>
              <a:t>Na-based</a:t>
            </a:r>
            <a:r>
              <a:rPr lang="es-ES" sz="1200" b="1" spc="25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lang="en-US" sz="1200" b="1" spc="-5" dirty="0">
                <a:solidFill>
                  <a:srgbClr val="205768"/>
                </a:solidFill>
                <a:cs typeface="Calibri"/>
              </a:rPr>
              <a:t>(EES)</a:t>
            </a:r>
            <a:endParaRPr lang="es-ES" sz="1200" b="1" spc="25" dirty="0">
              <a:solidFill>
                <a:srgbClr val="205768"/>
              </a:solidFill>
              <a:latin typeface="Calibri"/>
              <a:cs typeface="Calibri"/>
            </a:endParaRPr>
          </a:p>
          <a:p>
            <a:pPr marL="3096895" marR="2129790" indent="-171450">
              <a:lnSpc>
                <a:spcPct val="111400"/>
              </a:lnSpc>
              <a:buFont typeface="Wingdings" panose="05000000000000000000" pitchFamily="2" charset="2"/>
              <a:buChar char="v"/>
            </a:pPr>
            <a:r>
              <a:rPr lang="es-ES" sz="1200" b="1" spc="25" dirty="0">
                <a:solidFill>
                  <a:srgbClr val="205768"/>
                </a:solidFill>
                <a:latin typeface="Calibri"/>
                <a:cs typeface="Calibri"/>
              </a:rPr>
              <a:t>Adv. </a:t>
            </a:r>
            <a:r>
              <a:rPr lang="es-ES" sz="1200" b="1" spc="25" dirty="0" err="1">
                <a:solidFill>
                  <a:srgbClr val="205768"/>
                </a:solidFill>
                <a:latin typeface="Calibri"/>
                <a:cs typeface="Calibri"/>
              </a:rPr>
              <a:t>Cathodes</a:t>
            </a:r>
            <a:r>
              <a:rPr lang="es-ES" sz="1200" b="1" spc="25" dirty="0">
                <a:solidFill>
                  <a:srgbClr val="205768"/>
                </a:solidFill>
                <a:latin typeface="Calibri"/>
                <a:cs typeface="Calibri"/>
              </a:rPr>
              <a:t> (EES)</a:t>
            </a:r>
          </a:p>
          <a:p>
            <a:pPr marL="3096895" marR="2129790" indent="-171450">
              <a:lnSpc>
                <a:spcPct val="111400"/>
              </a:lnSpc>
              <a:buFont typeface="Wingdings" panose="05000000000000000000" pitchFamily="2" charset="2"/>
              <a:buChar char="v"/>
            </a:pPr>
            <a:r>
              <a:rPr lang="es-ES" sz="1200" b="1" spc="25" dirty="0" err="1">
                <a:solidFill>
                  <a:srgbClr val="205768"/>
                </a:solidFill>
                <a:latin typeface="Calibri"/>
                <a:cs typeface="Calibri"/>
              </a:rPr>
              <a:t>Polymer</a:t>
            </a:r>
            <a:r>
              <a:rPr lang="es-ES" sz="1200" b="1" spc="25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lang="es-ES" sz="1200" b="1" spc="25" dirty="0" err="1">
                <a:solidFill>
                  <a:srgbClr val="205768"/>
                </a:solidFill>
                <a:latin typeface="Calibri"/>
                <a:cs typeface="Calibri"/>
              </a:rPr>
              <a:t>rich</a:t>
            </a:r>
            <a:r>
              <a:rPr sz="1200" b="1" spc="95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05768"/>
                </a:solidFill>
                <a:latin typeface="Calibri"/>
                <a:cs typeface="Calibri"/>
              </a:rPr>
              <a:t>(EES)</a:t>
            </a:r>
            <a:endParaRPr lang="es-ES" sz="1200" b="1" dirty="0">
              <a:solidFill>
                <a:srgbClr val="205768"/>
              </a:solidFill>
              <a:latin typeface="Calibri"/>
              <a:cs typeface="Calibri"/>
            </a:endParaRPr>
          </a:p>
          <a:p>
            <a:pPr marL="3096895" marR="2129790" indent="-171450">
              <a:lnSpc>
                <a:spcPct val="111400"/>
              </a:lnSpc>
              <a:buFont typeface="Wingdings" panose="05000000000000000000" pitchFamily="2" charset="2"/>
              <a:buChar char="v"/>
            </a:pPr>
            <a:r>
              <a:rPr lang="es-ES" sz="1200" b="1" dirty="0" err="1">
                <a:solidFill>
                  <a:srgbClr val="205768"/>
                </a:solidFill>
                <a:latin typeface="Calibri"/>
                <a:cs typeface="Calibri"/>
              </a:rPr>
              <a:t>Ceramic</a:t>
            </a:r>
            <a:r>
              <a:rPr lang="es-ES" sz="1200" b="1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lang="es-ES" sz="1200" b="1" dirty="0" err="1">
                <a:solidFill>
                  <a:srgbClr val="205768"/>
                </a:solidFill>
                <a:latin typeface="Calibri"/>
                <a:cs typeface="Calibri"/>
              </a:rPr>
              <a:t>rich</a:t>
            </a:r>
            <a:r>
              <a:rPr lang="es-ES" sz="1200" b="1" dirty="0">
                <a:solidFill>
                  <a:srgbClr val="205768"/>
                </a:solidFill>
                <a:latin typeface="Calibri"/>
                <a:cs typeface="Calibri"/>
              </a:rPr>
              <a:t> (EES)</a:t>
            </a:r>
          </a:p>
          <a:p>
            <a:pPr marL="3096895" marR="2129790" indent="-171450">
              <a:lnSpc>
                <a:spcPct val="111400"/>
              </a:lnSpc>
              <a:buFont typeface="Wingdings" panose="05000000000000000000" pitchFamily="2" charset="2"/>
              <a:buChar char="v"/>
            </a:pPr>
            <a:r>
              <a:rPr lang="es-ES" sz="1200" b="1" dirty="0">
                <a:solidFill>
                  <a:srgbClr val="205768"/>
                </a:solidFill>
                <a:latin typeface="Calibri"/>
                <a:cs typeface="Calibri"/>
              </a:rPr>
              <a:t>Li S (EES)</a:t>
            </a:r>
            <a:endParaRPr sz="1200" b="1" dirty="0">
              <a:latin typeface="Calibri"/>
              <a:cs typeface="Calibri"/>
            </a:endParaRPr>
          </a:p>
          <a:p>
            <a:pPr marL="3096895" marR="327025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lang="es-ES" sz="1200" b="1" spc="20" dirty="0" err="1">
                <a:solidFill>
                  <a:srgbClr val="205768"/>
                </a:solidFill>
                <a:latin typeface="Calibri"/>
                <a:cs typeface="Calibri"/>
              </a:rPr>
              <a:t>Metallic</a:t>
            </a:r>
            <a:r>
              <a:rPr lang="es-ES" sz="1200" b="1" spc="20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lang="es-ES" sz="1200" b="1" spc="20" dirty="0" err="1">
                <a:solidFill>
                  <a:srgbClr val="205768"/>
                </a:solidFill>
                <a:latin typeface="Calibri"/>
                <a:cs typeface="Calibri"/>
              </a:rPr>
              <a:t>Lithium</a:t>
            </a:r>
            <a:r>
              <a:rPr lang="es-ES" sz="1200" b="1" spc="20" dirty="0">
                <a:solidFill>
                  <a:srgbClr val="205768"/>
                </a:solidFill>
                <a:latin typeface="Calibri"/>
                <a:cs typeface="Calibri"/>
              </a:rPr>
              <a:t> (EES)</a:t>
            </a:r>
          </a:p>
          <a:p>
            <a:pPr marL="3096895" marR="327025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lang="es-ES" sz="1200" b="1" spc="20" dirty="0">
                <a:solidFill>
                  <a:srgbClr val="205768"/>
                </a:solidFill>
                <a:latin typeface="Calibri"/>
                <a:cs typeface="Calibri"/>
              </a:rPr>
              <a:t>Metal-air(EES)</a:t>
            </a:r>
            <a:endParaRPr lang="es-ES" sz="1200" b="1" dirty="0">
              <a:solidFill>
                <a:srgbClr val="205768"/>
              </a:solidFill>
              <a:latin typeface="Calibri"/>
              <a:cs typeface="Calibri"/>
            </a:endParaRPr>
          </a:p>
          <a:p>
            <a:pPr marL="3096895" marR="327025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sz="1200" b="1" spc="15" dirty="0">
                <a:solidFill>
                  <a:srgbClr val="205768"/>
                </a:solidFill>
                <a:latin typeface="Calibri"/>
                <a:cs typeface="Calibri"/>
              </a:rPr>
              <a:t>Supercapacitors</a:t>
            </a:r>
            <a:r>
              <a:rPr sz="1200" b="1" spc="30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05768"/>
                </a:solidFill>
                <a:latin typeface="Calibri"/>
                <a:cs typeface="Calibri"/>
              </a:rPr>
              <a:t>(EES)</a:t>
            </a:r>
            <a:endParaRPr sz="1200" b="1" dirty="0">
              <a:latin typeface="Calibri"/>
              <a:cs typeface="Calibri"/>
            </a:endParaRPr>
          </a:p>
          <a:p>
            <a:pPr marL="3096895" marR="31750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lang="es-ES" sz="1200" b="1" spc="15" dirty="0">
                <a:solidFill>
                  <a:srgbClr val="205768"/>
                </a:solidFill>
                <a:latin typeface="Calibri"/>
                <a:cs typeface="Calibri"/>
              </a:rPr>
              <a:t>S</a:t>
            </a:r>
            <a:r>
              <a:rPr sz="1200" b="1" spc="5" dirty="0" err="1">
                <a:solidFill>
                  <a:srgbClr val="205768"/>
                </a:solidFill>
                <a:latin typeface="Calibri"/>
                <a:cs typeface="Calibri"/>
              </a:rPr>
              <a:t>ensible</a:t>
            </a:r>
            <a:r>
              <a:rPr sz="1200" b="1" spc="5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205768"/>
                </a:solidFill>
                <a:latin typeface="Calibri"/>
                <a:cs typeface="Calibri"/>
              </a:rPr>
              <a:t>heat  </a:t>
            </a:r>
            <a:r>
              <a:rPr sz="1200" b="1" spc="10" dirty="0">
                <a:solidFill>
                  <a:srgbClr val="205768"/>
                </a:solidFill>
                <a:latin typeface="Calibri"/>
                <a:cs typeface="Calibri"/>
              </a:rPr>
              <a:t>thermal </a:t>
            </a:r>
            <a:r>
              <a:rPr sz="1200" b="1" spc="20" dirty="0">
                <a:solidFill>
                  <a:srgbClr val="205768"/>
                </a:solidFill>
                <a:latin typeface="Calibri"/>
                <a:cs typeface="Calibri"/>
              </a:rPr>
              <a:t>energy </a:t>
            </a:r>
            <a:r>
              <a:rPr sz="1200" b="1" spc="25" dirty="0">
                <a:solidFill>
                  <a:srgbClr val="205768"/>
                </a:solidFill>
                <a:latin typeface="Calibri"/>
                <a:cs typeface="Calibri"/>
              </a:rPr>
              <a:t>storage </a:t>
            </a:r>
            <a:r>
              <a:rPr sz="1200" b="1" spc="5" dirty="0">
                <a:solidFill>
                  <a:srgbClr val="205768"/>
                </a:solidFill>
                <a:latin typeface="Calibri"/>
                <a:cs typeface="Calibri"/>
              </a:rPr>
              <a:t>materials </a:t>
            </a:r>
            <a:r>
              <a:rPr sz="1200" b="1" dirty="0">
                <a:solidFill>
                  <a:srgbClr val="205768"/>
                </a:solidFill>
                <a:latin typeface="Calibri"/>
                <a:cs typeface="Calibri"/>
              </a:rPr>
              <a:t>(TES)  </a:t>
            </a:r>
            <a:endParaRPr lang="es-ES" sz="1200" b="1" spc="15" dirty="0">
              <a:solidFill>
                <a:srgbClr val="205768"/>
              </a:solidFill>
              <a:latin typeface="Calibri"/>
              <a:cs typeface="Calibri"/>
            </a:endParaRPr>
          </a:p>
          <a:p>
            <a:pPr marL="3096895" marR="31750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lang="es-ES" sz="1200" b="1" spc="15" dirty="0">
                <a:solidFill>
                  <a:srgbClr val="205768"/>
                </a:solidFill>
                <a:latin typeface="Calibri"/>
                <a:cs typeface="Calibri"/>
              </a:rPr>
              <a:t>L</a:t>
            </a:r>
            <a:r>
              <a:rPr sz="1200" b="1" spc="5" dirty="0" err="1">
                <a:solidFill>
                  <a:srgbClr val="205768"/>
                </a:solidFill>
                <a:latin typeface="Calibri"/>
                <a:cs typeface="Calibri"/>
              </a:rPr>
              <a:t>atent</a:t>
            </a:r>
            <a:r>
              <a:rPr sz="1200" b="1" spc="5" dirty="0">
                <a:solidFill>
                  <a:srgbClr val="205768"/>
                </a:solidFill>
                <a:latin typeface="Calibri"/>
                <a:cs typeface="Calibri"/>
              </a:rPr>
              <a:t>  </a:t>
            </a:r>
            <a:r>
              <a:rPr sz="1200" b="1" spc="10" dirty="0">
                <a:solidFill>
                  <a:srgbClr val="205768"/>
                </a:solidFill>
                <a:latin typeface="Calibri"/>
                <a:cs typeface="Calibri"/>
              </a:rPr>
              <a:t>thermal </a:t>
            </a:r>
            <a:r>
              <a:rPr sz="1200" b="1" spc="20" dirty="0">
                <a:solidFill>
                  <a:srgbClr val="205768"/>
                </a:solidFill>
                <a:latin typeface="Calibri"/>
                <a:cs typeface="Calibri"/>
              </a:rPr>
              <a:t>energy </a:t>
            </a:r>
            <a:r>
              <a:rPr sz="1200" b="1" spc="25" dirty="0">
                <a:solidFill>
                  <a:srgbClr val="205768"/>
                </a:solidFill>
                <a:latin typeface="Calibri"/>
                <a:cs typeface="Calibri"/>
              </a:rPr>
              <a:t>storage </a:t>
            </a:r>
            <a:r>
              <a:rPr sz="1200" b="1" spc="5" dirty="0">
                <a:solidFill>
                  <a:srgbClr val="205768"/>
                </a:solidFill>
                <a:latin typeface="Calibri"/>
                <a:cs typeface="Calibri"/>
              </a:rPr>
              <a:t>materials</a:t>
            </a:r>
            <a:r>
              <a:rPr sz="1200" b="1" spc="220" dirty="0">
                <a:solidFill>
                  <a:srgbClr val="2057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05768"/>
                </a:solidFill>
                <a:latin typeface="Calibri"/>
                <a:cs typeface="Calibri"/>
              </a:rPr>
              <a:t>(TES)</a:t>
            </a:r>
            <a:endParaRPr lang="es-ES" sz="1200" b="1" dirty="0">
              <a:solidFill>
                <a:srgbClr val="205768"/>
              </a:solidFill>
              <a:latin typeface="Calibri"/>
              <a:cs typeface="Calibri"/>
            </a:endParaRPr>
          </a:p>
          <a:p>
            <a:pPr marL="3096895" marR="31750" indent="-171450">
              <a:lnSpc>
                <a:spcPct val="111300"/>
              </a:lnSpc>
              <a:buFont typeface="Wingdings" panose="05000000000000000000" pitchFamily="2" charset="2"/>
              <a:buChar char="v"/>
            </a:pPr>
            <a:r>
              <a:rPr lang="es-ES" sz="1200" b="1" spc="5" dirty="0" err="1">
                <a:solidFill>
                  <a:srgbClr val="205768"/>
                </a:solidFill>
                <a:latin typeface="Calibri"/>
                <a:cs typeface="Calibri"/>
              </a:rPr>
              <a:t>Thermochemistry</a:t>
            </a:r>
            <a:r>
              <a:rPr lang="es-ES" sz="1200" b="1" spc="5" dirty="0">
                <a:solidFill>
                  <a:srgbClr val="205768"/>
                </a:solidFill>
                <a:latin typeface="Calibri"/>
                <a:cs typeface="Calibri"/>
              </a:rPr>
              <a:t> (TES)</a:t>
            </a:r>
            <a:endParaRPr sz="1200" b="1" spc="5" dirty="0">
              <a:solidFill>
                <a:srgbClr val="205768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4532" y="8146203"/>
            <a:ext cx="4026408" cy="2368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8492" y="8327389"/>
            <a:ext cx="185547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www.cicenergigune.com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324086"/>
            <a:ext cx="3677412" cy="2368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538" y="8013700"/>
            <a:ext cx="3200780" cy="229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sng" spc="80" dirty="0">
                <a:solidFill>
                  <a:srgbClr val="1F5767"/>
                </a:solidFill>
                <a:latin typeface="Calibri"/>
                <a:cs typeface="Calibri"/>
              </a:rPr>
              <a:t>HOW </a:t>
            </a:r>
            <a:r>
              <a:rPr sz="2000" b="1" u="sng" spc="50" dirty="0">
                <a:solidFill>
                  <a:srgbClr val="1F5767"/>
                </a:solidFill>
                <a:latin typeface="Calibri"/>
                <a:cs typeface="Calibri"/>
              </a:rPr>
              <a:t>TO</a:t>
            </a:r>
            <a:r>
              <a:rPr sz="2000" b="1" u="sng" spc="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000" b="1" u="sng" spc="45" dirty="0">
                <a:solidFill>
                  <a:srgbClr val="1F5767"/>
                </a:solidFill>
                <a:latin typeface="Calibri"/>
                <a:cs typeface="Calibri"/>
              </a:rPr>
              <a:t>APPLY?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1200"/>
              </a:lnSpc>
              <a:spcBef>
                <a:spcPts val="1105"/>
              </a:spcBef>
            </a:pPr>
            <a:r>
              <a:rPr lang="en-US" sz="1600" b="1" spc="20" dirty="0">
                <a:solidFill>
                  <a:srgbClr val="1F5767"/>
                </a:solidFill>
                <a:latin typeface="Calibri"/>
                <a:cs typeface="Calibri"/>
              </a:rPr>
              <a:t>To manage your application (academic record + CV) please enter your details through our website </a:t>
            </a:r>
            <a:r>
              <a:rPr lang="en-US" b="1" u="sng" dirty="0">
                <a:hlinkClick r:id="rId5"/>
              </a:rPr>
              <a:t>http://www.cicenergigune.com/en/trabajar/ofertas/</a:t>
            </a:r>
            <a:r>
              <a:rPr sz="1600" b="1" spc="120" dirty="0">
                <a:solidFill>
                  <a:srgbClr val="1F5767"/>
                </a:solidFill>
                <a:latin typeface="Calibri"/>
                <a:cs typeface="Calibri"/>
              </a:rPr>
              <a:t>  </a:t>
            </a:r>
            <a:r>
              <a:rPr sz="1600" b="1" spc="2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endParaRPr lang="es-ES" sz="1600" b="1" spc="25" dirty="0">
              <a:solidFill>
                <a:srgbClr val="1F576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1200"/>
              </a:lnSpc>
              <a:spcBef>
                <a:spcPts val="1105"/>
              </a:spcBef>
            </a:pPr>
            <a:r>
              <a:rPr sz="1600" b="1" spc="2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before </a:t>
            </a:r>
            <a:r>
              <a:rPr sz="1600" b="1" spc="5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600" b="1" spc="75" baseline="38314" dirty="0">
                <a:solidFill>
                  <a:srgbClr val="FF0000"/>
                </a:solidFill>
                <a:latin typeface="Calibri"/>
                <a:cs typeface="Calibri"/>
              </a:rPr>
              <a:t>th 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105" dirty="0">
                <a:solidFill>
                  <a:srgbClr val="FF0000"/>
                </a:solidFill>
                <a:latin typeface="Calibri"/>
                <a:cs typeface="Calibri"/>
              </a:rPr>
              <a:t>201</a:t>
            </a:r>
            <a:r>
              <a:rPr lang="es-ES" sz="1600" b="1" spc="10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33001A-FD4C-4207-9DF4-7B0AED276D3D}"/>
              </a:ext>
            </a:extLst>
          </p:cNvPr>
          <p:cNvSpPr/>
          <p:nvPr/>
        </p:nvSpPr>
        <p:spPr>
          <a:xfrm>
            <a:off x="2940050" y="5727700"/>
            <a:ext cx="228600" cy="1905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123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Wingdings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Ortiz</dc:creator>
  <cp:lastModifiedBy>Lara PEREZ</cp:lastModifiedBy>
  <cp:revision>6</cp:revision>
  <dcterms:created xsi:type="dcterms:W3CDTF">2017-02-13T18:02:33Z</dcterms:created>
  <dcterms:modified xsi:type="dcterms:W3CDTF">2018-01-11T08:34:50Z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2013-03-19T00:00:00Z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2017-02-13T00:00:00Z</vt:filetime>
  </property>
</Properties>
</file>