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608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87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2051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596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7874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433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8704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1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47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06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00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34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744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14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469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680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341E-2F6A-4F0C-BAF2-F201FAF05312}" type="datetimeFigureOut">
              <a:rPr lang="es-ES" smtClean="0"/>
              <a:t>18/10/2023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8A5C7F-089F-4FCB-B08C-72437FB1B5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03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14 Grupo"/>
          <p:cNvGrpSpPr>
            <a:grpSpLocks/>
          </p:cNvGrpSpPr>
          <p:nvPr/>
        </p:nvGrpSpPr>
        <p:grpSpPr bwMode="auto">
          <a:xfrm>
            <a:off x="6395273" y="1888003"/>
            <a:ext cx="5796727" cy="3314068"/>
            <a:chOff x="-4113531" y="1793019"/>
            <a:chExt cx="4149027" cy="3440729"/>
          </a:xfrm>
        </p:grpSpPr>
        <p:sp>
          <p:nvSpPr>
            <p:cNvPr id="19" name="17 Rectángulo"/>
            <p:cNvSpPr/>
            <p:nvPr userDrawn="1"/>
          </p:nvSpPr>
          <p:spPr>
            <a:xfrm>
              <a:off x="-4104557" y="1793019"/>
              <a:ext cx="3779594" cy="93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18 Rectángulo"/>
            <p:cNvSpPr/>
            <p:nvPr userDrawn="1"/>
          </p:nvSpPr>
          <p:spPr>
            <a:xfrm>
              <a:off x="-4004346" y="2434510"/>
              <a:ext cx="4039842" cy="12456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19 Rectángulo"/>
            <p:cNvSpPr/>
            <p:nvPr userDrawn="1"/>
          </p:nvSpPr>
          <p:spPr>
            <a:xfrm>
              <a:off x="-4113531" y="3585906"/>
              <a:ext cx="3788568" cy="11798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20 Rectángulo"/>
            <p:cNvSpPr/>
            <p:nvPr userDrawn="1"/>
          </p:nvSpPr>
          <p:spPr>
            <a:xfrm>
              <a:off x="-4113531" y="4297678"/>
              <a:ext cx="2376642" cy="93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4" name="1 Título"/>
          <p:cNvSpPr>
            <a:spLocks noGrp="1"/>
          </p:cNvSpPr>
          <p:nvPr>
            <p:ph type="ctrTitle"/>
          </p:nvPr>
        </p:nvSpPr>
        <p:spPr>
          <a:xfrm>
            <a:off x="6438816" y="2118355"/>
            <a:ext cx="5332306" cy="158072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4000" b="1" baseline="0">
                <a:solidFill>
                  <a:schemeClr val="accent6">
                    <a:lumMod val="75000"/>
                  </a:schemeClr>
                </a:solidFill>
                <a:latin typeface="EHUSerif" pitchFamily="50"/>
                <a:cs typeface="EHUSerif" pitchFamily="50"/>
              </a:defRPr>
            </a:lvl1pPr>
          </a:lstStyle>
          <a:p>
            <a:r>
              <a:rPr lang="es-ES_tradnl" dirty="0" smtClean="0">
                <a:solidFill>
                  <a:schemeClr val="accent3">
                    <a:lumMod val="50000"/>
                  </a:schemeClr>
                </a:solidFill>
                <a:latin typeface="EHUSans" panose="02000503050000020004" pitchFamily="50"/>
              </a:rPr>
              <a:t>Jóvenes y la política:</a:t>
            </a:r>
            <a:br>
              <a:rPr lang="es-ES_tradnl" dirty="0" smtClean="0">
                <a:solidFill>
                  <a:schemeClr val="accent3">
                    <a:lumMod val="50000"/>
                  </a:schemeClr>
                </a:solidFill>
                <a:latin typeface="EHUSans" panose="02000503050000020004" pitchFamily="50"/>
              </a:rPr>
            </a:br>
            <a:r>
              <a:rPr lang="es-ES_tradnl" b="0" dirty="0" smtClean="0">
                <a:solidFill>
                  <a:schemeClr val="accent3">
                    <a:lumMod val="50000"/>
                  </a:schemeClr>
                </a:solidFill>
                <a:latin typeface="EHUSans" panose="02000503050000020004" pitchFamily="50"/>
              </a:rPr>
              <a:t>su participación en la vida pública</a:t>
            </a:r>
            <a:endParaRPr lang="en-US" b="0" dirty="0">
              <a:solidFill>
                <a:schemeClr val="accent3">
                  <a:lumMod val="50000"/>
                </a:schemeClr>
              </a:solidFill>
              <a:latin typeface="EHUSans" panose="02000503050000020004" pitchFamily="50"/>
            </a:endParaRPr>
          </a:p>
        </p:txBody>
      </p:sp>
      <p:sp>
        <p:nvSpPr>
          <p:cNvPr id="23" name="2 Subtítulo"/>
          <p:cNvSpPr>
            <a:spLocks noGrp="1"/>
          </p:cNvSpPr>
          <p:nvPr>
            <p:ph type="subTitle" idx="1"/>
          </p:nvPr>
        </p:nvSpPr>
        <p:spPr>
          <a:xfrm>
            <a:off x="6547819" y="4090243"/>
            <a:ext cx="4495216" cy="9491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2000"/>
              </a:lnSpc>
              <a:buNone/>
              <a:defRPr sz="2000">
                <a:solidFill>
                  <a:schemeClr val="tx1"/>
                </a:solidFill>
                <a:latin typeface="EHUSerif" pitchFamily="50"/>
                <a:cs typeface="EHUSerif" pitchFamily="50"/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s-ES_tradnl" dirty="0" smtClean="0"/>
              <a:t>23 y 24 de OCTUBRE</a:t>
            </a:r>
          </a:p>
          <a:p>
            <a:pPr algn="ctr"/>
            <a:r>
              <a:rPr lang="es-ES_tradnl" dirty="0" smtClean="0"/>
              <a:t>En el PARLAMENTO VASCO (VITORIA-GAZTEIZ)</a:t>
            </a:r>
            <a:endParaRPr lang="en-US" dirty="0"/>
          </a:p>
        </p:txBody>
      </p:sp>
      <p:sp>
        <p:nvSpPr>
          <p:cNvPr id="25" name="Rectángulo 24"/>
          <p:cNvSpPr/>
          <p:nvPr/>
        </p:nvSpPr>
        <p:spPr>
          <a:xfrm>
            <a:off x="3884730" y="6084022"/>
            <a:ext cx="3072343" cy="496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90" y="0"/>
            <a:ext cx="3313700" cy="1314053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76" y="0"/>
            <a:ext cx="8244924" cy="1563215"/>
          </a:xfrm>
          <a:prstGeom prst="rect">
            <a:avLst/>
          </a:prstGeom>
        </p:spPr>
      </p:pic>
      <p:grpSp>
        <p:nvGrpSpPr>
          <p:cNvPr id="31" name="14 Grupo"/>
          <p:cNvGrpSpPr>
            <a:grpSpLocks/>
          </p:cNvGrpSpPr>
          <p:nvPr/>
        </p:nvGrpSpPr>
        <p:grpSpPr bwMode="auto">
          <a:xfrm>
            <a:off x="576774" y="1843620"/>
            <a:ext cx="5796727" cy="3372906"/>
            <a:chOff x="-4113531" y="1793019"/>
            <a:chExt cx="4149027" cy="3440729"/>
          </a:xfrm>
        </p:grpSpPr>
        <p:sp>
          <p:nvSpPr>
            <p:cNvPr id="32" name="17 Rectángulo"/>
            <p:cNvSpPr/>
            <p:nvPr userDrawn="1"/>
          </p:nvSpPr>
          <p:spPr>
            <a:xfrm>
              <a:off x="-4104557" y="1793019"/>
              <a:ext cx="3779594" cy="93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18 Rectángulo"/>
            <p:cNvSpPr/>
            <p:nvPr userDrawn="1"/>
          </p:nvSpPr>
          <p:spPr>
            <a:xfrm>
              <a:off x="-4004346" y="2434510"/>
              <a:ext cx="4039842" cy="12456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19 Rectángulo"/>
            <p:cNvSpPr/>
            <p:nvPr userDrawn="1"/>
          </p:nvSpPr>
          <p:spPr>
            <a:xfrm>
              <a:off x="-4113531" y="3585906"/>
              <a:ext cx="3788568" cy="11798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20 Rectángulo"/>
            <p:cNvSpPr/>
            <p:nvPr userDrawn="1"/>
          </p:nvSpPr>
          <p:spPr>
            <a:xfrm>
              <a:off x="-4113531" y="4297678"/>
              <a:ext cx="2376642" cy="93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6" name="1 Título"/>
          <p:cNvSpPr txBox="1">
            <a:spLocks/>
          </p:cNvSpPr>
          <p:nvPr/>
        </p:nvSpPr>
        <p:spPr>
          <a:xfrm>
            <a:off x="1066853" y="2108775"/>
            <a:ext cx="5142155" cy="16042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lnSpc>
                <a:spcPts val="3800"/>
              </a:lnSpc>
              <a:spcBef>
                <a:spcPct val="0"/>
              </a:spcBef>
              <a:buNone/>
              <a:defRPr sz="4000" b="1" kern="1200" baseline="0">
                <a:solidFill>
                  <a:schemeClr val="accent6">
                    <a:lumMod val="75000"/>
                  </a:schemeClr>
                </a:solidFill>
                <a:latin typeface="EHUSerif" pitchFamily="50"/>
                <a:ea typeface="+mj-ea"/>
                <a:cs typeface="EHUSerif" pitchFamily="5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dirty="0" err="1" smtClean="0"/>
              <a:t>Gazteak</a:t>
            </a:r>
            <a:r>
              <a:rPr lang="es-ES_tradnl" dirty="0" smtClean="0"/>
              <a:t> eta </a:t>
            </a:r>
            <a:r>
              <a:rPr lang="es-ES_tradnl" dirty="0" err="1" smtClean="0"/>
              <a:t>politika</a:t>
            </a:r>
            <a:r>
              <a:rPr lang="es-ES_tradnl" dirty="0" smtClean="0"/>
              <a:t>: </a:t>
            </a:r>
            <a:r>
              <a:rPr lang="es-ES_tradnl" b="0" dirty="0" err="1" smtClean="0"/>
              <a:t>haien</a:t>
            </a:r>
            <a:r>
              <a:rPr lang="es-ES_tradnl" b="0" dirty="0" smtClean="0"/>
              <a:t> parte </a:t>
            </a:r>
            <a:r>
              <a:rPr lang="es-ES_tradnl" b="0" dirty="0" err="1" smtClean="0"/>
              <a:t>hartzea</a:t>
            </a:r>
            <a:r>
              <a:rPr lang="es-ES_tradnl" b="0" dirty="0" smtClean="0"/>
              <a:t> </a:t>
            </a:r>
            <a:r>
              <a:rPr lang="es-ES_tradnl" b="0" dirty="0" err="1" smtClean="0"/>
              <a:t>bizitza</a:t>
            </a:r>
            <a:r>
              <a:rPr lang="es-ES_tradnl" b="0" dirty="0" smtClean="0"/>
              <a:t> </a:t>
            </a:r>
            <a:r>
              <a:rPr lang="es-ES_tradnl" b="0" dirty="0" err="1" smtClean="0"/>
              <a:t>publikoan</a:t>
            </a:r>
            <a:endParaRPr lang="en-US" b="0" dirty="0"/>
          </a:p>
        </p:txBody>
      </p:sp>
      <p:sp>
        <p:nvSpPr>
          <p:cNvPr id="37" name="2 Subtítulo"/>
          <p:cNvSpPr txBox="1">
            <a:spLocks/>
          </p:cNvSpPr>
          <p:nvPr/>
        </p:nvSpPr>
        <p:spPr>
          <a:xfrm>
            <a:off x="887441" y="4167586"/>
            <a:ext cx="4495216" cy="5963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kern="1200">
                <a:solidFill>
                  <a:schemeClr val="tx1"/>
                </a:solidFill>
                <a:latin typeface="EHUSerif" pitchFamily="50"/>
                <a:ea typeface="+mn-ea"/>
                <a:cs typeface="EHUSerif" pitchFamily="50"/>
              </a:defRPr>
            </a:lvl1pPr>
            <a:lvl2pPr marL="457155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09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464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618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774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926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08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235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mtClean="0"/>
              <a:t>URRIAK 23 eta 24</a:t>
            </a:r>
          </a:p>
          <a:p>
            <a:pPr algn="ctr"/>
            <a:r>
              <a:rPr lang="es-ES_tradnl" smtClean="0"/>
              <a:t>EUSKO LEGEBILTZARREAN (GAZTEIZ)</a:t>
            </a:r>
            <a:endParaRPr lang="en-US" dirty="0"/>
          </a:p>
        </p:txBody>
      </p:sp>
      <p:sp>
        <p:nvSpPr>
          <p:cNvPr id="38" name="22 CuadroTexto"/>
          <p:cNvSpPr txBox="1">
            <a:spLocks noChangeArrowheads="1"/>
          </p:cNvSpPr>
          <p:nvPr/>
        </p:nvSpPr>
        <p:spPr bwMode="auto">
          <a:xfrm>
            <a:off x="4004975" y="6503781"/>
            <a:ext cx="53101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s-ES_tradnl" sz="1200" b="1" dirty="0" smtClean="0">
                <a:latin typeface="EHUSerif" charset="0"/>
                <a:cs typeface="EHUSerif" charset="0"/>
              </a:rPr>
              <a:t>https://www.ehu.eus/eu/web/zuzenbide-fakultatea</a:t>
            </a:r>
            <a:endParaRPr lang="en-US" sz="1200" b="1" dirty="0" smtClean="0">
              <a:latin typeface="EHUSans" charset="0"/>
              <a:cs typeface="EHUSans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853816" y="5520584"/>
            <a:ext cx="8154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 smtClean="0">
                <a:latin typeface="EHUSerif" panose="02000503050000020004" pitchFamily="50"/>
              </a:rPr>
              <a:t>Izen</a:t>
            </a:r>
            <a:r>
              <a:rPr lang="es-ES" dirty="0" smtClean="0">
                <a:latin typeface="EHUSerif" panose="02000503050000020004" pitchFamily="50"/>
              </a:rPr>
              <a:t> </a:t>
            </a:r>
            <a:r>
              <a:rPr lang="es-ES" dirty="0" err="1" smtClean="0">
                <a:latin typeface="EHUSerif" panose="02000503050000020004" pitchFamily="50"/>
              </a:rPr>
              <a:t>ematea</a:t>
            </a:r>
            <a:r>
              <a:rPr lang="es-ES" dirty="0" smtClean="0">
                <a:latin typeface="EHUSerif" panose="02000503050000020004" pitchFamily="50"/>
              </a:rPr>
              <a:t> </a:t>
            </a:r>
            <a:r>
              <a:rPr lang="es-ES" dirty="0" err="1" smtClean="0">
                <a:latin typeface="EHUSerif" panose="02000503050000020004" pitchFamily="50"/>
              </a:rPr>
              <a:t>doan</a:t>
            </a:r>
            <a:r>
              <a:rPr lang="es-ES" dirty="0"/>
              <a:t> </a:t>
            </a:r>
            <a:r>
              <a:rPr lang="es-ES" dirty="0" smtClean="0"/>
              <a:t>/ </a:t>
            </a:r>
            <a:r>
              <a:rPr lang="es-ES" dirty="0" smtClean="0">
                <a:latin typeface="EHUSans" panose="02000503050000020004" pitchFamily="50"/>
              </a:rPr>
              <a:t>Inscripción gratuita</a:t>
            </a:r>
            <a:r>
              <a:rPr lang="es-ES" dirty="0" smtClean="0"/>
              <a:t>:</a:t>
            </a:r>
          </a:p>
          <a:p>
            <a:pPr algn="ctr"/>
            <a:r>
              <a:rPr lang="es-ES" dirty="0" err="1" smtClean="0"/>
              <a:t>estudios@legebiltzarra.eus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001801" y="5520584"/>
            <a:ext cx="5901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latin typeface="EHUSerif" panose="02000503050000020004" pitchFamily="50"/>
              </a:rPr>
              <a:t>*</a:t>
            </a:r>
            <a:r>
              <a:rPr lang="es-ES" sz="1200" dirty="0" err="1" smtClean="0">
                <a:latin typeface="EHUSerif" panose="02000503050000020004" pitchFamily="50"/>
              </a:rPr>
              <a:t>Zuen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bertaratzeak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kredituak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aitortzea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ekarriko</a:t>
            </a:r>
            <a:r>
              <a:rPr lang="es-ES" sz="1200" dirty="0" smtClean="0">
                <a:latin typeface="EHUSerif" panose="02000503050000020004" pitchFamily="50"/>
              </a:rPr>
              <a:t> du, </a:t>
            </a:r>
            <a:r>
              <a:rPr lang="es-ES" sz="1200" dirty="0" err="1" smtClean="0">
                <a:latin typeface="EHUSerif" panose="02000503050000020004" pitchFamily="50"/>
              </a:rPr>
              <a:t>unibertsitateko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araudian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ezarritakoaren</a:t>
            </a:r>
            <a:r>
              <a:rPr lang="es-ES" sz="1200" dirty="0" smtClean="0">
                <a:latin typeface="EHUSerif" panose="02000503050000020004" pitchFamily="50"/>
              </a:rPr>
              <a:t> </a:t>
            </a:r>
            <a:r>
              <a:rPr lang="es-ES" sz="1200" dirty="0" err="1" smtClean="0">
                <a:latin typeface="EHUSerif" panose="02000503050000020004" pitchFamily="50"/>
              </a:rPr>
              <a:t>arabera</a:t>
            </a:r>
            <a:r>
              <a:rPr lang="es-ES" sz="1200" dirty="0" smtClean="0">
                <a:latin typeface="EHUSerif" panose="02000503050000020004" pitchFamily="50"/>
              </a:rPr>
              <a:t>.</a:t>
            </a:r>
          </a:p>
          <a:p>
            <a:r>
              <a:rPr lang="es-ES" sz="1200" dirty="0" smtClean="0">
                <a:latin typeface="EHUSans" panose="02000503050000020004" pitchFamily="50"/>
              </a:rPr>
              <a:t>*La asistencia dará lugar al reconocimiento de créditos de conformidad con lo establecido en la normativa universitaria.</a:t>
            </a:r>
            <a:endParaRPr lang="es-ES" sz="1200" dirty="0">
              <a:latin typeface="EHUSans" panose="02000503050000020004" pitchFamily="50"/>
            </a:endParaRPr>
          </a:p>
        </p:txBody>
      </p:sp>
    </p:spTree>
    <p:extLst>
      <p:ext uri="{BB962C8B-B14F-4D97-AF65-F5344CB8AC3E}">
        <p14:creationId xmlns:p14="http://schemas.microsoft.com/office/powerpoint/2010/main" val="4061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8795" y="806821"/>
            <a:ext cx="9972339" cy="5733827"/>
          </a:xfrm>
        </p:spPr>
        <p:txBody>
          <a:bodyPr numCol="2">
            <a:normAutofit fontScale="40000" lnSpcReduction="20000"/>
          </a:bodyPr>
          <a:lstStyle/>
          <a:p>
            <a:r>
              <a:rPr lang="es-ES" sz="3500" b="1" dirty="0" smtClean="0">
                <a:latin typeface="EHUSerif" panose="02000503050000020004" pitchFamily="50"/>
              </a:rPr>
              <a:t>10:00 </a:t>
            </a:r>
            <a:r>
              <a:rPr lang="es-ES" sz="3500" b="1" dirty="0" err="1" smtClean="0">
                <a:latin typeface="EHUSerif" panose="02000503050000020004" pitchFamily="50"/>
              </a:rPr>
              <a:t>Aurkezpena</a:t>
            </a:r>
            <a:r>
              <a:rPr lang="es-ES" sz="3500" b="1" dirty="0" smtClean="0">
                <a:latin typeface="EHUSerif" panose="02000503050000020004" pitchFamily="50"/>
              </a:rPr>
              <a:t> </a:t>
            </a:r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Presentación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2800" b="1" dirty="0">
                <a:latin typeface="EHUSerif" panose="02000503050000020004" pitchFamily="50"/>
              </a:rPr>
              <a:t>BAKARTXO TEJERIA OTERMIN</a:t>
            </a:r>
            <a:endParaRPr lang="es-ES" sz="2800" dirty="0">
              <a:latin typeface="EHUSerif" panose="02000503050000020004" pitchFamily="50"/>
            </a:endParaRPr>
          </a:p>
          <a:p>
            <a:r>
              <a:rPr lang="es-ES" sz="2800" dirty="0" err="1">
                <a:latin typeface="EHUSerif" panose="02000503050000020004" pitchFamily="50"/>
              </a:rPr>
              <a:t>Eusko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Legebiltzarreko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 smtClean="0">
                <a:latin typeface="EHUSerif" panose="02000503050000020004" pitchFamily="50"/>
              </a:rPr>
              <a:t>lehendakaria</a:t>
            </a:r>
            <a:r>
              <a:rPr lang="es-ES" sz="2800" dirty="0" smtClean="0"/>
              <a:t>. </a:t>
            </a:r>
            <a:r>
              <a:rPr lang="es-ES" sz="2800" dirty="0" smtClean="0">
                <a:latin typeface="EHUSans" panose="02000503050000020004" pitchFamily="50"/>
              </a:rPr>
              <a:t>Presidenta </a:t>
            </a:r>
            <a:r>
              <a:rPr lang="es-ES" sz="2800" dirty="0">
                <a:latin typeface="EHUSans" panose="02000503050000020004" pitchFamily="50"/>
              </a:rPr>
              <a:t>del Parlamento Vasco.</a:t>
            </a:r>
          </a:p>
          <a:p>
            <a:r>
              <a:rPr lang="es-ES" sz="2800" b="1" dirty="0">
                <a:latin typeface="EHUSerif" panose="02000503050000020004" pitchFamily="50"/>
              </a:rPr>
              <a:t>MONTSERRAT AUZMENDI DEL SOLAR</a:t>
            </a:r>
            <a:endParaRPr lang="es-ES" sz="2800" dirty="0">
              <a:latin typeface="EHUSerif" panose="02000503050000020004" pitchFamily="50"/>
            </a:endParaRPr>
          </a:p>
          <a:p>
            <a:r>
              <a:rPr lang="es-ES" sz="2800" dirty="0" err="1">
                <a:latin typeface="EHUSerif" panose="02000503050000020004" pitchFamily="50"/>
              </a:rPr>
              <a:t>Kurtsoaren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zuzendaria</a:t>
            </a:r>
            <a:r>
              <a:rPr lang="es-ES" sz="2800" dirty="0" smtClean="0">
                <a:latin typeface="EHUSans" panose="02000503050000020004" pitchFamily="50"/>
              </a:rPr>
              <a:t>. </a:t>
            </a:r>
            <a:r>
              <a:rPr lang="es-ES" sz="2800" dirty="0">
                <a:latin typeface="EHUSans" panose="02000503050000020004" pitchFamily="50"/>
              </a:rPr>
              <a:t>Directora del curso</a:t>
            </a:r>
            <a:r>
              <a:rPr lang="es-ES" sz="2800" dirty="0"/>
              <a:t>.</a:t>
            </a:r>
          </a:p>
          <a:p>
            <a:r>
              <a:rPr lang="es-ES" sz="2800" dirty="0" err="1" smtClean="0">
                <a:latin typeface="EHUSerif" panose="02000503050000020004" pitchFamily="50"/>
              </a:rPr>
              <a:t>Eusko</a:t>
            </a:r>
            <a:r>
              <a:rPr lang="es-ES" sz="2800" dirty="0" smtClean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Legebiltzarreko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Azterlanen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zuzendaria</a:t>
            </a:r>
            <a:r>
              <a:rPr lang="es-ES" sz="2800" dirty="0">
                <a:latin typeface="EHUSerif" panose="02000503050000020004" pitchFamily="50"/>
              </a:rPr>
              <a:t>.</a:t>
            </a:r>
          </a:p>
          <a:p>
            <a:r>
              <a:rPr lang="es-ES" sz="2800" dirty="0" smtClean="0">
                <a:latin typeface="EHUSans" panose="02000503050000020004" pitchFamily="50"/>
              </a:rPr>
              <a:t>Directora </a:t>
            </a:r>
            <a:r>
              <a:rPr lang="es-ES" sz="2800" dirty="0">
                <a:latin typeface="EHUSans" panose="02000503050000020004" pitchFamily="50"/>
              </a:rPr>
              <a:t>de Estudios del Parlamento Vasco</a:t>
            </a:r>
            <a:r>
              <a:rPr lang="es-ES" sz="2800" dirty="0"/>
              <a:t>.</a:t>
            </a:r>
          </a:p>
          <a:p>
            <a:r>
              <a:rPr lang="es-ES" sz="2800" dirty="0" err="1" smtClean="0">
                <a:latin typeface="EHUSerif" panose="02000503050000020004" pitchFamily="50"/>
              </a:rPr>
              <a:t>Moderatzailea</a:t>
            </a:r>
            <a:r>
              <a:rPr lang="es-ES" sz="2800" dirty="0" smtClean="0"/>
              <a:t> </a:t>
            </a:r>
            <a:r>
              <a:rPr lang="es-ES" sz="2800" dirty="0" smtClean="0">
                <a:latin typeface="EHUSans" panose="02000503050000020004" pitchFamily="50"/>
              </a:rPr>
              <a:t>Moderador</a:t>
            </a:r>
            <a:r>
              <a:rPr lang="es-ES" sz="2800" dirty="0">
                <a:latin typeface="EHUSans" panose="02000503050000020004" pitchFamily="50"/>
              </a:rPr>
              <a:t>.</a:t>
            </a:r>
          </a:p>
          <a:p>
            <a:r>
              <a:rPr lang="es-ES" sz="2800" dirty="0">
                <a:latin typeface="EHUSerif" panose="02000503050000020004" pitchFamily="50"/>
              </a:rPr>
              <a:t>Raúl </a:t>
            </a:r>
            <a:r>
              <a:rPr lang="es-ES" sz="2800" dirty="0" err="1">
                <a:latin typeface="EHUSerif" panose="02000503050000020004" pitchFamily="50"/>
              </a:rPr>
              <a:t>Gomez</a:t>
            </a:r>
            <a:r>
              <a:rPr lang="es-ES" sz="2800" dirty="0">
                <a:latin typeface="EHUSerif" panose="02000503050000020004" pitchFamily="50"/>
              </a:rPr>
              <a:t> Iñigo</a:t>
            </a:r>
          </a:p>
          <a:p>
            <a:r>
              <a:rPr lang="es-ES" sz="2800" dirty="0" err="1">
                <a:latin typeface="EHUSerif" panose="02000503050000020004" pitchFamily="50"/>
              </a:rPr>
              <a:t>Eusko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Legebiltzarreko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 smtClean="0">
                <a:latin typeface="EHUSerif" panose="02000503050000020004" pitchFamily="50"/>
              </a:rPr>
              <a:t>legelaria</a:t>
            </a:r>
            <a:r>
              <a:rPr lang="es-ES" sz="2800" dirty="0" smtClean="0"/>
              <a:t>. </a:t>
            </a:r>
            <a:r>
              <a:rPr lang="es-ES" sz="2800" dirty="0" smtClean="0">
                <a:latin typeface="EHUSans" panose="02000503050000020004" pitchFamily="50"/>
              </a:rPr>
              <a:t>Letrado </a:t>
            </a:r>
            <a:r>
              <a:rPr lang="es-ES" sz="2800" dirty="0">
                <a:latin typeface="EHUSans" panose="02000503050000020004" pitchFamily="50"/>
              </a:rPr>
              <a:t>del Parlamento Vasco</a:t>
            </a:r>
            <a:r>
              <a:rPr lang="es-ES" sz="2800" dirty="0"/>
              <a:t>.</a:t>
            </a:r>
          </a:p>
          <a:p>
            <a:r>
              <a:rPr lang="es-ES" sz="3500" b="1" dirty="0" smtClean="0">
                <a:latin typeface="EHUSerif" panose="02000503050000020004" pitchFamily="50"/>
              </a:rPr>
              <a:t>10:30 </a:t>
            </a:r>
            <a:r>
              <a:rPr lang="es-ES" sz="3500" b="1" dirty="0" err="1" smtClean="0">
                <a:latin typeface="EHUSerif" panose="02000503050000020004" pitchFamily="50"/>
              </a:rPr>
              <a:t>Gazteak</a:t>
            </a:r>
            <a:r>
              <a:rPr lang="es-ES" sz="3500" b="1" dirty="0" smtClean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gure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egungo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gizartean</a:t>
            </a:r>
            <a:r>
              <a:rPr lang="es-ES" sz="3500" b="1" dirty="0">
                <a:latin typeface="EHUSerif" panose="02000503050000020004" pitchFamily="50"/>
              </a:rPr>
              <a:t>: </a:t>
            </a:r>
            <a:r>
              <a:rPr lang="es-ES" sz="3500" b="1" dirty="0" err="1">
                <a:latin typeface="EHUSerif" panose="02000503050000020004" pitchFamily="50"/>
              </a:rPr>
              <a:t>kontuan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hartzen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gaituzte</a:t>
            </a:r>
            <a:r>
              <a:rPr lang="es-ES" sz="3500" b="1" dirty="0" smtClean="0">
                <a:latin typeface="EHUSerif" panose="02000503050000020004" pitchFamily="50"/>
              </a:rPr>
              <a:t>?</a:t>
            </a:r>
          </a:p>
          <a:p>
            <a:r>
              <a:rPr lang="es-ES" sz="3500" b="1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La </a:t>
            </a:r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juventud en nuestra sociedad actual: ¿nos tienen en cuenta?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2800" b="1" dirty="0">
                <a:latin typeface="EHUSerif" panose="02000503050000020004" pitchFamily="50"/>
              </a:rPr>
              <a:t>MAIALEN OLABE</a:t>
            </a:r>
            <a:endParaRPr lang="es-ES" sz="2800" dirty="0">
              <a:latin typeface="EHUSerif" panose="02000503050000020004" pitchFamily="50"/>
            </a:endParaRPr>
          </a:p>
          <a:p>
            <a:r>
              <a:rPr lang="es-ES" sz="2800" dirty="0" err="1">
                <a:latin typeface="EHUSerif" panose="02000503050000020004" pitchFamily="50"/>
              </a:rPr>
              <a:t>Euskadiko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Gazteriaren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Kontseiluaren</a:t>
            </a:r>
            <a:r>
              <a:rPr lang="es-ES" sz="2800" dirty="0">
                <a:latin typeface="EHUSerif" panose="02000503050000020004" pitchFamily="50"/>
              </a:rPr>
              <a:t> lehendakari </a:t>
            </a:r>
            <a:r>
              <a:rPr lang="es-ES" sz="2800" dirty="0" err="1">
                <a:latin typeface="EHUSerif" panose="02000503050000020004" pitchFamily="50"/>
              </a:rPr>
              <a:t>ohia</a:t>
            </a:r>
            <a:r>
              <a:rPr lang="es-ES" sz="2800" dirty="0">
                <a:latin typeface="EHUSerif" panose="02000503050000020004" pitchFamily="50"/>
              </a:rPr>
              <a:t> </a:t>
            </a:r>
            <a:endParaRPr lang="es-ES" sz="2800" dirty="0" smtClean="0">
              <a:latin typeface="EHUSerif" panose="02000503050000020004" pitchFamily="50"/>
            </a:endParaRPr>
          </a:p>
          <a:p>
            <a:r>
              <a:rPr lang="es-ES" sz="2800" dirty="0" smtClean="0">
                <a:latin typeface="EHUSans" panose="02000503050000020004" pitchFamily="50"/>
              </a:rPr>
              <a:t>Ex </a:t>
            </a:r>
            <a:r>
              <a:rPr lang="es-ES" sz="2800" dirty="0">
                <a:latin typeface="EHUSans" panose="02000503050000020004" pitchFamily="50"/>
              </a:rPr>
              <a:t>presidenta del Consejo de la Juventud de Euskadi</a:t>
            </a:r>
          </a:p>
          <a:p>
            <a:r>
              <a:rPr lang="es-ES" sz="3500" b="1" dirty="0" smtClean="0">
                <a:latin typeface="EHUSerif" panose="02000503050000020004" pitchFamily="50"/>
              </a:rPr>
              <a:t>11:15 </a:t>
            </a:r>
            <a:r>
              <a:rPr lang="es-ES" sz="3500" b="1" dirty="0" err="1" smtClean="0">
                <a:latin typeface="EHUSerif" panose="02000503050000020004" pitchFamily="50"/>
              </a:rPr>
              <a:t>Nolakoak</a:t>
            </a:r>
            <a:r>
              <a:rPr lang="es-ES" sz="3500" b="1" dirty="0" smtClean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dira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politikari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r>
              <a:rPr lang="es-ES" sz="3500" b="1" dirty="0" err="1">
                <a:latin typeface="EHUSerif" panose="02000503050000020004" pitchFamily="50"/>
              </a:rPr>
              <a:t>gazteak</a:t>
            </a:r>
            <a:r>
              <a:rPr lang="es-ES" sz="3500" b="1" dirty="0">
                <a:latin typeface="EHUSerif" panose="02000503050000020004" pitchFamily="50"/>
              </a:rPr>
              <a:t>?</a:t>
            </a:r>
            <a:endParaRPr lang="es-ES" sz="3500" dirty="0">
              <a:latin typeface="EHUSerif" panose="02000503050000020004" pitchFamily="50"/>
            </a:endParaRPr>
          </a:p>
          <a:p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¿Cómo son los jóvenes políticos?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2800" b="1" dirty="0">
                <a:latin typeface="EHUSerif" panose="02000503050000020004" pitchFamily="50"/>
              </a:rPr>
              <a:t>RAMÓN MATEO </a:t>
            </a:r>
            <a:r>
              <a:rPr lang="es-ES" sz="2800" b="1" dirty="0" smtClean="0">
                <a:latin typeface="EHUSerif" panose="02000503050000020004" pitchFamily="50"/>
              </a:rPr>
              <a:t>ESCOBAR</a:t>
            </a:r>
          </a:p>
          <a:p>
            <a:r>
              <a:rPr lang="es-ES" sz="2800" dirty="0" err="1" smtClean="0">
                <a:latin typeface="EHUSerif" panose="02000503050000020004" pitchFamily="50"/>
              </a:rPr>
              <a:t>Esadeko</a:t>
            </a:r>
            <a:r>
              <a:rPr lang="es-ES" sz="2800" dirty="0" smtClean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Politika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Ekonomikoen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Zentroa</a:t>
            </a:r>
            <a:r>
              <a:rPr lang="es-ES" sz="2800" dirty="0">
                <a:latin typeface="EHUSerif" panose="02000503050000020004" pitchFamily="50"/>
              </a:rPr>
              <a:t> (</a:t>
            </a:r>
            <a:r>
              <a:rPr lang="es-ES" sz="2800" dirty="0" err="1">
                <a:latin typeface="EHUSerif" panose="02000503050000020004" pitchFamily="50"/>
              </a:rPr>
              <a:t>EsadeEcPol</a:t>
            </a:r>
            <a:r>
              <a:rPr lang="es-ES" sz="2800" dirty="0">
                <a:latin typeface="EHUSerif" panose="02000503050000020004" pitchFamily="50"/>
              </a:rPr>
              <a:t>) - </a:t>
            </a:r>
            <a:r>
              <a:rPr lang="es-ES" sz="2800" dirty="0" err="1">
                <a:latin typeface="EHUSerif" panose="02000503050000020004" pitchFamily="50"/>
              </a:rPr>
              <a:t>BeBartlet-eko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zuzendaria</a:t>
            </a:r>
            <a:r>
              <a:rPr lang="es-ES" sz="2800" dirty="0">
                <a:latin typeface="EHUSerif" panose="02000503050000020004" pitchFamily="50"/>
              </a:rPr>
              <a:t> eta senior </a:t>
            </a:r>
            <a:r>
              <a:rPr lang="es-ES" sz="2800" dirty="0" err="1">
                <a:latin typeface="EHUSerif" panose="02000503050000020004" pitchFamily="50"/>
              </a:rPr>
              <a:t>policy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fellow</a:t>
            </a:r>
            <a:r>
              <a:rPr lang="es-ES" sz="2800" dirty="0">
                <a:latin typeface="EHUSerif" panose="02000503050000020004" pitchFamily="50"/>
              </a:rPr>
              <a:t>.</a:t>
            </a:r>
          </a:p>
          <a:p>
            <a:endParaRPr lang="es-ES" sz="2800" dirty="0" smtClean="0">
              <a:latin typeface="EHUSans" panose="02000503050000020004" pitchFamily="50"/>
            </a:endParaRPr>
          </a:p>
          <a:p>
            <a:r>
              <a:rPr lang="es-ES" sz="2800" dirty="0" smtClean="0">
                <a:latin typeface="EHUSans" panose="02000503050000020004" pitchFamily="50"/>
              </a:rPr>
              <a:t>Centro </a:t>
            </a:r>
            <a:r>
              <a:rPr lang="es-ES" sz="2800" dirty="0">
                <a:latin typeface="EHUSans" panose="02000503050000020004" pitchFamily="50"/>
              </a:rPr>
              <a:t>de Políticas Económicas de </a:t>
            </a:r>
            <a:r>
              <a:rPr lang="es-ES" sz="2800" dirty="0" err="1">
                <a:latin typeface="EHUSans" panose="02000503050000020004" pitchFamily="50"/>
              </a:rPr>
              <a:t>Esade</a:t>
            </a:r>
            <a:r>
              <a:rPr lang="es-ES" sz="2800" dirty="0">
                <a:latin typeface="EHUSans" panose="02000503050000020004" pitchFamily="50"/>
              </a:rPr>
              <a:t> (</a:t>
            </a:r>
            <a:r>
              <a:rPr lang="es-ES" sz="2800" dirty="0" err="1">
                <a:latin typeface="EHUSans" panose="02000503050000020004" pitchFamily="50"/>
              </a:rPr>
              <a:t>EsadeEcPol</a:t>
            </a:r>
            <a:r>
              <a:rPr lang="es-ES" sz="2800" dirty="0">
                <a:latin typeface="EHUSans" panose="02000503050000020004" pitchFamily="50"/>
              </a:rPr>
              <a:t>) - Director de </a:t>
            </a:r>
            <a:r>
              <a:rPr lang="es-ES" sz="2800" dirty="0" err="1">
                <a:latin typeface="EHUSans" panose="02000503050000020004" pitchFamily="50"/>
              </a:rPr>
              <a:t>beBartlet</a:t>
            </a:r>
            <a:r>
              <a:rPr lang="es-ES" sz="2800" dirty="0">
                <a:latin typeface="EHUSans" panose="02000503050000020004" pitchFamily="50"/>
              </a:rPr>
              <a:t> y senior </a:t>
            </a:r>
            <a:r>
              <a:rPr lang="es-ES" sz="2800" dirty="0" err="1">
                <a:latin typeface="EHUSans" panose="02000503050000020004" pitchFamily="50"/>
              </a:rPr>
              <a:t>policy</a:t>
            </a:r>
            <a:r>
              <a:rPr lang="es-ES" sz="2800" dirty="0">
                <a:latin typeface="EHUSans" panose="02000503050000020004" pitchFamily="50"/>
              </a:rPr>
              <a:t> </a:t>
            </a:r>
            <a:r>
              <a:rPr lang="es-ES" sz="2800" dirty="0" err="1">
                <a:latin typeface="EHUSans" panose="02000503050000020004" pitchFamily="50"/>
              </a:rPr>
              <a:t>fellow</a:t>
            </a:r>
            <a:r>
              <a:rPr lang="es-ES" sz="2800" dirty="0">
                <a:latin typeface="EHUSans" panose="02000503050000020004" pitchFamily="50"/>
              </a:rPr>
              <a:t>.</a:t>
            </a:r>
          </a:p>
          <a:p>
            <a:r>
              <a:rPr lang="es-ES" sz="3500" b="1" dirty="0" smtClean="0">
                <a:latin typeface="EHUSerif" panose="02000503050000020004" pitchFamily="50"/>
              </a:rPr>
              <a:t>12:00 </a:t>
            </a:r>
            <a:r>
              <a:rPr lang="es-ES" sz="3500" b="1" dirty="0" err="1" smtClean="0">
                <a:latin typeface="EHUSerif" panose="02000503050000020004" pitchFamily="50"/>
              </a:rPr>
              <a:t>Eztabaida</a:t>
            </a:r>
            <a:r>
              <a:rPr lang="es-ES" sz="3500" b="1" dirty="0" smtClean="0">
                <a:latin typeface="EHUSerif" panose="02000503050000020004" pitchFamily="50"/>
              </a:rPr>
              <a:t> </a:t>
            </a:r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Debate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3500" b="1" dirty="0" smtClean="0">
                <a:latin typeface="EHUSerif" panose="02000503050000020004" pitchFamily="50"/>
              </a:rPr>
              <a:t>13:00 MAHAI-INGURUA </a:t>
            </a:r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MESA REDONDA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3500" b="1" dirty="0" smtClean="0">
                <a:latin typeface="EHUSerif" panose="02000503050000020004" pitchFamily="50"/>
              </a:rPr>
              <a:t>NOLA </a:t>
            </a:r>
            <a:r>
              <a:rPr lang="es-ES" sz="3500" b="1" dirty="0">
                <a:latin typeface="EHUSerif" panose="02000503050000020004" pitchFamily="50"/>
              </a:rPr>
              <a:t>PARTE HARTU NAHI DUGU JARDUERA </a:t>
            </a:r>
            <a:r>
              <a:rPr lang="es-ES" sz="3500" b="1" dirty="0" smtClean="0">
                <a:latin typeface="EHUSerif" panose="02000503050000020004" pitchFamily="50"/>
              </a:rPr>
              <a:t>PUBLIKOAN? POLITIKA </a:t>
            </a:r>
            <a:r>
              <a:rPr lang="es-ES" sz="3500" b="1" dirty="0">
                <a:latin typeface="EHUSerif" panose="02000503050000020004" pitchFamily="50"/>
              </a:rPr>
              <a:t>AL DA KANALA</a:t>
            </a:r>
            <a:r>
              <a:rPr lang="es-ES" sz="3500" b="1" dirty="0" smtClean="0">
                <a:latin typeface="EHUSerif" panose="02000503050000020004" pitchFamily="50"/>
              </a:rPr>
              <a:t>?</a:t>
            </a:r>
            <a:r>
              <a:rPr lang="es-ES" sz="3500" b="1" dirty="0">
                <a:latin typeface="EHUSerif" panose="02000503050000020004" pitchFamily="50"/>
              </a:rPr>
              <a:t> </a:t>
            </a:r>
            <a:endParaRPr lang="es-ES" sz="3500" b="1" dirty="0" smtClean="0">
              <a:latin typeface="EHUSerif" panose="02000503050000020004" pitchFamily="50"/>
            </a:endParaRPr>
          </a:p>
          <a:p>
            <a:r>
              <a:rPr lang="es-ES" sz="3500" b="1" dirty="0" smtClean="0">
                <a:latin typeface="EHUSans" panose="02000503050000020004" pitchFamily="50"/>
              </a:rPr>
              <a:t>¿</a:t>
            </a:r>
            <a:r>
              <a:rPr lang="es-ES" sz="35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CÓMO QUEREMOS PARTICIPAR EN LA ACTIVIDAD PÚBLICA? ¿LA POLÍTICA ES EL CANAL?</a:t>
            </a:r>
            <a:endParaRPr lang="es-ES" sz="35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sz="2800" dirty="0" err="1" smtClean="0">
                <a:latin typeface="EHUSerif" panose="02000503050000020004" pitchFamily="50"/>
              </a:rPr>
              <a:t>Euskal</a:t>
            </a:r>
            <a:r>
              <a:rPr lang="es-ES" sz="2800" dirty="0" smtClean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Herriko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Unibertsitateko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Zuzenbideko</a:t>
            </a:r>
            <a:r>
              <a:rPr lang="es-ES" sz="2800" dirty="0">
                <a:latin typeface="EHUSerif" panose="02000503050000020004" pitchFamily="50"/>
              </a:rPr>
              <a:t> </a:t>
            </a:r>
            <a:r>
              <a:rPr lang="es-ES" sz="2800" dirty="0" err="1">
                <a:latin typeface="EHUSerif" panose="02000503050000020004" pitchFamily="50"/>
              </a:rPr>
              <a:t>ikasleak</a:t>
            </a:r>
            <a:endParaRPr lang="es-ES" sz="2800" dirty="0">
              <a:latin typeface="EHUSerif" panose="02000503050000020004" pitchFamily="50"/>
            </a:endParaRPr>
          </a:p>
          <a:p>
            <a:r>
              <a:rPr lang="es-ES" sz="2800" dirty="0" smtClean="0">
                <a:latin typeface="EHUSans" panose="02000503050000020004" pitchFamily="50"/>
              </a:rPr>
              <a:t>Alumnas </a:t>
            </a:r>
            <a:r>
              <a:rPr lang="es-ES" sz="2800" dirty="0">
                <a:latin typeface="EHUSans" panose="02000503050000020004" pitchFamily="50"/>
              </a:rPr>
              <a:t>y alumnos de Derecho de la Universidad del País Vasco</a:t>
            </a:r>
          </a:p>
          <a:p>
            <a:r>
              <a:rPr lang="es-ES" sz="2800" dirty="0">
                <a:latin typeface="EHUSerif" panose="02000503050000020004" pitchFamily="50"/>
              </a:rPr>
              <a:t>JAKES SALGADO ITURRALDE</a:t>
            </a:r>
          </a:p>
          <a:p>
            <a:r>
              <a:rPr lang="es-ES" sz="2800" dirty="0">
                <a:latin typeface="EHUSerif" panose="02000503050000020004" pitchFamily="50"/>
              </a:rPr>
              <a:t>MARRUBI BREGAÑA</a:t>
            </a:r>
          </a:p>
          <a:p>
            <a:r>
              <a:rPr lang="es-ES" sz="2800" dirty="0">
                <a:latin typeface="EHUSerif" panose="02000503050000020004" pitchFamily="50"/>
              </a:rPr>
              <a:t>MARTIN TOSAL POZA</a:t>
            </a:r>
          </a:p>
          <a:p>
            <a:r>
              <a:rPr lang="es-ES" sz="2800" dirty="0">
                <a:latin typeface="EHUSerif" panose="02000503050000020004" pitchFamily="50"/>
              </a:rPr>
              <a:t>SHEILA OZUO-OMEN LÓPEZ</a:t>
            </a:r>
          </a:p>
          <a:p>
            <a:r>
              <a:rPr lang="es-ES" sz="2800" b="1" u="sng" dirty="0" err="1">
                <a:latin typeface="EHUSerif" panose="02000503050000020004" pitchFamily="50"/>
              </a:rPr>
              <a:t>Moderatzailea</a:t>
            </a:r>
            <a:r>
              <a:rPr lang="es-ES" sz="2800" b="1" u="sng" dirty="0" smtClean="0">
                <a:latin typeface="EHUSerif" panose="02000503050000020004" pitchFamily="50"/>
              </a:rPr>
              <a:t>.</a:t>
            </a:r>
            <a:r>
              <a:rPr lang="es-ES" sz="2800" b="1" u="sng" dirty="0" smtClean="0"/>
              <a:t> </a:t>
            </a:r>
            <a:r>
              <a:rPr lang="es-ES" sz="2800" dirty="0" smtClean="0">
                <a:latin typeface="EHUSans" panose="02000503050000020004" pitchFamily="50"/>
              </a:rPr>
              <a:t>Moderador</a:t>
            </a:r>
            <a:r>
              <a:rPr lang="es-ES" sz="2800" dirty="0">
                <a:latin typeface="EHUSans" panose="02000503050000020004" pitchFamily="50"/>
              </a:rPr>
              <a:t>.</a:t>
            </a:r>
          </a:p>
          <a:p>
            <a:r>
              <a:rPr lang="es-ES" sz="2800" dirty="0">
                <a:latin typeface="EHUSerif" panose="02000503050000020004" pitchFamily="50"/>
              </a:rPr>
              <a:t>Andoni Iturbe Mach</a:t>
            </a:r>
          </a:p>
          <a:p>
            <a:r>
              <a:rPr lang="es-ES" sz="2800" b="1" u="sng" dirty="0" err="1">
                <a:latin typeface="EHUSerif" panose="02000503050000020004" pitchFamily="50"/>
              </a:rPr>
              <a:t>Eusko</a:t>
            </a:r>
            <a:r>
              <a:rPr lang="es-ES" sz="2800" b="1" u="sng" dirty="0">
                <a:latin typeface="EHUSerif" panose="02000503050000020004" pitchFamily="50"/>
              </a:rPr>
              <a:t> </a:t>
            </a:r>
            <a:r>
              <a:rPr lang="es-ES" sz="2800" b="1" u="sng" dirty="0" err="1">
                <a:latin typeface="EHUSerif" panose="02000503050000020004" pitchFamily="50"/>
              </a:rPr>
              <a:t>Legebiltzarreko</a:t>
            </a:r>
            <a:r>
              <a:rPr lang="es-ES" sz="2800" b="1" u="sng" dirty="0">
                <a:latin typeface="EHUSerif" panose="02000503050000020004" pitchFamily="50"/>
              </a:rPr>
              <a:t> </a:t>
            </a:r>
            <a:r>
              <a:rPr lang="es-ES" sz="2800" b="1" u="sng" dirty="0" err="1">
                <a:latin typeface="EHUSerif" panose="02000503050000020004" pitchFamily="50"/>
              </a:rPr>
              <a:t>legelari</a:t>
            </a:r>
            <a:r>
              <a:rPr lang="es-ES" sz="2800" b="1" u="sng" dirty="0">
                <a:latin typeface="EHUSerif" panose="02000503050000020004" pitchFamily="50"/>
              </a:rPr>
              <a:t> </a:t>
            </a:r>
            <a:r>
              <a:rPr lang="es-ES" sz="2800" b="1" u="sng" dirty="0" err="1">
                <a:latin typeface="EHUSerif" panose="02000503050000020004" pitchFamily="50"/>
              </a:rPr>
              <a:t>nagusia</a:t>
            </a:r>
            <a:r>
              <a:rPr lang="es-ES" sz="2800" b="1" u="sng" dirty="0">
                <a:latin typeface="EHUSerif" panose="02000503050000020004" pitchFamily="50"/>
              </a:rPr>
              <a:t>.</a:t>
            </a:r>
            <a:endParaRPr lang="es-ES" sz="2800" dirty="0">
              <a:latin typeface="EHUSerif" panose="02000503050000020004" pitchFamily="50"/>
            </a:endParaRPr>
          </a:p>
          <a:p>
            <a:r>
              <a:rPr lang="es-ES" sz="2800" dirty="0">
                <a:latin typeface="EHUSans" panose="02000503050000020004" pitchFamily="50"/>
              </a:rPr>
              <a:t>Letrado mayor del Parlamento Vasco.</a:t>
            </a:r>
          </a:p>
          <a:p>
            <a:r>
              <a:rPr lang="es-ES" sz="2800" dirty="0" smtClean="0">
                <a:latin typeface="EHUSerif" panose="02000503050000020004" pitchFamily="50"/>
              </a:rPr>
              <a:t>14:30 </a:t>
            </a:r>
            <a:r>
              <a:rPr lang="es-ES" sz="2800" b="1" u="sng" dirty="0" smtClean="0">
                <a:latin typeface="EHUSerif" panose="02000503050000020004" pitchFamily="50"/>
              </a:rPr>
              <a:t>BAZKARIA </a:t>
            </a:r>
            <a:r>
              <a:rPr lang="es-ES" sz="2800" b="1" u="sng" dirty="0" smtClean="0"/>
              <a:t>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ALMUERZO </a:t>
            </a:r>
            <a:endParaRPr lang="es-ES" sz="28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endParaRPr lang="es-ES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540649" y="0"/>
            <a:ext cx="5206701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048" y="0"/>
            <a:ext cx="4736951" cy="89811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560782" y="125890"/>
            <a:ext cx="4310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EHUSerif" panose="02000503050000020004" pitchFamily="50"/>
              </a:rPr>
              <a:t>EGITARAUA </a:t>
            </a:r>
            <a:r>
              <a:rPr lang="es-ES" b="1" dirty="0" smtClean="0"/>
              <a:t>/ </a:t>
            </a:r>
            <a:r>
              <a:rPr lang="es-ES" b="1" dirty="0" smtClean="0">
                <a:latin typeface="EHUSans" panose="02000503050000020004" pitchFamily="50"/>
              </a:rPr>
              <a:t>PROGRAMA</a:t>
            </a:r>
          </a:p>
          <a:p>
            <a:pPr algn="ctr"/>
            <a:r>
              <a:rPr lang="es-ES" dirty="0" smtClean="0">
                <a:latin typeface="EHUSerif" panose="02000503050000020004" pitchFamily="50"/>
              </a:rPr>
              <a:t>URRIAK 23 </a:t>
            </a:r>
            <a:r>
              <a:rPr lang="es-ES" dirty="0" smtClean="0">
                <a:latin typeface="EHUSans" panose="02000503050000020004" pitchFamily="50"/>
              </a:rPr>
              <a:t>de OCTUBRE</a:t>
            </a:r>
            <a:endParaRPr lang="es-ES" dirty="0">
              <a:latin typeface="EHUSans" panose="02000503050000020004" pitchFamily="50"/>
            </a:endParaRPr>
          </a:p>
        </p:txBody>
      </p:sp>
    </p:spTree>
    <p:extLst>
      <p:ext uri="{BB962C8B-B14F-4D97-AF65-F5344CB8AC3E}">
        <p14:creationId xmlns:p14="http://schemas.microsoft.com/office/powerpoint/2010/main" val="138747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934" y="1"/>
            <a:ext cx="4993065" cy="94667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399417" y="150171"/>
            <a:ext cx="4310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EHUSerif" panose="02000503050000020004" pitchFamily="50"/>
              </a:rPr>
              <a:t>EGITARAUA </a:t>
            </a:r>
            <a:r>
              <a:rPr lang="es-ES" b="1" dirty="0" smtClean="0"/>
              <a:t>/ </a:t>
            </a:r>
            <a:r>
              <a:rPr lang="es-ES" b="1" dirty="0" smtClean="0">
                <a:latin typeface="EHUSans" panose="02000503050000020004" pitchFamily="50"/>
              </a:rPr>
              <a:t>PROGRAMA</a:t>
            </a:r>
          </a:p>
          <a:p>
            <a:pPr algn="ctr"/>
            <a:r>
              <a:rPr lang="es-ES" dirty="0" smtClean="0">
                <a:latin typeface="EHUSerif" panose="02000503050000020004" pitchFamily="50"/>
              </a:rPr>
              <a:t>URRIAK 24 </a:t>
            </a:r>
            <a:r>
              <a:rPr lang="es-ES" dirty="0" smtClean="0">
                <a:latin typeface="EHUSans" panose="02000503050000020004" pitchFamily="50"/>
              </a:rPr>
              <a:t>de OCTUBRE</a:t>
            </a:r>
            <a:endParaRPr lang="es-ES" dirty="0">
              <a:latin typeface="EHUSans" panose="02000503050000020004" pitchFamily="50"/>
            </a:endParaRPr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1108037" y="1124173"/>
            <a:ext cx="9972339" cy="5733827"/>
          </a:xfrm>
        </p:spPr>
        <p:txBody>
          <a:bodyPr numCol="2">
            <a:normAutofit fontScale="62500" lnSpcReduction="20000"/>
          </a:bodyPr>
          <a:lstStyle/>
          <a:p>
            <a:r>
              <a:rPr lang="es-ES" dirty="0" err="1" smtClean="0">
                <a:latin typeface="EHUSerif" panose="02000503050000020004" pitchFamily="50"/>
              </a:rPr>
              <a:t>Moderatzailea</a:t>
            </a:r>
            <a:r>
              <a:rPr lang="es-ES" dirty="0" smtClean="0"/>
              <a:t> </a:t>
            </a:r>
            <a:r>
              <a:rPr lang="es-ES" dirty="0" smtClean="0">
                <a:latin typeface="EHUSans" panose="02000503050000020004" pitchFamily="50"/>
              </a:rPr>
              <a:t>Moderadora</a:t>
            </a:r>
            <a:r>
              <a:rPr lang="es-ES" dirty="0">
                <a:latin typeface="EHUSans" panose="02000503050000020004" pitchFamily="50"/>
              </a:rPr>
              <a:t>.</a:t>
            </a:r>
          </a:p>
          <a:p>
            <a:r>
              <a:rPr lang="es-ES" dirty="0">
                <a:latin typeface="EHUSerif" panose="02000503050000020004" pitchFamily="50"/>
              </a:rPr>
              <a:t>Montserrat </a:t>
            </a:r>
            <a:r>
              <a:rPr lang="es-ES" dirty="0" err="1">
                <a:latin typeface="EHUSerif" panose="02000503050000020004" pitchFamily="50"/>
              </a:rPr>
              <a:t>Auzmendi</a:t>
            </a:r>
            <a:r>
              <a:rPr lang="es-ES" dirty="0">
                <a:latin typeface="EHUSerif" panose="02000503050000020004" pitchFamily="50"/>
              </a:rPr>
              <a:t> del Solar </a:t>
            </a:r>
          </a:p>
          <a:p>
            <a:r>
              <a:rPr lang="es-ES" dirty="0" err="1">
                <a:latin typeface="EHUSerif" panose="02000503050000020004" pitchFamily="50"/>
              </a:rPr>
              <a:t>Eusko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Legebiltzarreko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Azterlanen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zuzendaria</a:t>
            </a:r>
            <a:r>
              <a:rPr lang="es-ES" dirty="0">
                <a:latin typeface="EHUSerif" panose="02000503050000020004" pitchFamily="50"/>
              </a:rPr>
              <a:t>. </a:t>
            </a:r>
          </a:p>
          <a:p>
            <a:r>
              <a:rPr lang="es-ES" dirty="0">
                <a:latin typeface="EHUSans" panose="02000503050000020004" pitchFamily="50"/>
              </a:rPr>
              <a:t>Directora de Estudios del Parlamento Vasco </a:t>
            </a:r>
          </a:p>
          <a:p>
            <a:r>
              <a:rPr lang="es-ES" sz="2200" dirty="0">
                <a:latin typeface="EHUSerif" panose="02000503050000020004" pitchFamily="50"/>
              </a:rPr>
              <a:t>10:00 </a:t>
            </a:r>
            <a:r>
              <a:rPr lang="es-ES" sz="2200" dirty="0" err="1" smtClean="0">
                <a:latin typeface="EHUSerif" panose="02000503050000020004" pitchFamily="50"/>
              </a:rPr>
              <a:t>Gazteen</a:t>
            </a:r>
            <a:r>
              <a:rPr lang="es-ES" sz="2200" dirty="0" smtClean="0">
                <a:latin typeface="EHUSerif" panose="02000503050000020004" pitchFamily="50"/>
              </a:rPr>
              <a:t> </a:t>
            </a:r>
            <a:r>
              <a:rPr lang="es-ES" sz="2200" dirty="0">
                <a:latin typeface="EHUSerif" panose="02000503050000020004" pitchFamily="50"/>
              </a:rPr>
              <a:t>parte-</a:t>
            </a:r>
            <a:r>
              <a:rPr lang="es-ES" sz="2200" dirty="0" err="1">
                <a:latin typeface="EHUSerif" panose="02000503050000020004" pitchFamily="50"/>
              </a:rPr>
              <a:t>hartzea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Gorte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Nagusietan</a:t>
            </a:r>
            <a:r>
              <a:rPr lang="es-ES" sz="2200" dirty="0">
                <a:latin typeface="EHUSerif" panose="02000503050000020004" pitchFamily="50"/>
              </a:rPr>
              <a:t>. </a:t>
            </a:r>
          </a:p>
          <a:p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Participación de la juventud en las Cortes Generales.</a:t>
            </a:r>
            <a:r>
              <a:rPr lang="es-ES" sz="2200" dirty="0">
                <a:latin typeface="EHUSans" panose="02000503050000020004" pitchFamily="50"/>
              </a:rPr>
              <a:t> </a:t>
            </a:r>
          </a:p>
          <a:p>
            <a:r>
              <a:rPr lang="es-ES" b="1" dirty="0">
                <a:latin typeface="EHUSerif" panose="02000503050000020004" pitchFamily="50"/>
              </a:rPr>
              <a:t>BÁRBARA COSCULLUELA MARTÍNEZ</a:t>
            </a:r>
            <a:endParaRPr lang="es-ES" dirty="0">
              <a:latin typeface="EHUSerif" panose="02000503050000020004" pitchFamily="50"/>
            </a:endParaRPr>
          </a:p>
          <a:p>
            <a:r>
              <a:rPr lang="es-ES" dirty="0" err="1">
                <a:latin typeface="EHUSerif" panose="02000503050000020004" pitchFamily="50"/>
              </a:rPr>
              <a:t>Gorte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Nagusietako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legelaria</a:t>
            </a:r>
            <a:r>
              <a:rPr lang="es-ES" dirty="0">
                <a:latin typeface="EHUSerif" panose="02000503050000020004" pitchFamily="50"/>
              </a:rPr>
              <a:t>. </a:t>
            </a:r>
          </a:p>
          <a:p>
            <a:r>
              <a:rPr lang="es-ES" dirty="0">
                <a:latin typeface="EHUSans" panose="02000503050000020004" pitchFamily="50"/>
              </a:rPr>
              <a:t>Letrada de las Cortes Generales. </a:t>
            </a:r>
          </a:p>
          <a:p>
            <a:r>
              <a:rPr lang="es-ES" sz="2200" dirty="0">
                <a:latin typeface="EHUSerif" panose="02000503050000020004" pitchFamily="50"/>
              </a:rPr>
              <a:t>10:45 </a:t>
            </a:r>
            <a:r>
              <a:rPr lang="es-ES" sz="2200" dirty="0" err="1" smtClean="0">
                <a:latin typeface="EHUSerif" panose="02000503050000020004" pitchFamily="50"/>
              </a:rPr>
              <a:t>Mugimendu</a:t>
            </a:r>
            <a:r>
              <a:rPr lang="es-ES" sz="2200" dirty="0" smtClean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populisten</a:t>
            </a:r>
            <a:r>
              <a:rPr lang="es-ES" sz="2200" dirty="0">
                <a:latin typeface="EHUSerif" panose="02000503050000020004" pitchFamily="50"/>
              </a:rPr>
              <a:t> eta </a:t>
            </a:r>
            <a:r>
              <a:rPr lang="es-ES" sz="2200" dirty="0" err="1">
                <a:latin typeface="EHUSerif" panose="02000503050000020004" pitchFamily="50"/>
              </a:rPr>
              <a:t>fake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newsen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eragina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Zuzenbide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Estatuan</a:t>
            </a:r>
            <a:r>
              <a:rPr lang="es-ES" sz="2200" dirty="0">
                <a:latin typeface="EHUSerif" panose="02000503050000020004" pitchFamily="50"/>
              </a:rPr>
              <a:t> eta </a:t>
            </a:r>
            <a:r>
              <a:rPr lang="es-ES" sz="2200" dirty="0" err="1" smtClean="0">
                <a:latin typeface="EHUSerif" panose="02000503050000020004" pitchFamily="50"/>
              </a:rPr>
              <a:t>gazteengan</a:t>
            </a:r>
            <a:r>
              <a:rPr lang="es-ES" sz="2200" dirty="0" smtClean="0">
                <a:latin typeface="EHUSerif" panose="02000503050000020004" pitchFamily="50"/>
              </a:rPr>
              <a:t>.</a:t>
            </a:r>
          </a:p>
          <a:p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La 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influencia de los movimientos populistas y las </a:t>
            </a:r>
            <a:r>
              <a:rPr lang="es-ES" sz="2200" dirty="0" err="1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fake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 </a:t>
            </a:r>
            <a:r>
              <a:rPr lang="es-ES" sz="2200" dirty="0" err="1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news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 en el Estado de Derecho y la </a:t>
            </a:r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juventud.</a:t>
            </a:r>
            <a:endParaRPr lang="es-ES" sz="2200" dirty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b="1" dirty="0">
                <a:latin typeface="EHUSerif" panose="02000503050000020004" pitchFamily="50"/>
              </a:rPr>
              <a:t>MARÍA RUIZ DORADO</a:t>
            </a:r>
            <a:endParaRPr lang="es-ES" dirty="0">
              <a:latin typeface="EHUSerif" panose="02000503050000020004" pitchFamily="50"/>
            </a:endParaRPr>
          </a:p>
          <a:p>
            <a:r>
              <a:rPr lang="es-ES" dirty="0" err="1">
                <a:latin typeface="EHUSerif" panose="02000503050000020004" pitchFamily="50"/>
              </a:rPr>
              <a:t>Gaztela-Mantxako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Unibertsitateko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Zuzenbide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Konstituzionaleko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irakaslea</a:t>
            </a:r>
            <a:r>
              <a:rPr lang="es-ES" dirty="0" smtClean="0">
                <a:latin typeface="EHUSerif" panose="02000503050000020004" pitchFamily="50"/>
              </a:rPr>
              <a:t>.</a:t>
            </a:r>
          </a:p>
          <a:p>
            <a:r>
              <a:rPr lang="es-ES" dirty="0" smtClean="0">
                <a:latin typeface="EHUSans" panose="02000503050000020004" pitchFamily="50"/>
              </a:rPr>
              <a:t>Profesora </a:t>
            </a:r>
            <a:r>
              <a:rPr lang="es-ES" dirty="0">
                <a:latin typeface="EHUSans" panose="02000503050000020004" pitchFamily="50"/>
              </a:rPr>
              <a:t>de Derecho Constitucional de la Universidad de Castilla – La Mancha. </a:t>
            </a:r>
          </a:p>
          <a:p>
            <a:r>
              <a:rPr lang="es-ES" sz="2200" dirty="0" smtClean="0">
                <a:latin typeface="EHUSerif" panose="02000503050000020004" pitchFamily="50"/>
              </a:rPr>
              <a:t>12:00 </a:t>
            </a:r>
            <a:r>
              <a:rPr lang="es-ES" sz="2200" dirty="0" err="1" smtClean="0">
                <a:latin typeface="EHUSerif" panose="02000503050000020004" pitchFamily="50"/>
              </a:rPr>
              <a:t>Gazteen</a:t>
            </a:r>
            <a:r>
              <a:rPr lang="es-ES" sz="2200" dirty="0" smtClean="0">
                <a:latin typeface="EHUSerif" panose="02000503050000020004" pitchFamily="50"/>
              </a:rPr>
              <a:t> </a:t>
            </a:r>
            <a:r>
              <a:rPr lang="es-ES" sz="2200" dirty="0">
                <a:latin typeface="EHUSerif" panose="02000503050000020004" pitchFamily="50"/>
              </a:rPr>
              <a:t>parte-</a:t>
            </a:r>
            <a:r>
              <a:rPr lang="es-ES" sz="2200" dirty="0" err="1">
                <a:latin typeface="EHUSerif" panose="02000503050000020004" pitchFamily="50"/>
              </a:rPr>
              <a:t>hartzea</a:t>
            </a:r>
            <a:r>
              <a:rPr lang="es-ES" sz="2200" dirty="0">
                <a:latin typeface="EHUSerif" panose="02000503050000020004" pitchFamily="50"/>
              </a:rPr>
              <a:t>, </a:t>
            </a:r>
            <a:r>
              <a:rPr lang="es-ES" sz="2200" dirty="0" err="1">
                <a:latin typeface="EHUSerif" panose="02000503050000020004" pitchFamily="50"/>
              </a:rPr>
              <a:t>gazteekin</a:t>
            </a:r>
            <a:r>
              <a:rPr lang="es-ES" sz="2200" dirty="0">
                <a:latin typeface="EHUSerif" panose="02000503050000020004" pitchFamily="50"/>
              </a:rPr>
              <a:t> eta </a:t>
            </a:r>
            <a:r>
              <a:rPr lang="es-ES" sz="2200" dirty="0" err="1">
                <a:latin typeface="EHUSerif" panose="02000503050000020004" pitchFamily="50"/>
              </a:rPr>
              <a:t>gazteriaren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alde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itun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sozial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bat</a:t>
            </a:r>
            <a:r>
              <a:rPr lang="es-ES" sz="2200" dirty="0">
                <a:latin typeface="EHUSerif" panose="02000503050000020004" pitchFamily="50"/>
              </a:rPr>
              <a:t> </a:t>
            </a:r>
            <a:r>
              <a:rPr lang="es-ES" sz="2200" dirty="0" err="1">
                <a:latin typeface="EHUSerif" panose="02000503050000020004" pitchFamily="50"/>
              </a:rPr>
              <a:t>eraikitzeko</a:t>
            </a:r>
            <a:r>
              <a:rPr lang="es-ES" sz="2200" dirty="0">
                <a:latin typeface="EHUSerif" panose="02000503050000020004" pitchFamily="50"/>
              </a:rPr>
              <a:t>. </a:t>
            </a:r>
            <a:endParaRPr lang="es-ES" sz="2200" dirty="0" smtClean="0">
              <a:latin typeface="EHUSerif" panose="02000503050000020004" pitchFamily="50"/>
            </a:endParaRPr>
          </a:p>
          <a:p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La 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participación de los y las jóvenes, para construir un contrato social con la juventud y a favor de la juventud. </a:t>
            </a:r>
          </a:p>
          <a:p>
            <a:r>
              <a:rPr lang="es-ES" b="1" dirty="0" smtClean="0">
                <a:latin typeface="EHUSerif" panose="02000503050000020004" pitchFamily="50"/>
              </a:rPr>
              <a:t>MIREN </a:t>
            </a:r>
            <a:r>
              <a:rPr lang="es-ES" b="1" dirty="0">
                <a:latin typeface="EHUSerif" panose="02000503050000020004" pitchFamily="50"/>
              </a:rPr>
              <a:t>SARATXAGA DE ISLA </a:t>
            </a:r>
            <a:endParaRPr lang="es-ES" dirty="0">
              <a:latin typeface="EHUSerif" panose="02000503050000020004" pitchFamily="50"/>
            </a:endParaRPr>
          </a:p>
          <a:p>
            <a:r>
              <a:rPr lang="es-ES" dirty="0" err="1">
                <a:latin typeface="EHUSerif" panose="02000503050000020004" pitchFamily="50"/>
              </a:rPr>
              <a:t>Eusko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Jaurlaritzako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Gazteriako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zuzendaria</a:t>
            </a:r>
            <a:r>
              <a:rPr lang="es-ES" dirty="0">
                <a:latin typeface="EHUSerif" panose="02000503050000020004" pitchFamily="50"/>
              </a:rPr>
              <a:t>. </a:t>
            </a:r>
            <a:endParaRPr lang="es-ES" dirty="0" smtClean="0">
              <a:latin typeface="EHUSerif" panose="02000503050000020004" pitchFamily="50"/>
            </a:endParaRPr>
          </a:p>
          <a:p>
            <a:r>
              <a:rPr lang="es-ES" dirty="0" smtClean="0">
                <a:latin typeface="EHUSans" panose="02000503050000020004" pitchFamily="50"/>
              </a:rPr>
              <a:t>Directora </a:t>
            </a:r>
            <a:r>
              <a:rPr lang="es-ES" dirty="0">
                <a:latin typeface="EHUSans" panose="02000503050000020004" pitchFamily="50"/>
              </a:rPr>
              <a:t>de Juventud del Gobierno Vasco </a:t>
            </a:r>
          </a:p>
          <a:p>
            <a:r>
              <a:rPr lang="es-ES" sz="2200" dirty="0" smtClean="0">
                <a:latin typeface="EHUSerif" panose="02000503050000020004" pitchFamily="50"/>
              </a:rPr>
              <a:t>12:45 </a:t>
            </a:r>
            <a:r>
              <a:rPr lang="es-ES" sz="2200" dirty="0" err="1" smtClean="0">
                <a:latin typeface="EHUSerif" panose="02000503050000020004" pitchFamily="50"/>
              </a:rPr>
              <a:t>Eztabaida</a:t>
            </a:r>
            <a:r>
              <a:rPr lang="es-ES" sz="2200" dirty="0" smtClean="0">
                <a:latin typeface="EHUSerif" panose="02000503050000020004" pitchFamily="50"/>
              </a:rPr>
              <a:t> 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Debate </a:t>
            </a:r>
            <a:r>
              <a:rPr lang="es-ES" sz="2200" dirty="0" smtClean="0">
                <a:latin typeface="EHUSans" panose="02000503050000020004" pitchFamily="50"/>
              </a:rPr>
              <a:t> </a:t>
            </a:r>
            <a:endParaRPr lang="es-ES" sz="2200" dirty="0">
              <a:latin typeface="EHUSans" panose="02000503050000020004" pitchFamily="50"/>
            </a:endParaRPr>
          </a:p>
          <a:p>
            <a:r>
              <a:rPr lang="es-ES" dirty="0" smtClean="0">
                <a:latin typeface="EHUSerif" panose="02000503050000020004" pitchFamily="50"/>
              </a:rPr>
              <a:t>13:30 </a:t>
            </a:r>
            <a:r>
              <a:rPr lang="es-ES" dirty="0" err="1" smtClean="0">
                <a:latin typeface="EHUSerif" panose="02000503050000020004" pitchFamily="50"/>
              </a:rPr>
              <a:t>Moderatzailea</a:t>
            </a:r>
            <a:r>
              <a:rPr lang="es-ES" dirty="0" smtClean="0">
                <a:latin typeface="EHUSerif" panose="02000503050000020004" pitchFamily="50"/>
              </a:rPr>
              <a:t> </a:t>
            </a:r>
            <a:r>
              <a:rPr lang="es-ES" dirty="0" smtClean="0">
                <a:latin typeface="EHUSans" panose="02000503050000020004" pitchFamily="50"/>
              </a:rPr>
              <a:t>Moderador</a:t>
            </a:r>
            <a:r>
              <a:rPr lang="es-ES" dirty="0">
                <a:latin typeface="EHUSans" panose="02000503050000020004" pitchFamily="50"/>
              </a:rPr>
              <a:t>.</a:t>
            </a:r>
          </a:p>
          <a:p>
            <a:r>
              <a:rPr lang="es-ES" dirty="0">
                <a:latin typeface="EHUSerif" panose="02000503050000020004" pitchFamily="50"/>
              </a:rPr>
              <a:t>Iñaki </a:t>
            </a:r>
            <a:r>
              <a:rPr lang="es-ES" dirty="0" err="1">
                <a:latin typeface="EHUSerif" panose="02000503050000020004" pitchFamily="50"/>
              </a:rPr>
              <a:t>Guridi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Ormazabal</a:t>
            </a:r>
            <a:r>
              <a:rPr lang="es-ES" dirty="0">
                <a:latin typeface="EHUSerif" panose="02000503050000020004" pitchFamily="50"/>
              </a:rPr>
              <a:t> </a:t>
            </a:r>
          </a:p>
          <a:p>
            <a:r>
              <a:rPr lang="es-ES" dirty="0" err="1">
                <a:latin typeface="EHUSerif" panose="02000503050000020004" pitchFamily="50"/>
              </a:rPr>
              <a:t>Euskadiko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Irratiko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kazetaria</a:t>
            </a:r>
            <a:r>
              <a:rPr lang="es-ES" dirty="0">
                <a:latin typeface="EHUSerif" panose="02000503050000020004" pitchFamily="50"/>
              </a:rPr>
              <a:t> </a:t>
            </a:r>
          </a:p>
          <a:p>
            <a:r>
              <a:rPr lang="es-ES" dirty="0">
                <a:latin typeface="EHUSans" panose="02000503050000020004" pitchFamily="50"/>
              </a:rPr>
              <a:t>Periodista de Euskadi Irradia </a:t>
            </a:r>
          </a:p>
          <a:p>
            <a:r>
              <a:rPr lang="es-ES" sz="2200" dirty="0">
                <a:latin typeface="EHUSerif" panose="02000503050000020004" pitchFamily="50"/>
              </a:rPr>
              <a:t>MAHAI-INGURUA</a:t>
            </a:r>
            <a:r>
              <a:rPr lang="es-ES" sz="2200" dirty="0"/>
              <a:t> </a:t>
            </a:r>
            <a:r>
              <a:rPr lang="es-ES" sz="2200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MESA REDONDA </a:t>
            </a:r>
          </a:p>
          <a:p>
            <a:r>
              <a:rPr lang="es-ES" sz="2200" b="1" dirty="0" smtClean="0">
                <a:latin typeface="EHUSerif" panose="02000503050000020004" pitchFamily="50"/>
              </a:rPr>
              <a:t>GAZTEEN </a:t>
            </a:r>
            <a:r>
              <a:rPr lang="es-ES" sz="2200" b="1" dirty="0">
                <a:latin typeface="EHUSerif" panose="02000503050000020004" pitchFamily="50"/>
              </a:rPr>
              <a:t>PARTE-HARTZE POLITIKOA ERAKUNDEETAN. AUKERA, KONPROMISOA...? </a:t>
            </a:r>
            <a:endParaRPr lang="es-ES" sz="2200" dirty="0">
              <a:latin typeface="EHUSerif" panose="02000503050000020004" pitchFamily="50"/>
            </a:endParaRPr>
          </a:p>
          <a:p>
            <a:r>
              <a:rPr lang="es-ES" sz="2200" b="1" dirty="0" smtClean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LA </a:t>
            </a:r>
            <a:r>
              <a:rPr lang="es-ES" sz="2200" b="1" dirty="0">
                <a:solidFill>
                  <a:schemeClr val="accent2">
                    <a:lumMod val="75000"/>
                  </a:schemeClr>
                </a:solidFill>
                <a:latin typeface="EHUSans" panose="02000503050000020004" pitchFamily="50"/>
              </a:rPr>
              <a:t>PARTICIPACIÓN POLÍTICA DE LA JUVENTUD EN LAS INSTITUCIONES. ¿OPORTUNIDAD, COMPROMISO….? </a:t>
            </a:r>
            <a:endParaRPr lang="es-ES" sz="2200" b="1" dirty="0" smtClean="0">
              <a:solidFill>
                <a:schemeClr val="accent2">
                  <a:lumMod val="75000"/>
                </a:schemeClr>
              </a:solidFill>
              <a:latin typeface="EHUSans" panose="02000503050000020004" pitchFamily="50"/>
            </a:endParaRPr>
          </a:p>
          <a:p>
            <a:r>
              <a:rPr lang="es-ES" dirty="0">
                <a:latin typeface="EHUSerif" panose="02000503050000020004" pitchFamily="50"/>
              </a:rPr>
              <a:t>MAITANE IPIÑAZAR MIRANDA (</a:t>
            </a:r>
            <a:r>
              <a:rPr lang="es-ES" dirty="0" err="1">
                <a:latin typeface="EHUSerif" panose="02000503050000020004" pitchFamily="50"/>
              </a:rPr>
              <a:t>Euzko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Abertzaleak</a:t>
            </a:r>
            <a:r>
              <a:rPr lang="es-ES" dirty="0">
                <a:latin typeface="EHUSerif" panose="02000503050000020004" pitchFamily="50"/>
              </a:rPr>
              <a:t>-Nacionalistas Vascos) </a:t>
            </a:r>
          </a:p>
          <a:p>
            <a:r>
              <a:rPr lang="es-ES" dirty="0">
                <a:latin typeface="EHUSerif" panose="02000503050000020004" pitchFamily="50"/>
              </a:rPr>
              <a:t>ERAITZ SAEZ DE EGILAZ RAMOS (EH Bildu) </a:t>
            </a:r>
          </a:p>
          <a:p>
            <a:r>
              <a:rPr lang="es-ES" dirty="0">
                <a:latin typeface="EHUSerif" panose="02000503050000020004" pitchFamily="50"/>
              </a:rPr>
              <a:t>EKAIN RICO LEZAMA (Socialistas Vascos- </a:t>
            </a:r>
            <a:r>
              <a:rPr lang="es-ES" dirty="0" err="1">
                <a:latin typeface="EHUSerif" panose="02000503050000020004" pitchFamily="50"/>
              </a:rPr>
              <a:t>Euskal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Sozialistak</a:t>
            </a:r>
            <a:r>
              <a:rPr lang="es-ES" dirty="0">
                <a:latin typeface="EHUSerif" panose="02000503050000020004" pitchFamily="50"/>
              </a:rPr>
              <a:t>) </a:t>
            </a:r>
          </a:p>
          <a:p>
            <a:r>
              <a:rPr lang="es-ES" dirty="0">
                <a:latin typeface="EHUSerif" panose="02000503050000020004" pitchFamily="50"/>
              </a:rPr>
              <a:t>IÑIGO MARTÍNEZ ZATÓN (</a:t>
            </a:r>
            <a:r>
              <a:rPr lang="es-ES" dirty="0" err="1">
                <a:latin typeface="EHUSerif" panose="02000503050000020004" pitchFamily="50"/>
              </a:rPr>
              <a:t>Elkarrekin</a:t>
            </a:r>
            <a:r>
              <a:rPr lang="es-ES" dirty="0">
                <a:latin typeface="EHUSerif" panose="02000503050000020004" pitchFamily="50"/>
              </a:rPr>
              <a:t> Podemos-IU) </a:t>
            </a:r>
          </a:p>
          <a:p>
            <a:r>
              <a:rPr lang="es-ES" dirty="0">
                <a:latin typeface="EHUSerif" panose="02000503050000020004" pitchFamily="50"/>
              </a:rPr>
              <a:t>MURIEL LARREA LASO (Popular Vasco /</a:t>
            </a:r>
            <a:r>
              <a:rPr lang="es-ES" dirty="0" err="1">
                <a:latin typeface="EHUSerif" panose="02000503050000020004" pitchFamily="50"/>
              </a:rPr>
              <a:t>Euskal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Talde</a:t>
            </a:r>
            <a:r>
              <a:rPr lang="es-ES" dirty="0">
                <a:latin typeface="EHUSerif" panose="02000503050000020004" pitchFamily="50"/>
              </a:rPr>
              <a:t> </a:t>
            </a:r>
            <a:r>
              <a:rPr lang="es-ES" dirty="0" err="1">
                <a:latin typeface="EHUSerif" panose="02000503050000020004" pitchFamily="50"/>
              </a:rPr>
              <a:t>Popularra</a:t>
            </a:r>
            <a:r>
              <a:rPr lang="es-ES" dirty="0">
                <a:latin typeface="EHUSerif" panose="02000503050000020004" pitchFamily="50"/>
              </a:rPr>
              <a:t>) </a:t>
            </a:r>
          </a:p>
          <a:p>
            <a:r>
              <a:rPr lang="es-ES" dirty="0">
                <a:latin typeface="EHUSerif" panose="02000503050000020004" pitchFamily="50"/>
              </a:rPr>
              <a:t>AMAIA MARTÍNEZ GRISALEÑA (</a:t>
            </a:r>
            <a:r>
              <a:rPr lang="es-ES" dirty="0" err="1">
                <a:latin typeface="EHUSerif" panose="02000503050000020004" pitchFamily="50"/>
              </a:rPr>
              <a:t>Mistoa</a:t>
            </a:r>
            <a:r>
              <a:rPr lang="es-ES" dirty="0">
                <a:latin typeface="EHUSerif" panose="02000503050000020004" pitchFamily="50"/>
              </a:rPr>
              <a:t>-Mixto – VOX) </a:t>
            </a:r>
          </a:p>
          <a:p>
            <a:r>
              <a:rPr lang="es-ES" dirty="0">
                <a:latin typeface="EHUSerif" panose="02000503050000020004" pitchFamily="50"/>
              </a:rPr>
              <a:t>15:00 </a:t>
            </a:r>
            <a:r>
              <a:rPr lang="es-ES" dirty="0" smtClean="0">
                <a:latin typeface="EHUSerif" panose="02000503050000020004" pitchFamily="50"/>
              </a:rPr>
              <a:t>BAZKARIA </a:t>
            </a:r>
            <a:r>
              <a:rPr lang="es-ES" dirty="0" smtClean="0">
                <a:latin typeface="EHUSans" panose="02000503050000020004" pitchFamily="50"/>
              </a:rPr>
              <a:t>ALMUERZO</a:t>
            </a:r>
            <a:endParaRPr lang="es-ES" dirty="0">
              <a:latin typeface="EHUSans" panose="02000503050000020004" pitchFamily="5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323752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573</Words>
  <Application>Microsoft Office PowerPoint</Application>
  <PresentationFormat>Panorámica</PresentationFormat>
  <Paragraphs>85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Century Gothic</vt:lpstr>
      <vt:lpstr>EHUSans</vt:lpstr>
      <vt:lpstr>EHUSerif</vt:lpstr>
      <vt:lpstr>Wingdings 3</vt:lpstr>
      <vt:lpstr>Espiral</vt:lpstr>
      <vt:lpstr>Jóvenes y la política: su participación en la vida pública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EDIT MASTER TITLE STYLE</dc:title>
  <dc:creator>Maider GALLURRALDE</dc:creator>
  <cp:lastModifiedBy>Maider GALLURRALDE</cp:lastModifiedBy>
  <cp:revision>9</cp:revision>
  <dcterms:created xsi:type="dcterms:W3CDTF">2023-10-16T11:01:08Z</dcterms:created>
  <dcterms:modified xsi:type="dcterms:W3CDTF">2023-10-18T07:31:18Z</dcterms:modified>
</cp:coreProperties>
</file>