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0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García" userId="075747c13ef9c4ad" providerId="LiveId" clId="{93C34791-0D2B-4CD6-B348-FA3634D2527F}"/>
    <pc:docChg chg="custSel modSld">
      <pc:chgData name="Carlos García" userId="075747c13ef9c4ad" providerId="LiveId" clId="{93C34791-0D2B-4CD6-B348-FA3634D2527F}" dt="2023-11-06T13:06:54.510" v="68" actId="20577"/>
      <pc:docMkLst>
        <pc:docMk/>
      </pc:docMkLst>
      <pc:sldChg chg="modSp mod">
        <pc:chgData name="Carlos García" userId="075747c13ef9c4ad" providerId="LiveId" clId="{93C34791-0D2B-4CD6-B348-FA3634D2527F}" dt="2023-11-06T13:06:54.510" v="68" actId="20577"/>
        <pc:sldMkLst>
          <pc:docMk/>
          <pc:sldMk cId="0" sldId="256"/>
        </pc:sldMkLst>
        <pc:spChg chg="mod">
          <ac:chgData name="Carlos García" userId="075747c13ef9c4ad" providerId="LiveId" clId="{93C34791-0D2B-4CD6-B348-FA3634D2527F}" dt="2023-11-06T13:06:32.210" v="67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Carlos García" userId="075747c13ef9c4ad" providerId="LiveId" clId="{93C34791-0D2B-4CD6-B348-FA3634D2527F}" dt="2023-11-06T13:06:54.510" v="68" actId="20577"/>
          <ac:spMkLst>
            <pc:docMk/>
            <pc:sldMk cId="0" sldId="256"/>
            <ac:spMk id="31" creationId="{23672B46-B6F7-F427-115C-5C9CFC55AD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6699" y="258864"/>
            <a:ext cx="11658600" cy="6232363"/>
          </a:xfrm>
          <a:custGeom>
            <a:avLst/>
            <a:gdLst/>
            <a:ahLst/>
            <a:cxnLst/>
            <a:rect l="l" t="t" r="r" b="b"/>
            <a:pathLst>
              <a:path w="11658600" h="6232363">
                <a:moveTo>
                  <a:pt x="0" y="0"/>
                </a:moveTo>
                <a:lnTo>
                  <a:pt x="0" y="6232363"/>
                </a:lnTo>
                <a:lnTo>
                  <a:pt x="11658600" y="6232363"/>
                </a:lnTo>
                <a:lnTo>
                  <a:pt x="11658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82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16" name="object 16"/>
          <p:cNvSpPr/>
          <p:nvPr/>
        </p:nvSpPr>
        <p:spPr>
          <a:xfrm>
            <a:off x="6317584" y="415662"/>
            <a:ext cx="329678" cy="5984944"/>
          </a:xfrm>
          <a:custGeom>
            <a:avLst/>
            <a:gdLst/>
            <a:ahLst/>
            <a:cxnLst/>
            <a:rect l="l" t="t" r="r" b="b"/>
            <a:pathLst>
              <a:path w="329678" h="5984944">
                <a:moveTo>
                  <a:pt x="0" y="0"/>
                </a:moveTo>
                <a:lnTo>
                  <a:pt x="0" y="5984944"/>
                </a:lnTo>
                <a:lnTo>
                  <a:pt x="329678" y="5984944"/>
                </a:lnTo>
                <a:lnTo>
                  <a:pt x="32967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5300" y="504949"/>
            <a:ext cx="6502401" cy="1505930"/>
          </a:xfrm>
          <a:prstGeom prst="rect">
            <a:avLst/>
          </a:prstGeom>
        </p:spPr>
        <p:txBody>
          <a:bodyPr wrap="square" lIns="0" tIns="8128" rIns="0" bIns="0" rtlCol="0">
            <a:noAutofit/>
          </a:bodyPr>
          <a:lstStyle/>
          <a:p>
            <a:pPr marL="12700" marR="4544313" algn="just">
              <a:lnSpc>
                <a:spcPts val="1280"/>
              </a:lnSpc>
            </a:pPr>
            <a:r>
              <a:rPr sz="1200" b="1" dirty="0" smtClean="0">
                <a:latin typeface="EHUSans" panose="02000503050000020004" pitchFamily="50"/>
                <a:cs typeface="Arial"/>
              </a:rPr>
              <a:t>SEMINARI</a:t>
            </a:r>
            <a:r>
              <a:rPr lang="es-ES" sz="1200" b="1" dirty="0" smtClean="0">
                <a:latin typeface="EHUSans" panose="02000503050000020004" pitchFamily="50"/>
                <a:cs typeface="Arial"/>
              </a:rPr>
              <a:t>O / </a:t>
            </a:r>
            <a:r>
              <a:rPr lang="es-ES" sz="12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/>
              </a:rPr>
              <a:t>MINTEGIA</a:t>
            </a:r>
            <a:endParaRPr sz="1200" dirty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/>
            </a:endParaRPr>
          </a:p>
          <a:p>
            <a:pPr marL="12700" marR="629712">
              <a:lnSpc>
                <a:spcPct val="100041"/>
              </a:lnSpc>
              <a:spcBef>
                <a:spcPts val="805"/>
              </a:spcBef>
            </a:pPr>
            <a:r>
              <a:rPr lang="es-ES" sz="2400" b="1" dirty="0" smtClean="0">
                <a:latin typeface="EHUSans" panose="02000503050000020004" pitchFamily="50"/>
                <a:cs typeface="Arial"/>
              </a:rPr>
              <a:t>CUESTIONES ACERCA DEL SEGURO DE RESPONSABILIDAD CIVIL</a:t>
            </a:r>
          </a:p>
          <a:p>
            <a:pPr marL="12700" marR="629712">
              <a:lnSpc>
                <a:spcPct val="100041"/>
              </a:lnSpc>
              <a:spcBef>
                <a:spcPts val="805"/>
              </a:spcBef>
            </a:pPr>
            <a:r>
              <a:rPr lang="es-ES" sz="24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/>
              </a:rPr>
              <a:t>ERANTZUKIZUN ZIBILEKO ASEGURUARI BURUZKO MINTEGIA</a:t>
            </a:r>
            <a:endParaRPr lang="es-ES" sz="2400" b="1" dirty="0" smtClean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/>
            </a:endParaRPr>
          </a:p>
          <a:p>
            <a:pPr marL="12700" marR="629712">
              <a:lnSpc>
                <a:spcPct val="100041"/>
              </a:lnSpc>
              <a:spcBef>
                <a:spcPts val="805"/>
              </a:spcBef>
            </a:pPr>
            <a:endParaRPr sz="2000" dirty="0">
              <a:latin typeface="EHUSans" panose="02000503050000020004" pitchFamily="50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07200" y="726690"/>
            <a:ext cx="4755218" cy="797310"/>
          </a:xfrm>
          <a:prstGeom prst="rect">
            <a:avLst/>
          </a:prstGeom>
        </p:spPr>
        <p:txBody>
          <a:bodyPr wrap="square" lIns="0" tIns="9366" rIns="0" bIns="0" rtlCol="0">
            <a:noAutofit/>
          </a:bodyPr>
          <a:lstStyle/>
          <a:p>
            <a:pPr marL="720000" marR="859093" algn="ctr">
              <a:lnSpc>
                <a:spcPts val="1475"/>
              </a:lnSpc>
            </a:pPr>
            <a:r>
              <a:rPr lang="es-ES" sz="1400" b="1" spc="-1" dirty="0">
                <a:solidFill>
                  <a:srgbClr val="002060"/>
                </a:solidFill>
                <a:latin typeface="EHUSans" panose="02000503050000020004" pitchFamily="50"/>
                <a:cs typeface="Arial"/>
              </a:rPr>
              <a:t>CUESTIONES ACERCA DEL SEGURO DE RESPONSABILIDAD CIVIL</a:t>
            </a:r>
            <a:endParaRPr sz="1400" dirty="0">
              <a:solidFill>
                <a:srgbClr val="002060"/>
              </a:solidFill>
              <a:latin typeface="EHUSans" panose="02000503050000020004" pitchFamily="50"/>
              <a:cs typeface="Arial"/>
            </a:endParaRPr>
          </a:p>
          <a:p>
            <a:pPr algn="ctr">
              <a:lnSpc>
                <a:spcPct val="95825"/>
              </a:lnSpc>
              <a:spcBef>
                <a:spcPts val="965"/>
              </a:spcBef>
            </a:pPr>
            <a:r>
              <a:rPr sz="1000" dirty="0" err="1">
                <a:latin typeface="EHUSans" panose="02000503050000020004" pitchFamily="50"/>
                <a:cs typeface="Arial"/>
              </a:rPr>
              <a:t>Miércoles</a:t>
            </a:r>
            <a:r>
              <a:rPr sz="1000" dirty="0">
                <a:latin typeface="EHUSans" panose="02000503050000020004" pitchFamily="50"/>
                <a:cs typeface="Arial"/>
              </a:rPr>
              <a:t>,</a:t>
            </a:r>
            <a:r>
              <a:rPr lang="es-ES" sz="1000" dirty="0">
                <a:latin typeface="EHUSans" panose="02000503050000020004" pitchFamily="50"/>
                <a:cs typeface="Arial"/>
              </a:rPr>
              <a:t>8</a:t>
            </a:r>
            <a:r>
              <a:rPr sz="1000" dirty="0">
                <a:latin typeface="EHUSans" panose="02000503050000020004" pitchFamily="50"/>
                <a:cs typeface="Arial"/>
              </a:rPr>
              <a:t> de </a:t>
            </a:r>
            <a:r>
              <a:rPr lang="es-ES" sz="1000" dirty="0">
                <a:latin typeface="EHUSans" panose="02000503050000020004" pitchFamily="50"/>
                <a:cs typeface="Arial"/>
              </a:rPr>
              <a:t>noviembre</a:t>
            </a:r>
            <a:r>
              <a:rPr sz="1000" dirty="0">
                <a:latin typeface="EHUSans" panose="02000503050000020004" pitchFamily="50"/>
                <a:cs typeface="Arial"/>
              </a:rPr>
              <a:t> de 202</a:t>
            </a:r>
            <a:r>
              <a:rPr lang="es-ES" sz="1000" dirty="0">
                <a:latin typeface="EHUSans" panose="02000503050000020004" pitchFamily="50"/>
                <a:cs typeface="Arial"/>
              </a:rPr>
              <a:t>3</a:t>
            </a:r>
            <a:r>
              <a:rPr sz="1000" dirty="0">
                <a:latin typeface="EHUSans" panose="02000503050000020004" pitchFamily="50"/>
                <a:cs typeface="Arial"/>
              </a:rPr>
              <a:t> / </a:t>
            </a:r>
            <a:r>
              <a:rPr lang="es-ES" sz="1000" dirty="0">
                <a:latin typeface="EHUSans" panose="02000503050000020004" pitchFamily="50"/>
                <a:cs typeface="Arial"/>
              </a:rPr>
              <a:t>Aula 1.2 Facultad de Derecho – Campus de Leioa UPV/EHU</a:t>
            </a:r>
            <a:r>
              <a:rPr sz="1000" dirty="0">
                <a:latin typeface="EHUSans" panose="02000503050000020004" pitchFamily="50"/>
                <a:cs typeface="Arial"/>
              </a:rPr>
              <a:t>, de 1</a:t>
            </a:r>
            <a:r>
              <a:rPr lang="es-ES" sz="1000" dirty="0">
                <a:latin typeface="EHUSans" panose="02000503050000020004" pitchFamily="50"/>
                <a:cs typeface="Arial"/>
              </a:rPr>
              <a:t>6</a:t>
            </a:r>
            <a:r>
              <a:rPr sz="1000" dirty="0">
                <a:latin typeface="EHUSans" panose="02000503050000020004" pitchFamily="50"/>
                <a:cs typeface="Arial"/>
              </a:rPr>
              <a:t>:00h a 1</a:t>
            </a:r>
            <a:r>
              <a:rPr lang="es-ES" sz="1000" dirty="0">
                <a:latin typeface="EHUSans" panose="02000503050000020004" pitchFamily="50"/>
                <a:cs typeface="Arial"/>
              </a:rPr>
              <a:t>8</a:t>
            </a:r>
            <a:r>
              <a:rPr sz="1000" dirty="0">
                <a:latin typeface="EHUSans" panose="02000503050000020004" pitchFamily="50"/>
                <a:cs typeface="Arial"/>
              </a:rPr>
              <a:t>:00h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804000" y="1721228"/>
            <a:ext cx="403673" cy="165100"/>
          </a:xfrm>
          <a:prstGeom prst="rect">
            <a:avLst/>
          </a:prstGeom>
        </p:spPr>
        <p:txBody>
          <a:bodyPr wrap="square" lIns="0" tIns="7493" rIns="0" bIns="0" rtlCol="0">
            <a:noAutofit/>
          </a:bodyPr>
          <a:lstStyle/>
          <a:p>
            <a:pPr marL="12700">
              <a:lnSpc>
                <a:spcPts val="1180"/>
              </a:lnSpc>
            </a:pPr>
            <a:r>
              <a:rPr sz="1100" b="1" dirty="0">
                <a:solidFill>
                  <a:srgbClr val="002060"/>
                </a:solidFill>
                <a:latin typeface="Arial"/>
                <a:cs typeface="Arial"/>
              </a:rPr>
              <a:t>1</a:t>
            </a:r>
            <a:r>
              <a:rPr lang="es-ES" sz="1100" b="1" dirty="0">
                <a:solidFill>
                  <a:srgbClr val="002060"/>
                </a:solidFill>
                <a:latin typeface="Arial"/>
                <a:cs typeface="Arial"/>
              </a:rPr>
              <a:t>6</a:t>
            </a:r>
            <a:r>
              <a:rPr sz="1100" b="1" dirty="0">
                <a:solidFill>
                  <a:srgbClr val="002060"/>
                </a:solidFill>
                <a:latin typeface="Arial"/>
                <a:cs typeface="Arial"/>
              </a:rPr>
              <a:t>:00</a:t>
            </a:r>
            <a:endParaRPr sz="11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64400" y="1721228"/>
            <a:ext cx="4318000" cy="3845179"/>
          </a:xfrm>
          <a:prstGeom prst="rect">
            <a:avLst/>
          </a:prstGeom>
        </p:spPr>
        <p:txBody>
          <a:bodyPr wrap="square" lIns="0" tIns="7493" rIns="0" bIns="0" rtlCol="0">
            <a:noAutofit/>
          </a:bodyPr>
          <a:lstStyle/>
          <a:p>
            <a:pPr marL="12700" marR="21905">
              <a:lnSpc>
                <a:spcPct val="95825"/>
              </a:lnSpc>
              <a:spcBef>
                <a:spcPts val="569"/>
              </a:spcBef>
            </a:pPr>
            <a:r>
              <a:rPr lang="es-ES" sz="1100" b="1" dirty="0">
                <a:latin typeface="EHUSans" panose="02000503050000020004" pitchFamily="50"/>
                <a:cs typeface="Arial"/>
              </a:rPr>
              <a:t>Presentación</a:t>
            </a:r>
            <a:endParaRPr lang="es-ES" sz="1000" b="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569"/>
              </a:spcBef>
            </a:pPr>
            <a:r>
              <a:rPr lang="es-ES" sz="1000" b="1" dirty="0">
                <a:latin typeface="EHUSans" panose="02000503050000020004" pitchFamily="50"/>
                <a:cs typeface="Arial"/>
              </a:rPr>
              <a:t>Roberto Ríos Ossa</a:t>
            </a:r>
            <a:endParaRPr sz="1000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900" spc="-1" dirty="0">
                <a:latin typeface="EHUSans" panose="02000503050000020004" pitchFamily="50"/>
                <a:cs typeface="Arial"/>
              </a:rPr>
              <a:t>Profesor de Derecho Comercial. Universidad Pontificia Católica de Chile.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900" spc="-1" dirty="0">
                <a:latin typeface="EHUSans" panose="02000503050000020004" pitchFamily="50"/>
                <a:cs typeface="Arial"/>
              </a:rPr>
              <a:t>Director del Centro de Riesgos y Seguros.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lang="es-ES" sz="900" spc="-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1000" b="1" spc="-1" dirty="0">
                <a:latin typeface="EHUSans" panose="02000503050000020004" pitchFamily="50"/>
                <a:cs typeface="Arial"/>
              </a:rPr>
              <a:t>“La acción directa en el Código de comercio chileno”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lang="es-ES" sz="1000" b="1" spc="-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sz="1000" b="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628"/>
              </a:spcBef>
            </a:pPr>
            <a:r>
              <a:rPr lang="es-ES" sz="1000" b="1" dirty="0">
                <a:latin typeface="EHUSans" panose="02000503050000020004" pitchFamily="50"/>
                <a:cs typeface="Arial"/>
              </a:rPr>
              <a:t>Félix Benito Osma</a:t>
            </a:r>
            <a:endParaRPr sz="1000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900" spc="-1" dirty="0">
                <a:latin typeface="EHUSans" panose="02000503050000020004" pitchFamily="50"/>
                <a:cs typeface="Arial"/>
              </a:rPr>
              <a:t>Profesor de Derecho Mercantil. Universidad Carlos III de Madrid.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900" spc="-1" dirty="0">
                <a:latin typeface="EHUSans" panose="02000503050000020004" pitchFamily="50"/>
                <a:cs typeface="Arial"/>
              </a:rPr>
              <a:t>Abogado. Secretario General de SEAIDA.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lang="es-ES" sz="900" spc="-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r>
              <a:rPr lang="es-ES" sz="1000" b="1" spc="-1" dirty="0">
                <a:latin typeface="EHUSans" panose="02000503050000020004" pitchFamily="50"/>
                <a:cs typeface="Arial"/>
              </a:rPr>
              <a:t>“Transparencia en las cláusulas del seguro de responsabilidad civil”</a:t>
            </a: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lang="es-ES" sz="1000" b="1" spc="-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140"/>
              </a:spcBef>
            </a:pPr>
            <a:endParaRPr sz="1000" b="1" dirty="0">
              <a:latin typeface="EHUSans" panose="02000503050000020004" pitchFamily="50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571"/>
              </a:spcBef>
            </a:pPr>
            <a:r>
              <a:rPr lang="es-ES" sz="1000" b="1" spc="-3" dirty="0">
                <a:latin typeface="EHUSans" panose="02000503050000020004" pitchFamily="50"/>
                <a:cs typeface="Arial"/>
              </a:rPr>
              <a:t>José Manuel Martín </a:t>
            </a:r>
            <a:r>
              <a:rPr lang="es-ES" sz="1000" b="1" spc="-3" dirty="0" err="1">
                <a:latin typeface="EHUSans" panose="02000503050000020004" pitchFamily="50"/>
                <a:cs typeface="Arial"/>
              </a:rPr>
              <a:t>Osante</a:t>
            </a:r>
            <a:endParaRPr sz="1000" dirty="0">
              <a:latin typeface="EHUSans" panose="02000503050000020004" pitchFamily="50"/>
              <a:cs typeface="Arial"/>
            </a:endParaRPr>
          </a:p>
          <a:p>
            <a:pPr marL="12700" marR="95422">
              <a:lnSpc>
                <a:spcPct val="100041"/>
              </a:lnSpc>
              <a:spcBef>
                <a:spcPts val="50"/>
              </a:spcBef>
            </a:pPr>
            <a:r>
              <a:rPr lang="es-ES" sz="1000" spc="-1" dirty="0">
                <a:latin typeface="EHUSans" panose="02000503050000020004" pitchFamily="50"/>
                <a:cs typeface="Arial"/>
              </a:rPr>
              <a:t>Catedrático de Derecho Mercantil. Universidad del País Vasco (UPV/EHU).</a:t>
            </a:r>
          </a:p>
          <a:p>
            <a:pPr marL="12700" marR="95422">
              <a:lnSpc>
                <a:spcPct val="100041"/>
              </a:lnSpc>
              <a:spcBef>
                <a:spcPts val="50"/>
              </a:spcBef>
            </a:pPr>
            <a:r>
              <a:rPr lang="es-ES" sz="1000" spc="-1" dirty="0">
                <a:latin typeface="EHUSans" panose="02000503050000020004" pitchFamily="50"/>
                <a:cs typeface="Arial"/>
              </a:rPr>
              <a:t>Presidente SEAIDA País Vasco. Director ejecutivo de la Revista de Derecho del Transporte.</a:t>
            </a:r>
          </a:p>
          <a:p>
            <a:pPr marL="12700" marR="95422">
              <a:lnSpc>
                <a:spcPct val="100041"/>
              </a:lnSpc>
              <a:spcBef>
                <a:spcPts val="50"/>
              </a:spcBef>
            </a:pPr>
            <a:endParaRPr lang="es-ES" sz="1000" spc="-1" dirty="0">
              <a:latin typeface="EHUSans" panose="02000503050000020004" pitchFamily="50"/>
              <a:cs typeface="Arial"/>
            </a:endParaRPr>
          </a:p>
          <a:p>
            <a:pPr marL="12700" marR="95422">
              <a:lnSpc>
                <a:spcPct val="100041"/>
              </a:lnSpc>
              <a:spcBef>
                <a:spcPts val="50"/>
              </a:spcBef>
            </a:pPr>
            <a:r>
              <a:rPr lang="es-ES" sz="1000" b="1" spc="-1" dirty="0">
                <a:latin typeface="EHUSans" panose="02000503050000020004" pitchFamily="50"/>
                <a:cs typeface="Arial"/>
              </a:rPr>
              <a:t>“Accidentes marítimos: responsabilidad civil y seguro”</a:t>
            </a:r>
          </a:p>
          <a:p>
            <a:pPr marL="12700" marR="95422">
              <a:lnSpc>
                <a:spcPct val="100041"/>
              </a:lnSpc>
              <a:spcBef>
                <a:spcPts val="50"/>
              </a:spcBef>
            </a:pPr>
            <a:endParaRPr sz="1000" dirty="0">
              <a:latin typeface="Arial"/>
              <a:cs typeface="Arial"/>
            </a:endParaRPr>
          </a:p>
          <a:p>
            <a:pPr marL="12700" marR="21905">
              <a:lnSpc>
                <a:spcPct val="95825"/>
              </a:lnSpc>
              <a:spcBef>
                <a:spcPts val="756"/>
              </a:spcBef>
            </a:pPr>
            <a:r>
              <a:rPr lang="es-ES" sz="1100" b="1" dirty="0">
                <a:latin typeface="Arial"/>
                <a:cs typeface="Arial"/>
              </a:rPr>
              <a:t>Coloquio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04000" y="5461200"/>
            <a:ext cx="403673" cy="165100"/>
          </a:xfrm>
          <a:prstGeom prst="rect">
            <a:avLst/>
          </a:prstGeom>
        </p:spPr>
        <p:txBody>
          <a:bodyPr wrap="square" lIns="0" tIns="7493" rIns="0" bIns="0" rtlCol="0">
            <a:noAutofit/>
          </a:bodyPr>
          <a:lstStyle/>
          <a:p>
            <a:pPr marL="12700">
              <a:lnSpc>
                <a:spcPts val="1180"/>
              </a:lnSpc>
            </a:pPr>
            <a:r>
              <a:rPr sz="1100" b="1" dirty="0">
                <a:solidFill>
                  <a:srgbClr val="002060"/>
                </a:solidFill>
                <a:latin typeface="Arial"/>
                <a:cs typeface="Arial"/>
              </a:rPr>
              <a:t>18:</a:t>
            </a:r>
            <a:r>
              <a:rPr lang="es-ES" sz="1100" b="1" dirty="0">
                <a:solidFill>
                  <a:srgbClr val="002060"/>
                </a:solidFill>
                <a:latin typeface="Arial"/>
                <a:cs typeface="Arial"/>
              </a:rPr>
              <a:t>0</a:t>
            </a:r>
            <a:r>
              <a:rPr sz="1100" b="1" dirty="0">
                <a:solidFill>
                  <a:srgbClr val="002060"/>
                </a:solidFill>
                <a:latin typeface="Arial"/>
                <a:cs typeface="Arial"/>
              </a:rPr>
              <a:t>0</a:t>
            </a:r>
            <a:endParaRPr sz="11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 rot="16200000">
            <a:off x="4970336" y="3212664"/>
            <a:ext cx="3022834" cy="205061"/>
          </a:xfrm>
          <a:prstGeom prst="rect">
            <a:avLst/>
          </a:prstGeom>
        </p:spPr>
        <p:txBody>
          <a:bodyPr wrap="square" lIns="0" tIns="10604" rIns="0" bIns="0" rtlCol="0">
            <a:noAutofit/>
          </a:bodyPr>
          <a:lstStyle/>
          <a:p>
            <a:pPr marL="12700">
              <a:lnSpc>
                <a:spcPts val="1670"/>
              </a:lnSpc>
            </a:pPr>
            <a:r>
              <a:rPr lang="es-ES" sz="1600" b="1" spc="-12" dirty="0" smtClean="0">
                <a:solidFill>
                  <a:srgbClr val="FFFFFF"/>
                </a:solidFill>
                <a:latin typeface="EHUSerif" panose="02000503050000020004" pitchFamily="50"/>
                <a:cs typeface="Arial"/>
              </a:rPr>
              <a:t>EGITARAUA </a:t>
            </a:r>
            <a:r>
              <a:rPr lang="es-ES" sz="1600" b="1" spc="-12" dirty="0" smtClean="0">
                <a:solidFill>
                  <a:srgbClr val="FFFFFF"/>
                </a:solidFill>
                <a:latin typeface="Arial"/>
                <a:cs typeface="Arial"/>
              </a:rPr>
              <a:t>/ </a:t>
            </a:r>
            <a:r>
              <a:rPr sz="1600" b="1" spc="-12" dirty="0" smtClean="0">
                <a:solidFill>
                  <a:srgbClr val="FFFFFF"/>
                </a:solidFill>
                <a:latin typeface="EHUSans" panose="02000503050000020004" pitchFamily="50"/>
                <a:cs typeface="Arial"/>
              </a:rPr>
              <a:t>P </a:t>
            </a:r>
            <a:r>
              <a:rPr sz="1600" b="1" spc="-12" dirty="0">
                <a:solidFill>
                  <a:srgbClr val="FFFFFF"/>
                </a:solidFill>
                <a:latin typeface="EHUSans" panose="02000503050000020004" pitchFamily="50"/>
                <a:cs typeface="Arial"/>
              </a:rPr>
              <a:t>R O G R A M </a:t>
            </a:r>
            <a:r>
              <a:rPr sz="1600" b="1" spc="-12" dirty="0" smtClean="0">
                <a:solidFill>
                  <a:srgbClr val="FFFFFF"/>
                </a:solidFill>
                <a:latin typeface="EHUSans" panose="02000503050000020004" pitchFamily="50"/>
                <a:cs typeface="Arial"/>
              </a:rPr>
              <a:t>A</a:t>
            </a:r>
            <a:endParaRPr sz="1600" dirty="0">
              <a:latin typeface="EHUSans" panose="02000503050000020004" pitchFamily="50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317584" y="415662"/>
            <a:ext cx="329678" cy="59849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19" name="Imagen 18" descr="Texto&#10;&#10;Descripción generada automáticamente">
            <a:extLst>
              <a:ext uri="{FF2B5EF4-FFF2-40B4-BE49-F238E27FC236}">
                <a16:creationId xmlns:a16="http://schemas.microsoft.com/office/drawing/2014/main" id="{0D43F126-2CD0-D93A-AE88-BFF4887E6F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037" y="4225883"/>
            <a:ext cx="1174182" cy="808432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45FBE2D8-BB97-EBBD-8DD5-B852026DD440}"/>
              </a:ext>
            </a:extLst>
          </p:cNvPr>
          <p:cNvSpPr txBox="1"/>
          <p:nvPr/>
        </p:nvSpPr>
        <p:spPr>
          <a:xfrm>
            <a:off x="1739247" y="4035595"/>
            <a:ext cx="29994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EHUSans" panose="02000503050000020004" pitchFamily="50"/>
                <a:cs typeface="Arial" panose="020B0604020202020204" pitchFamily="34" charset="0"/>
              </a:rPr>
              <a:t>ORGANIZA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s-ES" sz="12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ANTOLATZAILEAK</a:t>
            </a:r>
            <a:endParaRPr lang="es-ES" sz="1200" b="1" dirty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 panose="020B0604020202020204" pitchFamily="34" charset="0"/>
            </a:endParaRPr>
          </a:p>
        </p:txBody>
      </p:sp>
      <p:pic>
        <p:nvPicPr>
          <p:cNvPr id="26" name="Imagen 25" descr="Texto&#10;&#10;Descripción generada automáticamente">
            <a:extLst>
              <a:ext uri="{FF2B5EF4-FFF2-40B4-BE49-F238E27FC236}">
                <a16:creationId xmlns:a16="http://schemas.microsoft.com/office/drawing/2014/main" id="{337CB5B6-9D4F-EA06-3499-A122F90A2E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946" y="4145029"/>
            <a:ext cx="3093035" cy="1000481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DEBC3099-8863-E0C8-F918-F3D3E0A17067}"/>
              </a:ext>
            </a:extLst>
          </p:cNvPr>
          <p:cNvSpPr txBox="1"/>
          <p:nvPr/>
        </p:nvSpPr>
        <p:spPr>
          <a:xfrm>
            <a:off x="1717738" y="5166025"/>
            <a:ext cx="2876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EHUSans" panose="02000503050000020004" pitchFamily="50"/>
                <a:cs typeface="Arial" panose="020B0604020202020204" pitchFamily="34" charset="0"/>
              </a:rPr>
              <a:t>COLABORA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s-ES" sz="12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LAGUNTZAILEA</a:t>
            </a:r>
            <a:endParaRPr lang="es-ES" sz="1200" b="1" dirty="0">
              <a:solidFill>
                <a:srgbClr val="002060"/>
              </a:solidFill>
              <a:latin typeface="EHUSerif" panose="02000503050000020004" pitchFamily="50"/>
              <a:cs typeface="Arial" panose="020B0604020202020204" pitchFamily="34" charset="0"/>
            </a:endParaRPr>
          </a:p>
        </p:txBody>
      </p:sp>
      <p:pic>
        <p:nvPicPr>
          <p:cNvPr id="29" name="Imagen 28" descr="Texto&#10;&#10;Descripción generada automáticamente">
            <a:extLst>
              <a:ext uri="{FF2B5EF4-FFF2-40B4-BE49-F238E27FC236}">
                <a16:creationId xmlns:a16="http://schemas.microsoft.com/office/drawing/2014/main" id="{682C27A4-22D0-7225-5781-4B93B6722D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369854"/>
            <a:ext cx="1892590" cy="737189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F34D7970-765B-6409-9E9A-7FBC4F26113E}"/>
              </a:ext>
            </a:extLst>
          </p:cNvPr>
          <p:cNvSpPr txBox="1"/>
          <p:nvPr/>
        </p:nvSpPr>
        <p:spPr>
          <a:xfrm>
            <a:off x="958704" y="606079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/>
              <a:t>Proyecto de I+D+i «El transporte ante el desarrollo tecnológico y la globalización: nuevos desafíos jurídicos del sector marítimo y portuario», ref. PID2019-107204GB-C32, financiado por el Ministerio de Ciencia e Innovación y por la Agencia Estatal de Investigación MCIN/AEI/10.13039/501100011033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3672B46-B6F7-F427-115C-5C9CFC55ADCF}"/>
              </a:ext>
            </a:extLst>
          </p:cNvPr>
          <p:cNvSpPr txBox="1"/>
          <p:nvPr/>
        </p:nvSpPr>
        <p:spPr>
          <a:xfrm>
            <a:off x="0" y="2422080"/>
            <a:ext cx="64202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EHUSans" panose="02000503050000020004" pitchFamily="50"/>
                <a:cs typeface="Arial" panose="020B0604020202020204" pitchFamily="34" charset="0"/>
              </a:rPr>
              <a:t>Miércoles, 8 de noviembre de 2023. 16.00h. a 18:00h. </a:t>
            </a:r>
            <a:endParaRPr lang="es-ES" sz="1600" b="1" dirty="0" smtClean="0">
              <a:latin typeface="EHUSans" panose="02000503050000020004" pitchFamily="50"/>
              <a:cs typeface="Arial" panose="020B0604020202020204" pitchFamily="34" charset="0"/>
            </a:endParaRPr>
          </a:p>
          <a:p>
            <a:pPr algn="ctr"/>
            <a:r>
              <a:rPr lang="es-ES" sz="1600" b="1" dirty="0" err="1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Azteazkena</a:t>
            </a:r>
            <a:r>
              <a:rPr lang="es-ES" sz="16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, </a:t>
            </a:r>
            <a:r>
              <a:rPr lang="es-ES" sz="1600" b="1" dirty="0" err="1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azaroaren</a:t>
            </a:r>
            <a:r>
              <a:rPr lang="es-ES" sz="16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 8an, 16:00-18:00</a:t>
            </a:r>
            <a:endParaRPr lang="es-ES" sz="1600" b="1" dirty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 panose="020B0604020202020204" pitchFamily="34" charset="0"/>
            </a:endParaRPr>
          </a:p>
          <a:p>
            <a:pPr algn="ctr"/>
            <a:r>
              <a:rPr lang="es-ES" sz="1400" b="1" dirty="0">
                <a:latin typeface="EHUSans" panose="02000503050000020004" pitchFamily="50"/>
                <a:cs typeface="Arial" panose="020B0604020202020204" pitchFamily="34" charset="0"/>
              </a:rPr>
              <a:t>Aula </a:t>
            </a:r>
            <a:r>
              <a:rPr lang="es-ES" sz="1400" b="1" dirty="0" smtClean="0">
                <a:latin typeface="EHUSans" panose="02000503050000020004" pitchFamily="50"/>
                <a:cs typeface="Arial" panose="020B0604020202020204" pitchFamily="34" charset="0"/>
              </a:rPr>
              <a:t>1.2 </a:t>
            </a:r>
            <a:r>
              <a:rPr lang="es-ES" sz="1400" b="1" dirty="0" err="1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Ikasgela</a:t>
            </a:r>
            <a:endParaRPr lang="es-ES" sz="1400" b="1" dirty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 panose="020B0604020202020204" pitchFamily="34" charset="0"/>
            </a:endParaRPr>
          </a:p>
          <a:p>
            <a:pPr algn="ctr"/>
            <a:r>
              <a:rPr lang="es-ES" sz="1400" b="1" dirty="0">
                <a:latin typeface="EHUSans" panose="02000503050000020004" pitchFamily="50"/>
                <a:cs typeface="Arial" panose="020B0604020202020204" pitchFamily="34" charset="0"/>
              </a:rPr>
              <a:t>Universidad del País Vasco / </a:t>
            </a:r>
            <a:r>
              <a:rPr lang="es-ES" sz="1400" b="1" dirty="0" err="1">
                <a:latin typeface="EHUSerif" panose="02000503050000020004" pitchFamily="50"/>
                <a:cs typeface="Arial" panose="020B0604020202020204" pitchFamily="34" charset="0"/>
              </a:rPr>
              <a:t>Euskal</a:t>
            </a:r>
            <a:r>
              <a:rPr lang="es-ES" sz="1400" b="1" dirty="0">
                <a:latin typeface="EHUSerif" panose="02000503050000020004" pitchFamily="5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EHUSerif" panose="02000503050000020004" pitchFamily="50"/>
                <a:cs typeface="Arial" panose="020B0604020202020204" pitchFamily="34" charset="0"/>
              </a:rPr>
              <a:t>Herriko</a:t>
            </a:r>
            <a:r>
              <a:rPr lang="es-ES" sz="1400" b="1" dirty="0">
                <a:latin typeface="EHUSerif" panose="02000503050000020004" pitchFamily="50"/>
                <a:cs typeface="Arial" panose="020B0604020202020204" pitchFamily="34" charset="0"/>
              </a:rPr>
              <a:t> </a:t>
            </a:r>
            <a:r>
              <a:rPr lang="es-ES" sz="1400" b="1" dirty="0" err="1">
                <a:latin typeface="EHUSerif" panose="02000503050000020004" pitchFamily="50"/>
                <a:cs typeface="Arial" panose="020B0604020202020204" pitchFamily="34" charset="0"/>
              </a:rPr>
              <a:t>Unibertsitatea</a:t>
            </a:r>
            <a:r>
              <a:rPr lang="es-ES" sz="1400" b="1" dirty="0">
                <a:latin typeface="EHUSerif" panose="02000503050000020004" pitchFamily="5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ES" sz="1400" b="1" dirty="0">
                <a:latin typeface="EHUSans" panose="02000503050000020004" pitchFamily="50"/>
                <a:cs typeface="Arial" panose="020B0604020202020204" pitchFamily="34" charset="0"/>
              </a:rPr>
              <a:t>Facultad de </a:t>
            </a:r>
            <a:r>
              <a:rPr lang="es-ES" sz="1400" b="1" dirty="0" smtClean="0">
                <a:latin typeface="EHUSans" panose="02000503050000020004" pitchFamily="50"/>
                <a:cs typeface="Arial" panose="020B0604020202020204" pitchFamily="34" charset="0"/>
              </a:rPr>
              <a:t>Derecho /  </a:t>
            </a:r>
            <a:r>
              <a:rPr lang="es-ES" sz="1400" b="1" dirty="0" err="1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Zuzenbide</a:t>
            </a:r>
            <a:r>
              <a:rPr lang="es-ES" sz="1400" b="1" dirty="0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 </a:t>
            </a:r>
            <a:r>
              <a:rPr lang="es-ES" sz="1400" b="1" dirty="0" err="1" smtClean="0">
                <a:solidFill>
                  <a:schemeClr val="accent5">
                    <a:lumMod val="75000"/>
                  </a:schemeClr>
                </a:solidFill>
                <a:latin typeface="EHUSerif" panose="02000503050000020004" pitchFamily="50"/>
                <a:cs typeface="Arial" panose="020B0604020202020204" pitchFamily="34" charset="0"/>
              </a:rPr>
              <a:t>Fakultatean</a:t>
            </a:r>
            <a:endParaRPr lang="es-ES" sz="1400" b="1" dirty="0" smtClean="0">
              <a:solidFill>
                <a:schemeClr val="accent5">
                  <a:lumMod val="75000"/>
                </a:schemeClr>
              </a:solidFill>
              <a:latin typeface="EHUSerif" panose="02000503050000020004" pitchFamily="50"/>
              <a:cs typeface="Arial" panose="020B0604020202020204" pitchFamily="34" charset="0"/>
            </a:endParaRPr>
          </a:p>
          <a:p>
            <a:pPr algn="ctr"/>
            <a:r>
              <a:rPr lang="es-ES" sz="1400" b="1" dirty="0" err="1" smtClean="0">
                <a:latin typeface="EHUSans" panose="02000503050000020004" pitchFamily="50"/>
                <a:cs typeface="Arial" panose="020B0604020202020204" pitchFamily="34" charset="0"/>
              </a:rPr>
              <a:t>Leioa</a:t>
            </a:r>
            <a:r>
              <a:rPr lang="es-ES" sz="1400" b="1" dirty="0" smtClean="0">
                <a:latin typeface="EHUSans" panose="02000503050000020004" pitchFamily="50"/>
                <a:cs typeface="Arial" panose="020B0604020202020204" pitchFamily="34" charset="0"/>
              </a:rPr>
              <a:t> (</a:t>
            </a:r>
            <a:r>
              <a:rPr lang="es-ES" sz="1400" b="1" dirty="0" err="1" smtClean="0">
                <a:latin typeface="EHUSans" panose="02000503050000020004" pitchFamily="50"/>
                <a:cs typeface="Arial" panose="020B0604020202020204" pitchFamily="34" charset="0"/>
              </a:rPr>
              <a:t>Bizkaia</a:t>
            </a:r>
            <a:r>
              <a:rPr lang="es-ES" sz="1400" b="1" dirty="0" smtClean="0">
                <a:latin typeface="EHUSans" panose="02000503050000020004" pitchFamily="50"/>
                <a:cs typeface="Arial" panose="020B0604020202020204" pitchFamily="34" charset="0"/>
              </a:rPr>
              <a:t>) </a:t>
            </a:r>
            <a:endParaRPr lang="es-ES" sz="1400" b="1" dirty="0">
              <a:latin typeface="EHUSans" panose="02000503050000020004" pitchFamily="50"/>
              <a:cs typeface="Arial" panose="020B0604020202020204" pitchFamily="34" charset="0"/>
            </a:endParaRPr>
          </a:p>
        </p:txBody>
      </p:sp>
      <p:pic>
        <p:nvPicPr>
          <p:cNvPr id="33" name="Imagen 32" descr="Texto&#10;&#10;Descripción generada automáticamente">
            <a:extLst>
              <a:ext uri="{FF2B5EF4-FFF2-40B4-BE49-F238E27FC236}">
                <a16:creationId xmlns:a16="http://schemas.microsoft.com/office/drawing/2014/main" id="{E4329D4A-5D09-9A36-A5CA-5309073C129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580" y="5825271"/>
            <a:ext cx="836600" cy="576000"/>
          </a:xfrm>
          <a:prstGeom prst="rect">
            <a:avLst/>
          </a:prstGeom>
        </p:spPr>
      </p:pic>
      <p:pic>
        <p:nvPicPr>
          <p:cNvPr id="35" name="Imagen 34" descr="Texto&#10;&#10;Descripción generada automáticamente">
            <a:extLst>
              <a:ext uri="{FF2B5EF4-FFF2-40B4-BE49-F238E27FC236}">
                <a16:creationId xmlns:a16="http://schemas.microsoft.com/office/drawing/2014/main" id="{2D22FAF1-2547-3C3B-B9F1-E43F3FC1ED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468" y="5874129"/>
            <a:ext cx="1200280" cy="57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F7F7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262</Words>
  <Application>Microsoft Office PowerPoint</Application>
  <PresentationFormat>Panorámica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EHUSans</vt:lpstr>
      <vt:lpstr>EHUSerif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Garcia</dc:creator>
  <cp:lastModifiedBy>Maider GALLURRALDE</cp:lastModifiedBy>
  <cp:revision>6</cp:revision>
  <cp:lastPrinted>2023-11-06T11:18:16Z</cp:lastPrinted>
  <dcterms:modified xsi:type="dcterms:W3CDTF">2023-11-07T07:17:46Z</dcterms:modified>
</cp:coreProperties>
</file>