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44" r:id="rId2"/>
  </p:sldMasterIdLst>
  <p:notesMasterIdLst>
    <p:notesMasterId r:id="rId12"/>
  </p:notesMasterIdLst>
  <p:handoutMasterIdLst>
    <p:handoutMasterId r:id="rId13"/>
  </p:handoutMasterIdLst>
  <p:sldIdLst>
    <p:sldId id="306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</p:sldIdLst>
  <p:sldSz cx="9144000" cy="6858000" type="screen4x3"/>
  <p:notesSz cx="666908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0096D1"/>
    <a:srgbClr val="0096C9"/>
    <a:srgbClr val="5A5A5A"/>
    <a:srgbClr val="DC1711"/>
    <a:srgbClr val="EAEAEA"/>
    <a:srgbClr val="E2E2E2"/>
    <a:srgbClr val="FFFFFF"/>
    <a:srgbClr val="E6E6E6"/>
    <a:srgbClr val="0081CD"/>
    <a:srgbClr val="0082D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9877" autoAdjust="0"/>
  </p:normalViewPr>
  <p:slideViewPr>
    <p:cSldViewPr>
      <p:cViewPr>
        <p:scale>
          <a:sx n="55" d="100"/>
          <a:sy n="55" d="100"/>
        </p:scale>
        <p:origin x="-1314" y="-1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226" y="-96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9" y="0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1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9" y="9429751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8985CA5-1CDC-406C-8361-FFE9B3D839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9" y="0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6"/>
            <a:ext cx="4891089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1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9" y="9429751"/>
            <a:ext cx="288924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8" tIns="46069" rIns="92138" bIns="4606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EDE610B4-A222-4791-A475-FE1C53FE0A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5A6AFC-673F-490E-98B1-FCADB549334D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8 Imagen" descr="FONDO__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0688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81200" y="304800"/>
            <a:ext cx="6858000" cy="1219200"/>
          </a:xfrm>
        </p:spPr>
        <p:txBody>
          <a:bodyPr/>
          <a:lstStyle>
            <a:lvl1pPr>
              <a:defRPr sz="3400">
                <a:solidFill>
                  <a:srgbClr val="0096C9"/>
                </a:solidFill>
                <a:latin typeface="Helvetica Condensed" pitchFamily="34" charset="0"/>
              </a:defRPr>
            </a:lvl1pPr>
          </a:lstStyle>
          <a:p>
            <a:r>
              <a:rPr lang="es-ES" dirty="0"/>
              <a:t>AURKEZPENA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96C9"/>
                </a:solidFill>
                <a:latin typeface="Helvetica Condensed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s-ES" sz="2800" b="1" dirty="0" smtClean="0">
                <a:solidFill>
                  <a:srgbClr val="0096C9"/>
                </a:solidFill>
                <a:latin typeface="Helvetica Condensed" pitchFamily="34" charset="0"/>
                <a:ea typeface="+mj-ea"/>
                <a:cs typeface="+mj-cs"/>
              </a:defRPr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20D93-501B-426A-94EE-685A7641C0C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0096C9"/>
                </a:solidFill>
                <a:latin typeface="Helvetica Condensed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057BB-59DF-434A-8563-D6CD7AB619C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500">
                <a:solidFill>
                  <a:srgbClr val="0096C9"/>
                </a:solidFill>
                <a:latin typeface="Helvetica Condensed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9FFB6-5877-4966-AC71-F49D42874A9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915150" y="533400"/>
            <a:ext cx="2076450" cy="5562600"/>
          </a:xfrm>
        </p:spPr>
        <p:txBody>
          <a:bodyPr vert="eaVert"/>
          <a:lstStyle>
            <a:lvl1pPr algn="l">
              <a:defRPr sz="3600">
                <a:solidFill>
                  <a:srgbClr val="0096C9"/>
                </a:solidFill>
                <a:latin typeface="Helvetica Condensed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76950" cy="5562600"/>
          </a:xfrm>
        </p:spPr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352E5-81EF-4D07-B8FE-8BC58DAB32D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 txBox="1">
            <a:spLocks/>
          </p:cNvSpPr>
          <p:nvPr userDrawn="1"/>
        </p:nvSpPr>
        <p:spPr bwMode="auto">
          <a:xfrm>
            <a:off x="3276600" y="6524625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70000"/>
              </a:lnSpc>
              <a:defRPr/>
            </a:pPr>
            <a:r>
              <a:rPr lang="es-ES" sz="1200" dirty="0">
                <a:solidFill>
                  <a:schemeClr val="bg1"/>
                </a:solidFill>
                <a:latin typeface="Helvetica Condensed" pitchFamily="34" charset="0"/>
              </a:rPr>
              <a:t>© </a:t>
            </a:r>
            <a:r>
              <a:rPr lang="es-ES" sz="1200" dirty="0" err="1">
                <a:solidFill>
                  <a:schemeClr val="bg1"/>
                </a:solidFill>
                <a:latin typeface="Helvetica Condensed" pitchFamily="34" charset="0"/>
              </a:rPr>
              <a:t>EiTB</a:t>
            </a:r>
            <a:r>
              <a:rPr lang="es-ES" sz="1200" dirty="0">
                <a:solidFill>
                  <a:schemeClr val="bg1"/>
                </a:solidFill>
                <a:latin typeface="Helvetica Condensed" pitchFamily="34" charset="0"/>
              </a:rPr>
              <a:t> 2015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rgbClr val="0096C9"/>
                </a:solidFill>
                <a:latin typeface="Helvetica Condensed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DC694-81AB-440A-BA2B-D34E2337F70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500" b="1" dirty="0">
                <a:solidFill>
                  <a:srgbClr val="0096C9"/>
                </a:solidFill>
                <a:latin typeface="Helvetica Condensed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E88E0-D327-4B5A-9908-D226F539A6E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2500" b="1" dirty="0">
                <a:solidFill>
                  <a:srgbClr val="0096C9"/>
                </a:solidFill>
                <a:latin typeface="Helvetica Condensed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7FADE-62F6-46C5-8CED-BA19202A90BC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b="1" dirty="0">
                <a:solidFill>
                  <a:srgbClr val="0096C9"/>
                </a:solidFill>
                <a:latin typeface="Helvetica Condensed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Helvetica Condensed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F34B1-4DC9-4D45-B0EC-BFC22A3C7C1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b="1" dirty="0">
                <a:solidFill>
                  <a:srgbClr val="0096C9"/>
                </a:solidFill>
                <a:latin typeface="Helvetica Condensed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C95E1-1417-4E5A-8E92-CB08220F87B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87644-BF2B-421E-BE13-15890E7ABDD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2013/11/08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© EiTB 2010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22A22-F799-427D-ACBD-D8378BDAB9B4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2013/11/08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© EiTB 2010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22A22-F799-427D-ACBD-D8378BDAB9B4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533400"/>
            <a:ext cx="7239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70000"/>
              </a:lnSpc>
              <a:defRPr sz="1200">
                <a:solidFill>
                  <a:schemeClr val="bg1"/>
                </a:solidFill>
                <a:latin typeface="Helvetica Condensed" pitchFamily="34" charset="0"/>
              </a:defRPr>
            </a:lvl1pPr>
          </a:lstStyle>
          <a:p>
            <a:pPr>
              <a:defRPr/>
            </a:pPr>
            <a:r>
              <a:rPr lang="es-ES"/>
              <a:t>2013/11/08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70000"/>
              </a:lnSpc>
              <a:defRPr sz="1200">
                <a:solidFill>
                  <a:schemeClr val="bg1"/>
                </a:solidFill>
                <a:latin typeface="Helvetica Condensed" pitchFamily="34" charset="0"/>
              </a:defRPr>
            </a:lvl1pPr>
          </a:lstStyle>
          <a:p>
            <a:pPr>
              <a:defRPr/>
            </a:pPr>
            <a:r>
              <a:rPr lang="es-ES"/>
              <a:t>© EiTB 2010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18745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1922A22-F799-427D-ACBD-D8378BDAB9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  <p:pic>
        <p:nvPicPr>
          <p:cNvPr id="2055" name="7 Imagen" descr="FONDO__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420688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42" r:id="rId8"/>
    <p:sldLayoutId id="2147483943" r:id="rId9"/>
    <p:sldLayoutId id="2147483936" r:id="rId10"/>
    <p:sldLayoutId id="2147483937" r:id="rId11"/>
    <p:sldLayoutId id="2147483938" r:id="rId12"/>
    <p:sldLayoutId id="2147483939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Helvetica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Helvetica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Helvetica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Helvetica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Gill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Gill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Gill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86CDE6"/>
          </a:solidFill>
          <a:latin typeface="Gill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86CDE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6CDE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6CDE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6CDE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6CDE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6CDE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6CDE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6CDE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6CDE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426E4-6258-4801-BEAE-1BF567A14C04}" type="datetimeFigureOut">
              <a:rPr lang="es-ES" smtClean="0"/>
              <a:pPr/>
              <a:t>29/04/2016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2F76D-D4C3-4D5E-BD61-89185E047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 txBox="1">
            <a:spLocks noChangeArrowheads="1"/>
          </p:cNvSpPr>
          <p:nvPr/>
        </p:nvSpPr>
        <p:spPr bwMode="auto">
          <a:xfrm>
            <a:off x="1403648" y="2564904"/>
            <a:ext cx="62646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2016/2017 EiTB </a:t>
            </a:r>
            <a:r>
              <a:rPr kumimoji="0" lang="es-ES_tradnl" sz="2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Taldeko</a:t>
            </a:r>
            <a:r>
              <a:rPr kumimoji="0" lang="es-ES_tradnl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 </a:t>
            </a:r>
            <a:r>
              <a:rPr kumimoji="0" lang="es-ES_tradnl" sz="2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Bekak</a:t>
            </a:r>
            <a:r>
              <a:rPr kumimoji="0" lang="es-ES_tradnl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 </a:t>
            </a:r>
            <a:endParaRPr kumimoji="0" lang="es-ES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483768" y="1700808"/>
            <a:ext cx="396438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1918717" y="426730"/>
            <a:ext cx="71897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ES_tradnl" sz="3000" dirty="0" smtClean="0">
                <a:solidFill>
                  <a:srgbClr val="5A5A5A"/>
                </a:solidFill>
                <a:latin typeface="Calibri" pitchFamily="34" charset="0"/>
              </a:rPr>
              <a:t>EiTB </a:t>
            </a:r>
            <a:r>
              <a:rPr lang="es-ES_tradnl" sz="3000" dirty="0" err="1">
                <a:solidFill>
                  <a:srgbClr val="5A5A5A"/>
                </a:solidFill>
                <a:latin typeface="Calibri" pitchFamily="34" charset="0"/>
              </a:rPr>
              <a:t>Taldeko</a:t>
            </a:r>
            <a:r>
              <a:rPr lang="es-ES_tradnl" sz="3000" dirty="0">
                <a:solidFill>
                  <a:srgbClr val="5A5A5A"/>
                </a:solidFill>
                <a:latin typeface="Calibri" pitchFamily="34" charset="0"/>
              </a:rPr>
              <a:t> </a:t>
            </a:r>
            <a:r>
              <a:rPr lang="es-ES_tradnl" sz="3000" dirty="0" err="1">
                <a:solidFill>
                  <a:srgbClr val="5A5A5A"/>
                </a:solidFill>
                <a:latin typeface="Calibri" pitchFamily="34" charset="0"/>
              </a:rPr>
              <a:t>aurkezpena</a:t>
            </a:r>
            <a:r>
              <a:rPr lang="es-ES_tradnl" sz="3000" dirty="0">
                <a:solidFill>
                  <a:srgbClr val="5A5A5A"/>
                </a:solidFill>
                <a:latin typeface="Calibri" pitchFamily="34" charset="0"/>
              </a:rPr>
              <a:t> </a:t>
            </a:r>
            <a:endParaRPr lang="es-ES" sz="3000" dirty="0">
              <a:solidFill>
                <a:srgbClr val="5A5A5A"/>
              </a:solidFill>
              <a:latin typeface="Calibri" pitchFamily="34" charset="0"/>
            </a:endParaRPr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899592" y="1268760"/>
            <a:ext cx="16764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2000" b="1" dirty="0" err="1" smtClean="0">
                <a:solidFill>
                  <a:srgbClr val="0096D1"/>
                </a:solidFill>
                <a:latin typeface="Gill Sans" pitchFamily="34" charset="0"/>
              </a:rPr>
              <a:t>Telebista</a:t>
            </a:r>
            <a:endParaRPr lang="es-ES_tradnl" sz="2000" b="1" dirty="0">
              <a:solidFill>
                <a:srgbClr val="0096D1"/>
              </a:solidFill>
              <a:latin typeface="Gill Sans" pitchFamily="34" charset="0"/>
            </a:endParaRPr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566864" y="1268760"/>
            <a:ext cx="15398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2000" b="1" dirty="0" err="1">
                <a:solidFill>
                  <a:srgbClr val="0096D1"/>
                </a:solidFill>
                <a:latin typeface="Gill Sans" pitchFamily="34" charset="0"/>
              </a:rPr>
              <a:t>Irratia</a:t>
            </a:r>
            <a:endParaRPr lang="es-ES_tradnl" sz="2000" b="1" dirty="0">
              <a:solidFill>
                <a:srgbClr val="0096D1"/>
              </a:solidFill>
              <a:latin typeface="Gill Sans" pitchFamily="34" charset="0"/>
            </a:endParaRPr>
          </a:p>
        </p:txBody>
      </p:sp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6462464" y="1268760"/>
            <a:ext cx="16764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2000" b="1" dirty="0">
                <a:solidFill>
                  <a:srgbClr val="0096D1"/>
                </a:solidFill>
                <a:latin typeface="Gill Sans" pitchFamily="34" charset="0"/>
              </a:rPr>
              <a:t>Internet</a:t>
            </a: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3109664" y="1463080"/>
            <a:ext cx="2590800" cy="2253952"/>
            <a:chOff x="0" y="0"/>
            <a:chExt cx="8640" cy="1480"/>
          </a:xfrm>
        </p:grpSpPr>
        <p:sp>
          <p:nvSpPr>
            <p:cNvPr id="3105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0" y="0"/>
              <a:ext cx="8640" cy="1480"/>
              <a:chOff x="0" y="0"/>
              <a:chExt cx="8640" cy="1480"/>
            </a:xfrm>
          </p:grpSpPr>
          <p:sp>
            <p:nvSpPr>
              <p:cNvPr id="3107" name="Rectangle 1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8640" cy="1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20"/>
              <p:cNvGrpSpPr>
                <a:grpSpLocks/>
              </p:cNvGrpSpPr>
              <p:nvPr/>
            </p:nvGrpSpPr>
            <p:grpSpPr bwMode="auto">
              <a:xfrm>
                <a:off x="0" y="0"/>
                <a:ext cx="8640" cy="1480"/>
                <a:chOff x="0" y="0"/>
                <a:chExt cx="8640" cy="1480"/>
              </a:xfrm>
            </p:grpSpPr>
            <p:sp>
              <p:nvSpPr>
                <p:cNvPr id="3109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0" cy="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10" name="Group 22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8640" cy="1480"/>
                  <a:chOff x="0" y="0"/>
                  <a:chExt cx="8640" cy="1480"/>
                </a:xfrm>
              </p:grpSpPr>
              <p:sp>
                <p:nvSpPr>
                  <p:cNvPr id="3111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8640" cy="14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1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2"/>
                    <a:ext cx="8640" cy="13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just"/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EiTBn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bost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ditugu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ezberdinak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gai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edukietan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euskal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gizartean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erreferentea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direnak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. </a:t>
                    </a:r>
                    <a:r>
                      <a:rPr lang="es-E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Euskadi </a:t>
                    </a:r>
                    <a:r>
                      <a:rPr lang="es-ES" sz="1200" b="1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(mota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guztietako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edukiak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euskaraz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), </a:t>
                    </a:r>
                    <a:r>
                      <a:rPr lang="es-E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Radio </a:t>
                    </a:r>
                    <a:r>
                      <a:rPr lang="es-ES" sz="1200" b="1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Euskadik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(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orokorra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erderaz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), </a:t>
                    </a:r>
                    <a:r>
                      <a:rPr lang="es-E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Radio </a:t>
                    </a:r>
                    <a:r>
                      <a:rPr lang="es-ES" sz="1200" b="1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Vitoriak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(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Arabako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), </a:t>
                    </a:r>
                    <a:r>
                      <a:rPr lang="es-ES" sz="1200" b="1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Gazteak</a:t>
                    </a:r>
                    <a:r>
                      <a:rPr lang="es-E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(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lehenengo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formula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euskaraz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) eta </a:t>
                    </a:r>
                    <a:r>
                      <a:rPr lang="es-E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EiTB </a:t>
                    </a:r>
                    <a:r>
                      <a:rPr lang="es-ES" sz="1200" b="1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(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musika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kultura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),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euskal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entzuleen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goizak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gauak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girotzen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dituzte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.</a:t>
                    </a:r>
                  </a:p>
                  <a:p>
                    <a:endParaRPr lang="es-ES" sz="900" dirty="0">
                      <a:solidFill>
                        <a:srgbClr val="0096D1"/>
                      </a:solidFill>
                      <a:latin typeface="GillSans" pitchFamily="34" charset="0"/>
                    </a:endParaRPr>
                  </a:p>
                </p:txBody>
              </p:sp>
            </p:grpSp>
          </p:grpSp>
        </p:grp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5929064" y="1463080"/>
            <a:ext cx="2743200" cy="2613992"/>
            <a:chOff x="0" y="0"/>
            <a:chExt cx="8640" cy="1710"/>
          </a:xfrm>
        </p:grpSpPr>
        <p:sp>
          <p:nvSpPr>
            <p:cNvPr id="3097" name="Rectangle 26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12" name="Group 27"/>
            <p:cNvGrpSpPr>
              <a:grpSpLocks/>
            </p:cNvGrpSpPr>
            <p:nvPr/>
          </p:nvGrpSpPr>
          <p:grpSpPr bwMode="auto">
            <a:xfrm>
              <a:off x="0" y="0"/>
              <a:ext cx="8640" cy="1710"/>
              <a:chOff x="0" y="0"/>
              <a:chExt cx="8640" cy="1710"/>
            </a:xfrm>
          </p:grpSpPr>
          <p:sp>
            <p:nvSpPr>
              <p:cNvPr id="3099" name="Rectangle 2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8640" cy="17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" name="Group 29"/>
              <p:cNvGrpSpPr>
                <a:grpSpLocks/>
              </p:cNvGrpSpPr>
              <p:nvPr/>
            </p:nvGrpSpPr>
            <p:grpSpPr bwMode="auto">
              <a:xfrm>
                <a:off x="0" y="0"/>
                <a:ext cx="8640" cy="1710"/>
                <a:chOff x="0" y="0"/>
                <a:chExt cx="8640" cy="1710"/>
              </a:xfrm>
            </p:grpSpPr>
            <p:sp>
              <p:nvSpPr>
                <p:cNvPr id="3101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0" cy="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14" name="Group 3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8640" cy="1710"/>
                  <a:chOff x="0" y="0"/>
                  <a:chExt cx="8640" cy="1710"/>
                </a:xfrm>
              </p:grpSpPr>
              <p:sp>
                <p:nvSpPr>
                  <p:cNvPr id="3103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8640" cy="17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0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2"/>
                    <a:ext cx="8640" cy="15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just"/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Internet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bidez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dugun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komunikabidea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bideratzen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duen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eitbnet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S.A da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gure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misioa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soporte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berrietan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edukiak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ekoiztea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merkaturatzea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da;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komunikazio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kanalak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diseinatu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ekoiztu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hauentzako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zerbitzuak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eskaini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.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Gure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kanaletan,eguneroko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albisteak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daude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zuzenean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emandako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emisioak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telebista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irrati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bidez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informazio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korporatiboa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euskaraz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erderaz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ingelesez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.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Erregimen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zehatz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bat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dugu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gure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jardueraren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emaitza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ekonomikoarekin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finantzatzen</a:t>
                    </a:r>
                    <a:r>
                      <a:rPr lang="es-E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dugulako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.</a:t>
                    </a:r>
                  </a:p>
                </p:txBody>
              </p:sp>
            </p:grpSp>
          </p:grpSp>
        </p:grpSp>
      </p:grpSp>
      <p:grpSp>
        <p:nvGrpSpPr>
          <p:cNvPr id="15" name="Group 36"/>
          <p:cNvGrpSpPr>
            <a:grpSpLocks/>
          </p:cNvGrpSpPr>
          <p:nvPr/>
        </p:nvGrpSpPr>
        <p:grpSpPr bwMode="auto">
          <a:xfrm>
            <a:off x="395753" y="5243736"/>
            <a:ext cx="8352711" cy="954442"/>
            <a:chOff x="-6393" y="0"/>
            <a:chExt cx="15033" cy="1597"/>
          </a:xfrm>
        </p:grpSpPr>
        <p:sp>
          <p:nvSpPr>
            <p:cNvPr id="3089" name="Rectangle 37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16" name="Group 38"/>
            <p:cNvGrpSpPr>
              <a:grpSpLocks/>
            </p:cNvGrpSpPr>
            <p:nvPr/>
          </p:nvGrpSpPr>
          <p:grpSpPr bwMode="auto">
            <a:xfrm>
              <a:off x="-6393" y="0"/>
              <a:ext cx="15033" cy="1597"/>
              <a:chOff x="-6393" y="0"/>
              <a:chExt cx="15033" cy="1597"/>
            </a:xfrm>
          </p:grpSpPr>
          <p:sp>
            <p:nvSpPr>
              <p:cNvPr id="3091" name="Rectangle 3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8640" cy="10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40"/>
              <p:cNvGrpSpPr>
                <a:grpSpLocks/>
              </p:cNvGrpSpPr>
              <p:nvPr/>
            </p:nvGrpSpPr>
            <p:grpSpPr bwMode="auto">
              <a:xfrm>
                <a:off x="-6393" y="0"/>
                <a:ext cx="15033" cy="1597"/>
                <a:chOff x="-6393" y="0"/>
                <a:chExt cx="15033" cy="1597"/>
              </a:xfrm>
            </p:grpSpPr>
            <p:sp>
              <p:nvSpPr>
                <p:cNvPr id="3093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0" cy="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18" name="Group 42"/>
                <p:cNvGrpSpPr>
                  <a:grpSpLocks/>
                </p:cNvGrpSpPr>
                <p:nvPr/>
              </p:nvGrpSpPr>
              <p:grpSpPr bwMode="auto">
                <a:xfrm>
                  <a:off x="-6393" y="0"/>
                  <a:ext cx="15033" cy="1597"/>
                  <a:chOff x="-6393" y="0"/>
                  <a:chExt cx="15033" cy="1597"/>
                </a:xfrm>
              </p:grpSpPr>
              <p:sp>
                <p:nvSpPr>
                  <p:cNvPr id="3095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8640" cy="10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9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-6393" y="217"/>
                    <a:ext cx="12182" cy="138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s-ES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Estrategia </a:t>
                    </a:r>
                    <a:r>
                      <a:rPr lang="es-ES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EiTB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Taldearen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estrategia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garatu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bultzatu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egiten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duen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negozio-unitatea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da.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Lantalde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honek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sozietateei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zerbitzuak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ematen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dizkioten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prozesuak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barne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hartzen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ditu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zerbitzuak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gerturatzea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hobetzea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eta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berriak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sortzea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du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helburu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, </a:t>
                    </a:r>
                    <a:r>
                      <a:rPr lang="es-ES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EiTB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Taldeari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balio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handiagoa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s-ES" sz="1200" dirty="0" err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sortzearren</a:t>
                    </a:r>
                    <a:r>
                      <a:rPr lang="es-E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rPr>
                      <a:t>.</a:t>
                    </a:r>
                  </a:p>
                </p:txBody>
              </p:sp>
            </p:grpSp>
          </p:grpSp>
        </p:grpSp>
      </p:grpSp>
      <p:pic>
        <p:nvPicPr>
          <p:cNvPr id="3077" name="Picture 49" descr="C:\Users\Secades_abarne\AppData\Local\Microsoft\Windows\Temporary Internet Files\Content.IE5\NN2VFFYU\4467_eus_c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293096"/>
            <a:ext cx="196215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  <p:grpSp>
        <p:nvGrpSpPr>
          <p:cNvPr id="51" name="Group 7"/>
          <p:cNvGrpSpPr>
            <a:grpSpLocks/>
          </p:cNvGrpSpPr>
          <p:nvPr/>
        </p:nvGrpSpPr>
        <p:grpSpPr bwMode="auto">
          <a:xfrm>
            <a:off x="395536" y="1412776"/>
            <a:ext cx="2664296" cy="2952328"/>
            <a:chOff x="0" y="0"/>
            <a:chExt cx="8640" cy="1054"/>
          </a:xfrm>
        </p:grpSpPr>
        <p:sp>
          <p:nvSpPr>
            <p:cNvPr id="52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53" name="Group 9"/>
            <p:cNvGrpSpPr>
              <a:grpSpLocks/>
            </p:cNvGrpSpPr>
            <p:nvPr/>
          </p:nvGrpSpPr>
          <p:grpSpPr bwMode="auto">
            <a:xfrm>
              <a:off x="0" y="0"/>
              <a:ext cx="8640" cy="1054"/>
              <a:chOff x="0" y="0"/>
              <a:chExt cx="8640" cy="1054"/>
            </a:xfrm>
          </p:grpSpPr>
          <p:sp>
            <p:nvSpPr>
              <p:cNvPr id="54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8640" cy="10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8640" cy="1054"/>
                <a:chOff x="0" y="0"/>
                <a:chExt cx="8640" cy="1054"/>
              </a:xfrm>
            </p:grpSpPr>
            <p:sp>
              <p:nvSpPr>
                <p:cNvPr id="56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0" cy="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57" name="Group 1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8640" cy="1054"/>
                  <a:chOff x="0" y="0"/>
                  <a:chExt cx="8640" cy="1054"/>
                </a:xfrm>
              </p:grpSpPr>
              <p:sp>
                <p:nvSpPr>
                  <p:cNvPr id="58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8640" cy="10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2"/>
                    <a:ext cx="8453" cy="10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just"/>
                    <a:r>
                      <a:rPr lang="eu-ES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EiTB Taldeak eskaintzen dizkio audientzia euskaldunari orotariko telebista-kate bat (ETB1), haurrentzako eta gazteentzako gaiak dituen kate bat (ETB3). Gaztelaniaz ETB 2 da orotariko telebista-katea. Halaber, beste telebista- eta irrati-kanal elebidun hauek dauzka, eskaintza nagusia osatzeko eta edukien eskuragarritasuna optimizatzeko asmoz: ETB4 (TDT), </a:t>
                    </a:r>
                    <a:r>
                      <a:rPr lang="eu-ES" sz="1200" dirty="0" err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Canal</a:t>
                    </a:r>
                    <a:r>
                      <a:rPr lang="eu-ES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</a:t>
                    </a:r>
                    <a:r>
                      <a:rPr lang="eu-ES" sz="1200" dirty="0" err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Vasco</a:t>
                    </a:r>
                    <a:r>
                      <a:rPr lang="eu-ES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(satelite eta kable bidez Europan eta Amerikan banatua). Horiei </a:t>
                    </a:r>
                    <a:r>
                      <a:rPr lang="eu-ES" sz="1200" dirty="0" err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streaming</a:t>
                    </a:r>
                    <a:r>
                      <a:rPr lang="eu-ES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</a:rPr>
                      <a:t> bidezko bestelako telebista-kanalak gehitzen zaizkie. </a:t>
                    </a:r>
                    <a:endParaRPr lang="es-ES" sz="1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libri" pitchFamily="34" charset="0"/>
                    </a:endParaRPr>
                  </a:p>
                  <a:p>
                    <a:endParaRPr lang="es-ES" sz="12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libri" pitchFamily="34" charset="0"/>
                    </a:endParaRPr>
                  </a:p>
                </p:txBody>
              </p:sp>
            </p:grpSp>
          </p:grpSp>
        </p:grpSp>
      </p:grpSp>
      <p:sp>
        <p:nvSpPr>
          <p:cNvPr id="60" name="Rectangle 2"/>
          <p:cNvSpPr>
            <a:spLocks noChangeArrowheads="1"/>
          </p:cNvSpPr>
          <p:nvPr/>
        </p:nvSpPr>
        <p:spPr bwMode="auto">
          <a:xfrm>
            <a:off x="334541" y="764704"/>
            <a:ext cx="718978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Gure</a:t>
            </a:r>
            <a:r>
              <a:rPr lang="es-ES_tradnl" sz="2600" b="1" dirty="0" smtClean="0">
                <a:solidFill>
                  <a:srgbClr val="5A5A5A"/>
                </a:solidFill>
                <a:latin typeface="Calibri" pitchFamily="34" charset="0"/>
              </a:rPr>
              <a:t> </a:t>
            </a: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produktuak</a:t>
            </a:r>
            <a:endParaRPr lang="es-ES" sz="2600" b="1" dirty="0">
              <a:solidFill>
                <a:srgbClr val="5A5A5A"/>
              </a:solidFill>
              <a:latin typeface="Calibri" pitchFamily="34" charset="0"/>
            </a:endParaRPr>
          </a:p>
        </p:txBody>
      </p:sp>
      <p:pic>
        <p:nvPicPr>
          <p:cNvPr id="63" name="62 Imagen" descr="eitbirrat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4581128"/>
            <a:ext cx="1582811" cy="504056"/>
          </a:xfrm>
          <a:prstGeom prst="rect">
            <a:avLst/>
          </a:prstGeom>
        </p:spPr>
      </p:pic>
      <p:pic>
        <p:nvPicPr>
          <p:cNvPr id="64" name="63 Imagen" descr="radiovitori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3861048"/>
            <a:ext cx="1307594" cy="494209"/>
          </a:xfrm>
          <a:prstGeom prst="rect">
            <a:avLst/>
          </a:prstGeom>
        </p:spPr>
      </p:pic>
      <p:pic>
        <p:nvPicPr>
          <p:cNvPr id="65" name="64 Imagen" descr="radioeuskad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429000"/>
            <a:ext cx="1118711" cy="488633"/>
          </a:xfrm>
          <a:prstGeom prst="rect">
            <a:avLst/>
          </a:prstGeom>
        </p:spPr>
      </p:pic>
      <p:pic>
        <p:nvPicPr>
          <p:cNvPr id="66" name="65 Imagen" descr="gazte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4008" y="3356992"/>
            <a:ext cx="1068080" cy="571969"/>
          </a:xfrm>
          <a:prstGeom prst="rect">
            <a:avLst/>
          </a:prstGeom>
        </p:spPr>
      </p:pic>
      <p:pic>
        <p:nvPicPr>
          <p:cNvPr id="67" name="66 Imagen" descr="eitbmusik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99991" y="4293096"/>
            <a:ext cx="1234937" cy="504056"/>
          </a:xfrm>
          <a:prstGeom prst="rect">
            <a:avLst/>
          </a:prstGeom>
        </p:spPr>
      </p:pic>
      <p:pic>
        <p:nvPicPr>
          <p:cNvPr id="73" name="72 Imagen" descr="euskadiirrati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157557" y="3933056"/>
            <a:ext cx="1200186" cy="509170"/>
          </a:xfrm>
          <a:prstGeom prst="rect">
            <a:avLst/>
          </a:prstGeom>
        </p:spPr>
      </p:pic>
      <p:pic>
        <p:nvPicPr>
          <p:cNvPr id="74" name="73 Imagen" descr="eitb sin fondo tamaño TORT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20272" y="5373216"/>
            <a:ext cx="1420490" cy="637945"/>
          </a:xfrm>
          <a:prstGeom prst="rect">
            <a:avLst/>
          </a:prstGeom>
        </p:spPr>
      </p:pic>
      <p:pic>
        <p:nvPicPr>
          <p:cNvPr id="76" name="75 Imagen" descr="etb1 copy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67544" y="4365104"/>
            <a:ext cx="799372" cy="270083"/>
          </a:xfrm>
          <a:prstGeom prst="rect">
            <a:avLst/>
          </a:prstGeom>
        </p:spPr>
      </p:pic>
      <p:pic>
        <p:nvPicPr>
          <p:cNvPr id="77" name="76 Imagen" descr="etb2 copy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331640" y="4365104"/>
            <a:ext cx="795621" cy="268208"/>
          </a:xfrm>
          <a:prstGeom prst="rect">
            <a:avLst/>
          </a:prstGeom>
        </p:spPr>
      </p:pic>
      <p:pic>
        <p:nvPicPr>
          <p:cNvPr id="78" name="77 Imagen" descr="etb3 copy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195736" y="4365104"/>
            <a:ext cx="796746" cy="267082"/>
          </a:xfrm>
          <a:prstGeom prst="rect">
            <a:avLst/>
          </a:prstGeom>
        </p:spPr>
      </p:pic>
      <p:pic>
        <p:nvPicPr>
          <p:cNvPr id="79" name="78 Imagen" descr="etb4 copy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95536" y="4725144"/>
            <a:ext cx="795996" cy="266707"/>
          </a:xfrm>
          <a:prstGeom prst="rect">
            <a:avLst/>
          </a:prstGeom>
        </p:spPr>
      </p:pic>
      <p:pic>
        <p:nvPicPr>
          <p:cNvPr id="81" name="80 Imagen" descr="canal_vasco copy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71600" y="5085184"/>
            <a:ext cx="1512168" cy="320395"/>
          </a:xfrm>
          <a:prstGeom prst="rect">
            <a:avLst/>
          </a:prstGeom>
        </p:spPr>
      </p:pic>
      <p:pic>
        <p:nvPicPr>
          <p:cNvPr id="82" name="81 Imagen" descr="etb_sat copy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331640" y="4725144"/>
            <a:ext cx="1471836" cy="357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" name="Rectangle 20"/>
          <p:cNvSpPr>
            <a:spLocks noGrp="1" noChangeArrowheads="1"/>
          </p:cNvSpPr>
          <p:nvPr>
            <p:ph type="title"/>
          </p:nvPr>
        </p:nvSpPr>
        <p:spPr>
          <a:xfrm>
            <a:off x="3739455" y="476672"/>
            <a:ext cx="5153025" cy="427037"/>
          </a:xfrm>
        </p:spPr>
        <p:txBody>
          <a:bodyPr wrap="square"/>
          <a:lstStyle/>
          <a:p>
            <a:pPr>
              <a:defRPr/>
            </a:pPr>
            <a:r>
              <a:rPr lang="es-ES_tradnl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2016/2017 </a:t>
            </a:r>
            <a:r>
              <a:rPr lang="es-ES_tradnl" sz="2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EiTB</a:t>
            </a:r>
            <a:r>
              <a:rPr lang="es-ES_tradnl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2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Taldeko</a:t>
            </a:r>
            <a:r>
              <a:rPr lang="es-ES_tradnl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2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Bekak</a:t>
            </a:r>
            <a:r>
              <a:rPr lang="es-ES_tradnl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endParaRPr lang="es-ES" sz="2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</p:txBody>
      </p:sp>
      <p:sp>
        <p:nvSpPr>
          <p:cNvPr id="4099" name="Line 618"/>
          <p:cNvSpPr>
            <a:spLocks noChangeShapeType="1"/>
          </p:cNvSpPr>
          <p:nvPr/>
        </p:nvSpPr>
        <p:spPr bwMode="auto">
          <a:xfrm>
            <a:off x="3350568" y="1371824"/>
            <a:ext cx="17653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0" name="Line 620"/>
          <p:cNvSpPr>
            <a:spLocks noChangeShapeType="1"/>
          </p:cNvSpPr>
          <p:nvPr/>
        </p:nvSpPr>
        <p:spPr bwMode="auto">
          <a:xfrm>
            <a:off x="3429000" y="1524000"/>
            <a:ext cx="1765300" cy="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1" name="Line 621"/>
          <p:cNvSpPr>
            <a:spLocks noChangeShapeType="1"/>
          </p:cNvSpPr>
          <p:nvPr/>
        </p:nvSpPr>
        <p:spPr bwMode="auto">
          <a:xfrm>
            <a:off x="3429000" y="1157288"/>
            <a:ext cx="0" cy="182562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2" name="Line 623"/>
          <p:cNvSpPr>
            <a:spLocks noChangeShapeType="1"/>
          </p:cNvSpPr>
          <p:nvPr/>
        </p:nvSpPr>
        <p:spPr bwMode="auto">
          <a:xfrm>
            <a:off x="8305800" y="1157288"/>
            <a:ext cx="0" cy="182562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3" name="Line 644"/>
          <p:cNvSpPr>
            <a:spLocks noChangeShapeType="1"/>
          </p:cNvSpPr>
          <p:nvPr/>
        </p:nvSpPr>
        <p:spPr bwMode="auto">
          <a:xfrm>
            <a:off x="5115868" y="1371824"/>
            <a:ext cx="31115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4" name="Line 828"/>
          <p:cNvSpPr>
            <a:spLocks noChangeShapeType="1"/>
          </p:cNvSpPr>
          <p:nvPr/>
        </p:nvSpPr>
        <p:spPr bwMode="auto">
          <a:xfrm>
            <a:off x="3429000" y="1339850"/>
            <a:ext cx="0" cy="18415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5" name="Line 830"/>
          <p:cNvSpPr>
            <a:spLocks noChangeShapeType="1"/>
          </p:cNvSpPr>
          <p:nvPr/>
        </p:nvSpPr>
        <p:spPr bwMode="auto">
          <a:xfrm>
            <a:off x="8305800" y="1339850"/>
            <a:ext cx="0" cy="18415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6" name="Line 832"/>
          <p:cNvSpPr>
            <a:spLocks noChangeShapeType="1"/>
          </p:cNvSpPr>
          <p:nvPr/>
        </p:nvSpPr>
        <p:spPr bwMode="auto">
          <a:xfrm>
            <a:off x="5194300" y="1524000"/>
            <a:ext cx="3111500" cy="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7" name="Line 707"/>
          <p:cNvSpPr>
            <a:spLocks noChangeShapeType="1"/>
          </p:cNvSpPr>
          <p:nvPr/>
        </p:nvSpPr>
        <p:spPr bwMode="auto">
          <a:xfrm>
            <a:off x="3429000" y="1484784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8" name="Line 710"/>
          <p:cNvSpPr>
            <a:spLocks noChangeShapeType="1"/>
          </p:cNvSpPr>
          <p:nvPr/>
        </p:nvSpPr>
        <p:spPr bwMode="auto">
          <a:xfrm>
            <a:off x="3429000" y="20324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9" name="Line 711"/>
          <p:cNvSpPr>
            <a:spLocks noChangeShapeType="1"/>
          </p:cNvSpPr>
          <p:nvPr/>
        </p:nvSpPr>
        <p:spPr bwMode="auto">
          <a:xfrm>
            <a:off x="3429000" y="14847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0" name="Line 713"/>
          <p:cNvSpPr>
            <a:spLocks noChangeShapeType="1"/>
          </p:cNvSpPr>
          <p:nvPr/>
        </p:nvSpPr>
        <p:spPr bwMode="auto">
          <a:xfrm>
            <a:off x="8305800" y="14847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1" name="Line 836"/>
          <p:cNvSpPr>
            <a:spLocks noChangeShapeType="1"/>
          </p:cNvSpPr>
          <p:nvPr/>
        </p:nvSpPr>
        <p:spPr bwMode="auto">
          <a:xfrm>
            <a:off x="5181600" y="1484784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2" name="Line 837"/>
          <p:cNvSpPr>
            <a:spLocks noChangeShapeType="1"/>
          </p:cNvSpPr>
          <p:nvPr/>
        </p:nvSpPr>
        <p:spPr bwMode="auto">
          <a:xfrm>
            <a:off x="3429000" y="16673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3" name="Line 839"/>
          <p:cNvSpPr>
            <a:spLocks noChangeShapeType="1"/>
          </p:cNvSpPr>
          <p:nvPr/>
        </p:nvSpPr>
        <p:spPr bwMode="auto">
          <a:xfrm>
            <a:off x="8305800" y="16673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4" name="Line 841"/>
          <p:cNvSpPr>
            <a:spLocks noChangeShapeType="1"/>
          </p:cNvSpPr>
          <p:nvPr/>
        </p:nvSpPr>
        <p:spPr bwMode="auto">
          <a:xfrm>
            <a:off x="3429000" y="18499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5" name="Line 845"/>
          <p:cNvSpPr>
            <a:spLocks noChangeShapeType="1"/>
          </p:cNvSpPr>
          <p:nvPr/>
        </p:nvSpPr>
        <p:spPr bwMode="auto">
          <a:xfrm>
            <a:off x="8305800" y="18499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6" name="Line 847"/>
          <p:cNvSpPr>
            <a:spLocks noChangeShapeType="1"/>
          </p:cNvSpPr>
          <p:nvPr/>
        </p:nvSpPr>
        <p:spPr bwMode="auto">
          <a:xfrm>
            <a:off x="5181600" y="20324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7" name="Line 776"/>
          <p:cNvSpPr>
            <a:spLocks noChangeShapeType="1"/>
          </p:cNvSpPr>
          <p:nvPr/>
        </p:nvSpPr>
        <p:spPr bwMode="auto">
          <a:xfrm>
            <a:off x="3429000" y="2094384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8" name="Line 779"/>
          <p:cNvSpPr>
            <a:spLocks noChangeShapeType="1"/>
          </p:cNvSpPr>
          <p:nvPr/>
        </p:nvSpPr>
        <p:spPr bwMode="auto">
          <a:xfrm>
            <a:off x="3429000" y="26420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9" name="Line 780"/>
          <p:cNvSpPr>
            <a:spLocks noChangeShapeType="1"/>
          </p:cNvSpPr>
          <p:nvPr/>
        </p:nvSpPr>
        <p:spPr bwMode="auto">
          <a:xfrm>
            <a:off x="3429000" y="20943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0" name="Line 782"/>
          <p:cNvSpPr>
            <a:spLocks noChangeShapeType="1"/>
          </p:cNvSpPr>
          <p:nvPr/>
        </p:nvSpPr>
        <p:spPr bwMode="auto">
          <a:xfrm>
            <a:off x="8305800" y="20943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1" name="Line 33"/>
          <p:cNvSpPr>
            <a:spLocks noChangeShapeType="1"/>
          </p:cNvSpPr>
          <p:nvPr/>
        </p:nvSpPr>
        <p:spPr bwMode="auto">
          <a:xfrm>
            <a:off x="5181600" y="2094384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2" name="Line 34"/>
          <p:cNvSpPr>
            <a:spLocks noChangeShapeType="1"/>
          </p:cNvSpPr>
          <p:nvPr/>
        </p:nvSpPr>
        <p:spPr bwMode="auto">
          <a:xfrm>
            <a:off x="3429000" y="22769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3" name="Line 36"/>
          <p:cNvSpPr>
            <a:spLocks noChangeShapeType="1"/>
          </p:cNvSpPr>
          <p:nvPr/>
        </p:nvSpPr>
        <p:spPr bwMode="auto">
          <a:xfrm>
            <a:off x="8305800" y="22769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4" name="Line 38"/>
          <p:cNvSpPr>
            <a:spLocks noChangeShapeType="1"/>
          </p:cNvSpPr>
          <p:nvPr/>
        </p:nvSpPr>
        <p:spPr bwMode="auto">
          <a:xfrm>
            <a:off x="3429000" y="24595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5" name="Line 42"/>
          <p:cNvSpPr>
            <a:spLocks noChangeShapeType="1"/>
          </p:cNvSpPr>
          <p:nvPr/>
        </p:nvSpPr>
        <p:spPr bwMode="auto">
          <a:xfrm>
            <a:off x="8305800" y="24595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6" name="Line 44"/>
          <p:cNvSpPr>
            <a:spLocks noChangeShapeType="1"/>
          </p:cNvSpPr>
          <p:nvPr/>
        </p:nvSpPr>
        <p:spPr bwMode="auto">
          <a:xfrm>
            <a:off x="5181600" y="26420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7" name="Line 785"/>
          <p:cNvSpPr>
            <a:spLocks noChangeShapeType="1"/>
          </p:cNvSpPr>
          <p:nvPr/>
        </p:nvSpPr>
        <p:spPr bwMode="auto">
          <a:xfrm>
            <a:off x="683568" y="1357536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t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8" name="Line 786"/>
          <p:cNvSpPr>
            <a:spLocks noChangeShapeType="1"/>
          </p:cNvSpPr>
          <p:nvPr/>
        </p:nvSpPr>
        <p:spPr bwMode="auto">
          <a:xfrm>
            <a:off x="762000" y="1524000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t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9" name="Line 787"/>
          <p:cNvSpPr>
            <a:spLocks noChangeShapeType="1"/>
          </p:cNvSpPr>
          <p:nvPr/>
        </p:nvSpPr>
        <p:spPr bwMode="auto">
          <a:xfrm>
            <a:off x="762000" y="1143000"/>
            <a:ext cx="0" cy="3810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t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0" name="Line 788"/>
          <p:cNvSpPr>
            <a:spLocks noChangeShapeType="1"/>
          </p:cNvSpPr>
          <p:nvPr/>
        </p:nvSpPr>
        <p:spPr bwMode="auto">
          <a:xfrm>
            <a:off x="3276600" y="1143000"/>
            <a:ext cx="0" cy="3810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t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1" name="Line 794"/>
          <p:cNvSpPr>
            <a:spLocks noChangeShapeType="1"/>
          </p:cNvSpPr>
          <p:nvPr/>
        </p:nvSpPr>
        <p:spPr bwMode="auto">
          <a:xfrm>
            <a:off x="762000" y="14990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2" name="Line 795"/>
          <p:cNvSpPr>
            <a:spLocks noChangeShapeType="1"/>
          </p:cNvSpPr>
          <p:nvPr/>
        </p:nvSpPr>
        <p:spPr bwMode="auto">
          <a:xfrm>
            <a:off x="762000" y="20324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3" name="Line 796"/>
          <p:cNvSpPr>
            <a:spLocks noChangeShapeType="1"/>
          </p:cNvSpPr>
          <p:nvPr/>
        </p:nvSpPr>
        <p:spPr bwMode="auto">
          <a:xfrm>
            <a:off x="762000" y="14990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4" name="Line 797"/>
          <p:cNvSpPr>
            <a:spLocks noChangeShapeType="1"/>
          </p:cNvSpPr>
          <p:nvPr/>
        </p:nvSpPr>
        <p:spPr bwMode="auto">
          <a:xfrm>
            <a:off x="3276600" y="14990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5" name="Line 800"/>
          <p:cNvSpPr>
            <a:spLocks noChangeShapeType="1"/>
          </p:cNvSpPr>
          <p:nvPr/>
        </p:nvSpPr>
        <p:spPr bwMode="auto">
          <a:xfrm>
            <a:off x="762000" y="210232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6" name="Line 801"/>
          <p:cNvSpPr>
            <a:spLocks noChangeShapeType="1"/>
          </p:cNvSpPr>
          <p:nvPr/>
        </p:nvSpPr>
        <p:spPr bwMode="auto">
          <a:xfrm>
            <a:off x="762000" y="26420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7" name="Line 802"/>
          <p:cNvSpPr>
            <a:spLocks noChangeShapeType="1"/>
          </p:cNvSpPr>
          <p:nvPr/>
        </p:nvSpPr>
        <p:spPr bwMode="auto">
          <a:xfrm>
            <a:off x="762000" y="2102321"/>
            <a:ext cx="0" cy="53975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8" name="Line 803"/>
          <p:cNvSpPr>
            <a:spLocks noChangeShapeType="1"/>
          </p:cNvSpPr>
          <p:nvPr/>
        </p:nvSpPr>
        <p:spPr bwMode="auto">
          <a:xfrm>
            <a:off x="3276600" y="2102321"/>
            <a:ext cx="0" cy="53975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9" name="Line 806"/>
          <p:cNvSpPr>
            <a:spLocks noChangeShapeType="1"/>
          </p:cNvSpPr>
          <p:nvPr/>
        </p:nvSpPr>
        <p:spPr bwMode="auto">
          <a:xfrm>
            <a:off x="762000" y="27944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0" name="Line 807"/>
          <p:cNvSpPr>
            <a:spLocks noChangeShapeType="1"/>
          </p:cNvSpPr>
          <p:nvPr/>
        </p:nvSpPr>
        <p:spPr bwMode="auto">
          <a:xfrm>
            <a:off x="762000" y="32516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1" name="Line 808"/>
          <p:cNvSpPr>
            <a:spLocks noChangeShapeType="1"/>
          </p:cNvSpPr>
          <p:nvPr/>
        </p:nvSpPr>
        <p:spPr bwMode="auto">
          <a:xfrm>
            <a:off x="762000" y="27182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2" name="Line 809"/>
          <p:cNvSpPr>
            <a:spLocks noChangeShapeType="1"/>
          </p:cNvSpPr>
          <p:nvPr/>
        </p:nvSpPr>
        <p:spPr bwMode="auto">
          <a:xfrm>
            <a:off x="3276600" y="27182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3" name="Line 812"/>
          <p:cNvSpPr>
            <a:spLocks noChangeShapeType="1"/>
          </p:cNvSpPr>
          <p:nvPr/>
        </p:nvSpPr>
        <p:spPr bwMode="auto">
          <a:xfrm>
            <a:off x="762000" y="37850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4" name="Line 813"/>
          <p:cNvSpPr>
            <a:spLocks noChangeShapeType="1"/>
          </p:cNvSpPr>
          <p:nvPr/>
        </p:nvSpPr>
        <p:spPr bwMode="auto">
          <a:xfrm>
            <a:off x="762000" y="43184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5" name="Line 814"/>
          <p:cNvSpPr>
            <a:spLocks noChangeShapeType="1"/>
          </p:cNvSpPr>
          <p:nvPr/>
        </p:nvSpPr>
        <p:spPr bwMode="auto">
          <a:xfrm>
            <a:off x="762000" y="37850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6" name="Line 815"/>
          <p:cNvSpPr>
            <a:spLocks noChangeShapeType="1"/>
          </p:cNvSpPr>
          <p:nvPr/>
        </p:nvSpPr>
        <p:spPr bwMode="auto">
          <a:xfrm>
            <a:off x="3276600" y="37850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7" name="Line 818"/>
          <p:cNvSpPr>
            <a:spLocks noChangeShapeType="1"/>
          </p:cNvSpPr>
          <p:nvPr/>
        </p:nvSpPr>
        <p:spPr bwMode="auto">
          <a:xfrm>
            <a:off x="762000" y="33278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8" name="Line 819"/>
          <p:cNvSpPr>
            <a:spLocks noChangeShapeType="1"/>
          </p:cNvSpPr>
          <p:nvPr/>
        </p:nvSpPr>
        <p:spPr bwMode="auto">
          <a:xfrm>
            <a:off x="762000" y="3723159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9" name="Line 820"/>
          <p:cNvSpPr>
            <a:spLocks noChangeShapeType="1"/>
          </p:cNvSpPr>
          <p:nvPr/>
        </p:nvSpPr>
        <p:spPr bwMode="auto">
          <a:xfrm>
            <a:off x="762000" y="3327871"/>
            <a:ext cx="0" cy="39528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0" name="Line 821"/>
          <p:cNvSpPr>
            <a:spLocks noChangeShapeType="1"/>
          </p:cNvSpPr>
          <p:nvPr/>
        </p:nvSpPr>
        <p:spPr bwMode="auto">
          <a:xfrm>
            <a:off x="3276600" y="3327871"/>
            <a:ext cx="0" cy="39528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1" name="Line 824"/>
          <p:cNvSpPr>
            <a:spLocks noChangeShapeType="1"/>
          </p:cNvSpPr>
          <p:nvPr/>
        </p:nvSpPr>
        <p:spPr bwMode="auto">
          <a:xfrm>
            <a:off x="762000" y="4385146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2" name="Line 825"/>
          <p:cNvSpPr>
            <a:spLocks noChangeShapeType="1"/>
          </p:cNvSpPr>
          <p:nvPr/>
        </p:nvSpPr>
        <p:spPr bwMode="auto">
          <a:xfrm>
            <a:off x="762000" y="4928071"/>
            <a:ext cx="25146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3" name="Line 826"/>
          <p:cNvSpPr>
            <a:spLocks noChangeShapeType="1"/>
          </p:cNvSpPr>
          <p:nvPr/>
        </p:nvSpPr>
        <p:spPr bwMode="auto">
          <a:xfrm>
            <a:off x="762000" y="4385146"/>
            <a:ext cx="0" cy="5429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4" name="Line 827"/>
          <p:cNvSpPr>
            <a:spLocks noChangeShapeType="1"/>
          </p:cNvSpPr>
          <p:nvPr/>
        </p:nvSpPr>
        <p:spPr bwMode="auto">
          <a:xfrm>
            <a:off x="3276600" y="4385146"/>
            <a:ext cx="0" cy="5429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5" name="Line 890"/>
          <p:cNvSpPr>
            <a:spLocks noChangeShapeType="1"/>
          </p:cNvSpPr>
          <p:nvPr/>
        </p:nvSpPr>
        <p:spPr bwMode="auto">
          <a:xfrm>
            <a:off x="3429000" y="2703984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6" name="Line 893"/>
          <p:cNvSpPr>
            <a:spLocks noChangeShapeType="1"/>
          </p:cNvSpPr>
          <p:nvPr/>
        </p:nvSpPr>
        <p:spPr bwMode="auto">
          <a:xfrm>
            <a:off x="3429000" y="32516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7" name="Line 894"/>
          <p:cNvSpPr>
            <a:spLocks noChangeShapeType="1"/>
          </p:cNvSpPr>
          <p:nvPr/>
        </p:nvSpPr>
        <p:spPr bwMode="auto">
          <a:xfrm>
            <a:off x="3429000" y="27039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8" name="Line 896"/>
          <p:cNvSpPr>
            <a:spLocks noChangeShapeType="1"/>
          </p:cNvSpPr>
          <p:nvPr/>
        </p:nvSpPr>
        <p:spPr bwMode="auto">
          <a:xfrm>
            <a:off x="8305800" y="270398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9" name="Line 967"/>
          <p:cNvSpPr>
            <a:spLocks noChangeShapeType="1"/>
          </p:cNvSpPr>
          <p:nvPr/>
        </p:nvSpPr>
        <p:spPr bwMode="auto">
          <a:xfrm>
            <a:off x="5181600" y="2703984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0" name="Line 968"/>
          <p:cNvSpPr>
            <a:spLocks noChangeShapeType="1"/>
          </p:cNvSpPr>
          <p:nvPr/>
        </p:nvSpPr>
        <p:spPr bwMode="auto">
          <a:xfrm>
            <a:off x="3429000" y="28865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1" name="Line 970"/>
          <p:cNvSpPr>
            <a:spLocks noChangeShapeType="1"/>
          </p:cNvSpPr>
          <p:nvPr/>
        </p:nvSpPr>
        <p:spPr bwMode="auto">
          <a:xfrm>
            <a:off x="8305800" y="288654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2" name="Line 972"/>
          <p:cNvSpPr>
            <a:spLocks noChangeShapeType="1"/>
          </p:cNvSpPr>
          <p:nvPr/>
        </p:nvSpPr>
        <p:spPr bwMode="auto">
          <a:xfrm>
            <a:off x="3429000" y="30691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3" name="Line 976"/>
          <p:cNvSpPr>
            <a:spLocks noChangeShapeType="1"/>
          </p:cNvSpPr>
          <p:nvPr/>
        </p:nvSpPr>
        <p:spPr bwMode="auto">
          <a:xfrm>
            <a:off x="8305800" y="3069109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4" name="Line 978"/>
          <p:cNvSpPr>
            <a:spLocks noChangeShapeType="1"/>
          </p:cNvSpPr>
          <p:nvPr/>
        </p:nvSpPr>
        <p:spPr bwMode="auto">
          <a:xfrm>
            <a:off x="5181600" y="32516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5" name="Line 77"/>
          <p:cNvSpPr>
            <a:spLocks noChangeShapeType="1"/>
          </p:cNvSpPr>
          <p:nvPr/>
        </p:nvSpPr>
        <p:spPr bwMode="auto">
          <a:xfrm>
            <a:off x="744538" y="5004271"/>
            <a:ext cx="2532062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6" name="Line 78"/>
          <p:cNvSpPr>
            <a:spLocks noChangeShapeType="1"/>
          </p:cNvSpPr>
          <p:nvPr/>
        </p:nvSpPr>
        <p:spPr bwMode="auto">
          <a:xfrm>
            <a:off x="744538" y="5537671"/>
            <a:ext cx="2532062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7" name="Line 79"/>
          <p:cNvSpPr>
            <a:spLocks noChangeShapeType="1"/>
          </p:cNvSpPr>
          <p:nvPr/>
        </p:nvSpPr>
        <p:spPr bwMode="auto">
          <a:xfrm>
            <a:off x="744538" y="50042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8" name="Line 80"/>
          <p:cNvSpPr>
            <a:spLocks noChangeShapeType="1"/>
          </p:cNvSpPr>
          <p:nvPr/>
        </p:nvSpPr>
        <p:spPr bwMode="auto">
          <a:xfrm>
            <a:off x="3276600" y="50042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9" name="Line 83"/>
          <p:cNvSpPr>
            <a:spLocks noChangeShapeType="1"/>
          </p:cNvSpPr>
          <p:nvPr/>
        </p:nvSpPr>
        <p:spPr bwMode="auto">
          <a:xfrm>
            <a:off x="762000" y="5613871"/>
            <a:ext cx="2532063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0" name="Line 84"/>
          <p:cNvSpPr>
            <a:spLocks noChangeShapeType="1"/>
          </p:cNvSpPr>
          <p:nvPr/>
        </p:nvSpPr>
        <p:spPr bwMode="auto">
          <a:xfrm>
            <a:off x="762000" y="6147271"/>
            <a:ext cx="2532063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1" name="Line 85"/>
          <p:cNvSpPr>
            <a:spLocks noChangeShapeType="1"/>
          </p:cNvSpPr>
          <p:nvPr/>
        </p:nvSpPr>
        <p:spPr bwMode="auto">
          <a:xfrm>
            <a:off x="762000" y="56138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2" name="Line 86"/>
          <p:cNvSpPr>
            <a:spLocks noChangeShapeType="1"/>
          </p:cNvSpPr>
          <p:nvPr/>
        </p:nvSpPr>
        <p:spPr bwMode="auto">
          <a:xfrm>
            <a:off x="3294063" y="5613871"/>
            <a:ext cx="0" cy="53340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3" name="Line 129"/>
          <p:cNvSpPr>
            <a:spLocks noChangeShapeType="1"/>
          </p:cNvSpPr>
          <p:nvPr/>
        </p:nvSpPr>
        <p:spPr bwMode="auto">
          <a:xfrm>
            <a:off x="3429000" y="3342159"/>
            <a:ext cx="17653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4" name="Line 130"/>
          <p:cNvSpPr>
            <a:spLocks noChangeShapeType="1"/>
          </p:cNvSpPr>
          <p:nvPr/>
        </p:nvSpPr>
        <p:spPr bwMode="auto">
          <a:xfrm>
            <a:off x="3429000" y="3708871"/>
            <a:ext cx="1765300" cy="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5" name="Line 131"/>
          <p:cNvSpPr>
            <a:spLocks noChangeShapeType="1"/>
          </p:cNvSpPr>
          <p:nvPr/>
        </p:nvSpPr>
        <p:spPr bwMode="auto">
          <a:xfrm>
            <a:off x="3429000" y="3342159"/>
            <a:ext cx="0" cy="182562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6" name="Line 132"/>
          <p:cNvSpPr>
            <a:spLocks noChangeShapeType="1"/>
          </p:cNvSpPr>
          <p:nvPr/>
        </p:nvSpPr>
        <p:spPr bwMode="auto">
          <a:xfrm>
            <a:off x="8305800" y="3342159"/>
            <a:ext cx="0" cy="182562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7" name="Line 133"/>
          <p:cNvSpPr>
            <a:spLocks noChangeShapeType="1"/>
          </p:cNvSpPr>
          <p:nvPr/>
        </p:nvSpPr>
        <p:spPr bwMode="auto">
          <a:xfrm>
            <a:off x="5194300" y="3342159"/>
            <a:ext cx="31115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8" name="Line 136"/>
          <p:cNvSpPr>
            <a:spLocks noChangeShapeType="1"/>
          </p:cNvSpPr>
          <p:nvPr/>
        </p:nvSpPr>
        <p:spPr bwMode="auto">
          <a:xfrm>
            <a:off x="3429000" y="3524721"/>
            <a:ext cx="0" cy="18415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9" name="Line 137"/>
          <p:cNvSpPr>
            <a:spLocks noChangeShapeType="1"/>
          </p:cNvSpPr>
          <p:nvPr/>
        </p:nvSpPr>
        <p:spPr bwMode="auto">
          <a:xfrm>
            <a:off x="8305800" y="3524721"/>
            <a:ext cx="0" cy="18415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0" name="Line 138"/>
          <p:cNvSpPr>
            <a:spLocks noChangeShapeType="1"/>
          </p:cNvSpPr>
          <p:nvPr/>
        </p:nvSpPr>
        <p:spPr bwMode="auto">
          <a:xfrm>
            <a:off x="5194300" y="3708871"/>
            <a:ext cx="3111500" cy="0"/>
          </a:xfrm>
          <a:prstGeom prst="line">
            <a:avLst/>
          </a:prstGeom>
          <a:noFill/>
          <a:ln w="28575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1" name="Line 147"/>
          <p:cNvSpPr>
            <a:spLocks noChangeShapeType="1"/>
          </p:cNvSpPr>
          <p:nvPr/>
        </p:nvSpPr>
        <p:spPr bwMode="auto">
          <a:xfrm>
            <a:off x="3429000" y="56138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2" name="Line 150"/>
          <p:cNvSpPr>
            <a:spLocks noChangeShapeType="1"/>
          </p:cNvSpPr>
          <p:nvPr/>
        </p:nvSpPr>
        <p:spPr bwMode="auto">
          <a:xfrm>
            <a:off x="3429000" y="6161559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3" name="Line 151"/>
          <p:cNvSpPr>
            <a:spLocks noChangeShapeType="1"/>
          </p:cNvSpPr>
          <p:nvPr/>
        </p:nvSpPr>
        <p:spPr bwMode="auto">
          <a:xfrm>
            <a:off x="3429000" y="56138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4" name="Line 153"/>
          <p:cNvSpPr>
            <a:spLocks noChangeShapeType="1"/>
          </p:cNvSpPr>
          <p:nvPr/>
        </p:nvSpPr>
        <p:spPr bwMode="auto">
          <a:xfrm>
            <a:off x="8305800" y="56138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5" name="Line 154"/>
          <p:cNvSpPr>
            <a:spLocks noChangeShapeType="1"/>
          </p:cNvSpPr>
          <p:nvPr/>
        </p:nvSpPr>
        <p:spPr bwMode="auto">
          <a:xfrm>
            <a:off x="5181600" y="56138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6" name="Line 155"/>
          <p:cNvSpPr>
            <a:spLocks noChangeShapeType="1"/>
          </p:cNvSpPr>
          <p:nvPr/>
        </p:nvSpPr>
        <p:spPr bwMode="auto">
          <a:xfrm>
            <a:off x="3429000" y="57964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7" name="Line 156"/>
          <p:cNvSpPr>
            <a:spLocks noChangeShapeType="1"/>
          </p:cNvSpPr>
          <p:nvPr/>
        </p:nvSpPr>
        <p:spPr bwMode="auto">
          <a:xfrm>
            <a:off x="8305800" y="57964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8" name="Line 157"/>
          <p:cNvSpPr>
            <a:spLocks noChangeShapeType="1"/>
          </p:cNvSpPr>
          <p:nvPr/>
        </p:nvSpPr>
        <p:spPr bwMode="auto">
          <a:xfrm>
            <a:off x="3429000" y="59789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9" name="Line 158"/>
          <p:cNvSpPr>
            <a:spLocks noChangeShapeType="1"/>
          </p:cNvSpPr>
          <p:nvPr/>
        </p:nvSpPr>
        <p:spPr bwMode="auto">
          <a:xfrm>
            <a:off x="8305800" y="59789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0" name="Line 159"/>
          <p:cNvSpPr>
            <a:spLocks noChangeShapeType="1"/>
          </p:cNvSpPr>
          <p:nvPr/>
        </p:nvSpPr>
        <p:spPr bwMode="auto">
          <a:xfrm>
            <a:off x="5181600" y="6161559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1" name="Line 167"/>
          <p:cNvSpPr>
            <a:spLocks noChangeShapeType="1"/>
          </p:cNvSpPr>
          <p:nvPr/>
        </p:nvSpPr>
        <p:spPr bwMode="auto">
          <a:xfrm>
            <a:off x="3429000" y="50042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2" name="Line 170"/>
          <p:cNvSpPr>
            <a:spLocks noChangeShapeType="1"/>
          </p:cNvSpPr>
          <p:nvPr/>
        </p:nvSpPr>
        <p:spPr bwMode="auto">
          <a:xfrm>
            <a:off x="3429000" y="5551959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3" name="Line 171"/>
          <p:cNvSpPr>
            <a:spLocks noChangeShapeType="1"/>
          </p:cNvSpPr>
          <p:nvPr/>
        </p:nvSpPr>
        <p:spPr bwMode="auto">
          <a:xfrm>
            <a:off x="3429000" y="50042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4" name="Line 173"/>
          <p:cNvSpPr>
            <a:spLocks noChangeShapeType="1"/>
          </p:cNvSpPr>
          <p:nvPr/>
        </p:nvSpPr>
        <p:spPr bwMode="auto">
          <a:xfrm>
            <a:off x="8305800" y="50042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5" name="Line 174"/>
          <p:cNvSpPr>
            <a:spLocks noChangeShapeType="1"/>
          </p:cNvSpPr>
          <p:nvPr/>
        </p:nvSpPr>
        <p:spPr bwMode="auto">
          <a:xfrm>
            <a:off x="5181600" y="50042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6" name="Line 175"/>
          <p:cNvSpPr>
            <a:spLocks noChangeShapeType="1"/>
          </p:cNvSpPr>
          <p:nvPr/>
        </p:nvSpPr>
        <p:spPr bwMode="auto">
          <a:xfrm>
            <a:off x="3429000" y="51868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7" name="Line 176"/>
          <p:cNvSpPr>
            <a:spLocks noChangeShapeType="1"/>
          </p:cNvSpPr>
          <p:nvPr/>
        </p:nvSpPr>
        <p:spPr bwMode="auto">
          <a:xfrm>
            <a:off x="8305800" y="51868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8" name="Line 177"/>
          <p:cNvSpPr>
            <a:spLocks noChangeShapeType="1"/>
          </p:cNvSpPr>
          <p:nvPr/>
        </p:nvSpPr>
        <p:spPr bwMode="auto">
          <a:xfrm>
            <a:off x="3429000" y="53693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99" name="Line 178"/>
          <p:cNvSpPr>
            <a:spLocks noChangeShapeType="1"/>
          </p:cNvSpPr>
          <p:nvPr/>
        </p:nvSpPr>
        <p:spPr bwMode="auto">
          <a:xfrm>
            <a:off x="8305800" y="53693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0" name="Line 179"/>
          <p:cNvSpPr>
            <a:spLocks noChangeShapeType="1"/>
          </p:cNvSpPr>
          <p:nvPr/>
        </p:nvSpPr>
        <p:spPr bwMode="auto">
          <a:xfrm>
            <a:off x="5181600" y="5551959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1" name="Line 187"/>
          <p:cNvSpPr>
            <a:spLocks noChangeShapeType="1"/>
          </p:cNvSpPr>
          <p:nvPr/>
        </p:nvSpPr>
        <p:spPr bwMode="auto">
          <a:xfrm>
            <a:off x="3429000" y="4394671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2" name="Line 190"/>
          <p:cNvSpPr>
            <a:spLocks noChangeShapeType="1"/>
          </p:cNvSpPr>
          <p:nvPr/>
        </p:nvSpPr>
        <p:spPr bwMode="auto">
          <a:xfrm>
            <a:off x="3429000" y="4942359"/>
            <a:ext cx="17526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3" name="Line 191"/>
          <p:cNvSpPr>
            <a:spLocks noChangeShapeType="1"/>
          </p:cNvSpPr>
          <p:nvPr/>
        </p:nvSpPr>
        <p:spPr bwMode="auto">
          <a:xfrm>
            <a:off x="3429000" y="43946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4" name="Line 193"/>
          <p:cNvSpPr>
            <a:spLocks noChangeShapeType="1"/>
          </p:cNvSpPr>
          <p:nvPr/>
        </p:nvSpPr>
        <p:spPr bwMode="auto">
          <a:xfrm>
            <a:off x="8305800" y="4394671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5" name="Line 194"/>
          <p:cNvSpPr>
            <a:spLocks noChangeShapeType="1"/>
          </p:cNvSpPr>
          <p:nvPr/>
        </p:nvSpPr>
        <p:spPr bwMode="auto">
          <a:xfrm>
            <a:off x="5181600" y="4394671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6" name="Line 195"/>
          <p:cNvSpPr>
            <a:spLocks noChangeShapeType="1"/>
          </p:cNvSpPr>
          <p:nvPr/>
        </p:nvSpPr>
        <p:spPr bwMode="auto">
          <a:xfrm>
            <a:off x="3429000" y="45772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7" name="Line 196"/>
          <p:cNvSpPr>
            <a:spLocks noChangeShapeType="1"/>
          </p:cNvSpPr>
          <p:nvPr/>
        </p:nvSpPr>
        <p:spPr bwMode="auto">
          <a:xfrm>
            <a:off x="8305800" y="4577234"/>
            <a:ext cx="0" cy="182562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8" name="Line 197"/>
          <p:cNvSpPr>
            <a:spLocks noChangeShapeType="1"/>
          </p:cNvSpPr>
          <p:nvPr/>
        </p:nvSpPr>
        <p:spPr bwMode="auto">
          <a:xfrm>
            <a:off x="3429000" y="47597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9" name="Line 198"/>
          <p:cNvSpPr>
            <a:spLocks noChangeShapeType="1"/>
          </p:cNvSpPr>
          <p:nvPr/>
        </p:nvSpPr>
        <p:spPr bwMode="auto">
          <a:xfrm>
            <a:off x="8305800" y="4759796"/>
            <a:ext cx="0" cy="182563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10" name="Line 199"/>
          <p:cNvSpPr>
            <a:spLocks noChangeShapeType="1"/>
          </p:cNvSpPr>
          <p:nvPr/>
        </p:nvSpPr>
        <p:spPr bwMode="auto">
          <a:xfrm>
            <a:off x="5181600" y="4942359"/>
            <a:ext cx="3124200" cy="0"/>
          </a:xfrm>
          <a:prstGeom prst="line">
            <a:avLst/>
          </a:prstGeom>
          <a:noFill/>
          <a:ln w="19050" cap="sq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11" name="Text Box 7"/>
          <p:cNvSpPr txBox="1">
            <a:spLocks noChangeArrowheads="1"/>
          </p:cNvSpPr>
          <p:nvPr/>
        </p:nvSpPr>
        <p:spPr bwMode="auto">
          <a:xfrm>
            <a:off x="1005831" y="1052736"/>
            <a:ext cx="7620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b="1" dirty="0">
                <a:solidFill>
                  <a:schemeClr val="bg1"/>
                </a:solidFill>
                <a:latin typeface="GillSans" pitchFamily="34" charset="0"/>
              </a:rPr>
              <a:t>    </a:t>
            </a:r>
            <a:r>
              <a:rPr lang="es-ES_tradnl" sz="1600" dirty="0">
                <a:solidFill>
                  <a:srgbClr val="008AC9"/>
                </a:solidFill>
                <a:latin typeface="GillSans" pitchFamily="34" charset="0"/>
              </a:rPr>
              <a:t>ENPRESA		BEKA KOPURUA	   HASIERA-BUKAERA</a:t>
            </a:r>
          </a:p>
        </p:txBody>
      </p:sp>
      <p:sp>
        <p:nvSpPr>
          <p:cNvPr id="4212" name="Line 651"/>
          <p:cNvSpPr>
            <a:spLocks noChangeShapeType="1"/>
          </p:cNvSpPr>
          <p:nvPr/>
        </p:nvSpPr>
        <p:spPr bwMode="auto">
          <a:xfrm>
            <a:off x="5440363" y="1189038"/>
            <a:ext cx="0" cy="3667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13" name="Line 652"/>
          <p:cNvSpPr>
            <a:spLocks noChangeShapeType="1"/>
          </p:cNvSpPr>
          <p:nvPr/>
        </p:nvSpPr>
        <p:spPr bwMode="auto">
          <a:xfrm>
            <a:off x="3675063" y="1371600"/>
            <a:ext cx="4876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14" name="Line 712"/>
          <p:cNvSpPr>
            <a:spLocks noChangeShapeType="1"/>
          </p:cNvSpPr>
          <p:nvPr/>
        </p:nvSpPr>
        <p:spPr bwMode="auto">
          <a:xfrm>
            <a:off x="5427663" y="1516534"/>
            <a:ext cx="0" cy="54768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15" name="Rectangle 770"/>
          <p:cNvSpPr>
            <a:spLocks noChangeArrowheads="1"/>
          </p:cNvSpPr>
          <p:nvPr/>
        </p:nvSpPr>
        <p:spPr bwMode="auto">
          <a:xfrm>
            <a:off x="5448511" y="1947861"/>
            <a:ext cx="3059635" cy="205395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16" name="Rectangle 771"/>
          <p:cNvSpPr>
            <a:spLocks noChangeArrowheads="1"/>
          </p:cNvSpPr>
          <p:nvPr/>
        </p:nvSpPr>
        <p:spPr bwMode="auto">
          <a:xfrm>
            <a:off x="3657600" y="1926109"/>
            <a:ext cx="18288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17" name="Rectangle 772"/>
          <p:cNvSpPr>
            <a:spLocks noChangeArrowheads="1"/>
          </p:cNvSpPr>
          <p:nvPr/>
        </p:nvSpPr>
        <p:spPr bwMode="auto">
          <a:xfrm>
            <a:off x="5410200" y="1748575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Otsaila</a:t>
            </a:r>
            <a:r>
              <a:rPr lang="es-ES_tradnl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</a:t>
            </a: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endParaRPr lang="es-ES" sz="10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18" name="Rectangle 773"/>
          <p:cNvSpPr>
            <a:spLocks noChangeArrowheads="1"/>
          </p:cNvSpPr>
          <p:nvPr/>
        </p:nvSpPr>
        <p:spPr bwMode="auto">
          <a:xfrm>
            <a:off x="3675063" y="1743546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19" name="Rectangle 774"/>
          <p:cNvSpPr>
            <a:spLocks noChangeArrowheads="1"/>
          </p:cNvSpPr>
          <p:nvPr/>
        </p:nvSpPr>
        <p:spPr bwMode="auto">
          <a:xfrm>
            <a:off x="5427663" y="1556792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2016ko </a:t>
            </a:r>
            <a:r>
              <a:rPr lang="es-ES_tradnl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20" name="Rectangle 775"/>
          <p:cNvSpPr>
            <a:spLocks noChangeArrowheads="1"/>
          </p:cNvSpPr>
          <p:nvPr/>
        </p:nvSpPr>
        <p:spPr bwMode="auto">
          <a:xfrm>
            <a:off x="3675063" y="1560984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21" name="Line 777"/>
          <p:cNvSpPr>
            <a:spLocks noChangeShapeType="1"/>
          </p:cNvSpPr>
          <p:nvPr/>
        </p:nvSpPr>
        <p:spPr bwMode="auto">
          <a:xfrm>
            <a:off x="3657600" y="1371600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22" name="Line 778"/>
          <p:cNvSpPr>
            <a:spLocks noChangeShapeType="1"/>
          </p:cNvSpPr>
          <p:nvPr/>
        </p:nvSpPr>
        <p:spPr bwMode="auto">
          <a:xfrm>
            <a:off x="3675063" y="1926109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23" name="Line 781"/>
          <p:cNvSpPr>
            <a:spLocks noChangeShapeType="1"/>
          </p:cNvSpPr>
          <p:nvPr/>
        </p:nvSpPr>
        <p:spPr bwMode="auto">
          <a:xfrm>
            <a:off x="5427663" y="1560984"/>
            <a:ext cx="0" cy="54768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24" name="Rectangle 799"/>
          <p:cNvSpPr>
            <a:spLocks noChangeArrowheads="1"/>
          </p:cNvSpPr>
          <p:nvPr/>
        </p:nvSpPr>
        <p:spPr bwMode="auto">
          <a:xfrm>
            <a:off x="1008063" y="1568921"/>
            <a:ext cx="2514600" cy="53975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ETB-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Albistegiak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GillSans" pitchFamily="34" charset="0"/>
            </a:endParaRPr>
          </a:p>
        </p:txBody>
      </p:sp>
      <p:sp>
        <p:nvSpPr>
          <p:cNvPr id="4225" name="Rectangle 805"/>
          <p:cNvSpPr>
            <a:spLocks noChangeArrowheads="1"/>
          </p:cNvSpPr>
          <p:nvPr/>
        </p:nvSpPr>
        <p:spPr bwMode="auto">
          <a:xfrm>
            <a:off x="1008063" y="2261071"/>
            <a:ext cx="2514600" cy="533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ETB-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Kirolak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GillSans" pitchFamily="34" charset="0"/>
            </a:endParaRPr>
          </a:p>
        </p:txBody>
      </p:sp>
      <p:sp>
        <p:nvSpPr>
          <p:cNvPr id="4226" name="Rectangle 811"/>
          <p:cNvSpPr>
            <a:spLocks noChangeArrowheads="1"/>
          </p:cNvSpPr>
          <p:nvPr/>
        </p:nvSpPr>
        <p:spPr bwMode="auto">
          <a:xfrm>
            <a:off x="1008063" y="3816821"/>
            <a:ext cx="2514600" cy="533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Radio Euskadi</a:t>
            </a:r>
          </a:p>
        </p:txBody>
      </p:sp>
      <p:sp>
        <p:nvSpPr>
          <p:cNvPr id="4227" name="Rectangle 817"/>
          <p:cNvSpPr>
            <a:spLocks noChangeArrowheads="1"/>
          </p:cNvSpPr>
          <p:nvPr/>
        </p:nvSpPr>
        <p:spPr bwMode="auto">
          <a:xfrm>
            <a:off x="1008063" y="2946871"/>
            <a:ext cx="2514600" cy="6096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ETB- </a:t>
            </a:r>
            <a:r>
              <a:rPr lang="es-ES" sz="2000" dirty="0" err="1">
                <a:latin typeface="GillSans" pitchFamily="34" charset="0"/>
              </a:rPr>
              <a:t>Errealizazioa</a:t>
            </a:r>
            <a:endParaRPr lang="es-ES" sz="2000" dirty="0">
              <a:latin typeface="GillSans" pitchFamily="34" charset="0"/>
            </a:endParaRPr>
          </a:p>
        </p:txBody>
      </p:sp>
      <p:sp>
        <p:nvSpPr>
          <p:cNvPr id="4228" name="Rectangle 823"/>
          <p:cNvSpPr>
            <a:spLocks noChangeArrowheads="1"/>
          </p:cNvSpPr>
          <p:nvPr/>
        </p:nvSpPr>
        <p:spPr bwMode="auto">
          <a:xfrm>
            <a:off x="1008063" y="4416896"/>
            <a:ext cx="2514600" cy="542925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Euskadi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Irratia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-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Gaztea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GillSans" pitchFamily="34" charset="0"/>
            </a:endParaRPr>
          </a:p>
        </p:txBody>
      </p:sp>
      <p:sp>
        <p:nvSpPr>
          <p:cNvPr id="4229" name="Rectangle 884"/>
          <p:cNvSpPr>
            <a:spLocks noChangeArrowheads="1"/>
          </p:cNvSpPr>
          <p:nvPr/>
        </p:nvSpPr>
        <p:spPr bwMode="auto">
          <a:xfrm>
            <a:off x="5427663" y="2611909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30" name="Rectangle 885"/>
          <p:cNvSpPr>
            <a:spLocks noChangeArrowheads="1"/>
          </p:cNvSpPr>
          <p:nvPr/>
        </p:nvSpPr>
        <p:spPr bwMode="auto">
          <a:xfrm>
            <a:off x="3675063" y="2611909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31" name="Rectangle 886"/>
          <p:cNvSpPr>
            <a:spLocks noChangeArrowheads="1"/>
          </p:cNvSpPr>
          <p:nvPr/>
        </p:nvSpPr>
        <p:spPr bwMode="auto">
          <a:xfrm>
            <a:off x="5427663" y="2429346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Otsaila 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32" name="Rectangle 887"/>
          <p:cNvSpPr>
            <a:spLocks noChangeArrowheads="1"/>
          </p:cNvSpPr>
          <p:nvPr/>
        </p:nvSpPr>
        <p:spPr bwMode="auto">
          <a:xfrm>
            <a:off x="3675063" y="2429346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33" name="Rectangle 889"/>
          <p:cNvSpPr>
            <a:spLocks noChangeArrowheads="1"/>
          </p:cNvSpPr>
          <p:nvPr/>
        </p:nvSpPr>
        <p:spPr bwMode="auto">
          <a:xfrm>
            <a:off x="3675063" y="2246784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34" name="Line 891"/>
          <p:cNvSpPr>
            <a:spLocks noChangeShapeType="1"/>
          </p:cNvSpPr>
          <p:nvPr/>
        </p:nvSpPr>
        <p:spPr bwMode="auto">
          <a:xfrm>
            <a:off x="3675063" y="2429346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5" name="Line 892"/>
          <p:cNvSpPr>
            <a:spLocks noChangeShapeType="1"/>
          </p:cNvSpPr>
          <p:nvPr/>
        </p:nvSpPr>
        <p:spPr bwMode="auto">
          <a:xfrm>
            <a:off x="3675063" y="2611909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6" name="Line 895"/>
          <p:cNvSpPr>
            <a:spLocks noChangeShapeType="1"/>
          </p:cNvSpPr>
          <p:nvPr/>
        </p:nvSpPr>
        <p:spPr bwMode="auto">
          <a:xfrm>
            <a:off x="5427663" y="2246784"/>
            <a:ext cx="0" cy="54768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7" name="Rectangle 76"/>
          <p:cNvSpPr>
            <a:spLocks noChangeArrowheads="1"/>
          </p:cNvSpPr>
          <p:nvPr/>
        </p:nvSpPr>
        <p:spPr bwMode="auto">
          <a:xfrm>
            <a:off x="990600" y="5036021"/>
            <a:ext cx="2532063" cy="533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Radio Vitoria</a:t>
            </a:r>
          </a:p>
        </p:txBody>
      </p:sp>
      <p:sp>
        <p:nvSpPr>
          <p:cNvPr id="4238" name="Rectangle 82"/>
          <p:cNvSpPr>
            <a:spLocks noChangeArrowheads="1"/>
          </p:cNvSpPr>
          <p:nvPr/>
        </p:nvSpPr>
        <p:spPr bwMode="auto">
          <a:xfrm>
            <a:off x="1008063" y="5645621"/>
            <a:ext cx="2532062" cy="533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Sans" pitchFamily="34" charset="0"/>
              </a:rPr>
              <a:t>eitb.eus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GillSans" pitchFamily="34" charset="0"/>
            </a:endParaRPr>
          </a:p>
        </p:txBody>
      </p:sp>
      <p:sp>
        <p:nvSpPr>
          <p:cNvPr id="4239" name="Rectangle 125"/>
          <p:cNvSpPr>
            <a:spLocks noChangeArrowheads="1"/>
          </p:cNvSpPr>
          <p:nvPr/>
        </p:nvSpPr>
        <p:spPr bwMode="auto">
          <a:xfrm>
            <a:off x="5440363" y="3143721"/>
            <a:ext cx="3111500" cy="184150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Otsaila 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0" name="Rectangle 126"/>
          <p:cNvSpPr>
            <a:spLocks noChangeArrowheads="1"/>
          </p:cNvSpPr>
          <p:nvPr/>
        </p:nvSpPr>
        <p:spPr bwMode="auto">
          <a:xfrm>
            <a:off x="3675063" y="3143721"/>
            <a:ext cx="1765300" cy="184150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1" name="Rectangle 127"/>
          <p:cNvSpPr>
            <a:spLocks noChangeArrowheads="1"/>
          </p:cNvSpPr>
          <p:nvPr/>
        </p:nvSpPr>
        <p:spPr bwMode="auto">
          <a:xfrm>
            <a:off x="5440363" y="2961159"/>
            <a:ext cx="31115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2016ko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2" name="Rectangle 128"/>
          <p:cNvSpPr>
            <a:spLocks noChangeArrowheads="1"/>
          </p:cNvSpPr>
          <p:nvPr/>
        </p:nvSpPr>
        <p:spPr bwMode="auto">
          <a:xfrm>
            <a:off x="3675063" y="2961159"/>
            <a:ext cx="17653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4243" name="Line 134"/>
          <p:cNvSpPr>
            <a:spLocks noChangeShapeType="1"/>
          </p:cNvSpPr>
          <p:nvPr/>
        </p:nvSpPr>
        <p:spPr bwMode="auto">
          <a:xfrm>
            <a:off x="5440363" y="2961159"/>
            <a:ext cx="0" cy="3667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135"/>
          <p:cNvSpPr>
            <a:spLocks noChangeShapeType="1"/>
          </p:cNvSpPr>
          <p:nvPr/>
        </p:nvSpPr>
        <p:spPr bwMode="auto">
          <a:xfrm>
            <a:off x="3675063" y="3143721"/>
            <a:ext cx="4876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Rectangle 141"/>
          <p:cNvSpPr>
            <a:spLocks noChangeArrowheads="1"/>
          </p:cNvSpPr>
          <p:nvPr/>
        </p:nvSpPr>
        <p:spPr bwMode="auto">
          <a:xfrm>
            <a:off x="5427663" y="6010746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6" name="Rectangle 142"/>
          <p:cNvSpPr>
            <a:spLocks noChangeArrowheads="1"/>
          </p:cNvSpPr>
          <p:nvPr/>
        </p:nvSpPr>
        <p:spPr bwMode="auto">
          <a:xfrm>
            <a:off x="3675063" y="6010746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7" name="Rectangle 143"/>
          <p:cNvSpPr>
            <a:spLocks noChangeArrowheads="1"/>
          </p:cNvSpPr>
          <p:nvPr/>
        </p:nvSpPr>
        <p:spPr bwMode="auto">
          <a:xfrm>
            <a:off x="5427663" y="5828184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Otsaila 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8" name="Rectangle 144"/>
          <p:cNvSpPr>
            <a:spLocks noChangeArrowheads="1"/>
          </p:cNvSpPr>
          <p:nvPr/>
        </p:nvSpPr>
        <p:spPr bwMode="auto">
          <a:xfrm>
            <a:off x="3675063" y="5828184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49" name="Rectangle 145"/>
          <p:cNvSpPr>
            <a:spLocks noChangeArrowheads="1"/>
          </p:cNvSpPr>
          <p:nvPr/>
        </p:nvSpPr>
        <p:spPr bwMode="auto">
          <a:xfrm>
            <a:off x="5427663" y="5645621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2016ko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50" name="Rectangle 146"/>
          <p:cNvSpPr>
            <a:spLocks noChangeArrowheads="1"/>
          </p:cNvSpPr>
          <p:nvPr/>
        </p:nvSpPr>
        <p:spPr bwMode="auto">
          <a:xfrm>
            <a:off x="3675063" y="5645621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51" name="Line 148"/>
          <p:cNvSpPr>
            <a:spLocks noChangeShapeType="1"/>
          </p:cNvSpPr>
          <p:nvPr/>
        </p:nvSpPr>
        <p:spPr bwMode="auto">
          <a:xfrm>
            <a:off x="3675063" y="5828184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52" name="Line 149"/>
          <p:cNvSpPr>
            <a:spLocks noChangeShapeType="1"/>
          </p:cNvSpPr>
          <p:nvPr/>
        </p:nvSpPr>
        <p:spPr bwMode="auto">
          <a:xfrm>
            <a:off x="3675063" y="6010746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53" name="Line 152"/>
          <p:cNvSpPr>
            <a:spLocks noChangeShapeType="1"/>
          </p:cNvSpPr>
          <p:nvPr/>
        </p:nvSpPr>
        <p:spPr bwMode="auto">
          <a:xfrm>
            <a:off x="5427663" y="5645621"/>
            <a:ext cx="0" cy="5476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54" name="Rectangle 162"/>
          <p:cNvSpPr>
            <a:spLocks noChangeArrowheads="1"/>
          </p:cNvSpPr>
          <p:nvPr/>
        </p:nvSpPr>
        <p:spPr bwMode="auto">
          <a:xfrm>
            <a:off x="3675063" y="5401146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3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55" name="Rectangle 163"/>
          <p:cNvSpPr>
            <a:spLocks noChangeArrowheads="1"/>
          </p:cNvSpPr>
          <p:nvPr/>
        </p:nvSpPr>
        <p:spPr bwMode="auto">
          <a:xfrm>
            <a:off x="5427663" y="5218584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Otsaila 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56" name="Rectangle 164"/>
          <p:cNvSpPr>
            <a:spLocks noChangeArrowheads="1"/>
          </p:cNvSpPr>
          <p:nvPr/>
        </p:nvSpPr>
        <p:spPr bwMode="auto">
          <a:xfrm>
            <a:off x="3675063" y="5218584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3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57" name="Line 168"/>
          <p:cNvSpPr>
            <a:spLocks noChangeShapeType="1"/>
          </p:cNvSpPr>
          <p:nvPr/>
        </p:nvSpPr>
        <p:spPr bwMode="auto">
          <a:xfrm>
            <a:off x="3675063" y="5218584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58" name="Line 169"/>
          <p:cNvSpPr>
            <a:spLocks noChangeShapeType="1"/>
          </p:cNvSpPr>
          <p:nvPr/>
        </p:nvSpPr>
        <p:spPr bwMode="auto">
          <a:xfrm>
            <a:off x="3675063" y="5401146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59" name="Line 172"/>
          <p:cNvSpPr>
            <a:spLocks noChangeShapeType="1"/>
          </p:cNvSpPr>
          <p:nvPr/>
        </p:nvSpPr>
        <p:spPr bwMode="auto">
          <a:xfrm>
            <a:off x="5427663" y="5036021"/>
            <a:ext cx="0" cy="5476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0" name="Rectangle 181"/>
          <p:cNvSpPr>
            <a:spLocks noChangeArrowheads="1"/>
          </p:cNvSpPr>
          <p:nvPr/>
        </p:nvSpPr>
        <p:spPr bwMode="auto">
          <a:xfrm>
            <a:off x="5427663" y="4791546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61" name="Rectangle 182"/>
          <p:cNvSpPr>
            <a:spLocks noChangeArrowheads="1"/>
          </p:cNvSpPr>
          <p:nvPr/>
        </p:nvSpPr>
        <p:spPr bwMode="auto">
          <a:xfrm>
            <a:off x="3675063" y="4791546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</a:p>
        </p:txBody>
      </p:sp>
      <p:sp>
        <p:nvSpPr>
          <p:cNvPr id="4262" name="Rectangle 183"/>
          <p:cNvSpPr>
            <a:spLocks noChangeArrowheads="1"/>
          </p:cNvSpPr>
          <p:nvPr/>
        </p:nvSpPr>
        <p:spPr bwMode="auto">
          <a:xfrm>
            <a:off x="5427663" y="4608984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Otsaila 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Maiatza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63" name="Rectangle 184"/>
          <p:cNvSpPr>
            <a:spLocks noChangeArrowheads="1"/>
          </p:cNvSpPr>
          <p:nvPr/>
        </p:nvSpPr>
        <p:spPr bwMode="auto">
          <a:xfrm>
            <a:off x="3675063" y="4608984"/>
            <a:ext cx="17526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64" name="Rectangle 185"/>
          <p:cNvSpPr>
            <a:spLocks noChangeArrowheads="1"/>
          </p:cNvSpPr>
          <p:nvPr/>
        </p:nvSpPr>
        <p:spPr bwMode="auto">
          <a:xfrm>
            <a:off x="5427663" y="4426421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2016ko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65" name="Rectangle 186"/>
          <p:cNvSpPr>
            <a:spLocks noChangeArrowheads="1"/>
          </p:cNvSpPr>
          <p:nvPr/>
        </p:nvSpPr>
        <p:spPr bwMode="auto">
          <a:xfrm>
            <a:off x="3675063" y="4426421"/>
            <a:ext cx="17526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 b="1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6</a:t>
            </a:r>
          </a:p>
        </p:txBody>
      </p:sp>
      <p:sp>
        <p:nvSpPr>
          <p:cNvPr id="4266" name="Line 188"/>
          <p:cNvSpPr>
            <a:spLocks noChangeShapeType="1"/>
          </p:cNvSpPr>
          <p:nvPr/>
        </p:nvSpPr>
        <p:spPr bwMode="auto">
          <a:xfrm>
            <a:off x="3675063" y="4608984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Line 189"/>
          <p:cNvSpPr>
            <a:spLocks noChangeShapeType="1"/>
          </p:cNvSpPr>
          <p:nvPr/>
        </p:nvSpPr>
        <p:spPr bwMode="auto">
          <a:xfrm>
            <a:off x="3675063" y="4791546"/>
            <a:ext cx="4876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8" name="Line 192"/>
          <p:cNvSpPr>
            <a:spLocks noChangeShapeType="1"/>
          </p:cNvSpPr>
          <p:nvPr/>
        </p:nvSpPr>
        <p:spPr bwMode="auto">
          <a:xfrm>
            <a:off x="5427663" y="4426421"/>
            <a:ext cx="0" cy="5476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231"/>
          <p:cNvGrpSpPr>
            <a:grpSpLocks/>
          </p:cNvGrpSpPr>
          <p:nvPr/>
        </p:nvGrpSpPr>
        <p:grpSpPr bwMode="auto">
          <a:xfrm>
            <a:off x="3675063" y="3816821"/>
            <a:ext cx="4876800" cy="547688"/>
            <a:chOff x="2160" y="2448"/>
            <a:chExt cx="3072" cy="345"/>
          </a:xfrm>
        </p:grpSpPr>
        <p:sp>
          <p:nvSpPr>
            <p:cNvPr id="4277" name="Rectangle 201"/>
            <p:cNvSpPr>
              <a:spLocks noChangeArrowheads="1"/>
            </p:cNvSpPr>
            <p:nvPr/>
          </p:nvSpPr>
          <p:spPr bwMode="auto">
            <a:xfrm>
              <a:off x="3264" y="2678"/>
              <a:ext cx="1968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 2017ko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Ekaina</a:t>
              </a: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- 2017ko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Abuztua</a:t>
              </a:r>
              <a:endPara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78" name="Rectangle 202"/>
            <p:cNvSpPr>
              <a:spLocks noChangeArrowheads="1"/>
            </p:cNvSpPr>
            <p:nvPr/>
          </p:nvSpPr>
          <p:spPr bwMode="auto">
            <a:xfrm>
              <a:off x="2160" y="2678"/>
              <a:ext cx="1104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6</a:t>
              </a:r>
              <a:endPara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79" name="Rectangle 203"/>
            <p:cNvSpPr>
              <a:spLocks noChangeArrowheads="1"/>
            </p:cNvSpPr>
            <p:nvPr/>
          </p:nvSpPr>
          <p:spPr bwMode="auto">
            <a:xfrm>
              <a:off x="3264" y="2563"/>
              <a:ext cx="1968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2017ko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Otsaila </a:t>
              </a: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2017ko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Maiatza</a:t>
              </a:r>
              <a:endPara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80" name="Rectangle 204"/>
            <p:cNvSpPr>
              <a:spLocks noChangeArrowheads="1"/>
            </p:cNvSpPr>
            <p:nvPr/>
          </p:nvSpPr>
          <p:spPr bwMode="auto">
            <a:xfrm>
              <a:off x="2160" y="2563"/>
              <a:ext cx="1104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6</a:t>
              </a:r>
              <a:endPara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81" name="Rectangle 205"/>
            <p:cNvSpPr>
              <a:spLocks noChangeArrowheads="1"/>
            </p:cNvSpPr>
            <p:nvPr/>
          </p:nvSpPr>
          <p:spPr bwMode="auto">
            <a:xfrm>
              <a:off x="3264" y="2448"/>
              <a:ext cx="1968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 2016ko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Urria</a:t>
              </a:r>
              <a:r>
                <a:rPr lang="es-E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- 2017ko </a:t>
              </a:r>
              <a:r>
                <a:rPr lang="es-ES_tradnl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Urtarrila</a:t>
              </a:r>
              <a:endPara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82" name="Rectangle 206"/>
            <p:cNvSpPr>
              <a:spLocks noChangeArrowheads="1"/>
            </p:cNvSpPr>
            <p:nvPr/>
          </p:nvSpPr>
          <p:spPr bwMode="auto">
            <a:xfrm>
              <a:off x="2160" y="2448"/>
              <a:ext cx="1104" cy="115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20000"/>
                </a:spcBef>
              </a:pPr>
              <a:r>
                <a:rPr lang="es-ES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itchFamily="34" charset="0"/>
                </a:rPr>
                <a:t>6</a:t>
              </a:r>
              <a:endPara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4283" name="Line 207"/>
            <p:cNvSpPr>
              <a:spLocks noChangeShapeType="1"/>
            </p:cNvSpPr>
            <p:nvPr/>
          </p:nvSpPr>
          <p:spPr bwMode="auto">
            <a:xfrm>
              <a:off x="2160" y="2448"/>
              <a:ext cx="1104" cy="0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4" name="Line 208"/>
            <p:cNvSpPr>
              <a:spLocks noChangeShapeType="1"/>
            </p:cNvSpPr>
            <p:nvPr/>
          </p:nvSpPr>
          <p:spPr bwMode="auto">
            <a:xfrm>
              <a:off x="2160" y="2563"/>
              <a:ext cx="3072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5" name="Line 209"/>
            <p:cNvSpPr>
              <a:spLocks noChangeShapeType="1"/>
            </p:cNvSpPr>
            <p:nvPr/>
          </p:nvSpPr>
          <p:spPr bwMode="auto">
            <a:xfrm>
              <a:off x="2160" y="2678"/>
              <a:ext cx="3072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6" name="Line 210"/>
            <p:cNvSpPr>
              <a:spLocks noChangeShapeType="1"/>
            </p:cNvSpPr>
            <p:nvPr/>
          </p:nvSpPr>
          <p:spPr bwMode="auto">
            <a:xfrm>
              <a:off x="2160" y="2793"/>
              <a:ext cx="1104" cy="0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7" name="Line 211"/>
            <p:cNvSpPr>
              <a:spLocks noChangeShapeType="1"/>
            </p:cNvSpPr>
            <p:nvPr/>
          </p:nvSpPr>
          <p:spPr bwMode="auto">
            <a:xfrm>
              <a:off x="2160" y="2448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8" name="Line 212"/>
            <p:cNvSpPr>
              <a:spLocks noChangeShapeType="1"/>
            </p:cNvSpPr>
            <p:nvPr/>
          </p:nvSpPr>
          <p:spPr bwMode="auto">
            <a:xfrm>
              <a:off x="3264" y="2448"/>
              <a:ext cx="0" cy="3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9" name="Line 213"/>
            <p:cNvSpPr>
              <a:spLocks noChangeShapeType="1"/>
            </p:cNvSpPr>
            <p:nvPr/>
          </p:nvSpPr>
          <p:spPr bwMode="auto">
            <a:xfrm>
              <a:off x="5232" y="2448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0" name="Line 214"/>
            <p:cNvSpPr>
              <a:spLocks noChangeShapeType="1"/>
            </p:cNvSpPr>
            <p:nvPr/>
          </p:nvSpPr>
          <p:spPr bwMode="auto">
            <a:xfrm>
              <a:off x="3264" y="2448"/>
              <a:ext cx="1968" cy="0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1" name="Line 215"/>
            <p:cNvSpPr>
              <a:spLocks noChangeShapeType="1"/>
            </p:cNvSpPr>
            <p:nvPr/>
          </p:nvSpPr>
          <p:spPr bwMode="auto">
            <a:xfrm>
              <a:off x="2160" y="2563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2" name="Line 216"/>
            <p:cNvSpPr>
              <a:spLocks noChangeShapeType="1"/>
            </p:cNvSpPr>
            <p:nvPr/>
          </p:nvSpPr>
          <p:spPr bwMode="auto">
            <a:xfrm>
              <a:off x="5232" y="2563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3" name="Line 217"/>
            <p:cNvSpPr>
              <a:spLocks noChangeShapeType="1"/>
            </p:cNvSpPr>
            <p:nvPr/>
          </p:nvSpPr>
          <p:spPr bwMode="auto">
            <a:xfrm>
              <a:off x="2160" y="2678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4" name="Line 218"/>
            <p:cNvSpPr>
              <a:spLocks noChangeShapeType="1"/>
            </p:cNvSpPr>
            <p:nvPr/>
          </p:nvSpPr>
          <p:spPr bwMode="auto">
            <a:xfrm>
              <a:off x="5232" y="2678"/>
              <a:ext cx="0" cy="115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5" name="Line 219"/>
            <p:cNvSpPr>
              <a:spLocks noChangeShapeType="1"/>
            </p:cNvSpPr>
            <p:nvPr/>
          </p:nvSpPr>
          <p:spPr bwMode="auto">
            <a:xfrm>
              <a:off x="3264" y="2793"/>
              <a:ext cx="1968" cy="0"/>
            </a:xfrm>
            <a:prstGeom prst="line">
              <a:avLst/>
            </a:prstGeom>
            <a:noFill/>
            <a:ln w="19050" cap="sq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es-E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270" name="Rectangle 236"/>
          <p:cNvSpPr>
            <a:spLocks noChangeArrowheads="1"/>
          </p:cNvSpPr>
          <p:nvPr/>
        </p:nvSpPr>
        <p:spPr bwMode="auto">
          <a:xfrm>
            <a:off x="3670796" y="5045050"/>
            <a:ext cx="1765300" cy="184150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3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71" name="Rectangle 237"/>
          <p:cNvSpPr>
            <a:spLocks noChangeArrowheads="1"/>
          </p:cNvSpPr>
          <p:nvPr/>
        </p:nvSpPr>
        <p:spPr bwMode="auto">
          <a:xfrm>
            <a:off x="5450418" y="3346359"/>
            <a:ext cx="3111500" cy="184150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72" name="Line 238"/>
          <p:cNvSpPr>
            <a:spLocks noChangeShapeType="1"/>
          </p:cNvSpPr>
          <p:nvPr/>
        </p:nvSpPr>
        <p:spPr bwMode="auto">
          <a:xfrm>
            <a:off x="3581400" y="3494559"/>
            <a:ext cx="176530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 lIns="19050" tIns="0" rIns="19050" bIns="0" anchor="ctr"/>
          <a:lstStyle/>
          <a:p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3" name="Rectangle 240"/>
          <p:cNvSpPr>
            <a:spLocks noChangeArrowheads="1"/>
          </p:cNvSpPr>
          <p:nvPr/>
        </p:nvSpPr>
        <p:spPr bwMode="auto">
          <a:xfrm>
            <a:off x="3657600" y="3356992"/>
            <a:ext cx="1765300" cy="168945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9050" tIns="0" rIns="19050" bIns="0" anchor="ctr"/>
          <a:lstStyle/>
          <a:p>
            <a:pPr algn="ctr">
              <a:spcBef>
                <a:spcPct val="20000"/>
              </a:spcBef>
            </a:pPr>
            <a:r>
              <a:rPr lang="es-ES_tradnl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2</a:t>
            </a:r>
            <a:endParaRPr lang="es-ES" sz="12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74" name="Rectangle 205"/>
          <p:cNvSpPr>
            <a:spLocks noChangeArrowheads="1"/>
          </p:cNvSpPr>
          <p:nvPr/>
        </p:nvSpPr>
        <p:spPr bwMode="auto">
          <a:xfrm>
            <a:off x="5435600" y="5056659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 2016ko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75" name="Rectangle 205"/>
          <p:cNvSpPr>
            <a:spLocks noChangeArrowheads="1"/>
          </p:cNvSpPr>
          <p:nvPr/>
        </p:nvSpPr>
        <p:spPr bwMode="auto">
          <a:xfrm>
            <a:off x="5435600" y="5415434"/>
            <a:ext cx="3124200" cy="182562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Ekaina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Abuztua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4276" name="Rectangle 774"/>
          <p:cNvSpPr>
            <a:spLocks noChangeArrowheads="1"/>
          </p:cNvSpPr>
          <p:nvPr/>
        </p:nvSpPr>
        <p:spPr bwMode="auto">
          <a:xfrm>
            <a:off x="5435600" y="2248371"/>
            <a:ext cx="3124200" cy="182563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20000"/>
              </a:spcBef>
            </a:pP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 2016ko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Urria</a:t>
            </a:r>
            <a:r>
              <a:rPr lang="es-ES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- 2017ko </a:t>
            </a:r>
            <a:r>
              <a:rPr lang="es-ES_tradnl" sz="120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</a:rPr>
              <a:t>Urtarrila</a:t>
            </a:r>
            <a:endParaRPr lang="es-ES" sz="120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200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0" grpId="0" autoUpdateAnimBg="0"/>
      <p:bldP spid="2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34541" y="920333"/>
            <a:ext cx="718978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Albistegiak</a:t>
            </a:r>
            <a:r>
              <a:rPr lang="es-ES_tradnl" sz="2600" b="1" dirty="0" smtClean="0">
                <a:solidFill>
                  <a:srgbClr val="5A5A5A"/>
                </a:solidFill>
                <a:latin typeface="Calibri" pitchFamily="34" charset="0"/>
              </a:rPr>
              <a:t> eta </a:t>
            </a: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Kirolak</a:t>
            </a:r>
            <a:endParaRPr lang="es-ES" sz="2600" b="1" dirty="0">
              <a:solidFill>
                <a:srgbClr val="5A5A5A"/>
              </a:solidFill>
              <a:latin typeface="Calibri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5536" y="1563657"/>
            <a:ext cx="8431088" cy="445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600" dirty="0" err="1" smtClean="0">
                <a:solidFill>
                  <a:srgbClr val="0096D1"/>
                </a:solidFill>
                <a:latin typeface="Verdana" pitchFamily="34" charset="0"/>
              </a:rPr>
              <a:t>Baldintzak</a:t>
            </a:r>
            <a:r>
              <a:rPr lang="es-ES_tradnl" sz="1600" dirty="0" smtClean="0">
                <a:solidFill>
                  <a:srgbClr val="0096D1"/>
                </a:solidFill>
                <a:latin typeface="Verdana" pitchFamily="34" charset="0"/>
              </a:rPr>
              <a:t>: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EHUko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CCSS eta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Komunikazio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Fakultateko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azken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urteko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ikaslea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Espezialitatea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Kazetaritza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edo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Ikusentzunezko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komunikazioa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  <a:endParaRPr lang="es-ES_tradnl" sz="1600" dirty="0" err="1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pPr marL="180975" indent="-95250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Selekzio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probak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gainditu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 </a:t>
            </a:r>
          </a:p>
          <a:p>
            <a:endParaRPr lang="es-ES_tradn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endParaRPr lang="es-ES_tradn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pPr>
              <a:tabLst>
                <a:tab pos="361950" algn="l"/>
              </a:tabLst>
            </a:pPr>
            <a:r>
              <a:rPr lang="es-ES_tradnl" sz="1600" dirty="0" err="1" smtClean="0">
                <a:solidFill>
                  <a:srgbClr val="0096D1"/>
                </a:solidFill>
                <a:latin typeface="Verdana" pitchFamily="34" charset="0"/>
              </a:rPr>
              <a:t>Aktibitateak</a:t>
            </a:r>
            <a:r>
              <a:rPr lang="es-ES_tradnl" sz="1600" dirty="0" smtClean="0">
                <a:solidFill>
                  <a:srgbClr val="0096D1"/>
                </a:solidFill>
                <a:latin typeface="Verdana" pitchFamily="34" charset="0"/>
              </a:rPr>
              <a:t>: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Kazetari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batek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kalean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egiten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duen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lana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ikasi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 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ENG lana: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elkarrizketak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,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inkestak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,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prentsaurrekoak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</a:p>
          <a:p>
            <a:pPr marL="180975" indent="-95250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Kamara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aurrean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hitzegiten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trebatu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 (stand up)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Gaur Egun eta Teleberri albistegietarako testuak idatzi.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Editatzen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ikasi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eta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albisteak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eta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erreportaiak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bideo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formatuan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landu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s-ES_tradn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ES_tradnl" sz="1600" dirty="0" smtClean="0">
                <a:solidFill>
                  <a:srgbClr val="0096D1"/>
                </a:solidFill>
                <a:latin typeface="Verdana" pitchFamily="34" charset="0"/>
              </a:rPr>
              <a:t>Non: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Bilbo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, Donostia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edo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Vitoria - Gasteiz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23528" y="592232"/>
            <a:ext cx="864096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Irratirako</a:t>
            </a:r>
            <a:r>
              <a:rPr lang="es-ES_tradnl" sz="2600" b="1" dirty="0" smtClean="0">
                <a:solidFill>
                  <a:srgbClr val="5A5A5A"/>
                </a:solidFill>
                <a:latin typeface="Calibri" pitchFamily="34" charset="0"/>
              </a:rPr>
              <a:t> </a:t>
            </a:r>
            <a:r>
              <a:rPr lang="es-ES_tradnl" sz="2600" b="1" dirty="0" err="1" smtClean="0">
                <a:solidFill>
                  <a:srgbClr val="5A5A5A"/>
                </a:solidFill>
                <a:latin typeface="Calibri" pitchFamily="34" charset="0"/>
              </a:rPr>
              <a:t>bekak</a:t>
            </a:r>
            <a:r>
              <a:rPr lang="es-ES_tradnl" sz="2600" b="1" dirty="0" smtClean="0">
                <a:solidFill>
                  <a:srgbClr val="5A5A5A"/>
                </a:solidFill>
                <a:latin typeface="Calibri" pitchFamily="34" charset="0"/>
              </a:rPr>
              <a:t>:</a:t>
            </a:r>
          </a:p>
          <a:p>
            <a:pPr>
              <a:defRPr/>
            </a:pPr>
            <a:r>
              <a:rPr lang="es-ES_tradnl" sz="2600" dirty="0" smtClean="0">
                <a:solidFill>
                  <a:srgbClr val="5A5A5A"/>
                </a:solidFill>
                <a:latin typeface="Calibri" pitchFamily="34" charset="0"/>
              </a:rPr>
              <a:t>Euskadi </a:t>
            </a:r>
            <a:r>
              <a:rPr lang="es-ES_tradnl" sz="2600" dirty="0" err="1" smtClean="0">
                <a:solidFill>
                  <a:srgbClr val="5A5A5A"/>
                </a:solidFill>
                <a:latin typeface="Calibri" pitchFamily="34" charset="0"/>
              </a:rPr>
              <a:t>Irratia</a:t>
            </a:r>
            <a:r>
              <a:rPr lang="es-ES_tradnl" sz="2600" dirty="0" smtClean="0">
                <a:solidFill>
                  <a:srgbClr val="5A5A5A"/>
                </a:solidFill>
                <a:latin typeface="Calibri" pitchFamily="34" charset="0"/>
              </a:rPr>
              <a:t>, Radio Euskadi eta Radio Vitoria eta </a:t>
            </a:r>
            <a:r>
              <a:rPr lang="es-ES_tradnl" sz="2600" dirty="0" err="1" smtClean="0">
                <a:solidFill>
                  <a:srgbClr val="5A5A5A"/>
                </a:solidFill>
                <a:latin typeface="Calibri" pitchFamily="34" charset="0"/>
              </a:rPr>
              <a:t>Gaztea</a:t>
            </a:r>
            <a:endParaRPr lang="es-ES" sz="2600" dirty="0">
              <a:solidFill>
                <a:srgbClr val="5A5A5A"/>
              </a:solidFill>
              <a:latin typeface="Calibri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67544" y="1916832"/>
            <a:ext cx="8496944" cy="3944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800" dirty="0" err="1" smtClean="0">
                <a:solidFill>
                  <a:srgbClr val="0096D1"/>
                </a:solidFill>
                <a:latin typeface="Verdana" pitchFamily="34" charset="0"/>
              </a:rPr>
              <a:t>Baldintzak</a:t>
            </a:r>
            <a:r>
              <a:rPr lang="es-ES_tradnl" sz="1800" dirty="0" smtClean="0">
                <a:solidFill>
                  <a:srgbClr val="0096D1"/>
                </a:solidFill>
                <a:latin typeface="Verdana" pitchFamily="34" charset="0"/>
              </a:rPr>
              <a:t>:</a:t>
            </a:r>
            <a:endParaRPr lang="es-ES_tradnl" sz="1800" dirty="0">
              <a:solidFill>
                <a:srgbClr val="0096D1"/>
              </a:solidFill>
              <a:latin typeface="Verdana" pitchFamily="34" charset="0"/>
            </a:endParaRPr>
          </a:p>
          <a:p>
            <a:pPr marL="177800" indent="-92075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EHUko CCSS eta Komunikazio Fakultateko azken urteko ikaslea. Espezialitatea Kazetaritza edo Ikusentzunezko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komunikazioa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  <a:endParaRPr lang="es-ES_tradnl" sz="1600" dirty="0" err="1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pPr marL="177800" indent="-92075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Selekzio probak gainditu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 </a:t>
            </a:r>
          </a:p>
          <a:p>
            <a:pPr marL="177800" indent="-177800" eaLnBrk="1" hangingPunct="1">
              <a:spcBef>
                <a:spcPct val="50000"/>
              </a:spcBef>
              <a:buClr>
                <a:schemeClr val="bg1">
                  <a:lumMod val="50000"/>
                </a:schemeClr>
              </a:buClr>
            </a:pPr>
            <a:endParaRPr lang="es-ES_tradnl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ES_tradnl" sz="1800" dirty="0" err="1" smtClean="0">
                <a:solidFill>
                  <a:srgbClr val="0096D1"/>
                </a:solidFill>
                <a:latin typeface="Verdana" pitchFamily="34" charset="0"/>
              </a:rPr>
              <a:t>Aktibitateak</a:t>
            </a:r>
            <a:r>
              <a:rPr lang="es-ES_tradnl" sz="1800" dirty="0" smtClean="0">
                <a:solidFill>
                  <a:srgbClr val="0096D1"/>
                </a:solidFill>
                <a:latin typeface="Verdana" pitchFamily="34" charset="0"/>
              </a:rPr>
              <a:t>:</a:t>
            </a:r>
            <a:endParaRPr lang="es-ES_tradnl" sz="1600" dirty="0" smtClean="0">
              <a:solidFill>
                <a:srgbClr val="0096D1"/>
              </a:solidFill>
              <a:latin typeface="Verdana" pitchFamily="34" charset="0"/>
            </a:endParaRPr>
          </a:p>
          <a:p>
            <a:pPr marL="180975" indent="-95250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Prentsa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irakurketa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Berri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agentzietako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albisteak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lantzea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Prentsaurrekoetako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albisteak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lantzea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</a:p>
          <a:p>
            <a:pPr marL="180975" indent="-95250" eaLnBrk="1" hangingPunct="1">
              <a:spcBef>
                <a:spcPts val="70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Produkzio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lanak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informatiboetarako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eta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programetarako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s-ES_tradnl" sz="800" dirty="0" smtClean="0">
              <a:solidFill>
                <a:srgbClr val="0096D1"/>
              </a:solidFill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ES_tradnl" sz="1800" dirty="0" smtClean="0">
                <a:solidFill>
                  <a:srgbClr val="0096D1"/>
                </a:solidFill>
                <a:latin typeface="Verdana" pitchFamily="34" charset="0"/>
              </a:rPr>
              <a:t>Non: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Bilbo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, Donostia </a:t>
            </a:r>
            <a:r>
              <a:rPr lang="es-ES_tradn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edo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Vitoria–Gasteiz.</a:t>
            </a:r>
            <a:endParaRPr lang="es-ES_tradnl" sz="16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9552" y="1485939"/>
            <a:ext cx="8604448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dirty="0" err="1">
                <a:solidFill>
                  <a:srgbClr val="0096D1"/>
                </a:solidFill>
                <a:latin typeface="Verdana" pitchFamily="34" charset="0"/>
              </a:rPr>
              <a:t>Baldintzak</a:t>
            </a:r>
            <a:endParaRPr lang="es-ES_tradnl" sz="1600" dirty="0">
              <a:solidFill>
                <a:srgbClr val="0096D1"/>
              </a:solidFill>
              <a:latin typeface="Verdana" pitchFamily="34" charset="0"/>
            </a:endParaRPr>
          </a:p>
          <a:p>
            <a:pPr marL="180975" indent="-180975" eaLnBrk="1" hangingPunct="1">
              <a:spcBef>
                <a:spcPts val="700"/>
              </a:spcBef>
              <a:buFont typeface="Wingdings" pitchFamily="2" charset="2"/>
              <a:buChar char="§"/>
            </a:pP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EHUko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CCSS eta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Komunikazio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Fakultateko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azken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urteko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ikaslea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Ikusentzunezko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komunikazioa</a:t>
            </a:r>
            <a:endParaRPr lang="es-ES_tradnl" sz="1600" dirty="0">
              <a:solidFill>
                <a:srgbClr val="5A5A5A"/>
              </a:solidFill>
              <a:latin typeface="Verdana" pitchFamily="34" charset="0"/>
            </a:endParaRPr>
          </a:p>
          <a:p>
            <a:pPr marL="180975" indent="-180975" eaLnBrk="1" hangingPunct="1">
              <a:spcBef>
                <a:spcPts val="700"/>
              </a:spcBef>
              <a:buFont typeface="Wingdings" pitchFamily="2" charset="2"/>
              <a:buChar char="§"/>
            </a:pP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Selekzio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probak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gainditu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</a:t>
            </a:r>
            <a:r>
              <a:rPr lang="es-ES_tradnl" sz="1800" b="1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</a:p>
          <a:p>
            <a:pPr marL="180975" indent="-180975" eaLnBrk="1" hangingPunct="1">
              <a:spcBef>
                <a:spcPts val="700"/>
              </a:spcBef>
            </a:pPr>
            <a:endParaRPr lang="es-ES_tradnl" sz="1800" b="1" dirty="0" smtClean="0">
              <a:solidFill>
                <a:srgbClr val="5A5A5A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s-ES_tradnl" sz="1600" dirty="0" err="1" smtClean="0">
                <a:solidFill>
                  <a:srgbClr val="0096D1"/>
                </a:solidFill>
                <a:latin typeface="Verdana" pitchFamily="34" charset="0"/>
              </a:rPr>
              <a:t>Aktibitateak</a:t>
            </a:r>
            <a:endParaRPr lang="es-ES_tradnl" sz="1600" dirty="0" smtClean="0">
              <a:solidFill>
                <a:srgbClr val="0096D1"/>
              </a:solidFill>
              <a:latin typeface="Verdana" pitchFamily="34" charset="0"/>
            </a:endParaRPr>
          </a:p>
          <a:p>
            <a:pPr marL="180975" indent="-180975">
              <a:spcBef>
                <a:spcPts val="700"/>
              </a:spcBef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Teleberri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eguneroko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programak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kirolak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ez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eguneroko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programak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prestatu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</a:t>
            </a:r>
          </a:p>
          <a:p>
            <a:pPr marL="180975" indent="-180975">
              <a:spcBef>
                <a:spcPts val="700"/>
              </a:spcBef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Irudien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tratamendua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animazioa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posprodukzioa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irudi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bilaketa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Interneten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</a:t>
            </a:r>
          </a:p>
          <a:p>
            <a:pPr marL="180975" indent="-180975">
              <a:spcBef>
                <a:spcPts val="700"/>
              </a:spcBef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Libreria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Digitala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DVE,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Bideo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nahasketarako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mahaia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erabili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,... </a:t>
            </a:r>
          </a:p>
          <a:p>
            <a:pPr marL="180975" indent="-180975">
              <a:spcBef>
                <a:spcPct val="50000"/>
              </a:spcBef>
              <a:buFont typeface="Wingdings" pitchFamily="2" charset="2"/>
              <a:buChar char="§"/>
            </a:pPr>
            <a:endParaRPr lang="es-ES_tradnl" sz="1600" dirty="0" smtClean="0">
              <a:solidFill>
                <a:srgbClr val="5A5A5A"/>
              </a:solidFill>
              <a:latin typeface="Verdana" pitchFamily="34" charset="0"/>
            </a:endParaRPr>
          </a:p>
          <a:p>
            <a:pPr marL="180975" indent="-180975">
              <a:spcBef>
                <a:spcPct val="50000"/>
              </a:spcBef>
            </a:pPr>
            <a:r>
              <a:rPr lang="es-ES_tradnl" sz="1600" dirty="0" smtClean="0">
                <a:solidFill>
                  <a:srgbClr val="0096D1"/>
                </a:solidFill>
                <a:latin typeface="Verdana" pitchFamily="34" charset="0"/>
              </a:rPr>
              <a:t>Non: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Bilbo</a:t>
            </a:r>
            <a:endParaRPr lang="es-ES_tradnl" sz="1600" dirty="0" smtClean="0">
              <a:solidFill>
                <a:srgbClr val="5A5A5A"/>
              </a:solidFill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s-ES_tradnl" sz="1600" dirty="0" smtClean="0">
              <a:solidFill>
                <a:srgbClr val="0096D1"/>
              </a:solidFill>
              <a:latin typeface="Verdan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34541" y="786770"/>
            <a:ext cx="71897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000" b="1" dirty="0" err="1" smtClean="0">
                <a:solidFill>
                  <a:srgbClr val="5A5A5A"/>
                </a:solidFill>
                <a:latin typeface="Calibri" pitchFamily="34" charset="0"/>
              </a:rPr>
              <a:t>Errealizazioa</a:t>
            </a:r>
            <a:endParaRPr lang="es-ES" sz="3000" b="1" dirty="0">
              <a:solidFill>
                <a:srgbClr val="5A5A5A"/>
              </a:solidFill>
              <a:latin typeface="Calibri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56176" y="476672"/>
            <a:ext cx="25523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s-ES_tradnl" sz="3600" dirty="0" smtClean="0">
                <a:solidFill>
                  <a:srgbClr val="5A5A5A"/>
                </a:solidFill>
                <a:latin typeface="Calibri" pitchFamily="34" charset="0"/>
              </a:rPr>
              <a:t>eitb.eus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39552" y="980728"/>
            <a:ext cx="835292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sz="1800" dirty="0" err="1">
                <a:solidFill>
                  <a:srgbClr val="0096C9"/>
                </a:solidFill>
                <a:latin typeface="Verdana" pitchFamily="34" charset="0"/>
              </a:rPr>
              <a:t>Baldintzak</a:t>
            </a:r>
            <a:endParaRPr lang="es-ES_tradnl" sz="1800" dirty="0">
              <a:solidFill>
                <a:srgbClr val="0096C9"/>
              </a:solidFill>
              <a:latin typeface="Verdana" pitchFamily="34" charset="0"/>
            </a:endParaRPr>
          </a:p>
          <a:p>
            <a:pPr marL="180975" indent="-180975" algn="just">
              <a:spcBef>
                <a:spcPct val="50000"/>
              </a:spcBef>
              <a:buFont typeface="Wingdings" pitchFamily="2" charset="2"/>
              <a:buChar char="§"/>
            </a:pP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EHUko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CCSS eta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Komunikazio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Fakultateko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azken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urteko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ikaslea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.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Espezialitatea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Kazetaritza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edo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Ikusentzunezko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komunikazioa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</a:t>
            </a:r>
            <a:endParaRPr lang="es-ES_tradnl" sz="1600" dirty="0">
              <a:solidFill>
                <a:srgbClr val="5A5A5A"/>
              </a:solidFill>
              <a:latin typeface="Verdana" pitchFamily="34" charset="0"/>
            </a:endParaRPr>
          </a:p>
          <a:p>
            <a:pPr marL="180975" indent="-180975" algn="just">
              <a:spcBef>
                <a:spcPct val="50000"/>
              </a:spcBef>
              <a:buFont typeface="Wingdings" pitchFamily="2" charset="2"/>
              <a:buChar char="§"/>
            </a:pP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Selekzio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probak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gainditu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. </a:t>
            </a:r>
            <a:endParaRPr lang="es-ES_tradnl" sz="1600" dirty="0" smtClean="0">
              <a:solidFill>
                <a:srgbClr val="5A5A5A"/>
              </a:solidFill>
              <a:latin typeface="Verdana" pitchFamily="34" charset="0"/>
            </a:endParaRPr>
          </a:p>
          <a:p>
            <a:pPr marL="180975" indent="-180975" algn="just">
              <a:spcBef>
                <a:spcPct val="50000"/>
              </a:spcBef>
              <a:buFont typeface="Wingdings" pitchFamily="2" charset="2"/>
              <a:buChar char="§"/>
            </a:pPr>
            <a:endParaRPr lang="es-ES_tradnl" sz="600" dirty="0" smtClean="0">
              <a:solidFill>
                <a:srgbClr val="5A5A5A"/>
              </a:solidFill>
              <a:latin typeface="Verdana" pitchFamily="34" charset="0"/>
            </a:endParaRPr>
          </a:p>
          <a:p>
            <a:pPr marL="180975" indent="-180975" algn="just">
              <a:spcBef>
                <a:spcPct val="50000"/>
              </a:spcBef>
            </a:pPr>
            <a:r>
              <a:rPr lang="es-ES_tradnl" sz="1800" dirty="0" err="1" smtClean="0">
                <a:solidFill>
                  <a:srgbClr val="0096C9"/>
                </a:solidFill>
                <a:latin typeface="Verdana" pitchFamily="34" charset="0"/>
              </a:rPr>
              <a:t>Aktibitateak</a:t>
            </a:r>
            <a:r>
              <a:rPr lang="es-ES_tradnl" sz="1800" dirty="0" smtClean="0">
                <a:solidFill>
                  <a:srgbClr val="0096C9"/>
                </a:solidFill>
                <a:latin typeface="Verdana" pitchFamily="34" charset="0"/>
              </a:rPr>
              <a:t> </a:t>
            </a:r>
          </a:p>
          <a:p>
            <a:pPr marL="180975" indent="-180975" algn="just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Interneterako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albisteak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eta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erreportajeak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erredaktatu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beharko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dituzte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euskaraz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gazteleraz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eta,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maila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izanez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gero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ingelesez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Gaiak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oso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bestelakoak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izan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daitezke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easterako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politika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kultura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gizartea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kirolak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nazioartea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,...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Berri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horiei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argazkiak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audioak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eta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bideoak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gehitu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beharko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dizkiete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 </a:t>
            </a:r>
          </a:p>
          <a:p>
            <a:pPr marL="180975" indent="-180975" algn="just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Agendak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bete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beharko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dituzte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(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Kultur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arloko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zerbitzuetakoa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,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egunak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emango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duena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e.a.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).</a:t>
            </a:r>
          </a:p>
          <a:p>
            <a:pPr marL="180975" indent="-180975" algn="just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eitb.eus eta ETB1, ETB2, ETB3ko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teletestuetako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edukiak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landu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beharko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dituzte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bai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eta web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guneak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aztertu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.</a:t>
            </a:r>
            <a:r>
              <a:rPr lang="es-ES_tradnl" sz="1800" dirty="0" smtClean="0">
                <a:solidFill>
                  <a:srgbClr val="5A5A5A"/>
                </a:solidFill>
                <a:latin typeface="Verdana" pitchFamily="34" charset="0"/>
              </a:rPr>
              <a:t> </a:t>
            </a:r>
          </a:p>
          <a:p>
            <a:pPr marL="180975" indent="-180975" algn="just" eaLnBrk="1" hangingPunct="1">
              <a:spcBef>
                <a:spcPct val="50000"/>
              </a:spcBef>
              <a:buFont typeface="Wingdings" pitchFamily="2" charset="2"/>
              <a:buChar char="§"/>
            </a:pPr>
            <a:endParaRPr lang="es-ES_tradnl" sz="600" dirty="0" smtClean="0">
              <a:solidFill>
                <a:srgbClr val="5A5A5A"/>
              </a:solidFill>
              <a:latin typeface="Verdana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s-ES_tradnl" sz="1800" dirty="0" smtClean="0">
                <a:solidFill>
                  <a:srgbClr val="0096C9"/>
                </a:solidFill>
                <a:latin typeface="Verdana" pitchFamily="34" charset="0"/>
              </a:rPr>
              <a:t>Non: </a:t>
            </a:r>
            <a:r>
              <a:rPr lang="es-ES_tradnl" sz="1600" dirty="0" err="1" smtClean="0">
                <a:solidFill>
                  <a:srgbClr val="5A5A5A"/>
                </a:solidFill>
                <a:latin typeface="Verdana" pitchFamily="34" charset="0"/>
              </a:rPr>
              <a:t>Bilbo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 eta Donostia.</a:t>
            </a:r>
            <a:endParaRPr lang="es-ES_tradnl" sz="1600" dirty="0">
              <a:solidFill>
                <a:srgbClr val="5A5A5A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utoUpdateAnimBg="0"/>
      <p:bldP spid="8" grpId="0" autoUpdateAnimBg="0"/>
      <p:bldP spid="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62272" y="836712"/>
            <a:ext cx="6858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3000" dirty="0" smtClean="0">
                <a:solidFill>
                  <a:srgbClr val="5A5A5A"/>
                </a:solidFill>
                <a:latin typeface="Calibri" pitchFamily="34" charset="0"/>
              </a:rPr>
              <a:t>EZARRI</a:t>
            </a:r>
            <a:r>
              <a:rPr lang="es-ES_tradnl" sz="22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  <a:r>
              <a:rPr lang="es-ES_tradnl" sz="3000" dirty="0">
                <a:solidFill>
                  <a:srgbClr val="5A5A5A"/>
                </a:solidFill>
                <a:latin typeface="Calibri" pitchFamily="34" charset="0"/>
              </a:rPr>
              <a:t>BEHARREZKO ARAUTEGIA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066800" y="17526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dirty="0">
                <a:solidFill>
                  <a:srgbClr val="0096C9"/>
                </a:solidFill>
                <a:latin typeface="Gill Sans" pitchFamily="34" charset="0"/>
              </a:rPr>
              <a:t> </a:t>
            </a:r>
            <a:r>
              <a:rPr lang="es-ES_tradnl" sz="1800" dirty="0" err="1">
                <a:solidFill>
                  <a:srgbClr val="0096C9"/>
                </a:solidFill>
                <a:latin typeface="Verdana" pitchFamily="34" charset="0"/>
              </a:rPr>
              <a:t>Bekadun</a:t>
            </a:r>
            <a:r>
              <a:rPr lang="es-ES_tradnl" sz="1800" dirty="0">
                <a:solidFill>
                  <a:srgbClr val="0096C9"/>
                </a:solidFill>
                <a:latin typeface="Verdana" pitchFamily="34" charset="0"/>
              </a:rPr>
              <a:t> </a:t>
            </a:r>
            <a:r>
              <a:rPr lang="es-ES_tradnl" sz="1800" dirty="0" err="1">
                <a:solidFill>
                  <a:srgbClr val="0096C9"/>
                </a:solidFill>
                <a:latin typeface="Verdana" pitchFamily="34" charset="0"/>
              </a:rPr>
              <a:t>epealdiak</a:t>
            </a:r>
            <a:r>
              <a:rPr lang="es-ES_tradnl" sz="1800" dirty="0">
                <a:solidFill>
                  <a:srgbClr val="0096C9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521296" y="2099692"/>
            <a:ext cx="54578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1. Taldea: 2016/10/01-2017/01/31 20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ordu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astean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21296" y="2563242"/>
            <a:ext cx="571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>
                <a:solidFill>
                  <a:srgbClr val="5A5A5A"/>
                </a:solidFill>
                <a:latin typeface="Verdana" pitchFamily="34" charset="0"/>
              </a:rPr>
              <a:t>2. Taldea :2017/02/01- 2017/05/31 20 ordu astean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521296" y="3020442"/>
            <a:ext cx="571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3. Taldea: 2017/06/01- 2017/08/31 35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ordu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astean</a:t>
            </a:r>
            <a:r>
              <a:rPr lang="es-ES_tradnl" sz="1600" dirty="0">
                <a:solidFill>
                  <a:srgbClr val="5A5A5A"/>
                </a:solidFill>
                <a:latin typeface="Gill Sans" pitchFamily="34" charset="0"/>
              </a:rPr>
              <a:t> 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066800" y="3710359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800" dirty="0" err="1">
                <a:solidFill>
                  <a:srgbClr val="0096C9"/>
                </a:solidFill>
                <a:latin typeface="Verdana" pitchFamily="34" charset="0"/>
              </a:rPr>
              <a:t>Diru</a:t>
            </a:r>
            <a:r>
              <a:rPr lang="es-ES_tradnl" sz="1800" dirty="0">
                <a:solidFill>
                  <a:srgbClr val="0096C9"/>
                </a:solidFill>
                <a:latin typeface="Verdana" pitchFamily="34" charset="0"/>
              </a:rPr>
              <a:t> </a:t>
            </a:r>
            <a:r>
              <a:rPr lang="es-ES_tradnl" sz="1800" dirty="0" err="1">
                <a:solidFill>
                  <a:srgbClr val="0096C9"/>
                </a:solidFill>
                <a:latin typeface="Verdana" pitchFamily="34" charset="0"/>
              </a:rPr>
              <a:t>Laguntza</a:t>
            </a:r>
            <a:r>
              <a:rPr lang="es-ES_tradnl" sz="1800" dirty="0">
                <a:solidFill>
                  <a:srgbClr val="0096C9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556048" y="4235450"/>
            <a:ext cx="533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1 , 2.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Taldeak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 			300 € /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hilean</a:t>
            </a:r>
            <a:endParaRPr lang="es-ES_tradnl" sz="1600" dirty="0">
              <a:solidFill>
                <a:srgbClr val="5A5A5A"/>
              </a:solidFill>
              <a:latin typeface="Verdana" pitchFamily="34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403648" y="4653136"/>
            <a:ext cx="601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600" dirty="0">
                <a:solidFill>
                  <a:srgbClr val="5A5A5A"/>
                </a:solidFill>
                <a:latin typeface="Gill Sans" pitchFamily="34" charset="0"/>
              </a:rPr>
              <a:t>   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3. </a:t>
            </a:r>
            <a:r>
              <a:rPr lang="es-ES_tradnl" sz="1600" dirty="0" smtClean="0">
                <a:solidFill>
                  <a:srgbClr val="5A5A5A"/>
                </a:solidFill>
                <a:latin typeface="Verdana" pitchFamily="34" charset="0"/>
              </a:rPr>
              <a:t>Taldea</a:t>
            </a:r>
            <a:r>
              <a:rPr lang="es-ES_tradnl" sz="1600" dirty="0">
                <a:solidFill>
                  <a:srgbClr val="5A5A5A"/>
                </a:solidFill>
                <a:latin typeface="Verdana" pitchFamily="34" charset="0"/>
              </a:rPr>
              <a:t>			  600 € / </a:t>
            </a:r>
            <a:r>
              <a:rPr lang="es-ES_tradnl" sz="1600" dirty="0" err="1">
                <a:solidFill>
                  <a:srgbClr val="5A5A5A"/>
                </a:solidFill>
                <a:latin typeface="Verdana" pitchFamily="34" charset="0"/>
              </a:rPr>
              <a:t>hilean</a:t>
            </a:r>
            <a:endParaRPr lang="es-ES_tradnl" sz="1600" dirty="0">
              <a:solidFill>
                <a:srgbClr val="5A5A5A"/>
              </a:solidFill>
              <a:latin typeface="Verdana" pitchFamily="34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91" grpId="0" autoUpdateAnimBg="0"/>
      <p:bldP spid="16392" grpId="0" autoUpdateAnimBg="0"/>
      <p:bldP spid="16393" grpId="0" autoUpdateAnimBg="0"/>
      <p:bldP spid="16394" grpId="0" autoUpdateAnimBg="0"/>
      <p:bldP spid="16395" grpId="0" autoUpdateAnimBg="0"/>
      <p:bldP spid="16396" grpId="0" autoUpdateAnimBg="0"/>
      <p:bldP spid="16399" grpId="0" autoUpdateAnimBg="0"/>
      <p:bldP spid="1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905000" y="1752600"/>
            <a:ext cx="464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2200" dirty="0" err="1">
                <a:solidFill>
                  <a:srgbClr val="0094D6"/>
                </a:solidFill>
                <a:latin typeface="Verdana" pitchFamily="34" charset="0"/>
              </a:rPr>
              <a:t>Hitzarmena</a:t>
            </a:r>
            <a:endParaRPr lang="es-ES_tradnl" sz="2200" dirty="0">
              <a:solidFill>
                <a:srgbClr val="0094D6"/>
              </a:solidFill>
              <a:latin typeface="Verdana" pitchFamily="34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828800" y="2438400"/>
            <a:ext cx="7010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2200" dirty="0">
                <a:solidFill>
                  <a:schemeClr val="bg1"/>
                </a:solidFill>
                <a:latin typeface="Gill Sans" pitchFamily="34" charset="0"/>
              </a:rPr>
              <a:t> </a:t>
            </a:r>
            <a:r>
              <a:rPr lang="es-ES_tradnl" sz="2200" dirty="0" err="1">
                <a:solidFill>
                  <a:srgbClr val="0094D6"/>
                </a:solidFill>
                <a:latin typeface="Verdana" pitchFamily="34" charset="0"/>
              </a:rPr>
              <a:t>Hasierako</a:t>
            </a:r>
            <a:r>
              <a:rPr lang="es-ES_tradnl" sz="2200" dirty="0">
                <a:solidFill>
                  <a:srgbClr val="0094D6"/>
                </a:solidFill>
                <a:latin typeface="Verdana" pitchFamily="34" charset="0"/>
              </a:rPr>
              <a:t> </a:t>
            </a:r>
            <a:r>
              <a:rPr lang="es-ES_tradnl" sz="2200" dirty="0" err="1">
                <a:solidFill>
                  <a:srgbClr val="0094D6"/>
                </a:solidFill>
                <a:latin typeface="Verdana" pitchFamily="34" charset="0"/>
              </a:rPr>
              <a:t>Prestakuntza</a:t>
            </a:r>
            <a:endParaRPr lang="es-ES_tradnl" sz="2200" dirty="0">
              <a:solidFill>
                <a:srgbClr val="0094D6"/>
              </a:solidFill>
              <a:latin typeface="Verdana" pitchFamily="34" charset="0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1905000" y="3124200"/>
            <a:ext cx="7010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2200">
                <a:solidFill>
                  <a:srgbClr val="0094D6"/>
                </a:solidFill>
                <a:latin typeface="Verdana" pitchFamily="34" charset="0"/>
              </a:rPr>
              <a:t>Tutoretza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905000" y="3810000"/>
            <a:ext cx="647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2200" dirty="0" err="1">
                <a:solidFill>
                  <a:srgbClr val="0094D6"/>
                </a:solidFill>
                <a:latin typeface="Verdana" pitchFamily="34" charset="0"/>
              </a:rPr>
              <a:t>Ebaluaketa</a:t>
            </a:r>
            <a:r>
              <a:rPr lang="es-ES_tradnl" sz="2200" dirty="0">
                <a:solidFill>
                  <a:srgbClr val="0094D6"/>
                </a:solidFill>
                <a:latin typeface="Verdana" pitchFamily="34" charset="0"/>
              </a:rPr>
              <a:t>:</a:t>
            </a:r>
            <a:r>
              <a:rPr lang="es-ES_tradnl" sz="1600" dirty="0">
                <a:solidFill>
                  <a:srgbClr val="008AC9"/>
                </a:solidFill>
                <a:latin typeface="Verdana" pitchFamily="34" charset="0"/>
              </a:rPr>
              <a:t> </a:t>
            </a:r>
            <a:r>
              <a:rPr lang="es-ES_tradnl" sz="1600" i="1" dirty="0" err="1">
                <a:solidFill>
                  <a:srgbClr val="008AC9"/>
                </a:solidFill>
                <a:latin typeface="Verdana" pitchFamily="34" charset="0"/>
              </a:rPr>
              <a:t>Lan</a:t>
            </a:r>
            <a:r>
              <a:rPr lang="es-ES_tradnl" sz="1600" i="1" dirty="0">
                <a:solidFill>
                  <a:srgbClr val="008AC9"/>
                </a:solidFill>
                <a:latin typeface="Verdana" pitchFamily="34" charset="0"/>
              </a:rPr>
              <a:t> </a:t>
            </a:r>
            <a:r>
              <a:rPr lang="es-ES_tradnl" sz="1600" i="1" dirty="0" err="1">
                <a:solidFill>
                  <a:srgbClr val="008AC9"/>
                </a:solidFill>
                <a:latin typeface="Verdana" pitchFamily="34" charset="0"/>
              </a:rPr>
              <a:t>Poltsa</a:t>
            </a:r>
            <a:r>
              <a:rPr lang="es-ES_tradnl" sz="1600" i="1" dirty="0">
                <a:solidFill>
                  <a:srgbClr val="008AC9"/>
                </a:solidFill>
                <a:latin typeface="Verdana" pitchFamily="34" charset="0"/>
              </a:rPr>
              <a:t>.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67544" y="786770"/>
            <a:ext cx="6858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_tradnl" sz="3000" dirty="0">
                <a:solidFill>
                  <a:srgbClr val="5A5A5A"/>
                </a:solidFill>
                <a:latin typeface="Calibri" pitchFamily="34" charset="0"/>
              </a:rPr>
              <a:t>EZARRI BEHARREZKO ARAUTEGIA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191672" y="0"/>
            <a:ext cx="29523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e</a:t>
            </a:r>
            <a:r>
              <a:rPr lang="es-ES_tradnl" sz="3800" b="1" dirty="0" err="1" smtClean="0">
                <a:solidFill>
                  <a:srgbClr val="DC1711"/>
                </a:solidFill>
                <a:latin typeface="Calibri" pitchFamily="34" charset="0"/>
              </a:rPr>
              <a:t>i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tb</a:t>
            </a:r>
            <a:r>
              <a:rPr lang="es-ES_tradnl" sz="3800" b="1" dirty="0" smtClean="0">
                <a:solidFill>
                  <a:srgbClr val="0096D1"/>
                </a:solidFill>
                <a:latin typeface="Calibri" pitchFamily="34" charset="0"/>
              </a:rPr>
              <a:t> </a:t>
            </a:r>
            <a:r>
              <a:rPr lang="es-ES_tradnl" sz="3800" b="1" dirty="0" err="1" smtClean="0">
                <a:solidFill>
                  <a:srgbClr val="0096D1"/>
                </a:solidFill>
                <a:latin typeface="Calibri" pitchFamily="34" charset="0"/>
              </a:rPr>
              <a:t>bekak</a:t>
            </a:r>
            <a:endParaRPr lang="es-ES_tradnl" sz="3800" i="1" dirty="0">
              <a:solidFill>
                <a:srgbClr val="0096D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 autoUpdateAnimBg="0"/>
      <p:bldP spid="17422" grpId="0" autoUpdateAnimBg="0"/>
      <p:bldP spid="17423" grpId="0" autoUpdateAnimBg="0"/>
      <p:bldP spid="17424" grpId="0" autoUpdateAnimBg="0"/>
      <p:bldP spid="17425" grpId="0" autoUpdateAnimBg="0"/>
      <p:bldP spid="9" grpId="0" autoUpdateAnimBg="0"/>
    </p:bldLst>
  </p:timing>
</p:sld>
</file>

<file path=ppt/theme/theme1.xml><?xml version="1.0" encoding="utf-8"?>
<a:theme xmlns:a="http://schemas.openxmlformats.org/drawingml/2006/main" name="Aurkezpena EiTB 2010">
  <a:themeElements>
    <a:clrScheme name="Aurkezpena EiTB 2010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ersonalizado 1">
      <a:majorFont>
        <a:latin typeface="Helvetica Narrow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Aurkezpena EiTB 2010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rkezpena EiTB 201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kezpena EiTB 2010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kezpena EiTB 2010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kezpena EiTB 201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kezpena EiTB 201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rkezpena EiTB 201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Settings\parra_marian\Configuración local\Archivos temporales de Internet\OLKAB\Aurkezpena EiTB 2010.pot</Template>
  <TotalTime>1704</TotalTime>
  <Words>778</Words>
  <Application>Microsoft Office PowerPoint</Application>
  <PresentationFormat>Presentación en pantalla (4:3)</PresentationFormat>
  <Paragraphs>134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Aurkezpena EiTB 2010</vt:lpstr>
      <vt:lpstr>Diseño personalizado</vt:lpstr>
      <vt:lpstr>Diapositiva 1</vt:lpstr>
      <vt:lpstr>Diapositiva 2</vt:lpstr>
      <vt:lpstr>2016/2017 EiTB Taldeko Bekak 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EITB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Aurkezpena</dc:title>
  <dc:creator>parra_marian</dc:creator>
  <cp:lastModifiedBy>bermeosolo_madalen</cp:lastModifiedBy>
  <cp:revision>537</cp:revision>
  <dcterms:created xsi:type="dcterms:W3CDTF">2010-03-08T11:14:25Z</dcterms:created>
  <dcterms:modified xsi:type="dcterms:W3CDTF">2016-04-29T09:52:42Z</dcterms:modified>
</cp:coreProperties>
</file>