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83" r:id="rId2"/>
    <p:sldId id="257" r:id="rId3"/>
    <p:sldId id="258" r:id="rId4"/>
    <p:sldId id="284" r:id="rId5"/>
    <p:sldId id="287" r:id="rId6"/>
    <p:sldId id="289" r:id="rId7"/>
    <p:sldId id="285" r:id="rId8"/>
    <p:sldId id="286" r:id="rId9"/>
    <p:sldId id="276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279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A4BA16-6C4A-4261-82CD-9CD9D53F7C0E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D97AE-1230-4A67-BF46-C5CA9E92F49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7F530A-1F54-4B50-934F-A8EACC639F96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5BCD90-72C6-4E6C-9F09-D4AECA654B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685480" y="4343144"/>
            <a:ext cx="5487042" cy="411501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45AE-3769-489A-96E8-7166D4DB54A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685480" y="4343144"/>
            <a:ext cx="5487042" cy="411501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45AE-3769-489A-96E8-7166D4DB54AD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positibaren irudiaren leku-mark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harren leku-mar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u-ES"/>
          </a:p>
        </p:txBody>
      </p:sp>
      <p:sp>
        <p:nvSpPr>
          <p:cNvPr id="4" name="Diapositibaren zenbakiaren leku-mark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5BCD90-72C6-4E6C-9F09-D4AECA654BEE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positibaren irudiaren leku-mark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harren leku-mar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u-ES"/>
          </a:p>
        </p:txBody>
      </p:sp>
      <p:sp>
        <p:nvSpPr>
          <p:cNvPr id="4" name="Diapositibaren zenbakiaren leku-mark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5BCD90-72C6-4E6C-9F09-D4AECA654BEE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positibaren irudiaren leku-mark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harren leku-mar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u-ES"/>
          </a:p>
        </p:txBody>
      </p:sp>
      <p:sp>
        <p:nvSpPr>
          <p:cNvPr id="4" name="Diapositibaren zenbakiaren leku-mark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u-ES" smtClean="0"/>
              <a:t>7</a:t>
            </a:r>
            <a:endParaRPr lang="eu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positibaren irudiaren leku-mark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harren leku-mar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u-ES"/>
          </a:p>
        </p:txBody>
      </p:sp>
      <p:sp>
        <p:nvSpPr>
          <p:cNvPr id="4" name="Diapositibaren zenbakiaren leku-mark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u-ES" smtClean="0"/>
              <a:t>8</a:t>
            </a:r>
            <a:endParaRPr lang="eu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>
          <a:xfrm>
            <a:off x="685480" y="4343144"/>
            <a:ext cx="5487042" cy="4115019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A45AE-3769-489A-96E8-7166D4DB54AD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iapositiva de títul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5638800" y="2517775"/>
            <a:ext cx="2819400" cy="9112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400" b="1">
                <a:solidFill>
                  <a:schemeClr val="bg2"/>
                </a:solidFill>
              </a:defRPr>
            </a:lvl1pPr>
          </a:lstStyle>
          <a:p>
            <a:r>
              <a:rPr lang="es-ES" dirty="0" smtClean="0"/>
              <a:t>ERASMUS+</a:t>
            </a:r>
          </a:p>
          <a:p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638800" y="1146175"/>
            <a:ext cx="2797175" cy="1323975"/>
          </a:xfrm>
        </p:spPr>
        <p:txBody>
          <a:bodyPr anchor="t"/>
          <a:lstStyle>
            <a:lvl1pPr algn="l">
              <a:defRPr sz="2400"/>
            </a:lvl1pPr>
          </a:lstStyle>
          <a:p>
            <a:r>
              <a:rPr lang="es-ES" dirty="0"/>
              <a:t>Haga clic para cambiar el estilo de título	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638800" y="2517775"/>
            <a:ext cx="2819400" cy="911225"/>
          </a:xfrm>
        </p:spPr>
        <p:txBody>
          <a:bodyPr/>
          <a:lstStyle>
            <a:lvl1pPr marL="0" indent="0">
              <a:buFontTx/>
              <a:buNone/>
              <a:defRPr sz="1400" b="1">
                <a:solidFill>
                  <a:schemeClr val="bg2"/>
                </a:solidFill>
              </a:defRPr>
            </a:lvl1pPr>
          </a:lstStyle>
          <a:p>
            <a:r>
              <a:rPr lang="es-ES" dirty="0"/>
              <a:t>Haga clic para modificar el estilo de subtítulo del patrón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0472F-0E97-4A18-92C2-6F243EF94DCD}" type="datetimeFigureOut">
              <a:rPr lang="es-ES" smtClean="0"/>
              <a:pPr/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A751B-F703-48B2-8FEB-153C7963BF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5364088" y="1124744"/>
            <a:ext cx="3816424" cy="1202705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/>
            <a:r>
              <a:rPr lang="eu-ES" sz="2500" b="1" dirty="0" smtClean="0">
                <a:latin typeface="EHUSerif" pitchFamily="50"/>
              </a:rPr>
              <a:t>Nazioarteko Astea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International </a:t>
            </a:r>
            <a:r>
              <a:rPr lang="es-ES_tradnl" sz="2500" b="1" dirty="0" err="1" smtClean="0">
                <a:latin typeface="EHUSans" pitchFamily="50"/>
              </a:rPr>
              <a:t>Week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Semana Internacional</a:t>
            </a: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5796136" y="2420889"/>
            <a:ext cx="2819400" cy="504056"/>
          </a:xfrm>
        </p:spPr>
        <p:txBody>
          <a:bodyPr>
            <a:noAutofit/>
          </a:bodyPr>
          <a:lstStyle/>
          <a:p>
            <a:pPr algn="ctr"/>
            <a:r>
              <a:rPr lang="es-ES" sz="25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EHUSans" pitchFamily="50"/>
              </a:rPr>
              <a:t>2015</a:t>
            </a:r>
          </a:p>
          <a:p>
            <a:pPr algn="ctr"/>
            <a:endParaRPr lang="es-ES" sz="2500" dirty="0">
              <a:solidFill>
                <a:schemeClr val="tx2">
                  <a:lumMod val="60000"/>
                  <a:lumOff val="40000"/>
                </a:schemeClr>
              </a:solidFill>
              <a:latin typeface="EHUSans" pitchFamily="5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5364088" y="1124744"/>
            <a:ext cx="3816424" cy="1202705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/>
            <a:r>
              <a:rPr lang="eu-ES" sz="2500" b="1" dirty="0" smtClean="0">
                <a:latin typeface="EHUSerif" pitchFamily="50"/>
              </a:rPr>
              <a:t>Nazioarteko Astea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International </a:t>
            </a:r>
            <a:r>
              <a:rPr lang="es-ES_tradnl" sz="2500" b="1" dirty="0" err="1" smtClean="0">
                <a:latin typeface="EHUSans" pitchFamily="50"/>
              </a:rPr>
              <a:t>Week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Semana Internacional</a:t>
            </a: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5796136" y="2420888"/>
            <a:ext cx="2819400" cy="1008111"/>
          </a:xfrm>
        </p:spPr>
        <p:txBody>
          <a:bodyPr>
            <a:noAutofit/>
          </a:bodyPr>
          <a:lstStyle/>
          <a:p>
            <a:pPr algn="ctr"/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CREPUQ SAREA </a:t>
            </a:r>
            <a:b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</a:rPr>
              <a:t>CONAHEC SAREA</a:t>
            </a:r>
            <a:endParaRPr lang="es-ES" sz="2500" dirty="0">
              <a:solidFill>
                <a:schemeClr val="tx2">
                  <a:lumMod val="75000"/>
                </a:schemeClr>
              </a:solidFill>
              <a:latin typeface="EHUSans" pitchFamily="50"/>
            </a:endParaRPr>
          </a:p>
        </p:txBody>
      </p:sp>
      <p:sp>
        <p:nvSpPr>
          <p:cNvPr id="4" name="4 Subtítulo"/>
          <p:cNvSpPr txBox="1">
            <a:spLocks/>
          </p:cNvSpPr>
          <p:nvPr/>
        </p:nvSpPr>
        <p:spPr>
          <a:xfrm>
            <a:off x="3419872" y="3429001"/>
            <a:ext cx="5472608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latin typeface="EHUSans" pitchFamily="50"/>
              </a:rPr>
              <a:t>BESTE NORAKO BATZUK PROGRAMA UPV/EHU, 2016-2017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 Título"/>
          <p:cNvSpPr txBox="1">
            <a:spLocks/>
          </p:cNvSpPr>
          <p:nvPr/>
        </p:nvSpPr>
        <p:spPr>
          <a:xfrm>
            <a:off x="446856" y="41865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u-ES" sz="4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HUSans" pitchFamily="50"/>
                <a:ea typeface="+mj-ea"/>
                <a:cs typeface="+mj-cs"/>
              </a:rPr>
              <a:t>SARRERA</a:t>
            </a:r>
            <a:endParaRPr kumimoji="0" lang="eu-E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HUSans" pitchFamily="50"/>
              <a:ea typeface="+mj-ea"/>
              <a:cs typeface="+mj-cs"/>
            </a:endParaRP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eu-ES" sz="2800" b="1" noProof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CONAHEC eta CREPUQ, trukerako sareak dira eta mugikortasunerako aukerak eskaintzen dizkiete unibertsitate kideetako ikasle guztiei.</a:t>
            </a:r>
            <a:endParaRPr kumimoji="0" lang="eu-ES" sz="2800" b="1" i="0" u="none" strike="noStrike" kern="1200" cap="none" spc="0" normalizeH="0" baseline="0" noProof="1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EHUSerif" pitchFamily="5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 Título"/>
          <p:cNvSpPr txBox="1">
            <a:spLocks/>
          </p:cNvSpPr>
          <p:nvPr/>
        </p:nvSpPr>
        <p:spPr>
          <a:xfrm>
            <a:off x="446856" y="41865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 smtClean="0">
                <a:latin typeface="EHUSerif" pitchFamily="50"/>
                <a:ea typeface="+mj-ea"/>
                <a:cs typeface="+mj-cs"/>
              </a:rPr>
              <a:t>EZAUGARRIAK</a:t>
            </a:r>
            <a:endParaRPr kumimoji="0" lang="eu-E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HUSerif" pitchFamily="50"/>
              <a:ea typeface="+mj-ea"/>
              <a:cs typeface="+mj-cs"/>
            </a:endParaRP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57200" y="12793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spcBef>
                <a:spcPct val="20000"/>
              </a:spcBef>
              <a:buFontTx/>
              <a:buChar char="-"/>
            </a:pP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Programako mugikortasunak izango dira </a:t>
            </a:r>
            <a:r>
              <a:rPr lang="eu-ES" sz="2200" b="1" dirty="0" smtClean="0">
                <a:solidFill>
                  <a:srgbClr val="FF0000"/>
                </a:solidFill>
                <a:latin typeface="EHUSerif" pitchFamily="50"/>
              </a:rPr>
              <a:t>BESTE NORAKO BATZUK (KANADA, AEB, KOREA)</a:t>
            </a:r>
            <a:endParaRPr lang="es-ES" sz="2200" b="1" dirty="0" smtClean="0">
              <a:solidFill>
                <a:srgbClr val="FF0000"/>
              </a:solidFill>
              <a:latin typeface="EHUSerif" pitchFamily="50"/>
            </a:endParaRPr>
          </a:p>
          <a:p>
            <a:pPr lvl="0">
              <a:spcBef>
                <a:spcPct val="20000"/>
              </a:spcBef>
              <a:buFontTx/>
              <a:buChar char="-"/>
            </a:pPr>
            <a:endParaRPr lang="es-ES" sz="2200" b="1" dirty="0" smtClean="0">
              <a:solidFill>
                <a:schemeClr val="tx2">
                  <a:lumMod val="75000"/>
                </a:schemeClr>
              </a:solidFill>
              <a:latin typeface="EHUSerif" pitchFamily="50"/>
            </a:endParaRP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EZ dago aldebiko hitzarmenik </a:t>
            </a:r>
            <a:r>
              <a:rPr lang="eu-ES" sz="22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CONAHEC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eta </a:t>
            </a:r>
            <a:r>
              <a:rPr lang="eu-ES" sz="22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CREPUC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sareetako unibertsitateekin</a:t>
            </a: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.</a:t>
            </a:r>
            <a:r>
              <a:rPr lang="eu-ES" sz="2400" b="1" dirty="0" smtClean="0"/>
              <a:t> 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Beraz, prozesua konplexuagoa da (motibazio gutuna, gomendio gutuna).</a:t>
            </a:r>
            <a:endParaRPr lang="es-ES" sz="2200" b="1" dirty="0" smtClean="0">
              <a:solidFill>
                <a:schemeClr val="tx2">
                  <a:lumMod val="75000"/>
                </a:schemeClr>
              </a:solidFill>
              <a:latin typeface="EHUSerif" pitchFamily="50"/>
            </a:endParaRPr>
          </a:p>
          <a:p>
            <a:pPr lvl="0">
              <a:spcBef>
                <a:spcPct val="20000"/>
              </a:spcBef>
            </a:pPr>
            <a:r>
              <a:rPr lang="es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- 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Deialdi orokorreko </a:t>
            </a:r>
            <a:r>
              <a:rPr lang="es-ES" sz="2200" b="1" dirty="0" err="1" smtClean="0">
                <a:solidFill>
                  <a:srgbClr val="FF0000"/>
                </a:solidFill>
                <a:latin typeface="EHUSerif" pitchFamily="50"/>
              </a:rPr>
              <a:t>eskaerarekin</a:t>
            </a:r>
            <a:r>
              <a:rPr lang="es-ES" sz="2200" b="1" dirty="0" smtClean="0">
                <a:solidFill>
                  <a:srgbClr val="FF0000"/>
                </a:solidFill>
                <a:latin typeface="EHUSerif" pitchFamily="50"/>
              </a:rPr>
              <a:t> batera</a:t>
            </a:r>
            <a:r>
              <a:rPr lang="eu-ES" sz="2200" b="1" dirty="0" smtClean="0">
                <a:solidFill>
                  <a:srgbClr val="FF0000"/>
                </a:solidFill>
                <a:latin typeface="EHUSerif" pitchFamily="50"/>
              </a:rPr>
              <a:t> 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eskatu ahal da (8 norako </a:t>
            </a:r>
            <a:r>
              <a:rPr lang="eu-ES" sz="22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GAURren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+ 3 </a:t>
            </a:r>
            <a:r>
              <a:rPr lang="eu-ES" sz="22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CONAHEC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+ </a:t>
            </a:r>
            <a:r>
              <a:rPr lang="eu-ES" sz="22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CREPUC</a:t>
            </a:r>
            <a:r>
              <a:rPr lang="eu-ES" sz="22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1)</a:t>
            </a:r>
            <a:endParaRPr lang="es-ES" sz="2200" b="1" dirty="0" smtClean="0">
              <a:solidFill>
                <a:schemeClr val="tx2">
                  <a:lumMod val="75000"/>
                </a:schemeClr>
              </a:solidFill>
              <a:latin typeface="EHUSerif" pitchFamily="5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10819119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51520" y="1412776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u="sng" dirty="0" smtClean="0"/>
              <a:t>CREPUQ </a:t>
            </a:r>
            <a:r>
              <a:rPr lang="fr-FR" b="1" u="sng" dirty="0" err="1" smtClean="0"/>
              <a:t>unibertsitateak</a:t>
            </a:r>
            <a:r>
              <a:rPr lang="fr-FR" b="1" u="sng" dirty="0" smtClean="0"/>
              <a:t> 2015-2016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• </a:t>
            </a:r>
            <a:r>
              <a:rPr lang="fr-FR" dirty="0" err="1" smtClean="0"/>
              <a:t>Bishop's</a:t>
            </a:r>
            <a:r>
              <a:rPr lang="fr-FR" dirty="0" smtClean="0"/>
              <a:t> </a:t>
            </a:r>
            <a:r>
              <a:rPr lang="fr-FR" dirty="0" err="1" smtClean="0"/>
              <a:t>University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• Université Laval</a:t>
            </a:r>
            <a:br>
              <a:rPr lang="fr-FR" dirty="0" smtClean="0"/>
            </a:br>
            <a:r>
              <a:rPr lang="fr-FR" dirty="0" smtClean="0"/>
              <a:t>• Polytechnique Montréal</a:t>
            </a:r>
            <a:br>
              <a:rPr lang="fr-FR" dirty="0" smtClean="0"/>
            </a:br>
            <a:r>
              <a:rPr lang="fr-FR" dirty="0" smtClean="0"/>
              <a:t>• Université de Sherbrooke</a:t>
            </a:r>
            <a:br>
              <a:rPr lang="fr-FR" dirty="0" smtClean="0"/>
            </a:br>
            <a:r>
              <a:rPr lang="fr-FR" dirty="0" smtClean="0"/>
              <a:t>• Université du Québec à Montréal</a:t>
            </a:r>
            <a:br>
              <a:rPr lang="fr-FR" dirty="0" smtClean="0"/>
            </a:br>
            <a:r>
              <a:rPr lang="fr-FR" dirty="0" smtClean="0"/>
              <a:t>• Université du Québec à Trois-Rivières</a:t>
            </a:r>
            <a:br>
              <a:rPr lang="fr-FR" dirty="0" smtClean="0"/>
            </a:br>
            <a:r>
              <a:rPr lang="fr-FR" dirty="0" smtClean="0"/>
              <a:t>• Université du Québec á Rimouski</a:t>
            </a:r>
            <a:br>
              <a:rPr lang="fr-FR" dirty="0" smtClean="0"/>
            </a:br>
            <a:r>
              <a:rPr lang="fr-FR" dirty="0" smtClean="0"/>
              <a:t>• Université du Québec en Outaouais</a:t>
            </a:r>
            <a:br>
              <a:rPr lang="fr-FR" dirty="0" smtClean="0"/>
            </a:br>
            <a:r>
              <a:rPr lang="fr-FR" dirty="0" smtClean="0"/>
              <a:t>• Université du Québec en Abitibi-</a:t>
            </a:r>
            <a:r>
              <a:rPr lang="fr-FR" dirty="0" err="1" smtClean="0"/>
              <a:t>Témiscamingue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• École nationale d'administration publique</a:t>
            </a:r>
            <a:br>
              <a:rPr lang="fr-FR" dirty="0" smtClean="0"/>
            </a:br>
            <a:r>
              <a:rPr lang="fr-FR" dirty="0" smtClean="0"/>
              <a:t>• École de technologie supérieure</a:t>
            </a:r>
            <a:endParaRPr lang="es-ES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788024" y="476672"/>
            <a:ext cx="3995936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fr-FR" sz="1600" b="1" u="sng" dirty="0" smtClean="0"/>
              <a:t>CONAHEC </a:t>
            </a:r>
            <a:r>
              <a:rPr lang="fr-FR" sz="1600" b="1" u="sng" dirty="0" err="1" smtClean="0"/>
              <a:t>Unibertsitateak</a:t>
            </a:r>
            <a:r>
              <a:rPr lang="fr-FR" sz="1600" b="1" u="sng" dirty="0" smtClean="0"/>
              <a:t> 2015-2016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rgbClr val="54595F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UNIVERSIDADES DE CANADÁ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Mc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Ewan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Kwantlen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Polytechnic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Langara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U.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College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Mt. Royal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Selkirk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College</a:t>
            </a:r>
            <a:endParaRPr kumimoji="0" lang="es-ES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AEBko</a:t>
            </a:r>
            <a:r>
              <a:rPr lang="es-E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1400" dirty="0" err="1" smtClean="0">
                <a:latin typeface="Arial" pitchFamily="34" charset="0"/>
                <a:cs typeface="Arial" pitchFamily="34" charset="0"/>
              </a:rPr>
              <a:t>Unibertsitateak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Eastern New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Mexico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Lenoir-Rhyne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Lyon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College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Methodist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New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Mexico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State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Troy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f Texas-El Paso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of Texas-San Antonio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of Wisconsin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HEGO KOREAKO UNIBERTSITATEAK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Hankuk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Hanyang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b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</a:b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•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Sungkyunkwan</a:t>
            </a:r>
            <a:r>
              <a:rPr kumimoji="0" lang="es-E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kumimoji="0" lang="es-ES" sz="14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University</a:t>
            </a:r>
            <a:endParaRPr kumimoji="0" lang="es-ES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116632" y="220486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 Título"/>
          <p:cNvSpPr txBox="1">
            <a:spLocks/>
          </p:cNvSpPr>
          <p:nvPr/>
        </p:nvSpPr>
        <p:spPr>
          <a:xfrm>
            <a:off x="446856" y="418654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s-E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HUSerif" pitchFamily="50"/>
                <a:ea typeface="+mj-ea"/>
                <a:cs typeface="+mj-cs"/>
              </a:rPr>
              <a:t>KONTUAN HARTU BEHARREKO ALDERDIAK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HUSerif" pitchFamily="50"/>
              <a:ea typeface="+mj-ea"/>
              <a:cs typeface="+mj-cs"/>
            </a:endParaRPr>
          </a:p>
        </p:txBody>
      </p:sp>
      <p:sp>
        <p:nvSpPr>
          <p:cNvPr id="13" name="2 Marcador de contenido"/>
          <p:cNvSpPr txBox="1">
            <a:spLocks/>
          </p:cNvSpPr>
          <p:nvPr/>
        </p:nvSpPr>
        <p:spPr>
          <a:xfrm>
            <a:off x="457200" y="119675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ans" pitchFamily="50"/>
              </a:rPr>
              <a:t> </a:t>
            </a: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Ikaslea sareko beste unibertsitateetako ikasleekin aritzen da lehian libre dauden plazak direla eta.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Bi programetarako, oro har, </a:t>
            </a:r>
            <a:r>
              <a:rPr lang="eu-ES" sz="15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IELTS</a:t>
            </a: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eta </a:t>
            </a:r>
            <a:r>
              <a:rPr lang="eu-ES" sz="15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TOEFL</a:t>
            </a: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direlakoen maila </a:t>
            </a:r>
            <a:r>
              <a:rPr lang="eu-ES" sz="15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ertaina-altua</a:t>
            </a: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eskatzen da (kasu gutxitan onartzen dituzte CAMBRIDGE tituluak).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Kontuan hartu </a:t>
            </a:r>
            <a:r>
              <a:rPr lang="eu-ES" sz="15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TOEFL</a:t>
            </a: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azterketen  datak lehenbailehen, arazorik ez izateko (zer hiritan egingo den azterketa, plazak, etab.).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Unibertsitatea hautatzerakoan, EGIAZTATU BEHARRA DAGO eskatzailearen ikasketak ematen dituztela atzerriko unibertsitate bakoitzak bi programetara bideratzen dituen mugikortasunen BARRUAN. Unibertsitate batzuek ez dituzte sartzen beren titulazio guztiak.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Kontuan hartzekoa da, baita ere, unibertsitate bakoitzak epea ixteko jarritako datak, eta begiratu behar da zenbat plaza eskaintzen dituzten, hainbat kasutan ezin baititugu berdindu haien egutegiak.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Oso garrantzitsua da motibazio gutun on bat idaztea. Bi sareetako unibertsitate gehienentzat kontuan hartzeko elementua baita ikasleak hautatzerakoan.</a:t>
            </a:r>
          </a:p>
          <a:p>
            <a:pPr lvl="0">
              <a:spcBef>
                <a:spcPct val="20000"/>
              </a:spcBef>
              <a:buFontTx/>
              <a:buChar char="-"/>
            </a:pPr>
            <a:r>
              <a:rPr lang="eu-ES" sz="15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Bi sareetako informazioa gaurkotua abendu-urtarril bitartean argitaratzen 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 Título"/>
          <p:cNvSpPr txBox="1">
            <a:spLocks/>
          </p:cNvSpPr>
          <p:nvPr/>
        </p:nvSpPr>
        <p:spPr>
          <a:xfrm>
            <a:off x="446856" y="332656"/>
            <a:ext cx="8229600" cy="8501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u-E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EHUSerif" pitchFamily="50"/>
                <a:ea typeface="+mj-ea"/>
                <a:cs typeface="+mj-cs"/>
              </a:rPr>
              <a:t>ONDORIOAK</a:t>
            </a:r>
            <a:endParaRPr kumimoji="0" lang="eu-E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EHUSerif" pitchFamily="50"/>
              <a:ea typeface="+mj-ea"/>
              <a:cs typeface="+mj-cs"/>
            </a:endParaRPr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323528" y="1052736"/>
            <a:ext cx="3970784" cy="3888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7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EHUSans" pitchFamily="5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700" b="1" i="0" u="none" strike="noStrike" kern="120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EHUSans" pitchFamily="5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7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EHUSans" pitchFamily="50"/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467544" y="908720"/>
            <a:ext cx="8424936" cy="38884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</a:pPr>
            <a:endParaRPr lang="eu-ES" sz="1700" b="1" dirty="0" smtClean="0">
              <a:solidFill>
                <a:schemeClr val="tx2">
                  <a:lumMod val="75000"/>
                </a:schemeClr>
              </a:solidFill>
              <a:latin typeface="EHUSans" pitchFamily="50"/>
            </a:endParaRPr>
          </a:p>
          <a:p>
            <a:pPr>
              <a:spcBef>
                <a:spcPct val="20000"/>
              </a:spcBef>
              <a:buFontTx/>
              <a:buChar char="-"/>
              <a:defRPr/>
            </a:pPr>
            <a:r>
              <a:rPr lang="eu-ES" sz="1700" b="1" dirty="0" smtClean="0">
                <a:solidFill>
                  <a:srgbClr val="FF0000"/>
                </a:solidFill>
                <a:latin typeface="EHUSerif" pitchFamily="50"/>
              </a:rPr>
              <a:t>AUKERA HANDI BAT</a:t>
            </a:r>
          </a:p>
          <a:p>
            <a:pPr>
              <a:spcBef>
                <a:spcPct val="20000"/>
              </a:spcBef>
              <a:buFontTx/>
              <a:buChar char="-"/>
              <a:defRPr/>
            </a:pPr>
            <a:r>
              <a:rPr lang="eu-ES" sz="17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UPV/EHUk aldebiko hitzarmenik ez duen goi mailako unibertsitateetara joateko aukera unibertsitate horietako matrikulari dagokion kostu handia ordaindu gabe.</a:t>
            </a:r>
          </a:p>
          <a:p>
            <a:pPr>
              <a:spcBef>
                <a:spcPct val="20000"/>
              </a:spcBef>
              <a:buFontTx/>
              <a:buChar char="-"/>
              <a:defRPr/>
            </a:pPr>
            <a:endParaRPr lang="eu-ES" sz="1700" b="1" dirty="0" smtClean="0">
              <a:solidFill>
                <a:schemeClr val="tx2">
                  <a:lumMod val="75000"/>
                </a:schemeClr>
              </a:solidFill>
              <a:latin typeface="EHUSerif" pitchFamily="50"/>
            </a:endParaRPr>
          </a:p>
          <a:p>
            <a:pPr lvl="0">
              <a:spcBef>
                <a:spcPct val="20000"/>
              </a:spcBef>
              <a:defRPr/>
            </a:pPr>
            <a:r>
              <a:rPr lang="eu-ES" sz="1700" b="1" dirty="0" smtClean="0">
                <a:solidFill>
                  <a:srgbClr val="FF0000"/>
                </a:solidFill>
                <a:latin typeface="EHUSerif" pitchFamily="50"/>
              </a:rPr>
              <a:t>IKASLEAK LAN GEHIAGO EGIN BEHAR DU</a:t>
            </a:r>
          </a:p>
          <a:p>
            <a:pPr lvl="0">
              <a:spcBef>
                <a:spcPct val="20000"/>
              </a:spcBef>
              <a:buFontTx/>
              <a:buChar char="-"/>
              <a:defRPr/>
            </a:pPr>
            <a:r>
              <a:rPr lang="eu-ES" sz="17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Garrantzitsua da kontuan hartzea hizkuntzari buruzko baldintzak, unibertsitate bakoitzaren egutegia eta eskatzen dituzten agiriak (motibazio gutuna). </a:t>
            </a:r>
          </a:p>
          <a:p>
            <a:pPr lvl="0">
              <a:spcBef>
                <a:spcPct val="20000"/>
              </a:spcBef>
              <a:buFontTx/>
              <a:buChar char="-"/>
              <a:defRPr/>
            </a:pPr>
            <a:endParaRPr lang="eu-ES" sz="1700" b="1" dirty="0" smtClean="0">
              <a:solidFill>
                <a:schemeClr val="tx2">
                  <a:lumMod val="75000"/>
                </a:schemeClr>
              </a:solidFill>
              <a:latin typeface="EHUSerif" pitchFamily="50"/>
            </a:endParaRPr>
          </a:p>
          <a:p>
            <a:pPr lvl="0">
              <a:spcBef>
                <a:spcPct val="20000"/>
              </a:spcBef>
              <a:defRPr/>
            </a:pPr>
            <a:r>
              <a:rPr lang="eu-ES" sz="17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- Eskaera behar adinako denboraz prestatu (unibertsitateen informazioa, </a:t>
            </a:r>
            <a:r>
              <a:rPr lang="eu-ES" sz="1700" b="1" dirty="0" err="1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TOEFL</a:t>
            </a:r>
            <a:r>
              <a:rPr lang="eu-ES" sz="1700" b="1" dirty="0" smtClean="0">
                <a:solidFill>
                  <a:schemeClr val="tx2">
                    <a:lumMod val="75000"/>
                  </a:schemeClr>
                </a:solidFill>
                <a:latin typeface="EHUSerif" pitchFamily="50"/>
              </a:rPr>
              <a:t> matrikulak, etab.). </a:t>
            </a:r>
          </a:p>
          <a:p>
            <a:pPr lvl="0">
              <a:spcBef>
                <a:spcPct val="20000"/>
              </a:spcBef>
            </a:pPr>
            <a:endParaRPr lang="eu-ES" sz="1700" b="1" dirty="0" smtClean="0">
              <a:solidFill>
                <a:schemeClr val="tx2">
                  <a:lumMod val="75000"/>
                </a:schemeClr>
              </a:solidFill>
              <a:latin typeface="EHUSans" pitchFamily="5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u-ES" sz="1700" b="1" i="0" u="none" strike="noStrike" kern="120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EHUSans" pitchFamily="5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u-ES" sz="17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EHUSans" pitchFamily="50"/>
            </a:endParaRPr>
          </a:p>
        </p:txBody>
      </p:sp>
      <p:sp>
        <p:nvSpPr>
          <p:cNvPr id="7170" name="AutoShape 2" descr="Image result for crepuq"/>
          <p:cNvSpPr>
            <a:spLocks noChangeAspect="1" noChangeArrowheads="1"/>
          </p:cNvSpPr>
          <p:nvPr/>
        </p:nvSpPr>
        <p:spPr bwMode="auto">
          <a:xfrm>
            <a:off x="1095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172" name="AutoShape 4" descr="Image result for crepuq"/>
          <p:cNvSpPr>
            <a:spLocks noChangeAspect="1" noChangeArrowheads="1"/>
          </p:cNvSpPr>
          <p:nvPr/>
        </p:nvSpPr>
        <p:spPr bwMode="auto">
          <a:xfrm>
            <a:off x="1095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174" name="AutoShape 6" descr="Image result for crepuq"/>
          <p:cNvSpPr>
            <a:spLocks noChangeAspect="1" noChangeArrowheads="1"/>
          </p:cNvSpPr>
          <p:nvPr/>
        </p:nvSpPr>
        <p:spPr bwMode="auto">
          <a:xfrm>
            <a:off x="1095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5"/>
          <p:cNvSpPr>
            <a:spLocks noGrp="1" noChangeArrowheads="1"/>
          </p:cNvSpPr>
          <p:nvPr>
            <p:ph type="ctrTitle" idx="4294967295"/>
          </p:nvPr>
        </p:nvSpPr>
        <p:spPr>
          <a:xfrm>
            <a:off x="5364088" y="1124744"/>
            <a:ext cx="3816424" cy="1202705"/>
          </a:xfrm>
          <a:prstGeom prst="rect">
            <a:avLst/>
          </a:prstGeom>
        </p:spPr>
        <p:txBody>
          <a:bodyPr>
            <a:noAutofit/>
          </a:bodyPr>
          <a:lstStyle/>
          <a:p>
            <a:pPr eaLnBrk="1" hangingPunct="1"/>
            <a:r>
              <a:rPr lang="eu-ES" sz="2500" b="1" dirty="0" smtClean="0">
                <a:latin typeface="EHUSerif" pitchFamily="50"/>
              </a:rPr>
              <a:t>Nazioarteko Astea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International </a:t>
            </a:r>
            <a:r>
              <a:rPr lang="es-ES_tradnl" sz="2500" b="1" dirty="0" err="1" smtClean="0">
                <a:latin typeface="EHUSans" pitchFamily="50"/>
              </a:rPr>
              <a:t>Week</a:t>
            </a:r>
            <a:r>
              <a:rPr lang="es-ES_tradnl" sz="2500" b="1" dirty="0" smtClean="0">
                <a:latin typeface="EHUSans" pitchFamily="50"/>
              </a:rPr>
              <a:t/>
            </a:r>
            <a:br>
              <a:rPr lang="es-ES_tradnl" sz="2500" b="1" dirty="0" smtClean="0">
                <a:latin typeface="EHUSans" pitchFamily="50"/>
              </a:rPr>
            </a:br>
            <a:r>
              <a:rPr lang="es-ES_tradnl" sz="2500" b="1" dirty="0" smtClean="0">
                <a:latin typeface="EHUSans" pitchFamily="50"/>
              </a:rPr>
              <a:t>Semana Internacional</a:t>
            </a:r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5796136" y="2420889"/>
            <a:ext cx="2819400" cy="504056"/>
          </a:xfrm>
        </p:spPr>
        <p:txBody>
          <a:bodyPr>
            <a:noAutofit/>
          </a:bodyPr>
          <a:lstStyle/>
          <a:p>
            <a:pPr algn="ctr"/>
            <a:r>
              <a:rPr lang="es-ES" sz="25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EHUSans" pitchFamily="50"/>
              </a:rPr>
              <a:t>2015</a:t>
            </a:r>
          </a:p>
          <a:p>
            <a:pPr algn="ctr"/>
            <a:endParaRPr lang="es-ES" sz="2500" dirty="0">
              <a:solidFill>
                <a:schemeClr val="tx2">
                  <a:lumMod val="60000"/>
                  <a:lumOff val="40000"/>
                </a:schemeClr>
              </a:solidFill>
              <a:latin typeface="EHUSans" pitchFamily="50"/>
            </a:endParaRPr>
          </a:p>
        </p:txBody>
      </p:sp>
      <p:sp>
        <p:nvSpPr>
          <p:cNvPr id="4" name="4 Subtítulo"/>
          <p:cNvSpPr txBox="1">
            <a:spLocks/>
          </p:cNvSpPr>
          <p:nvPr/>
        </p:nvSpPr>
        <p:spPr>
          <a:xfrm>
            <a:off x="5785048" y="3212976"/>
            <a:ext cx="281940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u-ES" sz="2500" b="1" dirty="0" smtClean="0">
                <a:solidFill>
                  <a:srgbClr val="FF0000"/>
                </a:solidFill>
                <a:latin typeface="EHUSans" pitchFamily="50"/>
              </a:rPr>
              <a:t>Eskerrik asko!!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EHUSans" pitchFamily="50"/>
                <a:ea typeface="+mn-ea"/>
                <a:cs typeface="+mn-cs"/>
              </a:rPr>
              <a:t>Gracias!!</a:t>
            </a:r>
          </a:p>
        </p:txBody>
      </p:sp>
      <p:sp>
        <p:nvSpPr>
          <p:cNvPr id="6146" name="AutoShape 2" descr="Image result for crepuq"/>
          <p:cNvSpPr>
            <a:spLocks noChangeAspect="1" noChangeArrowheads="1"/>
          </p:cNvSpPr>
          <p:nvPr/>
        </p:nvSpPr>
        <p:spPr bwMode="auto">
          <a:xfrm>
            <a:off x="1095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334</Words>
  <Application>Microsoft Office PowerPoint</Application>
  <PresentationFormat>Presentación en pantalla (4:3)</PresentationFormat>
  <Paragraphs>47</Paragraphs>
  <Slides>9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Nazioarteko Astea International Week Semana Internacional</vt:lpstr>
      <vt:lpstr>Nazioarteko Astea International Week Semana Internacional</vt:lpstr>
      <vt:lpstr>Diapositiva 3</vt:lpstr>
      <vt:lpstr>Diapositiva 4</vt:lpstr>
      <vt:lpstr>Diapositiva 5</vt:lpstr>
      <vt:lpstr>Diapositiva 6</vt:lpstr>
      <vt:lpstr>Diapositiva 7</vt:lpstr>
      <vt:lpstr>Diapositiva 8</vt:lpstr>
      <vt:lpstr>Nazioarteko Astea International Week Semana Internacional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Nazioarteko Astea International Week Semana Internacional</dc:title>
  <dc:creator>mezlaetc</dc:creator>
  <cp:lastModifiedBy>sgzgolii</cp:lastModifiedBy>
  <cp:revision>60</cp:revision>
  <dcterms:created xsi:type="dcterms:W3CDTF">2015-11-05T14:53:45Z</dcterms:created>
  <dcterms:modified xsi:type="dcterms:W3CDTF">2015-11-19T13:47:24Z</dcterms:modified>
</cp:coreProperties>
</file>