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3" r:id="rId3"/>
    <p:sldId id="318" r:id="rId4"/>
    <p:sldId id="317" r:id="rId5"/>
    <p:sldId id="261" r:id="rId6"/>
    <p:sldId id="281" r:id="rId7"/>
    <p:sldId id="266" r:id="rId8"/>
    <p:sldId id="268" r:id="rId9"/>
    <p:sldId id="269" r:id="rId10"/>
    <p:sldId id="319" r:id="rId11"/>
    <p:sldId id="278" r:id="rId12"/>
    <p:sldId id="314" r:id="rId13"/>
    <p:sldId id="338" r:id="rId14"/>
    <p:sldId id="329" r:id="rId15"/>
    <p:sldId id="330" r:id="rId16"/>
    <p:sldId id="331" r:id="rId17"/>
    <p:sldId id="337" r:id="rId18"/>
    <p:sldId id="332" r:id="rId19"/>
    <p:sldId id="333" r:id="rId20"/>
    <p:sldId id="334" r:id="rId21"/>
    <p:sldId id="339" r:id="rId22"/>
    <p:sldId id="302" r:id="rId23"/>
  </p:sldIdLst>
  <p:sldSz cx="9144000" cy="6858000" type="screen4x3"/>
  <p:notesSz cx="6797675" cy="9928225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usoro Zubiaga, Ainhoa" initials="JZA" lastIdx="5" clrIdx="0">
    <p:extLst/>
  </p:cmAuthor>
  <p:cmAuthor id="2" name="Etxeberria Bidondo, Ion" initials="EBI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C3C"/>
    <a:srgbClr val="D9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ertaina 2 -Enfasi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628" autoAdjust="0"/>
  </p:normalViewPr>
  <p:slideViewPr>
    <p:cSldViewPr>
      <p:cViewPr varScale="1">
        <p:scale>
          <a:sx n="91" d="100"/>
          <a:sy n="91" d="100"/>
        </p:scale>
        <p:origin x="11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6A78-9946-480C-8C84-C888B39DCC89}" type="datetimeFigureOut">
              <a:rPr lang="eu-ES" smtClean="0"/>
              <a:t>2019/05/13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BB104-2EA8-452D-8663-953556A7C7B0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4592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ED10-BCA2-43EF-85FD-119B3392257E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7281D-F989-412A-8AD6-A46A6748906F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18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23094-13BD-4914-9627-13C46E40E1A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19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0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4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Azpititulua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848872" cy="1752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Lugar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Lekua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; Data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Fecha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;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Ekitaldia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Evento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 dirty="0"/>
          </a:p>
        </p:txBody>
      </p:sp>
      <p:sp>
        <p:nvSpPr>
          <p:cNvPr id="11" name="Laukizuzena 10"/>
          <p:cNvSpPr/>
          <p:nvPr userDrawn="1"/>
        </p:nvSpPr>
        <p:spPr>
          <a:xfrm>
            <a:off x="1907704" y="4509120"/>
            <a:ext cx="5257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dirty="0" err="1" smtClean="0">
                <a:latin typeface="Calibri" pitchFamily="34" charset="0"/>
              </a:rPr>
              <a:t>Ikerketa</a:t>
            </a:r>
            <a:r>
              <a:rPr lang="es-ES_tradnl" sz="1800" dirty="0" smtClean="0">
                <a:latin typeface="Calibri" pitchFamily="34" charset="0"/>
              </a:rPr>
              <a:t> eta </a:t>
            </a:r>
            <a:r>
              <a:rPr lang="es-ES_tradnl" sz="1800" dirty="0" err="1" smtClean="0">
                <a:latin typeface="Calibri" pitchFamily="34" charset="0"/>
              </a:rPr>
              <a:t>Berrikuntza</a:t>
            </a:r>
            <a:r>
              <a:rPr lang="es-ES_tradnl" sz="1800" dirty="0" smtClean="0">
                <a:latin typeface="Calibri" pitchFamily="34" charset="0"/>
              </a:rPr>
              <a:t> </a:t>
            </a:r>
            <a:r>
              <a:rPr lang="es-ES_tradnl" sz="1800" dirty="0" err="1" smtClean="0">
                <a:latin typeface="Calibri" pitchFamily="34" charset="0"/>
              </a:rPr>
              <a:t>Sanitarioko</a:t>
            </a:r>
            <a:r>
              <a:rPr lang="es-ES_tradnl" sz="1800" dirty="0" smtClean="0">
                <a:latin typeface="Calibri" pitchFamily="34" charset="0"/>
              </a:rPr>
              <a:t> </a:t>
            </a:r>
            <a:r>
              <a:rPr lang="es-ES_tradnl" sz="1800" dirty="0" err="1" smtClean="0">
                <a:latin typeface="Calibri" pitchFamily="34" charset="0"/>
              </a:rPr>
              <a:t>Zuzendaritza</a:t>
            </a:r>
            <a:r>
              <a:rPr lang="es-ES_tradnl" sz="1800" dirty="0" smtClean="0">
                <a:latin typeface="Calibri" pitchFamily="34" charset="0"/>
              </a:rPr>
              <a:t> / </a:t>
            </a:r>
          </a:p>
          <a:p>
            <a:pPr algn="ctr"/>
            <a:r>
              <a:rPr lang="es-ES_tradnl" sz="1800" dirty="0" smtClean="0">
                <a:latin typeface="Calibri" pitchFamily="34" charset="0"/>
              </a:rPr>
              <a:t>Dirección de Investigación e Innovación Sanitarias, </a:t>
            </a:r>
          </a:p>
          <a:p>
            <a:pPr algn="ctr"/>
            <a:r>
              <a:rPr lang="es-ES_tradnl" sz="1800" i="1" dirty="0" err="1" smtClean="0">
                <a:latin typeface="Calibri" pitchFamily="34" charset="0"/>
              </a:rPr>
              <a:t>Osasun</a:t>
            </a:r>
            <a:r>
              <a:rPr lang="es-ES_tradnl" sz="1800" i="1" dirty="0" smtClean="0">
                <a:latin typeface="Calibri" pitchFamily="34" charset="0"/>
              </a:rPr>
              <a:t> </a:t>
            </a:r>
            <a:r>
              <a:rPr lang="es-ES_tradnl" sz="1800" i="1" dirty="0" err="1" smtClean="0">
                <a:latin typeface="Calibri" pitchFamily="34" charset="0"/>
              </a:rPr>
              <a:t>Saila</a:t>
            </a:r>
            <a:r>
              <a:rPr lang="es-ES_tradnl" sz="1800" i="1" dirty="0" smtClean="0">
                <a:latin typeface="Calibri" pitchFamily="34" charset="0"/>
              </a:rPr>
              <a:t> / Departamento de Salud</a:t>
            </a:r>
          </a:p>
        </p:txBody>
      </p:sp>
    </p:spTree>
    <p:extLst>
      <p:ext uri="{BB962C8B-B14F-4D97-AF65-F5344CB8AC3E}">
        <p14:creationId xmlns:p14="http://schemas.microsoft.com/office/powerpoint/2010/main" val="3479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6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715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 dirty="0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279400" y="86360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4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683568" y="4437112"/>
            <a:ext cx="7848872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1" y="833438"/>
            <a:ext cx="9112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8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2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10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6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6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988"/>
            <a:ext cx="6858000" cy="5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0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725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cxnSp>
        <p:nvCxnSpPr>
          <p:cNvPr id="8" name="2 Conector recto"/>
          <p:cNvCxnSpPr/>
          <p:nvPr userDrawn="1"/>
        </p:nvCxnSpPr>
        <p:spPr bwMode="auto">
          <a:xfrm>
            <a:off x="1691680" y="4797152"/>
            <a:ext cx="5622652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dirty="0" smtClean="0"/>
              <a:t>Egin klik titulu maisuaren estiloa aldatzeko</a:t>
            </a:r>
            <a:endParaRPr lang="eu-ES" dirty="0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D1A7-70F8-4B9C-9E5F-7C917DD0913D}" type="datetimeFigureOut">
              <a:rPr lang="eu-ES" smtClean="0"/>
              <a:pPr/>
              <a:t>2019/05/13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509D-EAA8-45F8-A67C-EC7EC15B645A}" type="slidenum">
              <a:rPr lang="eu-ES" smtClean="0"/>
              <a:pPr/>
              <a:t>‹zk.›</a:t>
            </a:fld>
            <a:endParaRPr lang="eu-ES"/>
          </a:p>
        </p:txBody>
      </p:sp>
      <p:pic>
        <p:nvPicPr>
          <p:cNvPr id="8" name="Picture 7" descr="d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6021288"/>
            <a:ext cx="645514" cy="712636"/>
          </a:xfrm>
          <a:prstGeom prst="rect">
            <a:avLst/>
          </a:prstGeom>
          <a:noFill/>
        </p:spPr>
      </p:pic>
      <p:pic>
        <p:nvPicPr>
          <p:cNvPr id="11" name="Picture 3" descr="\\fundacion\Usuarios\lprieto\BTS Depresión\Masivo Bioef Oberri\10.BTS DEPRESION\Documentos maquetados. Plantillas\LOGOS\OSAKIDETZA 2010\2765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21531"/>
            <a:ext cx="720080" cy="6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kadi.ejiedes.eus/y22-izapide/es/x43kToolkitWar/form/fdp?tipoPresentacion=19&amp;language=es&amp;procedureId=0104707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anexos/anexoi-areas_tematicas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hyperlink" Target="https://apps.euskadi.eus/aa40paWebPublicaWar/webPublicaJSP/aa40painicio.do?idioma=es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skadi.eus/gobierno-vasco/-/ayuda_subvencion/2019/promocion_actividad_investigadora_salud/" TargetMode="External"/><Relationship Id="rId7" Type="http://schemas.openxmlformats.org/officeDocument/2006/relationships/hyperlink" Target="http://www.euskadi.eus/gobierno-vasco/-/ayuda_subvencion/2019/acciones_complementarias_especial_interes/" TargetMode="External"/><Relationship Id="rId2" Type="http://schemas.openxmlformats.org/officeDocument/2006/relationships/hyperlink" Target="http://www.euskadi.eus/eusko-jaurlaritza/-/diru_laguntza/2019/osasun_ikerketa_jarduerak_sustapen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uskadi.eus/eusko-jaurlaritza/-/diru_laguntza/2019/interes_bereziko_ekintza_osagarriak/" TargetMode="External"/><Relationship Id="rId5" Type="http://schemas.openxmlformats.org/officeDocument/2006/relationships/hyperlink" Target="http://www.euskadi.eus/gobierno-vasco/-/ayuda_subvencion/2019/potenciacion_investigacion_salud/" TargetMode="External"/><Relationship Id="rId4" Type="http://schemas.openxmlformats.org/officeDocument/2006/relationships/hyperlink" Target="http://www.euskadi.eus/eusko-jaurlaritza/-/diru_laguntza/2019/izaera_estrategikoko_ikerketa_bultzatzek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r>
              <a:rPr lang="eu-ES" sz="2800" dirty="0" smtClean="0">
                <a:solidFill>
                  <a:schemeClr val="tx2"/>
                </a:solidFill>
              </a:rPr>
              <a:t>CONVOCATORIA 2019 DE AYUDAS A PROYECTOS DE INVESTIGACIÓN Y DESARROLLO EN SALUD</a:t>
            </a:r>
            <a:endParaRPr lang="eu-ES" sz="2800" dirty="0">
              <a:solidFill>
                <a:schemeClr val="tx2"/>
              </a:solidFill>
            </a:endParaRP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39552" y="5470376"/>
            <a:ext cx="7848872" cy="334888"/>
          </a:xfrm>
        </p:spPr>
        <p:txBody>
          <a:bodyPr>
            <a:normAutofit fontScale="92500" lnSpcReduction="20000"/>
          </a:bodyPr>
          <a:lstStyle/>
          <a:p>
            <a:r>
              <a:rPr lang="eu-ES" sz="2000" dirty="0" smtClean="0">
                <a:solidFill>
                  <a:schemeClr val="tx1"/>
                </a:solidFill>
              </a:rPr>
              <a:t>Donostia-San Sebastian, 10 de </a:t>
            </a:r>
            <a:r>
              <a:rPr lang="eu-ES" sz="2000" dirty="0" err="1" smtClean="0">
                <a:solidFill>
                  <a:schemeClr val="tx1"/>
                </a:solidFill>
              </a:rPr>
              <a:t>mayo</a:t>
            </a:r>
            <a:r>
              <a:rPr lang="eu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2019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404663"/>
            <a:ext cx="2577952" cy="2169443"/>
          </a:xfrm>
          <a:prstGeom prst="rect">
            <a:avLst/>
          </a:prstGeom>
        </p:spPr>
      </p:pic>
      <p:pic>
        <p:nvPicPr>
          <p:cNvPr id="5" name="Picture 2" descr="R:\DIIS\0a.Politicas interdepartamentales\RIS3\Imagen biociencias-salud\LOGO BH_hor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379452" cy="18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documentación a presentar</a:t>
            </a:r>
            <a:endParaRPr lang="eu-ES" sz="2800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3548" y="2106728"/>
            <a:ext cx="2052228" cy="10094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Memoria </a:t>
            </a:r>
            <a:r>
              <a:rPr lang="es-ES" sz="2000" dirty="0">
                <a:solidFill>
                  <a:schemeClr val="tx2"/>
                </a:solidFill>
              </a:rPr>
              <a:t>del proyecto de </a:t>
            </a:r>
            <a:r>
              <a:rPr lang="es-ES" sz="2000" dirty="0" smtClean="0">
                <a:solidFill>
                  <a:schemeClr val="tx2"/>
                </a:solidFill>
              </a:rPr>
              <a:t>investigación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72496" y="2286747"/>
            <a:ext cx="6048672" cy="64936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Modelo </a:t>
            </a:r>
            <a:r>
              <a:rPr lang="es-ES" dirty="0">
                <a:solidFill>
                  <a:schemeClr val="tx1"/>
                </a:solidFill>
              </a:rPr>
              <a:t>normalizado (Anexo </a:t>
            </a:r>
            <a:r>
              <a:rPr lang="es-ES" dirty="0" smtClean="0">
                <a:solidFill>
                  <a:schemeClr val="tx1"/>
                </a:solidFill>
              </a:rPr>
              <a:t>II-A</a:t>
            </a:r>
            <a:r>
              <a:rPr lang="es-ES" dirty="0">
                <a:solidFill>
                  <a:schemeClr val="tx1"/>
                </a:solidFill>
              </a:rPr>
              <a:t>), acompañado de la información de cada Agente participante (Anexos </a:t>
            </a:r>
            <a:r>
              <a:rPr lang="es-ES" dirty="0" smtClean="0">
                <a:solidFill>
                  <a:schemeClr val="tx1"/>
                </a:solidFill>
              </a:rPr>
              <a:t>II-B </a:t>
            </a:r>
            <a:r>
              <a:rPr lang="es-ES" dirty="0">
                <a:solidFill>
                  <a:schemeClr val="tx1"/>
                </a:solidFill>
              </a:rPr>
              <a:t>y </a:t>
            </a:r>
            <a:r>
              <a:rPr lang="es-ES" dirty="0" smtClean="0">
                <a:solidFill>
                  <a:schemeClr val="tx1"/>
                </a:solidFill>
              </a:rPr>
              <a:t>II-C)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6 Rectángulo redondeado"/>
          <p:cNvSpPr/>
          <p:nvPr/>
        </p:nvSpPr>
        <p:spPr>
          <a:xfrm>
            <a:off x="499373" y="4024944"/>
            <a:ext cx="205222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Declaración responsable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1" name="6 Rectángulo redondeado"/>
          <p:cNvSpPr/>
          <p:nvPr/>
        </p:nvSpPr>
        <p:spPr>
          <a:xfrm>
            <a:off x="503547" y="3332160"/>
            <a:ext cx="2032411" cy="5023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err="1" smtClean="0">
                <a:solidFill>
                  <a:schemeClr val="tx2"/>
                </a:solidFill>
              </a:rPr>
              <a:t>Curriculum</a:t>
            </a:r>
            <a:r>
              <a:rPr lang="es-ES" sz="2000" dirty="0" smtClean="0">
                <a:solidFill>
                  <a:schemeClr val="tx2"/>
                </a:solidFill>
              </a:rPr>
              <a:t> Vitae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2" name="Laukizuzena 11"/>
          <p:cNvSpPr/>
          <p:nvPr/>
        </p:nvSpPr>
        <p:spPr>
          <a:xfrm>
            <a:off x="2700517" y="4024944"/>
            <a:ext cx="597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Declaración responsable de cada Agente solicitante firmada por el Representante Legal (Anexo </a:t>
            </a:r>
            <a:r>
              <a:rPr lang="es-ES" dirty="0" smtClean="0"/>
              <a:t>III)</a:t>
            </a:r>
            <a:endParaRPr lang="es-ES" u="sng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11763" y="3234597"/>
            <a:ext cx="603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/>
              <a:t>Modelo normalizado (Anexo II-D),  modelo Instituto de Salud Carlos III, o modelo de la FECYT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698271" y="4972526"/>
            <a:ext cx="616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Autorización, en su caso, del Comité de Ética competente</a:t>
            </a:r>
          </a:p>
          <a:p>
            <a:r>
              <a:rPr lang="es-ES" dirty="0" smtClean="0"/>
              <a:t>Certificado </a:t>
            </a:r>
            <a:r>
              <a:rPr lang="es-ES" dirty="0"/>
              <a:t>del </a:t>
            </a:r>
            <a:r>
              <a:rPr lang="es-ES" dirty="0" err="1"/>
              <a:t>Biobanco</a:t>
            </a:r>
            <a:r>
              <a:rPr lang="es-ES" dirty="0"/>
              <a:t> vasco si procede</a:t>
            </a:r>
          </a:p>
          <a:p>
            <a:r>
              <a:rPr lang="es-ES" dirty="0" smtClean="0"/>
              <a:t>Estos </a:t>
            </a:r>
            <a:r>
              <a:rPr lang="es-ES" dirty="0"/>
              <a:t>documentos quedarán </a:t>
            </a:r>
            <a:r>
              <a:rPr lang="es-ES" b="1" dirty="0"/>
              <a:t>en poder de los Agentes</a:t>
            </a:r>
          </a:p>
        </p:txBody>
      </p:sp>
      <p:sp>
        <p:nvSpPr>
          <p:cNvPr id="13" name="6 Rectángulo redondeado"/>
          <p:cNvSpPr/>
          <p:nvPr/>
        </p:nvSpPr>
        <p:spPr>
          <a:xfrm>
            <a:off x="503548" y="5025899"/>
            <a:ext cx="2052228" cy="869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Otros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7" name="6 Rectángulo redondeado"/>
          <p:cNvSpPr/>
          <p:nvPr/>
        </p:nvSpPr>
        <p:spPr>
          <a:xfrm>
            <a:off x="503548" y="1287344"/>
            <a:ext cx="2016224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Solicitud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11763" y="1196752"/>
            <a:ext cx="6150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Según Línea en la que se enmarca el proyecto: (ejemplo)</a:t>
            </a:r>
          </a:p>
          <a:p>
            <a:r>
              <a:rPr lang="es-ES" sz="1200" u="sng" dirty="0">
                <a:hlinkClick r:id="rId2"/>
              </a:rPr>
              <a:t>https://</a:t>
            </a:r>
            <a:r>
              <a:rPr lang="es-ES" sz="1200" u="sng" dirty="0" smtClean="0">
                <a:hlinkClick r:id="rId2"/>
              </a:rPr>
              <a:t>www.euskadi.ejiedes.eus/y22-izapide/es/x43kToolkitWar/form/fdp?tipoPresentacion=19&amp;language=es&amp;procedureId=0104707</a:t>
            </a:r>
            <a:endParaRPr lang="es-ES" sz="1200" u="sng" dirty="0" smtClean="0"/>
          </a:p>
          <a:p>
            <a:endParaRPr lang="eu-ES" sz="1200" dirty="0"/>
          </a:p>
          <a:p>
            <a:pPr lvl="0" algn="just"/>
            <a:endParaRPr lang="es-ES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proceso de </a:t>
            </a:r>
            <a:r>
              <a:rPr lang="es-ES" sz="2800" dirty="0">
                <a:solidFill>
                  <a:schemeClr val="tx2"/>
                </a:solidFill>
              </a:rPr>
              <a:t>e</a:t>
            </a:r>
            <a:r>
              <a:rPr lang="es-ES" sz="2800" dirty="0" smtClean="0">
                <a:solidFill>
                  <a:schemeClr val="tx2"/>
                </a:solidFill>
              </a:rPr>
              <a:t>valuación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1403648" y="5630701"/>
            <a:ext cx="247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</a:rPr>
              <a:t>FINANCIABLE si &gt; </a:t>
            </a:r>
            <a:r>
              <a:rPr lang="es-ES" sz="1200" b="1" dirty="0">
                <a:solidFill>
                  <a:srgbClr val="C00000"/>
                </a:solidFill>
              </a:rPr>
              <a:t>25</a:t>
            </a:r>
            <a:endParaRPr lang="es-ES" sz="1200" dirty="0"/>
          </a:p>
        </p:txBody>
      </p:sp>
      <p:sp>
        <p:nvSpPr>
          <p:cNvPr id="3" name="Laukizuzena 2"/>
          <p:cNvSpPr/>
          <p:nvPr/>
        </p:nvSpPr>
        <p:spPr>
          <a:xfrm>
            <a:off x="4202378" y="4048397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Laukizuzena 11"/>
          <p:cNvSpPr/>
          <p:nvPr/>
        </p:nvSpPr>
        <p:spPr>
          <a:xfrm>
            <a:off x="4202183" y="2320205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Laukizuzena 13"/>
          <p:cNvSpPr/>
          <p:nvPr/>
        </p:nvSpPr>
        <p:spPr>
          <a:xfrm>
            <a:off x="8245172" y="250549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Laukizuzena 7"/>
          <p:cNvSpPr/>
          <p:nvPr/>
        </p:nvSpPr>
        <p:spPr>
          <a:xfrm>
            <a:off x="2699791" y="5917207"/>
            <a:ext cx="3412799" cy="464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dirty="0" smtClean="0">
                <a:solidFill>
                  <a:schemeClr val="tx1"/>
                </a:solidFill>
              </a:rPr>
              <a:t>TOTAL (</a:t>
            </a:r>
            <a:r>
              <a:rPr lang="eu-ES" dirty="0" err="1" smtClean="0">
                <a:solidFill>
                  <a:schemeClr val="tx1"/>
                </a:solidFill>
              </a:rPr>
              <a:t>máximo</a:t>
            </a:r>
            <a:r>
              <a:rPr lang="eu-ES" dirty="0" smtClean="0">
                <a:solidFill>
                  <a:schemeClr val="tx1"/>
                </a:solidFill>
              </a:rPr>
              <a:t> 100 </a:t>
            </a:r>
            <a:r>
              <a:rPr lang="eu-ES" dirty="0" err="1" smtClean="0">
                <a:solidFill>
                  <a:schemeClr val="tx1"/>
                </a:solidFill>
              </a:rPr>
              <a:t>puntos</a:t>
            </a:r>
            <a:r>
              <a:rPr lang="eu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Laukizuzena 17"/>
          <p:cNvSpPr/>
          <p:nvPr/>
        </p:nvSpPr>
        <p:spPr>
          <a:xfrm>
            <a:off x="4302777" y="5282633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stuKoadroa 6"/>
          <p:cNvSpPr txBox="1"/>
          <p:nvPr/>
        </p:nvSpPr>
        <p:spPr>
          <a:xfrm>
            <a:off x="1691679" y="5312908"/>
            <a:ext cx="27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Subtotal</a:t>
            </a:r>
            <a:r>
              <a:rPr lang="eu-ES" sz="1600" dirty="0" smtClean="0"/>
              <a:t> (</a:t>
            </a:r>
            <a:r>
              <a:rPr lang="eu-ES" sz="1600" dirty="0" err="1" smtClean="0"/>
              <a:t>máx</a:t>
            </a:r>
            <a:r>
              <a:rPr lang="eu-ES" sz="1600" dirty="0" smtClean="0"/>
              <a:t>.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) </a:t>
            </a:r>
            <a:endParaRPr lang="es-ES" sz="1600" dirty="0"/>
          </a:p>
        </p:txBody>
      </p:sp>
      <p:sp>
        <p:nvSpPr>
          <p:cNvPr id="26" name="Laukizuzena 25"/>
          <p:cNvSpPr/>
          <p:nvPr/>
        </p:nvSpPr>
        <p:spPr>
          <a:xfrm>
            <a:off x="5999329" y="6000344"/>
            <a:ext cx="781821" cy="35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zkerreko giltza 10"/>
          <p:cNvSpPr/>
          <p:nvPr/>
        </p:nvSpPr>
        <p:spPr>
          <a:xfrm rot="16200000">
            <a:off x="6332777" y="3757819"/>
            <a:ext cx="288032" cy="4061521"/>
          </a:xfrm>
          <a:prstGeom prst="leftBrace">
            <a:avLst>
              <a:gd name="adj1" fmla="val 8333"/>
              <a:gd name="adj2" fmla="val 47204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Laukizuzen biribildua 16"/>
          <p:cNvSpPr/>
          <p:nvPr/>
        </p:nvSpPr>
        <p:spPr>
          <a:xfrm>
            <a:off x="395536" y="1423088"/>
            <a:ext cx="3809445" cy="393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u-ES" dirty="0" err="1" smtClean="0">
                <a:solidFill>
                  <a:schemeClr val="tx1"/>
                </a:solidFill>
              </a:rPr>
              <a:t>Calidad</a:t>
            </a:r>
            <a:r>
              <a:rPr lang="eu-ES" dirty="0" smtClean="0">
                <a:solidFill>
                  <a:schemeClr val="tx1"/>
                </a:solidFill>
              </a:rPr>
              <a:t> </a:t>
            </a:r>
            <a:r>
              <a:rPr lang="eu-ES" dirty="0" err="1" smtClean="0">
                <a:solidFill>
                  <a:schemeClr val="tx1"/>
                </a:solidFill>
              </a:rPr>
              <a:t>cientifico</a:t>
            </a:r>
            <a:r>
              <a:rPr lang="eu-ES" dirty="0" err="1">
                <a:solidFill>
                  <a:schemeClr val="tx1"/>
                </a:solidFill>
              </a:rPr>
              <a:t>-</a:t>
            </a:r>
            <a:r>
              <a:rPr lang="eu-ES" dirty="0" err="1" smtClean="0">
                <a:solidFill>
                  <a:schemeClr val="tx1"/>
                </a:solidFill>
              </a:rPr>
              <a:t>técnica</a:t>
            </a:r>
            <a:r>
              <a:rPr lang="eu-ES" dirty="0" smtClean="0">
                <a:solidFill>
                  <a:schemeClr val="tx1"/>
                </a:solidFill>
              </a:rPr>
              <a:t>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Laukizuzen biribildua 18"/>
          <p:cNvSpPr/>
          <p:nvPr/>
        </p:nvSpPr>
        <p:spPr>
          <a:xfrm>
            <a:off x="4860032" y="1417238"/>
            <a:ext cx="3832398" cy="398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schemeClr val="tx1"/>
                </a:solidFill>
              </a:rPr>
              <a:t>Interés sanitario y estratégico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Laukizuzena 20"/>
          <p:cNvSpPr/>
          <p:nvPr/>
        </p:nvSpPr>
        <p:spPr>
          <a:xfrm>
            <a:off x="395536" y="1960165"/>
            <a:ext cx="4042873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CRITERIOS: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a) </a:t>
            </a:r>
            <a:r>
              <a:rPr lang="eu-ES" sz="1600" b="1" dirty="0" err="1" smtClean="0"/>
              <a:t>Planteamiento</a:t>
            </a:r>
            <a:r>
              <a:rPr lang="eu-ES" sz="1600" b="1" dirty="0" smtClean="0"/>
              <a:t> </a:t>
            </a:r>
            <a:r>
              <a:rPr lang="eu-ES" sz="1600" b="1" dirty="0"/>
              <a:t>y </a:t>
            </a:r>
            <a:r>
              <a:rPr lang="eu-ES" sz="1600" b="1" dirty="0" err="1"/>
              <a:t>viabilidad</a:t>
            </a:r>
            <a:r>
              <a:rPr lang="eu-ES" sz="1600" b="1" dirty="0"/>
              <a:t> (</a:t>
            </a:r>
            <a:r>
              <a:rPr lang="eu-ES" sz="1600" b="1" dirty="0" err="1"/>
              <a:t>máx</a:t>
            </a:r>
            <a:r>
              <a:rPr lang="eu-ES" sz="1600" b="1" dirty="0"/>
              <a:t>. 35)</a:t>
            </a:r>
            <a:endParaRPr lang="es-ES" sz="1600" b="1" dirty="0"/>
          </a:p>
          <a:p>
            <a:pPr marL="180975" lvl="0" indent="-1809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Claridad y pertinencia de los objetivos (máx. 5)</a:t>
            </a:r>
          </a:p>
          <a:p>
            <a:pPr marL="180975" lvl="0" indent="-1809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 smtClean="0"/>
              <a:t>Aportación </a:t>
            </a:r>
            <a:r>
              <a:rPr lang="es-ES" sz="1400" dirty="0"/>
              <a:t>científico-técnica (máx. 10)</a:t>
            </a:r>
          </a:p>
          <a:p>
            <a:pPr marL="180975" lvl="0" indent="-180975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Coherencia y eficacia del plan de trabajo (máx. 10</a:t>
            </a:r>
            <a:r>
              <a:rPr lang="es-ES" sz="1400" dirty="0" smtClean="0"/>
              <a:t>)</a:t>
            </a:r>
          </a:p>
          <a:p>
            <a:pPr marL="180975" lvl="0" indent="-180975" defTabSz="8890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400" dirty="0" smtClean="0"/>
              <a:t>Aplicabilidad, utilidad, estrategia implementación (máx. 10)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800" dirty="0" smtClean="0"/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es-ES" sz="1600" b="1" dirty="0" smtClean="0"/>
              <a:t>b) Calidad</a:t>
            </a:r>
            <a:r>
              <a:rPr lang="es-ES" sz="1600" b="1" dirty="0"/>
              <a:t>, solvencia y complementariedad del equipo (máx. 10)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u-ES" sz="800" dirty="0" smtClean="0"/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c) </a:t>
            </a:r>
            <a:r>
              <a:rPr lang="eu-ES" sz="1600" b="1" dirty="0" err="1" smtClean="0"/>
              <a:t>Perspectiva</a:t>
            </a:r>
            <a:r>
              <a:rPr lang="eu-ES" sz="1600" b="1" dirty="0" smtClean="0"/>
              <a:t> de </a:t>
            </a:r>
            <a:r>
              <a:rPr lang="eu-ES" sz="1600" b="1" dirty="0" err="1" smtClean="0"/>
              <a:t>Género</a:t>
            </a:r>
            <a:endParaRPr lang="eu-ES" sz="1600" b="1" dirty="0" smtClean="0"/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400" dirty="0" err="1" smtClean="0"/>
              <a:t>Sí</a:t>
            </a:r>
            <a:r>
              <a:rPr lang="eu-ES" sz="1400" dirty="0" smtClean="0"/>
              <a:t>: 5 </a:t>
            </a:r>
            <a:r>
              <a:rPr lang="eu-ES" sz="1400" dirty="0" err="1" smtClean="0"/>
              <a:t>puntos</a:t>
            </a:r>
            <a:endParaRPr lang="eu-ES" sz="1400" dirty="0" smtClean="0"/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400" dirty="0" smtClean="0"/>
              <a:t>No : 0 </a:t>
            </a:r>
            <a:r>
              <a:rPr lang="eu-ES" sz="1400" dirty="0" err="1" smtClean="0"/>
              <a:t>puntos</a:t>
            </a:r>
            <a:endParaRPr lang="es-ES" sz="1400" dirty="0"/>
          </a:p>
        </p:txBody>
      </p:sp>
      <p:sp>
        <p:nvSpPr>
          <p:cNvPr id="30" name="Laukizuzena 29"/>
          <p:cNvSpPr/>
          <p:nvPr/>
        </p:nvSpPr>
        <p:spPr>
          <a:xfrm>
            <a:off x="4202941" y="462446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stuKoadroa 5"/>
          <p:cNvSpPr txBox="1"/>
          <p:nvPr/>
        </p:nvSpPr>
        <p:spPr>
          <a:xfrm>
            <a:off x="4860032" y="1960165"/>
            <a:ext cx="33997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b="1" dirty="0" smtClean="0"/>
              <a:t>CRITERIOS:</a:t>
            </a:r>
          </a:p>
          <a:p>
            <a:endParaRPr lang="eu-ES" sz="1400" b="1" dirty="0"/>
          </a:p>
          <a:p>
            <a:pPr marL="273050" indent="-273050"/>
            <a:r>
              <a:rPr lang="eu-ES" sz="1600" dirty="0" smtClean="0"/>
              <a:t>a)  </a:t>
            </a:r>
            <a:r>
              <a:rPr lang="eu-ES" sz="1600" dirty="0" err="1" smtClean="0"/>
              <a:t>Adecuación</a:t>
            </a:r>
            <a:r>
              <a:rPr lang="eu-ES" sz="1600" dirty="0" smtClean="0"/>
              <a:t> </a:t>
            </a:r>
            <a:r>
              <a:rPr lang="eu-ES" sz="1600" dirty="0"/>
              <a:t>a </a:t>
            </a:r>
            <a:r>
              <a:rPr lang="eu-ES" sz="1600" dirty="0" err="1"/>
              <a:t>políticas</a:t>
            </a:r>
            <a:r>
              <a:rPr lang="eu-ES" sz="1600" dirty="0"/>
              <a:t> (</a:t>
            </a:r>
            <a:r>
              <a:rPr lang="eu-ES" sz="1600" dirty="0" err="1"/>
              <a:t>máx</a:t>
            </a:r>
            <a:r>
              <a:rPr lang="eu-ES" sz="1600" dirty="0"/>
              <a:t>. 5)</a:t>
            </a:r>
          </a:p>
          <a:p>
            <a:endParaRPr lang="eu-ES" sz="1600" dirty="0" smtClean="0"/>
          </a:p>
          <a:p>
            <a:pPr marL="273050" indent="-273050"/>
            <a:r>
              <a:rPr lang="eu-ES" sz="1600" dirty="0" smtClean="0"/>
              <a:t>b)</a:t>
            </a:r>
            <a:r>
              <a:rPr lang="eu-ES" sz="1600" dirty="0"/>
              <a:t> </a:t>
            </a:r>
            <a:r>
              <a:rPr lang="eu-ES" sz="1600" dirty="0" smtClean="0"/>
              <a:t> </a:t>
            </a:r>
            <a:r>
              <a:rPr lang="eu-ES" sz="1600" dirty="0" err="1" smtClean="0"/>
              <a:t>Oportunidad</a:t>
            </a:r>
            <a:r>
              <a:rPr lang="eu-ES" sz="1600" dirty="0" smtClean="0"/>
              <a:t> de la </a:t>
            </a:r>
            <a:r>
              <a:rPr lang="eu-ES" sz="1600" dirty="0" err="1" smtClean="0"/>
              <a:t>inversión</a:t>
            </a:r>
            <a:r>
              <a:rPr lang="eu-ES" sz="1600" dirty="0" smtClean="0"/>
              <a:t> </a:t>
            </a:r>
            <a:r>
              <a:rPr lang="eu-ES" sz="1600" dirty="0" err="1" smtClean="0"/>
              <a:t>en</a:t>
            </a:r>
            <a:r>
              <a:rPr lang="eu-ES" sz="1600" dirty="0" smtClean="0"/>
              <a:t> la </a:t>
            </a:r>
            <a:r>
              <a:rPr lang="eu-ES" sz="1600" dirty="0" err="1" smtClean="0"/>
              <a:t>propuesta</a:t>
            </a:r>
            <a:r>
              <a:rPr lang="eu-ES" sz="1600" dirty="0" smtClean="0"/>
              <a:t> (</a:t>
            </a:r>
            <a:r>
              <a:rPr lang="eu-ES" sz="1600" dirty="0" err="1" smtClean="0"/>
              <a:t>máx</a:t>
            </a:r>
            <a:r>
              <a:rPr lang="eu-ES" sz="1600" dirty="0" smtClean="0"/>
              <a:t>. 20)</a:t>
            </a:r>
          </a:p>
          <a:p>
            <a:endParaRPr lang="eu-ES" sz="1600" dirty="0" smtClean="0"/>
          </a:p>
          <a:p>
            <a:pPr marL="273050" indent="-273050"/>
            <a:r>
              <a:rPr lang="eu-ES" sz="1600" dirty="0" smtClean="0"/>
              <a:t>b) </a:t>
            </a:r>
            <a:r>
              <a:rPr lang="eu-ES" sz="1600" dirty="0" err="1" smtClean="0"/>
              <a:t>Potencial</a:t>
            </a:r>
            <a:r>
              <a:rPr lang="eu-ES" sz="1600" dirty="0" smtClean="0"/>
              <a:t> </a:t>
            </a:r>
            <a:r>
              <a:rPr lang="eu-ES" sz="1600" dirty="0" err="1" smtClean="0"/>
              <a:t>contribución</a:t>
            </a:r>
            <a:r>
              <a:rPr lang="eu-ES" sz="1600" dirty="0" smtClean="0"/>
              <a:t> y </a:t>
            </a:r>
            <a:r>
              <a:rPr lang="eu-ES" sz="1600" dirty="0" err="1" smtClean="0"/>
              <a:t>proyección</a:t>
            </a:r>
            <a:r>
              <a:rPr lang="eu-ES" sz="1600" dirty="0" smtClean="0"/>
              <a:t> del </a:t>
            </a:r>
            <a:r>
              <a:rPr lang="eu-ES" sz="1600" dirty="0" err="1" smtClean="0"/>
              <a:t>impacto</a:t>
            </a:r>
            <a:r>
              <a:rPr lang="eu-ES" sz="1600" dirty="0" smtClean="0"/>
              <a:t> (</a:t>
            </a:r>
            <a:r>
              <a:rPr lang="eu-ES" sz="1600" dirty="0" err="1" smtClean="0"/>
              <a:t>máx</a:t>
            </a:r>
            <a:r>
              <a:rPr lang="eu-ES" sz="1600" dirty="0" smtClean="0"/>
              <a:t>. 25)</a:t>
            </a:r>
          </a:p>
          <a:p>
            <a:endParaRPr lang="eu-ES" sz="1600" dirty="0" smtClean="0"/>
          </a:p>
          <a:p>
            <a:endParaRPr lang="eu-ES" sz="1400" dirty="0" smtClean="0"/>
          </a:p>
        </p:txBody>
      </p:sp>
      <p:sp>
        <p:nvSpPr>
          <p:cNvPr id="28" name="Laukizuzena 14"/>
          <p:cNvSpPr/>
          <p:nvPr/>
        </p:nvSpPr>
        <p:spPr>
          <a:xfrm>
            <a:off x="8259753" y="3109281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stuKoadroa 6"/>
          <p:cNvSpPr txBox="1"/>
          <p:nvPr/>
        </p:nvSpPr>
        <p:spPr>
          <a:xfrm>
            <a:off x="6153076" y="5127190"/>
            <a:ext cx="22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 err="1" smtClean="0"/>
              <a:t>Subtotal</a:t>
            </a:r>
            <a:endParaRPr lang="eu-ES" sz="1600" dirty="0" smtClean="0"/>
          </a:p>
          <a:p>
            <a:r>
              <a:rPr lang="eu-ES" sz="1600" dirty="0" smtClean="0"/>
              <a:t>(</a:t>
            </a:r>
            <a:r>
              <a:rPr lang="eu-ES" sz="1600" dirty="0" err="1" smtClean="0"/>
              <a:t>máx</a:t>
            </a:r>
            <a:r>
              <a:rPr lang="eu-ES" sz="1600" dirty="0" smtClean="0"/>
              <a:t>. 50 </a:t>
            </a:r>
            <a:r>
              <a:rPr lang="eu-ES" sz="1600" dirty="0" err="1" smtClean="0"/>
              <a:t>puntos</a:t>
            </a:r>
            <a:r>
              <a:rPr lang="eu-ES" sz="1600" dirty="0" smtClean="0"/>
              <a:t>) </a:t>
            </a:r>
            <a:endParaRPr lang="es-ES" sz="1600" dirty="0"/>
          </a:p>
        </p:txBody>
      </p:sp>
      <p:sp>
        <p:nvSpPr>
          <p:cNvPr id="32" name="Laukizuzena 17"/>
          <p:cNvSpPr/>
          <p:nvPr/>
        </p:nvSpPr>
        <p:spPr>
          <a:xfrm>
            <a:off x="8292293" y="5255141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>
            <a:stCxn id="3" idx="3"/>
          </p:cNvCxnSpPr>
          <p:nvPr/>
        </p:nvCxnSpPr>
        <p:spPr>
          <a:xfrm>
            <a:off x="4346394" y="4120405"/>
            <a:ext cx="92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438409" y="2392213"/>
            <a:ext cx="7623" cy="277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12" idx="3"/>
          </p:cNvCxnSpPr>
          <p:nvPr/>
        </p:nvCxnSpPr>
        <p:spPr>
          <a:xfrm>
            <a:off x="4346199" y="2392213"/>
            <a:ext cx="9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0" idx="3"/>
          </p:cNvCxnSpPr>
          <p:nvPr/>
        </p:nvCxnSpPr>
        <p:spPr>
          <a:xfrm>
            <a:off x="4346957" y="4696469"/>
            <a:ext cx="99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8509526" y="2577499"/>
            <a:ext cx="0" cy="2330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14" idx="3"/>
          </p:cNvCxnSpPr>
          <p:nvPr/>
        </p:nvCxnSpPr>
        <p:spPr>
          <a:xfrm>
            <a:off x="8389188" y="2577499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28" idx="3"/>
          </p:cNvCxnSpPr>
          <p:nvPr/>
        </p:nvCxnSpPr>
        <p:spPr>
          <a:xfrm>
            <a:off x="8403769" y="3181289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aukizuzena 14"/>
          <p:cNvSpPr/>
          <p:nvPr/>
        </p:nvSpPr>
        <p:spPr>
          <a:xfrm>
            <a:off x="8274334" y="3938216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42 Conector recto"/>
          <p:cNvCxnSpPr/>
          <p:nvPr/>
        </p:nvCxnSpPr>
        <p:spPr>
          <a:xfrm>
            <a:off x="8418350" y="4015540"/>
            <a:ext cx="114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67544" y="908720"/>
            <a:ext cx="30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Proyectos </a:t>
            </a:r>
            <a:r>
              <a:rPr lang="es-ES" dirty="0">
                <a:solidFill>
                  <a:schemeClr val="tx2"/>
                </a:solidFill>
              </a:rPr>
              <a:t>de I+D (Líneas 1 y 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9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ukizuzena 11"/>
          <p:cNvSpPr/>
          <p:nvPr/>
        </p:nvSpPr>
        <p:spPr>
          <a:xfrm>
            <a:off x="7813130" y="1895648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Laukizuzena 20"/>
          <p:cNvSpPr/>
          <p:nvPr/>
        </p:nvSpPr>
        <p:spPr>
          <a:xfrm>
            <a:off x="492158" y="1355454"/>
            <a:ext cx="7317878" cy="430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u-ES" sz="1600" b="1" dirty="0" smtClean="0"/>
              <a:t>CRITERIOS: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u-ES" sz="800" dirty="0" smtClean="0"/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eu-ES" sz="1600" b="1" dirty="0" err="1" smtClean="0"/>
              <a:t>Complementación</a:t>
            </a:r>
            <a:r>
              <a:rPr lang="eu-ES" sz="1600" b="1" dirty="0" smtClean="0"/>
              <a:t> de la </a:t>
            </a:r>
            <a:r>
              <a:rPr lang="eu-ES" sz="1600" b="1" dirty="0" err="1" smtClean="0"/>
              <a:t>actividad</a:t>
            </a:r>
            <a:r>
              <a:rPr lang="eu-ES" sz="1600" b="1" dirty="0" smtClean="0"/>
              <a:t> </a:t>
            </a:r>
            <a:r>
              <a:rPr lang="eu-ES" sz="1600" b="1" dirty="0" err="1" smtClean="0"/>
              <a:t>científico-tecnológica</a:t>
            </a:r>
            <a:r>
              <a:rPr lang="eu-ES" sz="1600" b="1" dirty="0" smtClean="0"/>
              <a:t> (max. 25)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endParaRPr lang="es-ES" sz="800" b="1" dirty="0"/>
          </a:p>
          <a:p>
            <a:pPr marL="179388"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0" algn="l"/>
              </a:tabLst>
            </a:pPr>
            <a:r>
              <a:rPr lang="es-ES" sz="1600" dirty="0" smtClean="0"/>
              <a:t>- Adecuación </a:t>
            </a:r>
            <a:r>
              <a:rPr lang="es-ES" sz="1600" dirty="0"/>
              <a:t>de la propuesta a las líneas de trabajo de la estrategia de especialización inteligente, recogida en el PCTI 2020, en el ámbito biociencias-salud</a:t>
            </a:r>
            <a:r>
              <a:rPr lang="es-ES" sz="1600" dirty="0" smtClean="0"/>
              <a:t>.</a:t>
            </a:r>
          </a:p>
          <a:p>
            <a:pPr marL="179388" lvl="0" algn="just" defTabSz="889000"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s-ES" sz="1600" dirty="0" smtClean="0"/>
              <a:t>- Oportunidad </a:t>
            </a:r>
            <a:r>
              <a:rPr lang="es-ES" sz="1600" dirty="0"/>
              <a:t>de la acción en las áreas definidas en la propuesta y aportación a los objetivos perseguidos por los grupos de trabajo y/o las iniciativas estratégicas de RIS3 </a:t>
            </a:r>
            <a:r>
              <a:rPr lang="es-ES" sz="1600" dirty="0" err="1"/>
              <a:t>biociencias</a:t>
            </a:r>
            <a:r>
              <a:rPr lang="es-ES" sz="1600" dirty="0"/>
              <a:t>-salud</a:t>
            </a:r>
            <a:r>
              <a:rPr lang="es-ES" sz="1600" dirty="0" smtClean="0"/>
              <a:t>.</a:t>
            </a:r>
          </a:p>
          <a:p>
            <a:pPr marL="531813" lvl="0" indent="-176213" defTabSz="889000">
              <a:spcBef>
                <a:spcPct val="0"/>
              </a:spcBef>
              <a:spcAft>
                <a:spcPts val="600"/>
              </a:spcAft>
            </a:pPr>
            <a:endParaRPr lang="es-ES" sz="800" dirty="0"/>
          </a:p>
          <a:p>
            <a:pPr defTabSz="889000">
              <a:lnSpc>
                <a:spcPct val="90000"/>
              </a:lnSpc>
              <a:spcAft>
                <a:spcPts val="600"/>
              </a:spcAft>
            </a:pPr>
            <a:r>
              <a:rPr lang="es-ES" sz="1400" b="1" dirty="0" smtClean="0"/>
              <a:t>2</a:t>
            </a:r>
            <a:r>
              <a:rPr lang="es-ES" sz="1600" b="1" dirty="0"/>
              <a:t>) </a:t>
            </a:r>
            <a:r>
              <a:rPr lang="es-ES" sz="1600" b="1" dirty="0" smtClean="0"/>
              <a:t> Calidad </a:t>
            </a:r>
            <a:r>
              <a:rPr lang="es-ES" sz="1600" b="1" dirty="0"/>
              <a:t>de la propuesta y resultados esperados (máximo 25 puntos</a:t>
            </a:r>
            <a:r>
              <a:rPr lang="es-ES" sz="1600" b="1" dirty="0" smtClean="0"/>
              <a:t>)</a:t>
            </a:r>
          </a:p>
          <a:p>
            <a:pPr marL="179388" indent="-80963" algn="just" defTabSz="8890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Claridad </a:t>
            </a:r>
            <a:r>
              <a:rPr lang="es-ES" sz="1600" dirty="0"/>
              <a:t>del planteamiento, coherencia y eficacia del plan de trabajo, y adecuación del presupuesto a las tareas y objetivos propuestos</a:t>
            </a:r>
            <a:r>
              <a:rPr lang="es-ES" sz="1600" dirty="0" smtClean="0"/>
              <a:t>.</a:t>
            </a:r>
          </a:p>
          <a:p>
            <a:pPr marL="179388" indent="-80963" algn="just" defTabSz="8890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 Relevancia </a:t>
            </a:r>
            <a:r>
              <a:rPr lang="es-ES" sz="1600" dirty="0"/>
              <a:t>de los resultados esperados a través de las actividades propuestas</a:t>
            </a:r>
            <a:r>
              <a:rPr lang="es-ES" sz="1600" dirty="0" smtClean="0"/>
              <a:t>.</a:t>
            </a:r>
          </a:p>
          <a:p>
            <a:pPr marL="179388" indent="-80963" algn="just" defTabSz="889000"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/>
              <a:t>- Aprovechamiento </a:t>
            </a:r>
            <a:r>
              <a:rPr lang="es-ES" sz="1600" dirty="0"/>
              <a:t>de los resultados en el marco de la estrategia RIS3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30" name="Laukizuzena 29"/>
          <p:cNvSpPr/>
          <p:nvPr/>
        </p:nvSpPr>
        <p:spPr>
          <a:xfrm>
            <a:off x="7813888" y="3864783"/>
            <a:ext cx="14401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Laukizuzena 17"/>
          <p:cNvSpPr/>
          <p:nvPr/>
        </p:nvSpPr>
        <p:spPr>
          <a:xfrm>
            <a:off x="7957904" y="5657446"/>
            <a:ext cx="286504" cy="29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endCxn id="10" idx="0"/>
          </p:cNvCxnSpPr>
          <p:nvPr/>
        </p:nvCxnSpPr>
        <p:spPr>
          <a:xfrm>
            <a:off x="8096515" y="1967656"/>
            <a:ext cx="4641" cy="3689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957146" y="1967656"/>
            <a:ext cx="1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endCxn id="30" idx="3"/>
          </p:cNvCxnSpPr>
          <p:nvPr/>
        </p:nvCxnSpPr>
        <p:spPr>
          <a:xfrm flipH="1">
            <a:off x="7957904" y="3936791"/>
            <a:ext cx="138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stuKoadroa 6"/>
          <p:cNvSpPr txBox="1"/>
          <p:nvPr/>
        </p:nvSpPr>
        <p:spPr>
          <a:xfrm>
            <a:off x="4616713" y="5638308"/>
            <a:ext cx="333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err="1" smtClean="0"/>
              <a:t>Puntuación</a:t>
            </a:r>
            <a:r>
              <a:rPr lang="eu-ES" dirty="0" smtClean="0"/>
              <a:t>: </a:t>
            </a:r>
            <a:r>
              <a:rPr lang="eu-ES" dirty="0" err="1" smtClean="0"/>
              <a:t>máximo</a:t>
            </a:r>
            <a:r>
              <a:rPr lang="eu-ES" dirty="0" smtClean="0"/>
              <a:t> 50 </a:t>
            </a:r>
            <a:r>
              <a:rPr lang="eu-ES" dirty="0" err="1" smtClean="0"/>
              <a:t>puntos</a:t>
            </a:r>
            <a:r>
              <a:rPr lang="eu-ES" dirty="0" smtClean="0"/>
              <a:t> 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492158" y="934461"/>
            <a:ext cx="356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Acciones complementarias (Línea 3)</a:t>
            </a:r>
            <a:endParaRPr lang="es-ES" dirty="0"/>
          </a:p>
        </p:txBody>
      </p:sp>
      <p:sp>
        <p:nvSpPr>
          <p:cNvPr id="16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proceso de </a:t>
            </a:r>
            <a:r>
              <a:rPr lang="es-ES" sz="2800" dirty="0">
                <a:solidFill>
                  <a:schemeClr val="tx2"/>
                </a:solidFill>
              </a:rPr>
              <a:t>e</a:t>
            </a:r>
            <a:r>
              <a:rPr lang="es-ES" sz="2800" dirty="0" smtClean="0">
                <a:solidFill>
                  <a:schemeClr val="tx2"/>
                </a:solidFill>
              </a:rPr>
              <a:t>valuación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abono,  seguimiento y justificación 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5797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Abono</a:t>
            </a:r>
            <a:r>
              <a:rPr lang="es-ES" sz="2000" dirty="0" smtClean="0">
                <a:solidFill>
                  <a:schemeClr val="tx2"/>
                </a:solidFill>
              </a:rPr>
              <a:t>:</a:t>
            </a:r>
            <a:r>
              <a:rPr lang="es-ES" sz="2000" dirty="0" smtClean="0"/>
              <a:t> </a:t>
            </a:r>
            <a:r>
              <a:rPr lang="es-ES" dirty="0" smtClean="0"/>
              <a:t>Cambios; consultar aspectos específicos de cada Línea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35106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0" y="1700808"/>
            <a:ext cx="1152244" cy="481626"/>
          </a:xfrm>
          <a:prstGeom prst="rect">
            <a:avLst/>
          </a:prstGeom>
        </p:spPr>
      </p:pic>
      <p:sp>
        <p:nvSpPr>
          <p:cNvPr id="14" name="17 Rectángulo"/>
          <p:cNvSpPr/>
          <p:nvPr/>
        </p:nvSpPr>
        <p:spPr>
          <a:xfrm>
            <a:off x="623120" y="1991319"/>
            <a:ext cx="76817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black"/>
                </a:solidFill>
              </a:rPr>
              <a:t>Documentación: Memoria </a:t>
            </a:r>
            <a:r>
              <a:rPr lang="es-ES" b="1" dirty="0">
                <a:solidFill>
                  <a:prstClr val="black"/>
                </a:solidFill>
              </a:rPr>
              <a:t>científica</a:t>
            </a:r>
            <a:r>
              <a:rPr lang="es-ES" dirty="0">
                <a:solidFill>
                  <a:prstClr val="black"/>
                </a:solidFill>
              </a:rPr>
              <a:t>  de seguimiento</a:t>
            </a:r>
          </a:p>
          <a:p>
            <a:pPr marL="358775" algn="just"/>
            <a:r>
              <a:rPr lang="es-ES" sz="1600" dirty="0" smtClean="0"/>
              <a:t>Única por proyecto, </a:t>
            </a:r>
            <a:r>
              <a:rPr lang="es-ES" sz="1600" dirty="0"/>
              <a:t>elaborada según el esquema del Anexo IV-S, firmado por Coordinador/a del proyecto:  descripción del estado de desarrollo del proyecto, de las actividades realizadas y un resumen de ejecución económica. </a:t>
            </a:r>
          </a:p>
        </p:txBody>
      </p:sp>
      <p:sp>
        <p:nvSpPr>
          <p:cNvPr id="15" name="9 CuadroTexto"/>
          <p:cNvSpPr txBox="1"/>
          <p:nvPr/>
        </p:nvSpPr>
        <p:spPr>
          <a:xfrm>
            <a:off x="605797" y="1674973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Seguimiento</a:t>
            </a:r>
            <a:r>
              <a:rPr lang="es-ES" sz="2000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durante la vida del proyecto. </a:t>
            </a:r>
          </a:p>
        </p:txBody>
      </p:sp>
      <p:sp>
        <p:nvSpPr>
          <p:cNvPr id="16" name="9 CuadroTexto"/>
          <p:cNvSpPr txBox="1"/>
          <p:nvPr/>
        </p:nvSpPr>
        <p:spPr>
          <a:xfrm>
            <a:off x="588705" y="3356992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Justificación</a:t>
            </a:r>
            <a:r>
              <a:rPr lang="es-ES" sz="2000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solo una vez, al final de la ejecución del proyecto o finalización del periodo subvencionado.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908720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MEJORA DEL PROCEDIMIENTO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55576" y="3933056"/>
            <a:ext cx="79208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dirty="0" smtClean="0">
                <a:solidFill>
                  <a:prstClr val="black"/>
                </a:solidFill>
              </a:rPr>
              <a:t>Memoria </a:t>
            </a:r>
            <a:r>
              <a:rPr lang="es-ES" b="1" dirty="0" smtClean="0">
                <a:solidFill>
                  <a:prstClr val="black"/>
                </a:solidFill>
              </a:rPr>
              <a:t>científica</a:t>
            </a:r>
            <a:r>
              <a:rPr lang="es-ES" dirty="0" smtClean="0">
                <a:solidFill>
                  <a:prstClr val="black"/>
                </a:solidFill>
              </a:rPr>
              <a:t> justificativa.</a:t>
            </a:r>
            <a:endParaRPr lang="es-ES" sz="1600" dirty="0" smtClean="0"/>
          </a:p>
          <a:p>
            <a:pPr marL="358775" algn="just"/>
            <a:r>
              <a:rPr lang="es-ES" sz="1600" dirty="0" smtClean="0"/>
              <a:t>Única, Anexo IV-A, firmado por Coordinador/a del proyecto:  descripción del estado de desarrollo del proyecto, de las actividades realizadas y un resumen de la ejecución económica.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dirty="0" smtClean="0"/>
              <a:t>Memoria </a:t>
            </a:r>
            <a:r>
              <a:rPr lang="es-ES" b="1" dirty="0" smtClean="0"/>
              <a:t>económica</a:t>
            </a:r>
            <a:r>
              <a:rPr lang="es-ES" dirty="0" smtClean="0"/>
              <a:t> justificativa.</a:t>
            </a:r>
          </a:p>
          <a:p>
            <a:pPr marL="358775" algn="just"/>
            <a:r>
              <a:rPr lang="es-ES" sz="1600" dirty="0" smtClean="0"/>
              <a:t>Una memoria por cada Agente beneficiario. Anexo IV-B, firmado por el o la representante legal de cada Agente beneficiario. Se acompañarán: copias de las facturas pagadas y en su caso certificación de coste de la dedicación horaria del personal investigador, que documenten los </a:t>
            </a:r>
            <a:r>
              <a:rPr lang="es-ES" sz="1600" b="1" dirty="0" smtClean="0"/>
              <a:t>gastos realizados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Línea 1 Promoción (I)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" y="105447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chemeClr val="tx2"/>
                </a:solidFill>
              </a:rPr>
              <a:t>Beneficiarios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r>
              <a:rPr lang="es-ES" dirty="0" smtClean="0"/>
              <a:t> </a:t>
            </a:r>
          </a:p>
          <a:p>
            <a:pPr marL="358775" algn="just"/>
            <a:r>
              <a:rPr lang="es-ES" dirty="0" smtClean="0"/>
              <a:t>Institutos de Investigación Sanitaria + Organizaciones Sanitarias de I+D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22019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5" name="9 CuadroTexto"/>
          <p:cNvSpPr txBox="1"/>
          <p:nvPr/>
        </p:nvSpPr>
        <p:spPr>
          <a:xfrm>
            <a:off x="426720" y="19168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 smtClean="0">
                <a:solidFill>
                  <a:schemeClr val="tx2"/>
                </a:solidFill>
              </a:rPr>
              <a:t>Modalidades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endParaRPr lang="es-ES" dirty="0" smtClean="0"/>
          </a:p>
        </p:txBody>
      </p:sp>
      <p:sp>
        <p:nvSpPr>
          <p:cNvPr id="23" name="9 CuadroTexto"/>
          <p:cNvSpPr txBox="1"/>
          <p:nvPr/>
        </p:nvSpPr>
        <p:spPr>
          <a:xfrm>
            <a:off x="457200" y="53732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 smtClean="0">
                <a:solidFill>
                  <a:schemeClr val="tx2"/>
                </a:solidFill>
              </a:rPr>
              <a:t>Duración</a:t>
            </a:r>
            <a:r>
              <a:rPr lang="es-ES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12 meses (mínimo) a 36 meses (máximo), con inicio en 2019.</a:t>
            </a:r>
          </a:p>
        </p:txBody>
      </p:sp>
      <p:graphicFrame>
        <p:nvGraphicFramePr>
          <p:cNvPr id="25" name="Tau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46178"/>
              </p:ext>
            </p:extLst>
          </p:nvPr>
        </p:nvGraphicFramePr>
        <p:xfrm>
          <a:off x="632106" y="2088008"/>
          <a:ext cx="7057571" cy="2912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526">
                  <a:extLst>
                    <a:ext uri="{9D8B030D-6E8A-4147-A177-3AD203B41FA5}">
                      <a16:colId xmlns:a16="http://schemas.microsoft.com/office/drawing/2014/main" val="389120387"/>
                    </a:ext>
                  </a:extLst>
                </a:gridCol>
                <a:gridCol w="3440045">
                  <a:extLst>
                    <a:ext uri="{9D8B030D-6E8A-4147-A177-3AD203B41FA5}">
                      <a16:colId xmlns:a16="http://schemas.microsoft.com/office/drawing/2014/main" val="1145268392"/>
                    </a:ext>
                  </a:extLst>
                </a:gridCol>
              </a:tblGrid>
              <a:tr h="878524">
                <a:tc>
                  <a:txBody>
                    <a:bodyPr/>
                    <a:lstStyle/>
                    <a:p>
                      <a:pPr marL="179388" indent="-179388" algn="just" defTabSz="914400" rtl="0" eaLnBrk="1" latinLnBrk="0" hangingPunct="1">
                        <a:buNone/>
                      </a:pP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u-E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Fomento</a:t>
                      </a: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u-E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Grupos</a:t>
                      </a: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Emergentes</a:t>
                      </a:r>
                      <a:r>
                        <a:rPr lang="eu-E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u-ES" sz="1500" dirty="0" smtClean="0"/>
                        <a:t>- IP </a:t>
                      </a:r>
                      <a:r>
                        <a:rPr lang="eu-ES" sz="1500" dirty="0" err="1" smtClean="0"/>
                        <a:t>nacido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en</a:t>
                      </a:r>
                      <a:r>
                        <a:rPr lang="eu-ES" sz="1500" dirty="0" smtClean="0"/>
                        <a:t> 1973 o </a:t>
                      </a:r>
                      <a:r>
                        <a:rPr lang="eu-ES" sz="1500" dirty="0" err="1" smtClean="0"/>
                        <a:t>posterior</a:t>
                      </a:r>
                      <a:endParaRPr lang="eu-ES" sz="1500" dirty="0" smtClean="0"/>
                    </a:p>
                    <a:p>
                      <a:pPr algn="l"/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Todas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las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dirty="0" smtClean="0"/>
                        <a:t> del  </a:t>
                      </a:r>
                      <a:r>
                        <a:rPr lang="eu-ES" sz="1500" dirty="0" smtClean="0">
                          <a:hlinkClick r:id="rId2" action="ppaction://hlinkfile"/>
                        </a:rPr>
                        <a:t>ANEXO I</a:t>
                      </a:r>
                      <a:endParaRPr lang="es-ES" sz="15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4545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79388" indent="-179388" algn="l"/>
                      <a:r>
                        <a:rPr lang="es-ES" sz="1500" b="1" dirty="0" smtClean="0">
                          <a:solidFill>
                            <a:schemeClr val="tx1"/>
                          </a:solidFill>
                        </a:rPr>
                        <a:t>b) Investigación en Servicios Sanitarios</a:t>
                      </a:r>
                      <a:endParaRPr lang="es-E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u="none" dirty="0" err="1" smtClean="0"/>
                        <a:t>Áreas</a:t>
                      </a:r>
                      <a:r>
                        <a:rPr lang="eu-ES" sz="1500" u="none" baseline="0" dirty="0" smtClean="0"/>
                        <a:t> </a:t>
                      </a:r>
                      <a:r>
                        <a:rPr lang="eu-ES" sz="1500" u="none" dirty="0" smtClean="0"/>
                        <a:t>y </a:t>
                      </a:r>
                      <a:r>
                        <a:rPr lang="eu-ES" sz="1500" dirty="0" err="1" smtClean="0"/>
                        <a:t>subáreas</a:t>
                      </a:r>
                      <a:r>
                        <a:rPr lang="eu-ES" sz="1500" dirty="0" smtClean="0"/>
                        <a:t> ISS del </a:t>
                      </a:r>
                      <a:r>
                        <a:rPr lang="eu-ES" sz="1500" dirty="0" smtClean="0">
                          <a:hlinkClick r:id="rId2" action="ppaction://hlinkfile"/>
                        </a:rPr>
                        <a:t>ANEXO I</a:t>
                      </a:r>
                      <a:endParaRPr lang="eu-ES" sz="1500" dirty="0" smtClean="0"/>
                    </a:p>
                    <a:p>
                      <a:pPr algn="l"/>
                      <a:endParaRPr lang="es-ES" sz="15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3625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Proyectos</a:t>
                      </a: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Biomédicos</a:t>
                      </a:r>
                      <a:endParaRPr lang="eu-E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Todas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las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dirty="0" smtClean="0"/>
                        <a:t> del </a:t>
                      </a:r>
                      <a:r>
                        <a:rPr lang="eu-ES" sz="1500" dirty="0" smtClean="0">
                          <a:hlinkClick r:id="rId2" action="ppaction://hlinkfile"/>
                        </a:rPr>
                        <a:t>ANEXO I </a:t>
                      </a:r>
                      <a:r>
                        <a:rPr lang="eu-ES" sz="1500" dirty="0" err="1" smtClean="0"/>
                        <a:t>excepto</a:t>
                      </a:r>
                      <a:r>
                        <a:rPr lang="eu-ES" sz="1500" dirty="0" smtClean="0"/>
                        <a:t> ISS</a:t>
                      </a:r>
                    </a:p>
                    <a:p>
                      <a:pPr algn="l"/>
                      <a:endParaRPr lang="es-ES" sz="15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711601"/>
                  </a:ext>
                </a:extLst>
              </a:tr>
              <a:tr h="810117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d)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Proyecto</a:t>
                      </a:r>
                      <a:r>
                        <a:rPr lang="eu-ES" sz="1500" b="1" dirty="0" smtClean="0">
                          <a:solidFill>
                            <a:schemeClr val="tx1"/>
                          </a:solidFill>
                        </a:rPr>
                        <a:t> sanitario </a:t>
                      </a:r>
                      <a:r>
                        <a:rPr lang="eu-ES" sz="1500" b="1" dirty="0" err="1" smtClean="0">
                          <a:solidFill>
                            <a:schemeClr val="tx1"/>
                          </a:solidFill>
                        </a:rPr>
                        <a:t>integrado</a:t>
                      </a:r>
                      <a:endParaRPr lang="eu-E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u-ES" sz="1500" dirty="0" smtClean="0"/>
                        <a:t>- Un </a:t>
                      </a:r>
                      <a:r>
                        <a:rPr lang="eu-ES" sz="1500" dirty="0" err="1" smtClean="0"/>
                        <a:t>único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proyecto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realizado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en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colaboración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por</a:t>
                      </a:r>
                      <a:r>
                        <a:rPr lang="eu-ES" sz="1500" dirty="0" smtClean="0"/>
                        <a:t> los 3 IIS.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500" dirty="0" smtClean="0"/>
                        <a:t>- </a:t>
                      </a:r>
                      <a:r>
                        <a:rPr lang="eu-ES" sz="1500" dirty="0" err="1" smtClean="0"/>
                        <a:t>Todas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las</a:t>
                      </a:r>
                      <a:r>
                        <a:rPr lang="eu-ES" sz="1500" dirty="0" smtClean="0"/>
                        <a:t> </a:t>
                      </a:r>
                      <a:r>
                        <a:rPr lang="eu-ES" sz="1500" dirty="0" err="1" smtClean="0"/>
                        <a:t>áreas</a:t>
                      </a:r>
                      <a:r>
                        <a:rPr lang="eu-ES" sz="1500" dirty="0" smtClean="0"/>
                        <a:t> del </a:t>
                      </a:r>
                      <a:r>
                        <a:rPr lang="eu-ES" sz="1500" dirty="0" smtClean="0">
                          <a:hlinkClick r:id="rId2" action="ppaction://hlinkfile"/>
                        </a:rPr>
                        <a:t>ANEXO I </a:t>
                      </a:r>
                      <a:r>
                        <a:rPr lang="eu-ES" sz="1500" dirty="0" err="1" smtClean="0"/>
                        <a:t>excepto</a:t>
                      </a:r>
                      <a:r>
                        <a:rPr lang="eu-ES" sz="1500" dirty="0" smtClean="0"/>
                        <a:t> ISS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83394"/>
                  </a:ext>
                </a:extLst>
              </a:tr>
            </a:tbl>
          </a:graphicData>
        </a:graphic>
      </p:graphicFrame>
      <p:pic>
        <p:nvPicPr>
          <p:cNvPr id="29" name="Irudia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957" y="4190668"/>
            <a:ext cx="965507" cy="727225"/>
          </a:xfrm>
          <a:prstGeom prst="rect">
            <a:avLst/>
          </a:prstGeom>
        </p:spPr>
      </p:pic>
      <p:sp>
        <p:nvSpPr>
          <p:cNvPr id="30" name="Eskuineko giltza 29"/>
          <p:cNvSpPr/>
          <p:nvPr/>
        </p:nvSpPr>
        <p:spPr>
          <a:xfrm flipH="1">
            <a:off x="7632576" y="4266614"/>
            <a:ext cx="114203" cy="645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22" y="1187280"/>
            <a:ext cx="1264380" cy="364725"/>
          </a:xfrm>
          <a:prstGeom prst="rect">
            <a:avLst/>
          </a:prstGeom>
        </p:spPr>
      </p:pic>
      <p:sp>
        <p:nvSpPr>
          <p:cNvPr id="5" name="Ezkerreko giltza 4"/>
          <p:cNvSpPr/>
          <p:nvPr/>
        </p:nvSpPr>
        <p:spPr>
          <a:xfrm>
            <a:off x="4022225" y="2376040"/>
            <a:ext cx="189735" cy="369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zkerreko giltza 13"/>
          <p:cNvSpPr/>
          <p:nvPr/>
        </p:nvSpPr>
        <p:spPr>
          <a:xfrm>
            <a:off x="4022224" y="3038540"/>
            <a:ext cx="189735" cy="2555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zkerreko giltza 15"/>
          <p:cNvSpPr/>
          <p:nvPr/>
        </p:nvSpPr>
        <p:spPr>
          <a:xfrm>
            <a:off x="4022225" y="3661681"/>
            <a:ext cx="189735" cy="2409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zkerreko giltza 16"/>
          <p:cNvSpPr/>
          <p:nvPr/>
        </p:nvSpPr>
        <p:spPr>
          <a:xfrm>
            <a:off x="4022224" y="4334684"/>
            <a:ext cx="189735" cy="6378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rudia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50" y="1020546"/>
            <a:ext cx="3676207" cy="1914310"/>
          </a:xfrm>
          <a:prstGeom prst="rect">
            <a:avLst/>
          </a:prstGeom>
        </p:spPr>
      </p:pic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Línea 1 Promoción (II)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3498" y="40770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ES" b="1" dirty="0" smtClean="0">
                <a:solidFill>
                  <a:schemeClr val="tx2"/>
                </a:solidFill>
              </a:rPr>
              <a:t>Abono, seguimiento y justificación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endParaRPr lang="es-ES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503548" y="1241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5" name="9 CuadroTexto"/>
          <p:cNvSpPr txBox="1"/>
          <p:nvPr/>
        </p:nvSpPr>
        <p:spPr>
          <a:xfrm>
            <a:off x="788973" y="4531178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es-ES" dirty="0" smtClean="0"/>
              <a:t>Proyectos de 1 año (12 meses).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Inicial</a:t>
            </a:r>
            <a:r>
              <a:rPr lang="es-ES" sz="1600" dirty="0" smtClean="0"/>
              <a:t>: 80% de la subvención concedida,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Abono Final</a:t>
            </a:r>
            <a:r>
              <a:rPr lang="es-ES" sz="1600" dirty="0" smtClean="0"/>
              <a:t>: 20% (o liquidación correspondiente según ejecución) tras aceptación de documentación justificativa.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 b="1" dirty="0"/>
              <a:t>Justificación</a:t>
            </a:r>
            <a:r>
              <a:rPr lang="es-ES" sz="1600" dirty="0"/>
              <a:t> (final): Al finalizar el plazo de proyecto + 3 meses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21" name="9 CuadroTexto"/>
          <p:cNvSpPr txBox="1"/>
          <p:nvPr/>
        </p:nvSpPr>
        <p:spPr>
          <a:xfrm>
            <a:off x="277151" y="1421015"/>
            <a:ext cx="366396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 smtClean="0">
                <a:solidFill>
                  <a:schemeClr val="tx2"/>
                </a:solidFill>
              </a:rPr>
              <a:t>Disponibilidad presupuestaria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endParaRPr lang="es-ES" sz="8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 smtClean="0"/>
              <a:t>2019</a:t>
            </a:r>
            <a:r>
              <a:rPr lang="eu-ES" sz="1600" dirty="0"/>
              <a:t>:  </a:t>
            </a:r>
            <a:r>
              <a:rPr lang="eu-ES" sz="1600" dirty="0" smtClean="0"/>
              <a:t>   </a:t>
            </a:r>
            <a:r>
              <a:rPr lang="eu-ES" sz="1600" b="1" dirty="0" smtClean="0"/>
              <a:t>80.000</a:t>
            </a:r>
            <a:r>
              <a:rPr lang="eu-ES" sz="1600" dirty="0" smtClean="0"/>
              <a:t> </a:t>
            </a:r>
            <a:r>
              <a:rPr lang="eu-ES" sz="1600" dirty="0"/>
              <a:t>€ 	</a:t>
            </a:r>
            <a:r>
              <a:rPr lang="eu-ES" sz="1600" b="1" dirty="0" smtClean="0">
                <a:solidFill>
                  <a:srgbClr val="FF0000"/>
                </a:solidFill>
              </a:rPr>
              <a:t>4%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 smtClean="0"/>
              <a:t>2020:   </a:t>
            </a:r>
            <a:r>
              <a:rPr lang="eu-ES" sz="1600" b="1" dirty="0" smtClean="0"/>
              <a:t>630.000</a:t>
            </a:r>
            <a:r>
              <a:rPr lang="eu-ES" sz="1600" dirty="0" smtClean="0"/>
              <a:t> €	31,5%</a:t>
            </a:r>
            <a:endParaRPr lang="eu-ES" sz="1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/>
              <a:t>2021</a:t>
            </a:r>
            <a:r>
              <a:rPr lang="eu-ES" sz="1600" dirty="0" smtClean="0"/>
              <a:t>:   </a:t>
            </a:r>
            <a:r>
              <a:rPr lang="eu-ES" sz="1600" b="1" dirty="0" smtClean="0"/>
              <a:t>710.000</a:t>
            </a:r>
            <a:r>
              <a:rPr lang="eu-ES" sz="1600" dirty="0" smtClean="0"/>
              <a:t> €	35,5%</a:t>
            </a:r>
            <a:endParaRPr lang="eu-ES" sz="1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u-ES" sz="1600" dirty="0"/>
              <a:t>2022: </a:t>
            </a:r>
            <a:r>
              <a:rPr lang="eu-ES" sz="1600" dirty="0" smtClean="0"/>
              <a:t>  </a:t>
            </a:r>
            <a:r>
              <a:rPr lang="eu-ES" sz="1600" b="1" dirty="0"/>
              <a:t>580.000</a:t>
            </a:r>
            <a:r>
              <a:rPr lang="eu-ES" sz="1600" dirty="0"/>
              <a:t> </a:t>
            </a:r>
            <a:r>
              <a:rPr lang="eu-ES" sz="1600" dirty="0" smtClean="0"/>
              <a:t>€	29%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u-ES" sz="800" dirty="0"/>
          </a:p>
          <a:p>
            <a:pPr algn="just"/>
            <a:r>
              <a:rPr lang="eu-ES" dirty="0" smtClean="0">
                <a:solidFill>
                  <a:schemeClr val="tx2"/>
                </a:solidFill>
              </a:rPr>
              <a:t>            TOTAL: </a:t>
            </a:r>
            <a:r>
              <a:rPr lang="eu-ES" sz="1600" b="1" dirty="0"/>
              <a:t>2.000.000</a:t>
            </a:r>
            <a:r>
              <a:rPr lang="eu-ES" sz="1600" dirty="0" smtClean="0"/>
              <a:t>€</a:t>
            </a:r>
            <a:endParaRPr lang="eu-ES" sz="1600" dirty="0"/>
          </a:p>
        </p:txBody>
      </p:sp>
      <p:sp>
        <p:nvSpPr>
          <p:cNvPr id="5" name="Eskuineko giltza 4"/>
          <p:cNvSpPr/>
          <p:nvPr/>
        </p:nvSpPr>
        <p:spPr>
          <a:xfrm>
            <a:off x="2724634" y="1822513"/>
            <a:ext cx="216024" cy="10627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6" name="Irudia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45" y="1370515"/>
            <a:ext cx="3765600" cy="11585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7" name="Irudia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53" y="1416343"/>
            <a:ext cx="3852000" cy="11850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8" name="Irudia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04" y="1476593"/>
            <a:ext cx="3942000" cy="12127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Irudia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28" y="1539891"/>
            <a:ext cx="4042800" cy="12437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0" name="Irudia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710" y="1621461"/>
            <a:ext cx="4174225" cy="12842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2" name="Irudia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48" y="1733277"/>
            <a:ext cx="4356000" cy="13401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0" name="Irudia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607" y="1857518"/>
            <a:ext cx="4440124" cy="13660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1" name="Irudia 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983" y="1984888"/>
            <a:ext cx="4516866" cy="13896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6" name="Irudia 1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6169" y="2185495"/>
            <a:ext cx="446629" cy="190800"/>
          </a:xfrm>
          <a:prstGeom prst="rect">
            <a:avLst/>
          </a:prstGeom>
        </p:spPr>
      </p:pic>
      <p:pic>
        <p:nvPicPr>
          <p:cNvPr id="167" name="Irudia 1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8849" y="3459306"/>
            <a:ext cx="4518000" cy="4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Línea 1 Promoción (III)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3352" y="96888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ES" b="1" dirty="0" smtClean="0">
                <a:solidFill>
                  <a:schemeClr val="tx2"/>
                </a:solidFill>
              </a:rPr>
              <a:t>Abono, seguimiento y justificación</a:t>
            </a:r>
            <a:r>
              <a:rPr lang="es-ES" dirty="0" smtClean="0">
                <a:solidFill>
                  <a:schemeClr val="tx2"/>
                </a:solidFill>
              </a:rPr>
              <a:t> (continuación):</a:t>
            </a:r>
            <a:endParaRPr lang="es-ES" dirty="0" smtClean="0"/>
          </a:p>
        </p:txBody>
      </p:sp>
      <p:sp>
        <p:nvSpPr>
          <p:cNvPr id="15" name="9 CuadroTexto"/>
          <p:cNvSpPr txBox="1"/>
          <p:nvPr/>
        </p:nvSpPr>
        <p:spPr>
          <a:xfrm>
            <a:off x="867544" y="1399996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 startAt="2"/>
            </a:pPr>
            <a:r>
              <a:rPr lang="es-ES" dirty="0" smtClean="0"/>
              <a:t>Proyectos de 36 meses: ejemplo con inicio el 30-11-2019</a:t>
            </a:r>
          </a:p>
          <a:p>
            <a:pPr algn="just"/>
            <a:endParaRPr lang="es-ES" sz="800" dirty="0" smtClean="0"/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r>
              <a:rPr lang="es-ES" b="1" dirty="0" smtClean="0"/>
              <a:t>Resolución</a:t>
            </a:r>
            <a:r>
              <a:rPr lang="es-ES" dirty="0" smtClean="0"/>
              <a:t> de concesión. (Nov-dic 2019)</a:t>
            </a:r>
          </a:p>
          <a:p>
            <a:pPr marL="738188" lvl="2" algn="just"/>
            <a:r>
              <a:rPr lang="es-ES" dirty="0" smtClean="0"/>
              <a:t>			</a:t>
            </a:r>
            <a:r>
              <a:rPr lang="es-ES" sz="1600" dirty="0" smtClean="0"/>
              <a:t>Una vez aceptada: </a:t>
            </a:r>
            <a:r>
              <a:rPr lang="es-ES" sz="1600" b="1" dirty="0" smtClean="0"/>
              <a:t>pago</a:t>
            </a:r>
            <a:r>
              <a:rPr lang="es-ES" sz="1600" dirty="0" smtClean="0"/>
              <a:t> de 100% de 1ª anualidad = 2019</a:t>
            </a:r>
          </a:p>
          <a:p>
            <a:pPr marL="738188" lvl="2" algn="just"/>
            <a:endParaRPr lang="es-ES" sz="1600" dirty="0" smtClean="0"/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Antes de 28 de febrero de 2020: Envío  documentación de </a:t>
            </a:r>
            <a:r>
              <a:rPr lang="es-ES" b="1" dirty="0" smtClean="0"/>
              <a:t>seguimiento</a:t>
            </a:r>
            <a:r>
              <a:rPr lang="es-ES" dirty="0" smtClean="0"/>
              <a:t>.</a:t>
            </a:r>
          </a:p>
          <a:p>
            <a:pPr marL="738188" lvl="2" algn="just"/>
            <a:r>
              <a:rPr lang="es-ES" dirty="0" smtClean="0"/>
              <a:t>		</a:t>
            </a:r>
            <a:r>
              <a:rPr lang="es-ES" sz="1600" dirty="0" smtClean="0"/>
              <a:t>	Una vez aceptada: </a:t>
            </a:r>
            <a:r>
              <a:rPr lang="es-ES" sz="1600" b="1" dirty="0" smtClean="0"/>
              <a:t>pago</a:t>
            </a:r>
            <a:r>
              <a:rPr lang="es-ES" sz="1600" dirty="0" smtClean="0"/>
              <a:t> de 100% de 2ª anualidad = 2020</a:t>
            </a:r>
          </a:p>
          <a:p>
            <a:pPr marL="738188" lvl="2" algn="just"/>
            <a:endParaRPr lang="es-ES" sz="1600" dirty="0" smtClean="0"/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Antes de </a:t>
            </a:r>
            <a:r>
              <a:rPr lang="es-ES" dirty="0"/>
              <a:t>28 de febrero de </a:t>
            </a:r>
            <a:r>
              <a:rPr lang="es-ES" dirty="0" smtClean="0"/>
              <a:t>2021: Envío  documentación de </a:t>
            </a:r>
            <a:r>
              <a:rPr lang="es-ES" b="1" dirty="0" smtClean="0"/>
              <a:t>seguimiento</a:t>
            </a:r>
            <a:r>
              <a:rPr lang="es-ES" dirty="0" smtClean="0"/>
              <a:t>.</a:t>
            </a:r>
          </a:p>
          <a:p>
            <a:pPr marL="738188" lvl="2" algn="just"/>
            <a:r>
              <a:rPr lang="es-ES" dirty="0" smtClean="0"/>
              <a:t>			</a:t>
            </a:r>
            <a:r>
              <a:rPr lang="es-ES" sz="1600" dirty="0" smtClean="0"/>
              <a:t>Una vez aceptada: </a:t>
            </a:r>
            <a:r>
              <a:rPr lang="es-ES" sz="1600" b="1" dirty="0" smtClean="0"/>
              <a:t>pago</a:t>
            </a:r>
            <a:r>
              <a:rPr lang="es-ES" sz="1600" dirty="0" smtClean="0"/>
              <a:t> de 100% de 3ª anualidad = 2021</a:t>
            </a:r>
          </a:p>
          <a:p>
            <a:pPr marL="738188" lvl="2" algn="just"/>
            <a:endParaRPr lang="es-ES" sz="1600" dirty="0" smtClean="0"/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Antes de </a:t>
            </a:r>
            <a:r>
              <a:rPr lang="es-ES" dirty="0"/>
              <a:t>28 de febrero de </a:t>
            </a:r>
            <a:r>
              <a:rPr lang="es-ES" dirty="0" smtClean="0"/>
              <a:t>2022: Envío  documentación de </a:t>
            </a:r>
            <a:r>
              <a:rPr lang="es-ES" b="1" dirty="0" smtClean="0"/>
              <a:t>seguimiento</a:t>
            </a:r>
            <a:r>
              <a:rPr lang="es-ES" dirty="0" smtClean="0"/>
              <a:t>.</a:t>
            </a:r>
          </a:p>
          <a:p>
            <a:pPr marL="738188" lvl="2" algn="just"/>
            <a:r>
              <a:rPr lang="es-ES" dirty="0" smtClean="0"/>
              <a:t>			</a:t>
            </a:r>
            <a:r>
              <a:rPr lang="es-ES" sz="1600" dirty="0" smtClean="0"/>
              <a:t>Una vez aceptada: </a:t>
            </a:r>
            <a:r>
              <a:rPr lang="es-ES" sz="1600" b="1" dirty="0" smtClean="0"/>
              <a:t>pago</a:t>
            </a:r>
            <a:r>
              <a:rPr lang="es-ES" sz="1600" dirty="0" smtClean="0"/>
              <a:t> de 80% de 4ª anualidad = 2022</a:t>
            </a:r>
          </a:p>
          <a:p>
            <a:pPr marL="738188" lvl="2" algn="just"/>
            <a:endParaRPr lang="es-ES" sz="800" dirty="0" smtClean="0"/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Fin de Proyecto: 30/11/2022</a:t>
            </a:r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r>
              <a:rPr lang="es-ES" b="1" dirty="0" smtClean="0"/>
              <a:t>JUSTIFICACIÓN</a:t>
            </a:r>
            <a:r>
              <a:rPr lang="es-ES" dirty="0" smtClean="0"/>
              <a:t>: antes de 28/02/2023 (3 meses después de finalizar)</a:t>
            </a:r>
          </a:p>
          <a:p>
            <a:pPr marL="280988" lvl="1" algn="just"/>
            <a:r>
              <a:rPr lang="es-ES" dirty="0" smtClean="0"/>
              <a:t>			</a:t>
            </a:r>
            <a:r>
              <a:rPr lang="es-ES" sz="1600" dirty="0" smtClean="0"/>
              <a:t>Una vez aceptada: </a:t>
            </a:r>
            <a:r>
              <a:rPr lang="es-ES" sz="1600" b="1" dirty="0" smtClean="0"/>
              <a:t>pago</a:t>
            </a:r>
            <a:r>
              <a:rPr lang="es-ES" sz="1600" dirty="0" smtClean="0"/>
              <a:t> de 20% de 4ª anualidad = 2022</a:t>
            </a:r>
          </a:p>
          <a:p>
            <a:pPr marL="2566988" lvl="6" algn="just"/>
            <a:r>
              <a:rPr lang="es-ES" dirty="0" smtClean="0"/>
              <a:t>	</a:t>
            </a:r>
            <a:r>
              <a:rPr lang="es-ES" sz="1600" dirty="0" smtClean="0"/>
              <a:t>o liquidación correspondiente.</a:t>
            </a:r>
          </a:p>
          <a:p>
            <a:pPr marL="623888" lvl="1" indent="-342900" algn="just">
              <a:buFont typeface="Arial" panose="020B0604020202020204" pitchFamily="34" charset="0"/>
              <a:buChar char="•"/>
            </a:pPr>
            <a:endParaRPr lang="es-ES" sz="1400" dirty="0" smtClean="0"/>
          </a:p>
        </p:txBody>
      </p:sp>
      <p:sp>
        <p:nvSpPr>
          <p:cNvPr id="22" name="Gorako gezi okertua 21"/>
          <p:cNvSpPr/>
          <p:nvPr/>
        </p:nvSpPr>
        <p:spPr>
          <a:xfrm rot="5400000">
            <a:off x="3149842" y="1838545"/>
            <a:ext cx="144016" cy="756084"/>
          </a:xfrm>
          <a:prstGeom prst="bentUpArrow">
            <a:avLst>
              <a:gd name="adj1" fmla="val 17088"/>
              <a:gd name="adj2" fmla="val 25000"/>
              <a:gd name="adj3" fmla="val 2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Gorako gezi okertua 47"/>
          <p:cNvSpPr/>
          <p:nvPr/>
        </p:nvSpPr>
        <p:spPr>
          <a:xfrm rot="5400000">
            <a:off x="3149842" y="2638808"/>
            <a:ext cx="144016" cy="756084"/>
          </a:xfrm>
          <a:prstGeom prst="bentUpArrow">
            <a:avLst>
              <a:gd name="adj1" fmla="val 17088"/>
              <a:gd name="adj2" fmla="val 25000"/>
              <a:gd name="adj3" fmla="val 2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Gorako gezi okertua 48"/>
          <p:cNvSpPr/>
          <p:nvPr/>
        </p:nvSpPr>
        <p:spPr>
          <a:xfrm rot="5400000">
            <a:off x="3149842" y="3410915"/>
            <a:ext cx="144016" cy="756084"/>
          </a:xfrm>
          <a:prstGeom prst="bentUpArrow">
            <a:avLst>
              <a:gd name="adj1" fmla="val 17088"/>
              <a:gd name="adj2" fmla="val 25000"/>
              <a:gd name="adj3" fmla="val 2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Gorako gezi okertua 49"/>
          <p:cNvSpPr/>
          <p:nvPr/>
        </p:nvSpPr>
        <p:spPr>
          <a:xfrm rot="5400000">
            <a:off x="3149842" y="5438945"/>
            <a:ext cx="144016" cy="756084"/>
          </a:xfrm>
          <a:prstGeom prst="bentUpArrow">
            <a:avLst>
              <a:gd name="adj1" fmla="val 17088"/>
              <a:gd name="adj2" fmla="val 25000"/>
              <a:gd name="adj3" fmla="val 2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Gorako gezi okertua 50"/>
          <p:cNvSpPr/>
          <p:nvPr/>
        </p:nvSpPr>
        <p:spPr>
          <a:xfrm rot="5400000">
            <a:off x="3149842" y="4216368"/>
            <a:ext cx="144016" cy="756084"/>
          </a:xfrm>
          <a:prstGeom prst="bentUpArrow">
            <a:avLst>
              <a:gd name="adj1" fmla="val 17088"/>
              <a:gd name="adj2" fmla="val 25000"/>
              <a:gd name="adj3" fmla="val 2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44097"/>
              </p:ext>
            </p:extLst>
          </p:nvPr>
        </p:nvGraphicFramePr>
        <p:xfrm>
          <a:off x="683568" y="1052736"/>
          <a:ext cx="7340161" cy="52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653923708"/>
                    </a:ext>
                  </a:extLst>
                </a:gridCol>
                <a:gridCol w="1367221">
                  <a:extLst>
                    <a:ext uri="{9D8B030D-6E8A-4147-A177-3AD203B41FA5}">
                      <a16:colId xmlns:a16="http://schemas.microsoft.com/office/drawing/2014/main" val="2066220580"/>
                    </a:ext>
                  </a:extLst>
                </a:gridCol>
                <a:gridCol w="1367221">
                  <a:extLst>
                    <a:ext uri="{9D8B030D-6E8A-4147-A177-3AD203B41FA5}">
                      <a16:colId xmlns:a16="http://schemas.microsoft.com/office/drawing/2014/main" val="587575217"/>
                    </a:ext>
                  </a:extLst>
                </a:gridCol>
                <a:gridCol w="1367221">
                  <a:extLst>
                    <a:ext uri="{9D8B030D-6E8A-4147-A177-3AD203B41FA5}">
                      <a16:colId xmlns:a16="http://schemas.microsoft.com/office/drawing/2014/main" val="83109590"/>
                    </a:ext>
                  </a:extLst>
                </a:gridCol>
                <a:gridCol w="1367221">
                  <a:extLst>
                    <a:ext uri="{9D8B030D-6E8A-4147-A177-3AD203B41FA5}">
                      <a16:colId xmlns:a16="http://schemas.microsoft.com/office/drawing/2014/main" val="1443352915"/>
                    </a:ext>
                  </a:extLst>
                </a:gridCol>
                <a:gridCol w="1367221">
                  <a:extLst>
                    <a:ext uri="{9D8B030D-6E8A-4147-A177-3AD203B41FA5}">
                      <a16:colId xmlns:a16="http://schemas.microsoft.com/office/drawing/2014/main" val="885614798"/>
                    </a:ext>
                  </a:extLst>
                </a:gridCol>
              </a:tblGrid>
              <a:tr h="226152">
                <a:tc gridSpan="6">
                  <a:txBody>
                    <a:bodyPr/>
                    <a:lstStyle/>
                    <a:p>
                      <a:pPr algn="l"/>
                      <a:r>
                        <a:rPr lang="es-ES" sz="1200" b="0" u="none" noProof="0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s-ES" sz="1200" b="0" u="sng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0" u="sng" noProof="0" dirty="0" smtClean="0">
                          <a:solidFill>
                            <a:schemeClr val="tx1"/>
                          </a:solidFill>
                        </a:rPr>
                        <a:t>ESQUEMA  GRÁFICO </a:t>
                      </a:r>
                      <a:endParaRPr lang="es-ES" sz="1600" b="0" u="sng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40987"/>
                  </a:ext>
                </a:extLst>
              </a:tr>
              <a:tr h="456808">
                <a:tc gridSpan="6">
                  <a:txBody>
                    <a:bodyPr/>
                    <a:lstStyle/>
                    <a:p>
                      <a:r>
                        <a:rPr lang="es-ES" sz="1000" b="0" noProof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</a:t>
                      </a:r>
                      <a:r>
                        <a:rPr lang="es-ES" sz="1400" b="0" noProof="0" dirty="0" smtClean="0">
                          <a:solidFill>
                            <a:schemeClr val="tx2"/>
                          </a:solidFill>
                        </a:rPr>
                        <a:t>Periodo</a:t>
                      </a:r>
                      <a:r>
                        <a:rPr lang="es-ES" sz="1400" b="0" baseline="0" noProof="0" dirty="0" smtClean="0">
                          <a:solidFill>
                            <a:schemeClr val="tx2"/>
                          </a:solidFill>
                        </a:rPr>
                        <a:t> de ejecución del proyecto (36 meses)</a:t>
                      </a:r>
                      <a:endParaRPr lang="es-ES" sz="14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790285"/>
                  </a:ext>
                </a:extLst>
              </a:tr>
              <a:tr h="226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noProof="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endParaRPr lang="es-ES" sz="12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2"/>
                          </a:solidFill>
                        </a:rPr>
                        <a:t>Inicio</a:t>
                      </a:r>
                      <a:r>
                        <a:rPr lang="es-ES" sz="1100" b="1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ES" sz="1100" b="0" noProof="0" dirty="0" smtClean="0">
                          <a:solidFill>
                            <a:schemeClr val="tx2"/>
                          </a:solidFill>
                        </a:rPr>
                        <a:t>(30/11/2019) 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" sz="1100" b="1" noProof="0" dirty="0" smtClean="0">
                          <a:solidFill>
                            <a:schemeClr val="tx2"/>
                          </a:solidFill>
                        </a:rPr>
                        <a:t>      Fin </a:t>
                      </a:r>
                      <a:r>
                        <a:rPr lang="es-ES" sz="1100" b="0" noProof="0" dirty="0" smtClean="0">
                          <a:solidFill>
                            <a:schemeClr val="tx2"/>
                          </a:solidFill>
                        </a:rPr>
                        <a:t>(30/11/2022</a:t>
                      </a:r>
                      <a:r>
                        <a:rPr lang="es-ES" sz="1200" b="0" noProof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s-ES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367147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r>
                        <a:rPr lang="eu-ES" sz="1400" b="0" dirty="0" err="1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30932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1er Pago</a:t>
                      </a:r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(100%)</a:t>
                      </a:r>
                    </a:p>
                    <a:p>
                      <a:r>
                        <a:rPr lang="es-ES" sz="1100" b="0" baseline="0" noProof="0" dirty="0" smtClean="0">
                          <a:solidFill>
                            <a:schemeClr val="tx1"/>
                          </a:solidFill>
                        </a:rPr>
                        <a:t>      Nov-dic 2019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noProof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noProof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323092"/>
                  </a:ext>
                </a:extLst>
              </a:tr>
              <a:tr h="226152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1ª Memoria Seguimiento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Antes 28/02/2020</a:t>
                      </a:r>
                      <a:endParaRPr lang="es-ES" sz="11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763469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    2º Pago</a:t>
                      </a:r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(100%)</a:t>
                      </a:r>
                    </a:p>
                    <a:p>
                      <a:r>
                        <a:rPr lang="es-ES" sz="900" b="0" baseline="0" noProof="0" dirty="0" smtClean="0">
                          <a:solidFill>
                            <a:schemeClr val="tx1"/>
                          </a:solidFill>
                        </a:rPr>
                        <a:t>Tras aprobar 1ªMemoria</a:t>
                      </a:r>
                      <a:endParaRPr lang="es-ES" sz="9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65757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2ª Memoria Seguimiento   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Antes 28/02/2021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452611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   3r Pago</a:t>
                      </a:r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(100%) </a:t>
                      </a: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Tras aprobar 2ªMemoria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21911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3ª Memoria Seguimiento   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Antes 28/02/2022</a:t>
                      </a:r>
                      <a:endParaRPr lang="es-ES" sz="1100" b="0" noProof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noProof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es-ES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504637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   4º Pago (80%)</a:t>
                      </a:r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Tras aprobar 3ªMemoria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8810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Justificación Final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Antes 28/02/2023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es-ES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94530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 b="1" noProof="0" dirty="0" smtClean="0">
                          <a:solidFill>
                            <a:schemeClr val="tx1"/>
                          </a:solidFill>
                        </a:rPr>
                        <a:t>                                                      4º Pago</a:t>
                      </a:r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(20%)</a:t>
                      </a:r>
                      <a:r>
                        <a:rPr lang="es-ES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s-ES" sz="1100" b="1" baseline="0" noProof="0" dirty="0" smtClean="0">
                          <a:solidFill>
                            <a:schemeClr val="tx1"/>
                          </a:solidFill>
                        </a:rPr>
                        <a:t>                                            o liquidación                          </a:t>
                      </a:r>
                      <a:r>
                        <a:rPr lang="es-ES" sz="1000" b="0" baseline="0" noProof="0" dirty="0" smtClean="0">
                          <a:solidFill>
                            <a:schemeClr val="tx1"/>
                          </a:solidFill>
                        </a:rPr>
                        <a:t>Tras aprobar Justificación Final</a:t>
                      </a:r>
                      <a:endParaRPr lang="es-ES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443338"/>
                  </a:ext>
                </a:extLst>
              </a:tr>
            </a:tbl>
          </a:graphicData>
        </a:graphic>
      </p:graphicFrame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Línea 1 Promoción (IV)</a:t>
            </a:r>
            <a:endParaRPr lang="es-ES" sz="2800" dirty="0">
              <a:solidFill>
                <a:schemeClr val="tx2"/>
              </a:solidFill>
            </a:endParaRPr>
          </a:p>
        </p:txBody>
      </p:sp>
      <p:cxnSp>
        <p:nvCxnSpPr>
          <p:cNvPr id="7" name="Gezidun lotura-marra zuzena 6"/>
          <p:cNvCxnSpPr/>
          <p:nvPr/>
        </p:nvCxnSpPr>
        <p:spPr>
          <a:xfrm flipV="1">
            <a:off x="2411759" y="2420888"/>
            <a:ext cx="0" cy="2160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zidun lotura-marra zuzena 23"/>
          <p:cNvCxnSpPr/>
          <p:nvPr/>
        </p:nvCxnSpPr>
        <p:spPr>
          <a:xfrm>
            <a:off x="2555776" y="2996952"/>
            <a:ext cx="288032" cy="3600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zidun lotura-marra zuzena 41"/>
          <p:cNvCxnSpPr>
            <a:stCxn id="47" idx="2"/>
          </p:cNvCxnSpPr>
          <p:nvPr/>
        </p:nvCxnSpPr>
        <p:spPr>
          <a:xfrm>
            <a:off x="2411760" y="1901857"/>
            <a:ext cx="5532" cy="211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zidun lotura-marra zuzena 44"/>
          <p:cNvCxnSpPr/>
          <p:nvPr/>
        </p:nvCxnSpPr>
        <p:spPr>
          <a:xfrm flipH="1">
            <a:off x="6588224" y="1901856"/>
            <a:ext cx="2" cy="24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zkerreko giltza 46"/>
          <p:cNvSpPr/>
          <p:nvPr/>
        </p:nvSpPr>
        <p:spPr>
          <a:xfrm rot="5400000">
            <a:off x="4363466" y="-322903"/>
            <a:ext cx="273054" cy="4176466"/>
          </a:xfrm>
          <a:prstGeom prst="leftBrace">
            <a:avLst>
              <a:gd name="adj1" fmla="val 8333"/>
              <a:gd name="adj2" fmla="val 49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Gezidun lotura-marra zuzena 50"/>
          <p:cNvCxnSpPr/>
          <p:nvPr/>
        </p:nvCxnSpPr>
        <p:spPr>
          <a:xfrm>
            <a:off x="6660232" y="5445224"/>
            <a:ext cx="432048" cy="3600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zidun lotura-marra zuzena 48"/>
          <p:cNvCxnSpPr/>
          <p:nvPr/>
        </p:nvCxnSpPr>
        <p:spPr>
          <a:xfrm flipV="1">
            <a:off x="6660232" y="2420888"/>
            <a:ext cx="144016" cy="302433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Gezidun lotura-marra zuzena 51"/>
          <p:cNvCxnSpPr/>
          <p:nvPr/>
        </p:nvCxnSpPr>
        <p:spPr>
          <a:xfrm>
            <a:off x="5292080" y="4653136"/>
            <a:ext cx="288032" cy="28803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zidun lotura-marra zuzena 52"/>
          <p:cNvCxnSpPr/>
          <p:nvPr/>
        </p:nvCxnSpPr>
        <p:spPr>
          <a:xfrm>
            <a:off x="3950931" y="3789040"/>
            <a:ext cx="288032" cy="3600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zidun lotura-marra zuzena 45"/>
          <p:cNvCxnSpPr/>
          <p:nvPr/>
        </p:nvCxnSpPr>
        <p:spPr>
          <a:xfrm flipV="1">
            <a:off x="5292080" y="2420888"/>
            <a:ext cx="144016" cy="223224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zidun lotura-marra zuzena 42"/>
          <p:cNvCxnSpPr/>
          <p:nvPr/>
        </p:nvCxnSpPr>
        <p:spPr>
          <a:xfrm flipV="1">
            <a:off x="3950931" y="2411395"/>
            <a:ext cx="75237" cy="1377645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zidun lotura-marra zuzena 22"/>
          <p:cNvCxnSpPr/>
          <p:nvPr/>
        </p:nvCxnSpPr>
        <p:spPr>
          <a:xfrm flipV="1">
            <a:off x="2555776" y="2420888"/>
            <a:ext cx="144016" cy="57606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Línea 2 Potenciación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" y="1100206"/>
            <a:ext cx="4978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chemeClr val="tx2"/>
                </a:solidFill>
              </a:rPr>
              <a:t>Beneficiarios: </a:t>
            </a:r>
          </a:p>
          <a:p>
            <a:pPr marL="358775" algn="just"/>
            <a:r>
              <a:rPr lang="es-ES" sz="1400" b="1" dirty="0" smtClean="0"/>
              <a:t>Agentes</a:t>
            </a:r>
            <a:r>
              <a:rPr lang="es-ES" sz="1400" dirty="0" smtClean="0"/>
              <a:t> </a:t>
            </a:r>
            <a:r>
              <a:rPr lang="es-ES" sz="1400" dirty="0"/>
              <a:t>integrados (acreditados) en la Red Vasca de Ciencia, Tecnología e Innovación (</a:t>
            </a:r>
            <a:r>
              <a:rPr lang="es-ES" sz="1400" b="1" dirty="0"/>
              <a:t>RVCTI</a:t>
            </a:r>
            <a:r>
              <a:rPr lang="es-ES" sz="1400" dirty="0" smtClean="0"/>
              <a:t>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5" name="9 CuadroTexto"/>
          <p:cNvSpPr txBox="1"/>
          <p:nvPr/>
        </p:nvSpPr>
        <p:spPr>
          <a:xfrm>
            <a:off x="457200" y="19545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>
                <a:solidFill>
                  <a:schemeClr val="tx2"/>
                </a:solidFill>
              </a:rPr>
              <a:t>Modalidades :</a:t>
            </a:r>
          </a:p>
        </p:txBody>
      </p:sp>
      <p:sp>
        <p:nvSpPr>
          <p:cNvPr id="23" name="9 CuadroTexto"/>
          <p:cNvSpPr txBox="1"/>
          <p:nvPr/>
        </p:nvSpPr>
        <p:spPr>
          <a:xfrm>
            <a:off x="457200" y="3212976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>
                <a:solidFill>
                  <a:schemeClr val="tx2"/>
                </a:solidFill>
              </a:rPr>
              <a:t>Duración:  </a:t>
            </a:r>
          </a:p>
          <a:p>
            <a:pPr marL="358775" algn="just"/>
            <a:r>
              <a:rPr lang="es-ES" sz="1400" dirty="0" smtClean="0"/>
              <a:t>Duración del proyecto de 1 a 3 años, pero solo se podrá solicitar ayuda para </a:t>
            </a:r>
            <a:r>
              <a:rPr lang="es-ES" sz="1400" b="1" dirty="0" smtClean="0"/>
              <a:t>actividades realizadas en 2019. </a:t>
            </a:r>
          </a:p>
        </p:txBody>
      </p:sp>
      <p:graphicFrame>
        <p:nvGraphicFramePr>
          <p:cNvPr id="25" name="Tau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16348"/>
              </p:ext>
            </p:extLst>
          </p:nvPr>
        </p:nvGraphicFramePr>
        <p:xfrm>
          <a:off x="752580" y="2308507"/>
          <a:ext cx="7635844" cy="832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063">
                  <a:extLst>
                    <a:ext uri="{9D8B030D-6E8A-4147-A177-3AD203B41FA5}">
                      <a16:colId xmlns:a16="http://schemas.microsoft.com/office/drawing/2014/main" val="389120387"/>
                    </a:ext>
                  </a:extLst>
                </a:gridCol>
                <a:gridCol w="4525781">
                  <a:extLst>
                    <a:ext uri="{9D8B030D-6E8A-4147-A177-3AD203B41FA5}">
                      <a16:colId xmlns:a16="http://schemas.microsoft.com/office/drawing/2014/main" val="1145268392"/>
                    </a:ext>
                  </a:extLst>
                </a:gridCol>
              </a:tblGrid>
              <a:tr h="426569">
                <a:tc>
                  <a:txBody>
                    <a:bodyPr/>
                    <a:lstStyle/>
                    <a:p>
                      <a:pPr marL="182563" indent="-182563" algn="just">
                        <a:buNone/>
                      </a:pPr>
                      <a:r>
                        <a:rPr lang="eu-ES" sz="1400" b="1" dirty="0" smtClean="0">
                          <a:solidFill>
                            <a:schemeClr val="tx1"/>
                          </a:solidFill>
                        </a:rPr>
                        <a:t>a)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Investigación Fundamental en salud</a:t>
                      </a:r>
                      <a:r>
                        <a:rPr lang="eu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- En colaboración por diferentes agentes de RVCTI.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45455"/>
                  </a:ext>
                </a:extLst>
              </a:tr>
              <a:tr h="40589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None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s-ES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Desarrollo Tecnológico en salud</a:t>
                      </a:r>
                      <a:endParaRPr lang="es-E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- Coordinador: Preferentemente un Agente Sanitario.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36256"/>
                  </a:ext>
                </a:extLst>
              </a:tr>
            </a:tbl>
          </a:graphicData>
        </a:graphic>
      </p:graphicFrame>
      <p:pic>
        <p:nvPicPr>
          <p:cNvPr id="18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52974"/>
            <a:ext cx="2560524" cy="738613"/>
          </a:xfrm>
          <a:prstGeom prst="rect">
            <a:avLst/>
          </a:prstGeom>
        </p:spPr>
      </p:pic>
      <p:sp>
        <p:nvSpPr>
          <p:cNvPr id="26" name="9 CuadroTexto"/>
          <p:cNvSpPr txBox="1"/>
          <p:nvPr/>
        </p:nvSpPr>
        <p:spPr>
          <a:xfrm>
            <a:off x="435948" y="408485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>
                <a:solidFill>
                  <a:schemeClr val="tx2"/>
                </a:solidFill>
              </a:rPr>
              <a:t>Disponibilidad presupuestaria </a:t>
            </a:r>
            <a:r>
              <a:rPr lang="es-ES" dirty="0" smtClean="0">
                <a:solidFill>
                  <a:schemeClr val="tx2"/>
                </a:solidFill>
              </a:rPr>
              <a:t>:  </a:t>
            </a:r>
          </a:p>
          <a:p>
            <a:pPr marL="358775" algn="just"/>
            <a:r>
              <a:rPr lang="es-ES" sz="1400" dirty="0" smtClean="0"/>
              <a:t>Esta previsto destinar un mínimo de </a:t>
            </a:r>
            <a:r>
              <a:rPr lang="es-ES" sz="1400" b="1" dirty="0" smtClean="0"/>
              <a:t>1.485.000€ </a:t>
            </a:r>
            <a:r>
              <a:rPr lang="es-ES" sz="1400" dirty="0" smtClean="0"/>
              <a:t>a estas modalidades</a:t>
            </a:r>
          </a:p>
        </p:txBody>
      </p:sp>
      <p:sp>
        <p:nvSpPr>
          <p:cNvPr id="27" name="9 CuadroTexto"/>
          <p:cNvSpPr txBox="1"/>
          <p:nvPr/>
        </p:nvSpPr>
        <p:spPr>
          <a:xfrm>
            <a:off x="454556" y="4801275"/>
            <a:ext cx="75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ES" b="1" dirty="0">
                <a:solidFill>
                  <a:schemeClr val="tx2"/>
                </a:solidFill>
              </a:rPr>
              <a:t>Abono y Justificación:</a:t>
            </a:r>
          </a:p>
        </p:txBody>
      </p:sp>
      <p:sp>
        <p:nvSpPr>
          <p:cNvPr id="28" name="9 CuadroTexto"/>
          <p:cNvSpPr txBox="1"/>
          <p:nvPr/>
        </p:nvSpPr>
        <p:spPr>
          <a:xfrm>
            <a:off x="902675" y="5139189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Abono Inicial</a:t>
            </a:r>
            <a:r>
              <a:rPr lang="es-ES" sz="1400" dirty="0" smtClean="0"/>
              <a:t>: 80% de la subvención concedida, inmediatamente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Justificación</a:t>
            </a:r>
            <a:r>
              <a:rPr lang="es-ES" sz="1400" dirty="0" smtClean="0"/>
              <a:t> (final): Antes del </a:t>
            </a:r>
            <a:r>
              <a:rPr lang="es-ES" sz="1400" dirty="0"/>
              <a:t>28 de febrero de </a:t>
            </a:r>
            <a:r>
              <a:rPr lang="es-ES" sz="1400" dirty="0" smtClean="0"/>
              <a:t>2020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Abono Final</a:t>
            </a:r>
            <a:r>
              <a:rPr lang="es-ES" sz="1400" dirty="0" smtClean="0"/>
              <a:t>: 20% (o liquidación correspondiente según ejecución) tras aceptación de documentación justificativa.</a:t>
            </a:r>
          </a:p>
        </p:txBody>
      </p:sp>
    </p:spTree>
    <p:extLst>
      <p:ext uri="{BB962C8B-B14F-4D97-AF65-F5344CB8AC3E}">
        <p14:creationId xmlns:p14="http://schemas.microsoft.com/office/powerpoint/2010/main" val="26442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específicos: Línea 3 Acciones Complementarias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" y="1100206"/>
            <a:ext cx="4978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chemeClr val="tx2"/>
                </a:solidFill>
              </a:rPr>
              <a:t>Beneficiarios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  <a:r>
              <a:rPr lang="es-ES" dirty="0" smtClean="0"/>
              <a:t> </a:t>
            </a:r>
          </a:p>
          <a:p>
            <a:pPr marL="358775" algn="just"/>
            <a:r>
              <a:rPr lang="es-ES" sz="1400" dirty="0" smtClean="0"/>
              <a:t>Agentes </a:t>
            </a:r>
            <a:r>
              <a:rPr lang="es-ES" sz="1400" dirty="0"/>
              <a:t>integrados (acreditados) en la Red Vasca de Ciencia, Tecnología e Innovación (RVCTI</a:t>
            </a:r>
            <a:r>
              <a:rPr lang="es-ES" sz="1400" dirty="0" smtClean="0"/>
              <a:t>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smtClean="0"/>
              <a:t> </a:t>
            </a:r>
            <a:endParaRPr lang="eu-ES" b="1" dirty="0"/>
          </a:p>
        </p:txBody>
      </p:sp>
      <p:sp>
        <p:nvSpPr>
          <p:cNvPr id="15" name="9 CuadroTexto"/>
          <p:cNvSpPr txBox="1"/>
          <p:nvPr/>
        </p:nvSpPr>
        <p:spPr>
          <a:xfrm>
            <a:off x="457200" y="196439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b="1" dirty="0">
                <a:solidFill>
                  <a:schemeClr val="tx2"/>
                </a:solidFill>
              </a:rPr>
              <a:t>Modalidades</a:t>
            </a:r>
            <a:r>
              <a:rPr lang="es-ES" dirty="0" smtClean="0">
                <a:solidFill>
                  <a:schemeClr val="tx2"/>
                </a:solidFill>
              </a:rPr>
              <a:t> :</a:t>
            </a:r>
          </a:p>
          <a:p>
            <a:pPr marL="358775" algn="just"/>
            <a:r>
              <a:rPr lang="es-ES" sz="1400" dirty="0" smtClean="0"/>
              <a:t>Modalidad</a:t>
            </a:r>
            <a:r>
              <a:rPr lang="es-ES" sz="1400" b="1" dirty="0" smtClean="0"/>
              <a:t> única</a:t>
            </a:r>
            <a:endParaRPr lang="es-ES" sz="1400" b="1" dirty="0"/>
          </a:p>
        </p:txBody>
      </p:sp>
      <p:sp>
        <p:nvSpPr>
          <p:cNvPr id="23" name="9 CuadroTexto"/>
          <p:cNvSpPr txBox="1"/>
          <p:nvPr/>
        </p:nvSpPr>
        <p:spPr>
          <a:xfrm>
            <a:off x="457200" y="274444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ES" b="1" dirty="0">
                <a:solidFill>
                  <a:schemeClr val="tx2"/>
                </a:solidFill>
              </a:rPr>
              <a:t>Duración:  </a:t>
            </a:r>
          </a:p>
          <a:p>
            <a:pPr marL="358775" algn="just"/>
            <a:r>
              <a:rPr lang="es-ES" sz="1400" dirty="0" smtClean="0"/>
              <a:t>La ayuda tendrá carácter anual y se otorgará para </a:t>
            </a:r>
            <a:r>
              <a:rPr lang="es-ES" sz="1400" b="1" dirty="0" smtClean="0"/>
              <a:t>actividades realizadas en 2019. </a:t>
            </a:r>
          </a:p>
        </p:txBody>
      </p:sp>
      <p:pic>
        <p:nvPicPr>
          <p:cNvPr id="18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40" y="1152974"/>
            <a:ext cx="2560524" cy="738613"/>
          </a:xfrm>
          <a:prstGeom prst="rect">
            <a:avLst/>
          </a:prstGeom>
        </p:spPr>
      </p:pic>
      <p:sp>
        <p:nvSpPr>
          <p:cNvPr id="26" name="9 CuadroTexto"/>
          <p:cNvSpPr txBox="1"/>
          <p:nvPr/>
        </p:nvSpPr>
        <p:spPr>
          <a:xfrm>
            <a:off x="470972" y="35448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s-ES" b="1" dirty="0">
                <a:solidFill>
                  <a:schemeClr val="tx2"/>
                </a:solidFill>
              </a:rPr>
              <a:t>Disponibilidad presupuestaria </a:t>
            </a:r>
            <a:r>
              <a:rPr lang="es-ES" dirty="0">
                <a:solidFill>
                  <a:schemeClr val="tx2"/>
                </a:solidFill>
              </a:rPr>
              <a:t>:  </a:t>
            </a:r>
          </a:p>
          <a:p>
            <a:pPr marL="358775" algn="just"/>
            <a:r>
              <a:rPr lang="es-ES" sz="1400" dirty="0" smtClean="0"/>
              <a:t>Esta previsto destinar un mínimo de </a:t>
            </a:r>
            <a:r>
              <a:rPr lang="es-ES" sz="1400" b="1" dirty="0" smtClean="0"/>
              <a:t>300.000€ </a:t>
            </a:r>
            <a:r>
              <a:rPr lang="es-ES" sz="1400" dirty="0" smtClean="0"/>
              <a:t>a esta modalidad.</a:t>
            </a:r>
          </a:p>
        </p:txBody>
      </p:sp>
      <p:sp>
        <p:nvSpPr>
          <p:cNvPr id="27" name="9 CuadroTexto"/>
          <p:cNvSpPr txBox="1"/>
          <p:nvPr/>
        </p:nvSpPr>
        <p:spPr>
          <a:xfrm>
            <a:off x="470972" y="4416577"/>
            <a:ext cx="611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ES" b="1" dirty="0">
                <a:solidFill>
                  <a:schemeClr val="tx2"/>
                </a:solidFill>
              </a:rPr>
              <a:t>Abono y Justificación:</a:t>
            </a:r>
          </a:p>
        </p:txBody>
      </p:sp>
      <p:sp>
        <p:nvSpPr>
          <p:cNvPr id="28" name="9 CuadroTexto"/>
          <p:cNvSpPr txBox="1"/>
          <p:nvPr/>
        </p:nvSpPr>
        <p:spPr>
          <a:xfrm>
            <a:off x="899592" y="4786551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Abono Inicial</a:t>
            </a:r>
            <a:r>
              <a:rPr lang="es-ES" sz="1400" dirty="0" smtClean="0"/>
              <a:t>: 80% de la subvención concedida, inmediatamente con la resolución.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Justificación</a:t>
            </a:r>
            <a:r>
              <a:rPr lang="es-ES" sz="1400" dirty="0" smtClean="0"/>
              <a:t> (final): Antes </a:t>
            </a:r>
            <a:r>
              <a:rPr lang="es-ES" sz="1400" dirty="0"/>
              <a:t>del 28 de febrero de </a:t>
            </a:r>
            <a:r>
              <a:rPr lang="es-ES" sz="1400" dirty="0" smtClean="0"/>
              <a:t>2020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Abono Final</a:t>
            </a:r>
            <a:r>
              <a:rPr lang="es-ES" sz="1400" dirty="0" smtClean="0"/>
              <a:t>: 20% (o liquidación correspondiente según ejecución) tras aceptación de documentación justificativa.</a:t>
            </a:r>
          </a:p>
        </p:txBody>
      </p:sp>
    </p:spTree>
    <p:extLst>
      <p:ext uri="{BB962C8B-B14F-4D97-AF65-F5344CB8AC3E}">
        <p14:creationId xmlns:p14="http://schemas.microsoft.com/office/powerpoint/2010/main" val="32659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>
                <a:solidFill>
                  <a:schemeClr val="tx2"/>
                </a:solidFill>
              </a:rPr>
              <a:t>Í</a:t>
            </a:r>
            <a:r>
              <a:rPr lang="eu-ES" sz="2800" dirty="0" err="1" smtClean="0">
                <a:solidFill>
                  <a:schemeClr val="tx2"/>
                </a:solidFill>
              </a:rPr>
              <a:t>ndice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8" name="TestuKoadroa 7"/>
          <p:cNvSpPr txBox="1"/>
          <p:nvPr/>
        </p:nvSpPr>
        <p:spPr>
          <a:xfrm>
            <a:off x="899592" y="1412776"/>
            <a:ext cx="7848872" cy="38625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endParaRPr lang="eu-ES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Introducción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Aspectos Generales</a:t>
            </a:r>
          </a:p>
          <a:p>
            <a:pPr>
              <a:tabLst>
                <a:tab pos="808038" algn="l"/>
              </a:tabLst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Aspectos Específicos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endParaRPr lang="es-ES" sz="1100" dirty="0" smtClean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Línea 1: Promoción de la actividad investigadora sanitaria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Línea 2: Potenciación de la investigación en salud de carácter estratégico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dirty="0" smtClean="0"/>
              <a:t>Línea 3: Acciones complementarias de especial interés</a:t>
            </a:r>
          </a:p>
          <a:p>
            <a:pPr lvl="1">
              <a:tabLst>
                <a:tab pos="808038" algn="l"/>
              </a:tabLst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s-ES" sz="2400" dirty="0" smtClean="0"/>
              <a:t>Información Adicional</a:t>
            </a:r>
          </a:p>
        </p:txBody>
      </p:sp>
    </p:spTree>
    <p:extLst>
      <p:ext uri="{BB962C8B-B14F-4D97-AF65-F5344CB8AC3E}">
        <p14:creationId xmlns:p14="http://schemas.microsoft.com/office/powerpoint/2010/main" val="4274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Información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>
                <a:solidFill>
                  <a:schemeClr val="tx2"/>
                </a:solidFill>
              </a:rPr>
              <a:t>a</a:t>
            </a:r>
            <a:r>
              <a:rPr lang="eu-ES" sz="2800" dirty="0" err="1" smtClean="0">
                <a:solidFill>
                  <a:schemeClr val="tx2"/>
                </a:solidFill>
              </a:rPr>
              <a:t>dicional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endParaRPr lang="es-ES" sz="2800" dirty="0">
              <a:solidFill>
                <a:schemeClr val="tx2"/>
              </a:solidFill>
            </a:endParaRPr>
          </a:p>
        </p:txBody>
      </p:sp>
      <p:graphicFrame>
        <p:nvGraphicFramePr>
          <p:cNvPr id="42" name="Tau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11219"/>
              </p:ext>
            </p:extLst>
          </p:nvPr>
        </p:nvGraphicFramePr>
        <p:xfrm>
          <a:off x="378001" y="1178951"/>
          <a:ext cx="8387997" cy="460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050378388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1416385300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2282491751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4115040716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399814013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31730553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2534971089"/>
                    </a:ext>
                  </a:extLst>
                </a:gridCol>
                <a:gridCol w="786811">
                  <a:extLst>
                    <a:ext uri="{9D8B030D-6E8A-4147-A177-3AD203B41FA5}">
                      <a16:colId xmlns:a16="http://schemas.microsoft.com/office/drawing/2014/main" val="3252145013"/>
                    </a:ext>
                  </a:extLst>
                </a:gridCol>
              </a:tblGrid>
              <a:tr h="399493">
                <a:tc>
                  <a:txBody>
                    <a:bodyPr/>
                    <a:lstStyle/>
                    <a:p>
                      <a:pPr algn="ctr"/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18170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endParaRPr lang="es-ES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Tradicional</a:t>
                      </a: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RIS3</a:t>
                      </a:r>
                      <a:endParaRPr lang="es-ES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Promoción</a:t>
                      </a:r>
                      <a:endParaRPr lang="es-ES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noProof="0" dirty="0" err="1" smtClean="0">
                          <a:solidFill>
                            <a:schemeClr val="tx1"/>
                          </a:solidFill>
                        </a:rPr>
                        <a:t>Potenciac</a:t>
                      </a:r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Promoción</a:t>
                      </a:r>
                      <a:endParaRPr lang="es-ES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noProof="0" dirty="0" err="1" smtClean="0">
                          <a:solidFill>
                            <a:schemeClr val="tx1"/>
                          </a:solidFill>
                        </a:rPr>
                        <a:t>Potenciac</a:t>
                      </a:r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noProof="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ES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1946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Nº de solicitudes válidas</a:t>
                      </a:r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139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42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128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36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101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50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27527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Nº de proyectos concedidos</a:t>
                      </a:r>
                      <a:endParaRPr lang="es-ES" sz="1600" noProof="0" dirty="0"/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23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12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18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30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24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32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65384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% de éxito</a:t>
                      </a:r>
                      <a:endParaRPr lang="es-ES" sz="1600" b="1" noProof="0" dirty="0" smtClean="0"/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16,5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28,6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14,1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83,3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23,8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64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33,3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73293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Presupuesto solicitado (</a:t>
                      </a:r>
                      <a:r>
                        <a:rPr lang="es-ES" sz="1200" noProof="0" dirty="0" smtClean="0"/>
                        <a:t>M €</a:t>
                      </a:r>
                      <a:r>
                        <a:rPr lang="es-ES" sz="1600" noProof="0" dirty="0" smtClean="0"/>
                        <a:t>)</a:t>
                      </a:r>
                      <a:endParaRPr lang="es-ES" sz="1600" noProof="0" dirty="0"/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11,5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4,8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11,2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3,4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8,7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4,8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0,2</a:t>
                      </a: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11135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Fondos concedidos (</a:t>
                      </a:r>
                      <a:r>
                        <a:rPr lang="es-ES" sz="1200" noProof="0" dirty="0" smtClean="0"/>
                        <a:t>M €</a:t>
                      </a:r>
                      <a:r>
                        <a:rPr lang="es-ES" sz="1600" noProof="0" dirty="0" smtClean="0"/>
                        <a:t>)</a:t>
                      </a:r>
                      <a:endParaRPr lang="es-ES" sz="1600" noProof="0" dirty="0"/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1,2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1,4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1,2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2,8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2,0</a:t>
                      </a: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1,9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0,1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08998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b="0" noProof="0" dirty="0" smtClean="0">
                          <a:solidFill>
                            <a:schemeClr val="dk1"/>
                          </a:solidFill>
                        </a:rPr>
                        <a:t>Ratio</a:t>
                      </a:r>
                      <a:endParaRPr lang="es-E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10,4</a:t>
                      </a:r>
                      <a:endParaRPr lang="es-ES" sz="1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28,9</a:t>
                      </a:r>
                      <a:endParaRPr lang="es-ES" sz="1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10,7</a:t>
                      </a:r>
                      <a:endParaRPr lang="es-ES" sz="1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82,7</a:t>
                      </a:r>
                      <a:endParaRPr lang="es-ES" sz="1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23,1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39,4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54,8</a:t>
                      </a: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7931"/>
                  </a:ext>
                </a:extLst>
              </a:tr>
              <a:tr h="684252">
                <a:tc>
                  <a:txBody>
                    <a:bodyPr/>
                    <a:lstStyle/>
                    <a:p>
                      <a:r>
                        <a:rPr lang="es-ES" sz="1600" b="0" noProof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s-ES" sz="1600" b="0" baseline="0" noProof="0" dirty="0" smtClean="0">
                          <a:solidFill>
                            <a:schemeClr val="tx1"/>
                          </a:solidFill>
                        </a:rPr>
                        <a:t> de financiación en proyectos concedidos</a:t>
                      </a:r>
                      <a:endParaRPr lang="es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71,9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70,8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74,5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93,3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91,5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51,1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/>
                        <a:t>72,9</a:t>
                      </a:r>
                      <a:endParaRPr lang="es-ES" sz="1400" b="0" noProof="0" dirty="0"/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22956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 smtClean="0"/>
                        <a:t>% IP</a:t>
                      </a:r>
                      <a:r>
                        <a:rPr lang="es-ES" sz="1600" baseline="0" noProof="0" dirty="0" smtClean="0"/>
                        <a:t> mujeres (</a:t>
                      </a:r>
                      <a:r>
                        <a:rPr lang="es-ES" sz="1200" noProof="0" dirty="0" smtClean="0"/>
                        <a:t>solicitudes válidas</a:t>
                      </a:r>
                      <a:r>
                        <a:rPr lang="es-ES" sz="1600" baseline="0" noProof="0" dirty="0" smtClean="0"/>
                        <a:t>)</a:t>
                      </a:r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06761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r>
                        <a:rPr lang="es-ES" sz="1600" b="0" noProof="0" dirty="0" smtClean="0">
                          <a:solidFill>
                            <a:schemeClr val="tx1"/>
                          </a:solidFill>
                        </a:rPr>
                        <a:t>% IP mujeres (</a:t>
                      </a:r>
                      <a:r>
                        <a:rPr lang="es-ES" sz="1200" b="0" noProof="0" dirty="0" smtClean="0">
                          <a:solidFill>
                            <a:schemeClr val="dk1"/>
                          </a:solidFill>
                        </a:rPr>
                        <a:t>proyectos</a:t>
                      </a:r>
                      <a:r>
                        <a:rPr lang="es-ES" sz="1200" b="0" baseline="0" noProof="0" dirty="0" smtClean="0">
                          <a:solidFill>
                            <a:schemeClr val="dk1"/>
                          </a:solidFill>
                        </a:rPr>
                        <a:t> concedidos</a:t>
                      </a:r>
                      <a:r>
                        <a:rPr lang="es-ES" sz="1600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s-E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 marL="98240" marR="98240" marT="49128" marB="4912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86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Información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 smtClean="0">
                <a:solidFill>
                  <a:schemeClr val="tx2"/>
                </a:solidFill>
              </a:rPr>
              <a:t>adicional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4" name="9 CuadroTexto"/>
          <p:cNvSpPr txBox="1"/>
          <p:nvPr/>
        </p:nvSpPr>
        <p:spPr>
          <a:xfrm>
            <a:off x="144016" y="1628800"/>
            <a:ext cx="7956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just"/>
            <a:r>
              <a:rPr lang="es-ES" sz="2000" b="1" dirty="0" smtClean="0"/>
              <a:t>Convocatorias 2011-2016</a:t>
            </a:r>
          </a:p>
          <a:p>
            <a:pPr marL="358775" algn="just"/>
            <a:endParaRPr lang="es-ES" sz="800" dirty="0" smtClean="0"/>
          </a:p>
          <a:p>
            <a:pPr marL="358775" algn="just"/>
            <a:endParaRPr lang="es-ES" sz="800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/>
              <a:t>n</a:t>
            </a:r>
            <a:r>
              <a:rPr lang="es-ES" dirty="0" smtClean="0"/>
              <a:t>º de proyectos cerrados a 31/03/2019: 151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Fondos concedidos a proyectos cerrados: </a:t>
            </a:r>
            <a:r>
              <a:rPr lang="eu-ES" dirty="0" smtClean="0"/>
              <a:t>5.288.446 </a:t>
            </a:r>
            <a:r>
              <a:rPr lang="es-ES" dirty="0" smtClean="0"/>
              <a:t>€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/>
              <a:t>n</a:t>
            </a:r>
            <a:r>
              <a:rPr lang="es-ES" dirty="0" smtClean="0"/>
              <a:t>º de proyectos con reintegro parcial por ejecución &lt;100%: 66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/>
              <a:t>n</a:t>
            </a:r>
            <a:r>
              <a:rPr lang="es-ES" dirty="0" smtClean="0"/>
              <a:t>º de proyectos con reintegro total por incumplimiento o renuncia: 8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% proyectos con reintegro: </a:t>
            </a:r>
            <a:r>
              <a:rPr lang="es-ES" b="1" dirty="0" smtClean="0"/>
              <a:t>49%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Cantidad reintegrada: </a:t>
            </a:r>
            <a:r>
              <a:rPr lang="eu-ES" b="1" dirty="0" smtClean="0"/>
              <a:t>504.806</a:t>
            </a:r>
            <a:r>
              <a:rPr lang="eu-ES" sz="2000" dirty="0" smtClean="0"/>
              <a:t> </a:t>
            </a:r>
            <a:r>
              <a:rPr lang="es-ES" sz="2000" b="1" dirty="0" smtClean="0"/>
              <a:t>€</a:t>
            </a:r>
            <a:r>
              <a:rPr lang="es-ES" sz="1600" b="1" dirty="0" smtClean="0"/>
              <a:t>                                                     </a:t>
            </a:r>
          </a:p>
          <a:p>
            <a:pPr marL="644525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% cantidad reintegrada de concedida: </a:t>
            </a:r>
            <a:r>
              <a:rPr lang="es-ES" b="1" dirty="0" smtClean="0"/>
              <a:t>9,5%</a:t>
            </a:r>
          </a:p>
        </p:txBody>
      </p:sp>
      <p:sp>
        <p:nvSpPr>
          <p:cNvPr id="5" name="9 Rectángulo redondeado"/>
          <p:cNvSpPr/>
          <p:nvPr/>
        </p:nvSpPr>
        <p:spPr>
          <a:xfrm>
            <a:off x="457200" y="1052736"/>
            <a:ext cx="7572275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Remanentes e incumplimientos en la Línea 1 (tradicional sanitaria)</a:t>
            </a:r>
            <a:endParaRPr lang="eu-ES" sz="2000" dirty="0">
              <a:solidFill>
                <a:schemeClr val="tx2"/>
              </a:solidFill>
            </a:endParaRPr>
          </a:p>
        </p:txBody>
      </p:sp>
      <p:sp>
        <p:nvSpPr>
          <p:cNvPr id="10" name="Eskuineko giltza 9"/>
          <p:cNvSpPr/>
          <p:nvPr/>
        </p:nvSpPr>
        <p:spPr>
          <a:xfrm>
            <a:off x="7236296" y="2996952"/>
            <a:ext cx="216023" cy="1585342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9 CuadroTexto"/>
          <p:cNvSpPr txBox="1"/>
          <p:nvPr/>
        </p:nvSpPr>
        <p:spPr>
          <a:xfrm>
            <a:off x="7020272" y="3501008"/>
            <a:ext cx="188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ctr"/>
            <a:r>
              <a:rPr lang="eu-ES" sz="1600" b="1" dirty="0" smtClean="0">
                <a:solidFill>
                  <a:srgbClr val="C00000"/>
                </a:solidFill>
              </a:rPr>
              <a:t>PÉRDIDA DE OPORTUNIDAD</a:t>
            </a:r>
            <a:endParaRPr lang="es-ES" sz="1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87824" y="17008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/>
              <a:t>Eskerrik</a:t>
            </a:r>
            <a:r>
              <a:rPr lang="es-ES" sz="3600" dirty="0" smtClean="0"/>
              <a:t> </a:t>
            </a:r>
            <a:r>
              <a:rPr lang="es-ES" sz="3600" dirty="0" err="1" smtClean="0"/>
              <a:t>asko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pic>
        <p:nvPicPr>
          <p:cNvPr id="5122" name="Picture 2" descr="D:\DATOS\maagirre\Desktop\LATER_COLOR_B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20" y="3760400"/>
            <a:ext cx="4139952" cy="23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35696" y="263691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      Contacto</a:t>
            </a:r>
            <a:r>
              <a:rPr lang="es-ES" sz="2000" dirty="0" smtClean="0"/>
              <a:t>: </a:t>
            </a:r>
            <a:r>
              <a:rPr lang="es-ES" sz="2000" dirty="0" err="1" smtClean="0"/>
              <a:t>investigacion-san@euskadi.eus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85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ukizuzen biribildua 6"/>
          <p:cNvSpPr/>
          <p:nvPr/>
        </p:nvSpPr>
        <p:spPr>
          <a:xfrm>
            <a:off x="3513239" y="5458285"/>
            <a:ext cx="4392489" cy="878032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dirty="0" err="1" smtClean="0">
                <a:solidFill>
                  <a:schemeClr val="tx2"/>
                </a:solidFill>
              </a:rPr>
              <a:t>Convocatoria</a:t>
            </a:r>
            <a:r>
              <a:rPr lang="eu-ES" dirty="0" smtClean="0">
                <a:solidFill>
                  <a:schemeClr val="tx2"/>
                </a:solidFill>
              </a:rPr>
              <a:t> 2019 de </a:t>
            </a:r>
            <a:r>
              <a:rPr lang="eu-ES" dirty="0" err="1" smtClean="0">
                <a:solidFill>
                  <a:schemeClr val="tx2"/>
                </a:solidFill>
              </a:rPr>
              <a:t>ayudas</a:t>
            </a:r>
            <a:r>
              <a:rPr lang="eu-ES" dirty="0" smtClean="0">
                <a:solidFill>
                  <a:schemeClr val="tx2"/>
                </a:solidFill>
              </a:rPr>
              <a:t> a </a:t>
            </a:r>
            <a:r>
              <a:rPr lang="eu-ES" dirty="0" err="1" smtClean="0">
                <a:solidFill>
                  <a:schemeClr val="tx2"/>
                </a:solidFill>
              </a:rPr>
              <a:t>proyectos</a:t>
            </a:r>
            <a:r>
              <a:rPr lang="eu-ES" dirty="0" smtClean="0">
                <a:solidFill>
                  <a:schemeClr val="tx2"/>
                </a:solidFill>
              </a:rPr>
              <a:t> de </a:t>
            </a:r>
            <a:r>
              <a:rPr lang="eu-ES" dirty="0" err="1" smtClean="0">
                <a:solidFill>
                  <a:schemeClr val="tx2"/>
                </a:solidFill>
              </a:rPr>
              <a:t>investigación</a:t>
            </a:r>
            <a:r>
              <a:rPr lang="eu-ES" dirty="0" smtClean="0">
                <a:solidFill>
                  <a:schemeClr val="tx2"/>
                </a:solidFill>
              </a:rPr>
              <a:t> y </a:t>
            </a:r>
            <a:r>
              <a:rPr lang="eu-ES" dirty="0" err="1" smtClean="0">
                <a:solidFill>
                  <a:schemeClr val="tx2"/>
                </a:solidFill>
              </a:rPr>
              <a:t>desarrollo</a:t>
            </a:r>
            <a:r>
              <a:rPr lang="eu-ES" dirty="0" smtClean="0">
                <a:solidFill>
                  <a:schemeClr val="tx2"/>
                </a:solidFill>
              </a:rPr>
              <a:t> </a:t>
            </a:r>
            <a:r>
              <a:rPr lang="eu-ES" dirty="0" err="1" smtClean="0">
                <a:solidFill>
                  <a:schemeClr val="tx2"/>
                </a:solidFill>
              </a:rPr>
              <a:t>en</a:t>
            </a:r>
            <a:r>
              <a:rPr lang="eu-ES" dirty="0" smtClean="0">
                <a:solidFill>
                  <a:schemeClr val="tx2"/>
                </a:solidFill>
              </a:rPr>
              <a:t> </a:t>
            </a:r>
            <a:r>
              <a:rPr lang="eu-ES" dirty="0" err="1" smtClean="0">
                <a:solidFill>
                  <a:schemeClr val="tx2"/>
                </a:solidFill>
              </a:rPr>
              <a:t>salud</a:t>
            </a:r>
            <a:r>
              <a:rPr lang="eu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1" name="19 Rectángulo redondeado"/>
          <p:cNvSpPr/>
          <p:nvPr/>
        </p:nvSpPr>
        <p:spPr>
          <a:xfrm>
            <a:off x="4361911" y="1052736"/>
            <a:ext cx="4296929" cy="252028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5">
              <a:lumMod val="40000"/>
              <a:lumOff val="60000"/>
              <a:alpha val="18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26645" y="3356992"/>
            <a:ext cx="1153466" cy="221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dirty="0" smtClean="0">
                <a:latin typeface="+mn-lt"/>
              </a:rPr>
              <a:t>EII</a:t>
            </a:r>
            <a:r>
              <a:rPr lang="es-ES" sz="1200" b="1" i="0" u="none" strike="noStrike" kern="1200" cap="none" spc="0" baseline="0" dirty="0" smtClean="0">
                <a:uFillTx/>
                <a:latin typeface="+mn-lt"/>
              </a:rPr>
              <a:t>S</a:t>
            </a:r>
            <a:r>
              <a:rPr lang="es-ES" sz="1200" b="1" dirty="0"/>
              <a:t> </a:t>
            </a:r>
            <a:r>
              <a:rPr lang="es-ES" sz="1200" b="1" i="0" u="none" strike="noStrike" kern="1200" cap="none" spc="0" baseline="0" dirty="0" smtClean="0">
                <a:uFillTx/>
                <a:latin typeface="+mn-lt"/>
              </a:rPr>
              <a:t>2020</a:t>
            </a:r>
            <a:endParaRPr lang="es-ES" sz="1200" b="1" i="0" u="none" strike="noStrike" kern="1200" cap="none" spc="0" baseline="0" dirty="0">
              <a:uFillTx/>
              <a:latin typeface="+mn-lt"/>
            </a:endParaRPr>
          </a:p>
        </p:txBody>
      </p:sp>
      <p:sp>
        <p:nvSpPr>
          <p:cNvPr id="15" name="Rectángulo redondeado 9"/>
          <p:cNvSpPr/>
          <p:nvPr/>
        </p:nvSpPr>
        <p:spPr>
          <a:xfrm>
            <a:off x="452900" y="1052736"/>
            <a:ext cx="5256584" cy="252028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20000"/>
              <a:lumOff val="80000"/>
              <a:alpha val="18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ln w="0">
                  <a:solidFill>
                    <a:srgbClr val="D73A36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+mn-lt"/>
              </a:rPr>
              <a:t>     </a:t>
            </a:r>
          </a:p>
        </p:txBody>
      </p:sp>
      <p:sp>
        <p:nvSpPr>
          <p:cNvPr id="17" name="Rectángulo 14"/>
          <p:cNvSpPr/>
          <p:nvPr/>
        </p:nvSpPr>
        <p:spPr>
          <a:xfrm>
            <a:off x="451035" y="3769295"/>
            <a:ext cx="4563485" cy="166199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 </a:t>
            </a:r>
            <a:r>
              <a:rPr lang="es-ES" sz="2000" i="0" u="sng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Líneas </a:t>
            </a:r>
            <a:r>
              <a:rPr lang="es-ES" sz="2000" i="0" u="sng" strike="noStrike" kern="120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estratégicas, Departamento </a:t>
            </a:r>
            <a:r>
              <a:rPr lang="es-ES" sz="2000" i="0" u="sng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de Salud: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1.</a:t>
            </a:r>
            <a:r>
              <a:rPr lang="es-ES" sz="2000" dirty="0" smtClean="0">
                <a:solidFill>
                  <a:srgbClr val="404040"/>
                </a:solidFill>
                <a:latin typeface="+mn-lt"/>
                <a:cs typeface="Century Gothic Negrita"/>
              </a:rPr>
              <a:t> </a:t>
            </a:r>
            <a:r>
              <a:rPr lang="es-ES" sz="2000" i="0" u="none" strike="noStrike" kern="120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Las </a:t>
            </a: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personas como eje central y las </a:t>
            </a:r>
            <a:r>
              <a:rPr lang="es-ES" sz="2000" i="0" u="none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desigualdades en salud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2. La prevención y la promoción de la salud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3. El </a:t>
            </a:r>
            <a:r>
              <a:rPr lang="es-ES" sz="2000" i="0" u="none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envejecimiento, la cronicidad y la dependencia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4. La sostenibilidad y modernización del sistema sanitario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u="none" strike="noStrike" kern="120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5. Los profesionales del sistema sanitario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i="0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6. La innovación e investigación en </a:t>
            </a:r>
            <a:r>
              <a:rPr lang="es-ES" sz="2000" i="0" strike="noStrike" kern="0" cap="none" spc="0" baseline="30000" dirty="0" smtClean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 </a:t>
            </a:r>
            <a:r>
              <a:rPr lang="es-ES" sz="2000" i="0" strike="noStrike" kern="0" cap="none" spc="0" baseline="30000" dirty="0">
                <a:solidFill>
                  <a:srgbClr val="404040"/>
                </a:solidFill>
                <a:uFillTx/>
                <a:latin typeface="+mn-lt"/>
                <a:cs typeface="Century Gothic Negrita"/>
              </a:rPr>
              <a:t>salud</a:t>
            </a:r>
          </a:p>
        </p:txBody>
      </p:sp>
      <p:cxnSp>
        <p:nvCxnSpPr>
          <p:cNvPr id="19" name="Conector recto de flecha 17"/>
          <p:cNvCxnSpPr/>
          <p:nvPr/>
        </p:nvCxnSpPr>
        <p:spPr>
          <a:xfrm>
            <a:off x="5237411" y="3573016"/>
            <a:ext cx="1134789" cy="340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ángulo 20"/>
          <p:cNvSpPr/>
          <p:nvPr/>
        </p:nvSpPr>
        <p:spPr>
          <a:xfrm>
            <a:off x="495988" y="1465039"/>
            <a:ext cx="3787979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262626"/>
                </a:solidFill>
                <a:uFillTx/>
                <a:latin typeface="+mn-lt"/>
              </a:rPr>
              <a:t>MARCOS </a:t>
            </a: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ESTRATÉGICOS</a:t>
            </a:r>
            <a:r>
              <a:rPr lang="es-ES" sz="1400" b="1" i="0" u="none" strike="noStrike" kern="1200" cap="none" spc="0" dirty="0" smtClean="0">
                <a:solidFill>
                  <a:srgbClr val="262626"/>
                </a:solidFill>
                <a:uFillTx/>
                <a:latin typeface="+mn-lt"/>
              </a:rPr>
              <a:t> </a:t>
            </a: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SANITARIOS </a:t>
            </a:r>
            <a:endParaRPr lang="es-ES" sz="1400" b="1" i="0" u="none" strike="noStrike" kern="1200" cap="none" spc="0" baseline="0" dirty="0">
              <a:solidFill>
                <a:srgbClr val="262626"/>
              </a:solidFill>
              <a:uFillTx/>
              <a:latin typeface="+mn-lt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09484" y="1988840"/>
            <a:ext cx="2750947" cy="1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21 CuadroTexto"/>
          <p:cNvSpPr txBox="1"/>
          <p:nvPr/>
        </p:nvSpPr>
        <p:spPr>
          <a:xfrm>
            <a:off x="4716015" y="1393612"/>
            <a:ext cx="3760748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262626"/>
                </a:solidFill>
                <a:uFillTx/>
                <a:latin typeface="+mn-lt"/>
              </a:rPr>
              <a:t>ESTRATEGIA DE ESPECIALIZACIÓN </a:t>
            </a: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INTELIGENTE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 smtClean="0">
                <a:solidFill>
                  <a:srgbClr val="262626"/>
                </a:solidFill>
                <a:uFillTx/>
                <a:latin typeface="+mn-lt"/>
              </a:rPr>
              <a:t> </a:t>
            </a:r>
            <a:r>
              <a:rPr lang="es-ES" sz="1400" b="1" i="0" u="none" strike="noStrike" kern="1200" cap="none" spc="0" baseline="0" dirty="0">
                <a:solidFill>
                  <a:srgbClr val="262626"/>
                </a:solidFill>
                <a:uFillTx/>
                <a:latin typeface="+mn-lt"/>
              </a:rPr>
              <a:t>RIS3 EUSKADI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4"/>
          <a:srcRect l="8081" t="8353" r="4451" b="9165"/>
          <a:stretch>
            <a:fillRect/>
          </a:stretch>
        </p:blipFill>
        <p:spPr>
          <a:xfrm>
            <a:off x="7544171" y="1647454"/>
            <a:ext cx="916260" cy="989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5"/>
          <a:srcRect b="8797"/>
          <a:stretch>
            <a:fillRect/>
          </a:stretch>
        </p:blipFill>
        <p:spPr>
          <a:xfrm>
            <a:off x="4571999" y="1982692"/>
            <a:ext cx="1008112" cy="12302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Picture 131"/>
          <p:cNvPicPr>
            <a:picLocks noChangeAspect="1"/>
          </p:cNvPicPr>
          <p:nvPr/>
        </p:nvPicPr>
        <p:blipFill>
          <a:blip r:embed="rId6"/>
          <a:srcRect l="20081" t="12270" r="44482" b="24977"/>
          <a:stretch>
            <a:fillRect/>
          </a:stretch>
        </p:blipFill>
        <p:spPr>
          <a:xfrm>
            <a:off x="1562423" y="2059748"/>
            <a:ext cx="828504" cy="966888"/>
          </a:xfrm>
          <a:prstGeom prst="rect">
            <a:avLst/>
          </a:prstGeom>
          <a:noFill/>
          <a:ln w="9528">
            <a:solidFill>
              <a:schemeClr val="bg1">
                <a:lumMod val="75000"/>
              </a:schemeClr>
            </a:solidFill>
            <a:prstDash val="solid"/>
            <a:miter/>
          </a:ln>
        </p:spPr>
      </p:pic>
      <p:sp>
        <p:nvSpPr>
          <p:cNvPr id="29" name="28 CuadroTexto"/>
          <p:cNvSpPr txBox="1"/>
          <p:nvPr/>
        </p:nvSpPr>
        <p:spPr>
          <a:xfrm>
            <a:off x="1480540" y="3070121"/>
            <a:ext cx="824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Dto. Salud</a:t>
            </a:r>
            <a:r>
              <a:rPr lang="es-ES" sz="1100" b="0" i="0" u="none" strike="noStrike" kern="1200" cap="none" spc="0" dirty="0" smtClean="0">
                <a:uFillTx/>
                <a:latin typeface="+mn-lt"/>
              </a:rPr>
              <a:t> </a:t>
            </a: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2017-2020</a:t>
            </a:r>
            <a:endParaRPr lang="es-ES" sz="1100" b="0" i="0" u="none" strike="noStrike" kern="1200" cap="none" spc="0" baseline="0" dirty="0">
              <a:uFillTx/>
              <a:latin typeface="+mn-lt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3" y="2056638"/>
            <a:ext cx="826282" cy="9699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58907" y="3068942"/>
            <a:ext cx="720079" cy="3724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Plan  </a:t>
            </a:r>
            <a:r>
              <a:rPr lang="es-ES" sz="1100" b="0" i="0" u="none" strike="noStrike" kern="1200" cap="none" spc="0" baseline="0" dirty="0">
                <a:uFillTx/>
                <a:latin typeface="+mn-lt"/>
              </a:rPr>
              <a:t>Salud</a:t>
            </a:r>
          </a:p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smtClean="0">
                <a:uFillTx/>
                <a:latin typeface="+mn-lt"/>
              </a:rPr>
              <a:t>2013-2020</a:t>
            </a:r>
            <a:endParaRPr lang="es-ES" sz="1100" b="0" i="0" u="none" strike="noStrike" kern="1200" cap="none" spc="0" baseline="0" dirty="0">
              <a:uFillTx/>
              <a:latin typeface="+mn-lt"/>
            </a:endParaRPr>
          </a:p>
        </p:txBody>
      </p:sp>
      <p:pic>
        <p:nvPicPr>
          <p:cNvPr id="35" name="Picture 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36" y="2056638"/>
            <a:ext cx="817014" cy="96878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62935" y="3070121"/>
            <a:ext cx="898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/>
              <a:t>Osakidetza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100" dirty="0" smtClean="0"/>
              <a:t>2017-2020</a:t>
            </a:r>
            <a:endParaRPr lang="es-ES"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79949" y="3068942"/>
            <a:ext cx="1004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u-ES"/>
            </a:defPPr>
            <a:lvl1pPr>
              <a:defRPr sz="1000"/>
            </a:lvl1pPr>
          </a:lstStyle>
          <a:p>
            <a:r>
              <a:rPr lang="es-ES" sz="1100" dirty="0" err="1"/>
              <a:t>Sociosanitario</a:t>
            </a:r>
            <a:r>
              <a:rPr lang="es-ES" sz="1100" dirty="0"/>
              <a:t> 2017-2020</a:t>
            </a:r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588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Introducción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39" name="Flecha izquierda y derecha 12"/>
          <p:cNvSpPr/>
          <p:nvPr/>
        </p:nvSpPr>
        <p:spPr>
          <a:xfrm>
            <a:off x="5549263" y="2432731"/>
            <a:ext cx="390888" cy="199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DD5D57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+mn-lt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700463" y="2558183"/>
            <a:ext cx="679848" cy="304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059289"/>
            <a:ext cx="849069" cy="9673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ctángulo 16"/>
          <p:cNvSpPr/>
          <p:nvPr/>
        </p:nvSpPr>
        <p:spPr>
          <a:xfrm>
            <a:off x="5407710" y="3889802"/>
            <a:ext cx="3242291" cy="122084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200" kern="0" baseline="30000" dirty="0" smtClean="0">
                <a:solidFill>
                  <a:srgbClr val="404040"/>
                </a:solidFill>
                <a:cs typeface="Century Gothic Negrita"/>
              </a:rPr>
              <a:t>DOBLE META: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s-IS" sz="2200" kern="0" baseline="30000" dirty="0" smtClean="0">
                <a:solidFill>
                  <a:srgbClr val="404040"/>
                </a:solidFill>
                <a:cs typeface="Century Gothic Negrita"/>
              </a:rPr>
              <a:t>Contribuir </a:t>
            </a:r>
            <a:r>
              <a:rPr lang="is-IS" sz="2200" kern="0" baseline="30000" dirty="0">
                <a:solidFill>
                  <a:srgbClr val="404040"/>
                </a:solidFill>
                <a:cs typeface="Century Gothic Negrita"/>
              </a:rPr>
              <a:t>a mejorar la salud de las personas y el propio sistema sanitario, y contribuir a la generación de valor y desarrollo socioeconómico</a:t>
            </a:r>
          </a:p>
        </p:txBody>
      </p:sp>
      <p:cxnSp>
        <p:nvCxnSpPr>
          <p:cNvPr id="30" name="Conector recto de flecha 17"/>
          <p:cNvCxnSpPr/>
          <p:nvPr/>
        </p:nvCxnSpPr>
        <p:spPr>
          <a:xfrm flipH="1">
            <a:off x="7164288" y="4941168"/>
            <a:ext cx="1" cy="463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Flecha izquierda y derecha 12"/>
          <p:cNvSpPr/>
          <p:nvPr/>
        </p:nvSpPr>
        <p:spPr>
          <a:xfrm>
            <a:off x="4181111" y="2450208"/>
            <a:ext cx="390888" cy="199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DD5D57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3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stuKoadroa 9"/>
          <p:cNvSpPr txBox="1"/>
          <p:nvPr/>
        </p:nvSpPr>
        <p:spPr>
          <a:xfrm>
            <a:off x="611560" y="774427"/>
            <a:ext cx="8352928" cy="5309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eu-ES" dirty="0" smtClean="0">
              <a:solidFill>
                <a:schemeClr val="tx2"/>
              </a:solidFill>
            </a:endParaRPr>
          </a:p>
          <a:p>
            <a:r>
              <a:rPr lang="eu-ES" b="1" dirty="0" err="1" smtClean="0">
                <a:solidFill>
                  <a:schemeClr val="tx2"/>
                </a:solidFill>
              </a:rPr>
              <a:t>Tipos</a:t>
            </a:r>
            <a:r>
              <a:rPr lang="eu-ES" b="1" dirty="0" smtClean="0">
                <a:solidFill>
                  <a:schemeClr val="tx2"/>
                </a:solidFill>
              </a:rPr>
              <a:t> de </a:t>
            </a:r>
            <a:r>
              <a:rPr lang="eu-ES" b="1" dirty="0" err="1" smtClean="0">
                <a:solidFill>
                  <a:schemeClr val="tx2"/>
                </a:solidFill>
              </a:rPr>
              <a:t>proyectos</a:t>
            </a:r>
            <a:r>
              <a:rPr lang="eu-ES" b="1" dirty="0" smtClean="0">
                <a:solidFill>
                  <a:schemeClr val="tx2"/>
                </a:solidFill>
              </a:rPr>
              <a:t>: </a:t>
            </a:r>
            <a:r>
              <a:rPr lang="es-ES" dirty="0" smtClean="0"/>
              <a:t>tres líneas de apoyo diferenciadas</a:t>
            </a:r>
          </a:p>
          <a:p>
            <a:endParaRPr lang="es-ES" sz="800" dirty="0" smtClean="0"/>
          </a:p>
          <a:p>
            <a:pPr marL="265113" indent="-265113"/>
            <a:r>
              <a:rPr lang="es-ES" dirty="0"/>
              <a:t>	</a:t>
            </a:r>
            <a:r>
              <a:rPr lang="es-ES" sz="1600" dirty="0" smtClean="0"/>
              <a:t>1) </a:t>
            </a:r>
            <a:r>
              <a:rPr lang="es-ES" sz="1600" b="1" dirty="0" smtClean="0"/>
              <a:t>Promoción </a:t>
            </a:r>
            <a:r>
              <a:rPr lang="es-ES" sz="1600" b="1" dirty="0"/>
              <a:t>de la actividad investigadora sanitaria</a:t>
            </a:r>
            <a:r>
              <a:rPr lang="es-ES" sz="1600" dirty="0"/>
              <a:t> a través de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de I+D</a:t>
            </a:r>
            <a:r>
              <a:rPr lang="es-ES" sz="1600" b="1" dirty="0"/>
              <a:t>,</a:t>
            </a:r>
            <a:r>
              <a:rPr lang="es-ES" sz="1600" dirty="0" smtClean="0"/>
              <a:t> </a:t>
            </a:r>
            <a:r>
              <a:rPr lang="es-ES" sz="1600" dirty="0"/>
              <a:t>para </a:t>
            </a:r>
            <a:r>
              <a:rPr lang="es-ES" sz="1600" dirty="0" smtClean="0"/>
              <a:t>dar </a:t>
            </a:r>
            <a:r>
              <a:rPr lang="es-ES" sz="1600" dirty="0"/>
              <a:t>mejor satisfacción a </a:t>
            </a:r>
            <a:r>
              <a:rPr lang="es-ES" sz="1600" dirty="0" smtClean="0"/>
              <a:t>las demandas </a:t>
            </a:r>
            <a:r>
              <a:rPr lang="es-ES" sz="1600" dirty="0"/>
              <a:t>del sistema sanitario y de la </a:t>
            </a:r>
            <a:r>
              <a:rPr lang="es-ES" sz="1600" dirty="0" smtClean="0"/>
              <a:t>sociedad.</a:t>
            </a:r>
          </a:p>
          <a:p>
            <a:pPr marL="144780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u-ES" sz="1400" u="sng" dirty="0" smtClean="0"/>
              <a:t>4 </a:t>
            </a:r>
            <a:r>
              <a:rPr lang="eu-ES" sz="1400" u="sng" dirty="0" err="1" smtClean="0"/>
              <a:t>modalidades</a:t>
            </a:r>
            <a:endParaRPr lang="eu-ES" sz="1400" dirty="0" smtClean="0"/>
          </a:p>
          <a:p>
            <a:pPr marL="1793875">
              <a:tabLst>
                <a:tab pos="179388" algn="l"/>
              </a:tabLst>
            </a:pPr>
            <a:r>
              <a:rPr lang="eu-ES" sz="1400" dirty="0" smtClean="0"/>
              <a:t> a</a:t>
            </a:r>
            <a:r>
              <a:rPr lang="eu-ES" sz="1400" dirty="0"/>
              <a:t>) </a:t>
            </a:r>
            <a:r>
              <a:rPr lang="eu-ES" sz="1400" dirty="0" err="1"/>
              <a:t>Fomento</a:t>
            </a:r>
            <a:r>
              <a:rPr lang="eu-ES" sz="1400" dirty="0"/>
              <a:t> de </a:t>
            </a:r>
            <a:r>
              <a:rPr lang="eu-ES" sz="1400" dirty="0" err="1"/>
              <a:t>Grupos</a:t>
            </a:r>
            <a:r>
              <a:rPr lang="eu-ES" sz="1400" dirty="0"/>
              <a:t> </a:t>
            </a:r>
            <a:r>
              <a:rPr lang="eu-ES" sz="1400" dirty="0" err="1"/>
              <a:t>Emergentes</a:t>
            </a:r>
            <a:r>
              <a:rPr lang="eu-ES" sz="1400" dirty="0"/>
              <a:t>.</a:t>
            </a:r>
          </a:p>
          <a:p>
            <a:pPr marL="1520825">
              <a:lnSpc>
                <a:spcPct val="110000"/>
              </a:lnSpc>
              <a:tabLst>
                <a:tab pos="179388" algn="l"/>
              </a:tabLst>
            </a:pPr>
            <a:r>
              <a:rPr lang="eu-ES" sz="1400" dirty="0"/>
              <a:t>	</a:t>
            </a:r>
            <a:r>
              <a:rPr lang="es-ES" sz="1400" dirty="0"/>
              <a:t>b) Proyectos de Investigación en Servicios Sanitarios.</a:t>
            </a:r>
          </a:p>
          <a:p>
            <a:pPr marL="1520825" lvl="1">
              <a:spcBef>
                <a:spcPts val="0"/>
              </a:spcBef>
              <a:spcAft>
                <a:spcPts val="600"/>
              </a:spcAft>
              <a:buNone/>
              <a:tabLst>
                <a:tab pos="179388" algn="l"/>
              </a:tabLst>
            </a:pPr>
            <a:r>
              <a:rPr lang="eu-ES" sz="1400" dirty="0"/>
              <a:t>	c) </a:t>
            </a:r>
            <a:r>
              <a:rPr lang="eu-ES" sz="1400" dirty="0" err="1"/>
              <a:t>Proyectos</a:t>
            </a:r>
            <a:r>
              <a:rPr lang="eu-ES" sz="1400" dirty="0"/>
              <a:t> </a:t>
            </a:r>
            <a:r>
              <a:rPr lang="eu-ES" sz="1400" dirty="0" err="1"/>
              <a:t>Biomédicos</a:t>
            </a:r>
            <a:r>
              <a:rPr lang="eu-ES" sz="1400" dirty="0"/>
              <a:t>.</a:t>
            </a:r>
          </a:p>
          <a:p>
            <a:pPr marL="1520825" lvl="1">
              <a:spcBef>
                <a:spcPts val="0"/>
              </a:spcBef>
              <a:spcAft>
                <a:spcPts val="600"/>
              </a:spcAft>
              <a:buNone/>
              <a:tabLst>
                <a:tab pos="179388" algn="l"/>
              </a:tabLst>
            </a:pPr>
            <a:r>
              <a:rPr lang="eu-ES" sz="1400" dirty="0"/>
              <a:t>	d) </a:t>
            </a:r>
            <a:r>
              <a:rPr lang="eu-ES" sz="1400" dirty="0" err="1"/>
              <a:t>Proyecto</a:t>
            </a:r>
            <a:r>
              <a:rPr lang="eu-ES" sz="1400" dirty="0"/>
              <a:t> sanitario </a:t>
            </a:r>
            <a:r>
              <a:rPr lang="eu-ES" sz="1400" dirty="0" err="1"/>
              <a:t>integrado</a:t>
            </a:r>
            <a:r>
              <a:rPr lang="eu-ES" sz="1400" dirty="0"/>
              <a:t>.</a:t>
            </a:r>
          </a:p>
          <a:p>
            <a:endParaRPr lang="es-ES" sz="800" dirty="0" smtClean="0"/>
          </a:p>
          <a:p>
            <a:pPr marL="265113" indent="-265113">
              <a:spcAft>
                <a:spcPts val="1200"/>
              </a:spcAft>
            </a:pPr>
            <a:r>
              <a:rPr lang="es-ES" sz="1600" dirty="0" smtClean="0"/>
              <a:t>	2) </a:t>
            </a:r>
            <a:r>
              <a:rPr lang="es-ES" sz="1600" b="1" dirty="0" smtClean="0"/>
              <a:t>Potenciación </a:t>
            </a:r>
            <a:r>
              <a:rPr lang="es-ES" sz="1600" b="1" dirty="0"/>
              <a:t>de la investigación en salud de carácter estratégico</a:t>
            </a:r>
            <a:r>
              <a:rPr lang="es-ES" sz="1600" dirty="0"/>
              <a:t>, a través de </a:t>
            </a:r>
            <a:r>
              <a:rPr lang="es-ES" sz="1600" b="1" dirty="0" smtClean="0"/>
              <a:t>proyectos </a:t>
            </a:r>
            <a:r>
              <a:rPr lang="es-ES" sz="1600" b="1" dirty="0"/>
              <a:t>de I+D</a:t>
            </a:r>
            <a:r>
              <a:rPr lang="es-ES" sz="1600" dirty="0" smtClean="0"/>
              <a:t>, para avanzar </a:t>
            </a:r>
            <a:r>
              <a:rPr lang="es-ES" sz="1600" dirty="0"/>
              <a:t>en </a:t>
            </a:r>
            <a:r>
              <a:rPr lang="es-ES" sz="1600" dirty="0" smtClean="0"/>
              <a:t>la valorización </a:t>
            </a:r>
            <a:r>
              <a:rPr lang="es-ES" sz="1600" dirty="0"/>
              <a:t>y desarrollo de nuevos productos, </a:t>
            </a:r>
            <a:r>
              <a:rPr lang="es-ES" sz="1600" dirty="0" smtClean="0"/>
              <a:t>procesos </a:t>
            </a:r>
            <a:r>
              <a:rPr lang="es-ES" sz="1600" dirty="0"/>
              <a:t>o </a:t>
            </a:r>
            <a:r>
              <a:rPr lang="es-ES" sz="1600" dirty="0" smtClean="0"/>
              <a:t>servicios.</a:t>
            </a:r>
          </a:p>
          <a:p>
            <a:pPr marL="1447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sz="1400" u="sng" dirty="0" smtClean="0"/>
              <a:t>2 </a:t>
            </a:r>
            <a:r>
              <a:rPr lang="eu-ES" sz="1400" u="sng" dirty="0" err="1" smtClean="0"/>
              <a:t>modalidades</a:t>
            </a:r>
            <a:r>
              <a:rPr lang="eu-ES" sz="1400" u="sng" dirty="0" smtClean="0"/>
              <a:t>     </a:t>
            </a:r>
          </a:p>
          <a:p>
            <a:pPr marL="1793875">
              <a:lnSpc>
                <a:spcPct val="120000"/>
              </a:lnSpc>
              <a:tabLst>
                <a:tab pos="179388" algn="l"/>
              </a:tabLst>
            </a:pPr>
            <a:r>
              <a:rPr lang="eu-ES" sz="800" dirty="0" smtClean="0"/>
              <a:t> </a:t>
            </a:r>
            <a:r>
              <a:rPr lang="eu-ES" sz="800" dirty="0"/>
              <a:t>	</a:t>
            </a:r>
            <a:r>
              <a:rPr lang="eu-ES" sz="1400" dirty="0"/>
              <a:t>a) </a:t>
            </a:r>
            <a:r>
              <a:rPr lang="es-ES" sz="1400" dirty="0"/>
              <a:t>Proyectos cooperativos de Investigación Fundamental en salud</a:t>
            </a:r>
            <a:r>
              <a:rPr lang="eu-ES" sz="1400" dirty="0"/>
              <a:t> 	 </a:t>
            </a:r>
          </a:p>
          <a:p>
            <a:pPr marL="1793875">
              <a:lnSpc>
                <a:spcPct val="120000"/>
              </a:lnSpc>
              <a:tabLst>
                <a:tab pos="179388" algn="l"/>
              </a:tabLst>
            </a:pPr>
            <a:r>
              <a:rPr lang="eu-ES" sz="1400" dirty="0"/>
              <a:t>	b) </a:t>
            </a:r>
            <a:r>
              <a:rPr lang="eu-ES" sz="1400" dirty="0" err="1"/>
              <a:t>Proyectos</a:t>
            </a:r>
            <a:r>
              <a:rPr lang="eu-ES" sz="1400" dirty="0"/>
              <a:t> de </a:t>
            </a:r>
            <a:r>
              <a:rPr lang="es-ES" sz="1400" dirty="0"/>
              <a:t>Desarrollo Tecnológico en salud</a:t>
            </a:r>
          </a:p>
          <a:p>
            <a:endParaRPr lang="es-ES" sz="1000" dirty="0" smtClean="0"/>
          </a:p>
          <a:p>
            <a:pPr marL="265113" indent="-265113"/>
            <a:r>
              <a:rPr lang="es-ES" sz="1600" dirty="0"/>
              <a:t>	</a:t>
            </a:r>
            <a:r>
              <a:rPr lang="es-ES" sz="1600" dirty="0" smtClean="0"/>
              <a:t>3)</a:t>
            </a:r>
            <a:r>
              <a:rPr lang="es-ES" sz="1600" dirty="0" smtClean="0">
                <a:effectLst/>
              </a:rPr>
              <a:t> </a:t>
            </a:r>
            <a:r>
              <a:rPr lang="es-ES" sz="1600" b="1" dirty="0" smtClean="0">
                <a:effectLst/>
              </a:rPr>
              <a:t>Acciones </a:t>
            </a:r>
            <a:r>
              <a:rPr lang="es-ES" sz="1600" b="1" dirty="0" smtClean="0"/>
              <a:t>complementarias de especial interés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son proyectos de I+D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78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sz="1400" u="sng" dirty="0" err="1" smtClean="0"/>
              <a:t>Única</a:t>
            </a:r>
            <a:r>
              <a:rPr lang="eu-ES" sz="1400" u="sng" dirty="0" smtClean="0"/>
              <a:t> </a:t>
            </a:r>
            <a:r>
              <a:rPr lang="eu-ES" sz="1400" u="sng" dirty="0" err="1"/>
              <a:t>modalidad</a:t>
            </a:r>
            <a:endParaRPr lang="eu-ES" sz="1400" u="sng" dirty="0"/>
          </a:p>
          <a:p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u-ES" sz="2800" dirty="0" err="1" smtClean="0">
                <a:solidFill>
                  <a:schemeClr val="tx2"/>
                </a:solidFill>
              </a:rPr>
              <a:t>Aspectos</a:t>
            </a:r>
            <a:r>
              <a:rPr lang="eu-ES" sz="2800" dirty="0" smtClean="0">
                <a:solidFill>
                  <a:schemeClr val="tx2"/>
                </a:solidFill>
              </a:rPr>
              <a:t> </a:t>
            </a:r>
            <a:r>
              <a:rPr lang="eu-ES" sz="2800" dirty="0" err="1" smtClean="0">
                <a:solidFill>
                  <a:schemeClr val="tx2"/>
                </a:solidFill>
              </a:rPr>
              <a:t>generales</a:t>
            </a:r>
            <a:r>
              <a:rPr lang="eu-ES" sz="2800" dirty="0" smtClean="0">
                <a:solidFill>
                  <a:schemeClr val="tx2"/>
                </a:solidFill>
              </a:rPr>
              <a:t>: </a:t>
            </a:r>
            <a:r>
              <a:rPr lang="eu-ES" sz="2800" dirty="0" err="1" smtClean="0">
                <a:solidFill>
                  <a:schemeClr val="tx2"/>
                </a:solidFill>
              </a:rPr>
              <a:t>líneas</a:t>
            </a:r>
            <a:r>
              <a:rPr lang="eu-ES" sz="2800" dirty="0" smtClean="0">
                <a:solidFill>
                  <a:schemeClr val="tx2"/>
                </a:solidFill>
              </a:rPr>
              <a:t> de </a:t>
            </a:r>
            <a:r>
              <a:rPr lang="eu-ES" sz="2800" dirty="0" err="1" smtClean="0">
                <a:solidFill>
                  <a:schemeClr val="tx2"/>
                </a:solidFill>
              </a:rPr>
              <a:t>apoyo</a:t>
            </a:r>
            <a:r>
              <a:rPr lang="eu-ES" sz="2800" dirty="0" smtClean="0">
                <a:solidFill>
                  <a:schemeClr val="tx2"/>
                </a:solidFill>
              </a:rPr>
              <a:t> y </a:t>
            </a:r>
            <a:r>
              <a:rPr lang="eu-ES" sz="2800" dirty="0" err="1" smtClean="0">
                <a:solidFill>
                  <a:schemeClr val="tx2"/>
                </a:solidFill>
              </a:rPr>
              <a:t>modalidades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7" name="4 Elipse"/>
          <p:cNvSpPr/>
          <p:nvPr/>
        </p:nvSpPr>
        <p:spPr>
          <a:xfrm>
            <a:off x="4860032" y="2773004"/>
            <a:ext cx="1152129" cy="471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600" dirty="0" smtClean="0"/>
              <a:t>NUEVO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908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entidades beneficiarias</a:t>
            </a:r>
            <a:endParaRPr lang="es-ES" sz="2800" dirty="0">
              <a:solidFill>
                <a:schemeClr val="tx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114456" cy="898401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1475656" y="5661248"/>
            <a:ext cx="60486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El listado de Agentes se puede consultar en la siguiente dirección:</a:t>
            </a:r>
          </a:p>
          <a:p>
            <a:pPr algn="just"/>
            <a:r>
              <a:rPr lang="eu-ES" sz="1200" dirty="0" smtClean="0">
                <a:solidFill>
                  <a:schemeClr val="tx2"/>
                </a:solidFill>
                <a:hlinkClick r:id="rId4"/>
              </a:rPr>
              <a:t>https</a:t>
            </a:r>
            <a:r>
              <a:rPr lang="eu-ES" sz="1200" dirty="0">
                <a:solidFill>
                  <a:schemeClr val="tx2"/>
                </a:solidFill>
                <a:hlinkClick r:id="rId4"/>
              </a:rPr>
              <a:t>://apps.euskadi.eus/aa40paWebPublicaWar/webPublicaJSP/aa40painicio.do?idioma=es</a:t>
            </a:r>
            <a:endParaRPr lang="eu-ES" sz="1200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178559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Agentes integrados (acreditados) en la Red Vasca de Ciencia, Tecnología e Innovación (RVCTI), </a:t>
            </a:r>
            <a:r>
              <a:rPr lang="eu-ES" b="1" dirty="0" err="1" smtClean="0"/>
              <a:t>pero</a:t>
            </a:r>
            <a:r>
              <a:rPr lang="eu-ES" b="1" dirty="0" smtClean="0"/>
              <a:t> </a:t>
            </a:r>
            <a:r>
              <a:rPr lang="eu-ES" b="1" dirty="0" err="1" smtClean="0"/>
              <a:t>limitado</a:t>
            </a:r>
            <a:r>
              <a:rPr lang="eu-ES" b="1" dirty="0" smtClean="0"/>
              <a:t> </a:t>
            </a:r>
            <a:r>
              <a:rPr lang="eu-ES" b="1" dirty="0" err="1" smtClean="0"/>
              <a:t>según</a:t>
            </a:r>
            <a:r>
              <a:rPr lang="eu-ES" b="1" dirty="0" smtClean="0"/>
              <a:t> </a:t>
            </a:r>
            <a:r>
              <a:rPr lang="eu-ES" b="1" dirty="0" err="1" smtClean="0"/>
              <a:t>modalidades</a:t>
            </a:r>
            <a:endParaRPr lang="es-ES" b="1" dirty="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755576" y="1268760"/>
            <a:ext cx="1797604" cy="4317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Beneficiarios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55576" y="3285267"/>
            <a:ext cx="7128792" cy="4317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Requisitos de los proyectos en cuanto a composición de agentes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408984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Obligatoria la participación de un Agente del sistema sanitario de Euskadi   (según artículo 5 Ley 8/1997 de 26 de junio)</a:t>
            </a:r>
          </a:p>
        </p:txBody>
      </p:sp>
      <p:pic>
        <p:nvPicPr>
          <p:cNvPr id="13" name="Imagen 33" descr="bioef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5" t="-10869" r="-2565" b="-10869"/>
          <a:stretch/>
        </p:blipFill>
        <p:spPr>
          <a:xfrm>
            <a:off x="5393776" y="3809617"/>
            <a:ext cx="897384" cy="306424"/>
          </a:xfrm>
          <a:prstGeom prst="rect">
            <a:avLst/>
          </a:prstGeom>
        </p:spPr>
      </p:pic>
      <p:pic>
        <p:nvPicPr>
          <p:cNvPr id="14" name="Imagen 35" descr="bioef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6" t="-10145" r="-1786" b="-10145"/>
          <a:stretch/>
        </p:blipFill>
        <p:spPr>
          <a:xfrm>
            <a:off x="5393776" y="4764931"/>
            <a:ext cx="1904205" cy="302775"/>
          </a:xfrm>
          <a:prstGeom prst="rect">
            <a:avLst/>
          </a:prstGeom>
        </p:spPr>
      </p:pic>
      <p:pic>
        <p:nvPicPr>
          <p:cNvPr id="15" name="Imagen 44" descr="bioef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62" y="5528917"/>
            <a:ext cx="1696275" cy="317368"/>
          </a:xfrm>
          <a:prstGeom prst="rect">
            <a:avLst/>
          </a:prstGeom>
        </p:spPr>
      </p:pic>
      <p:pic>
        <p:nvPicPr>
          <p:cNvPr id="17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3"/>
          <a:stretch/>
        </p:blipFill>
        <p:spPr>
          <a:xfrm>
            <a:off x="5415480" y="4207449"/>
            <a:ext cx="1467414" cy="565916"/>
          </a:xfrm>
          <a:prstGeom prst="rect">
            <a:avLst/>
          </a:prstGeom>
        </p:spPr>
      </p:pic>
      <p:pic>
        <p:nvPicPr>
          <p:cNvPr id="18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80" y="5124402"/>
            <a:ext cx="1386863" cy="2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gastos financiables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57283" y="2791759"/>
            <a:ext cx="7598558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Costes derivados de la liberación de la actividad asistencial del profesional sanitario hasta un 50%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50528" y="3627608"/>
            <a:ext cx="7574080" cy="144015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>
                <a:solidFill>
                  <a:schemeClr val="tx1"/>
                </a:solidFill>
              </a:rPr>
              <a:t>financiables costes del personal funcionarial, estatutario o contractual laboral vinculado a los Agentes de la RVCTI </a:t>
            </a:r>
            <a:r>
              <a:rPr lang="es-ES" dirty="0" smtClean="0">
                <a:solidFill>
                  <a:schemeClr val="tx1"/>
                </a:solidFill>
              </a:rPr>
              <a:t>del </a:t>
            </a:r>
            <a:r>
              <a:rPr lang="es-ES" dirty="0">
                <a:solidFill>
                  <a:schemeClr val="tx1"/>
                </a:solidFill>
              </a:rPr>
              <a:t>Sector Público de la CAE o Entidades con participación pública mayoritaria, no integradas en el sector público de ninguna administración, siempre que estén  financiados por otro Departamento del Gobierno Vasco o </a:t>
            </a:r>
            <a:r>
              <a:rPr lang="es-ES" dirty="0" smtClean="0">
                <a:solidFill>
                  <a:schemeClr val="tx1"/>
                </a:solidFill>
              </a:rPr>
              <a:t>Administración Pública</a:t>
            </a:r>
            <a:endParaRPr lang="eu-ES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57283" y="1999671"/>
            <a:ext cx="7572274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Personal investigador, personal técnico y otro personal de apoyo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14615" y="1268760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Costes de personal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14615" y="1252728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Gastos de adquisición de bienes y contratación de servicios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4615" y="2132856"/>
            <a:ext cx="7696712" cy="115212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Material </a:t>
            </a:r>
            <a:r>
              <a:rPr lang="es-ES" dirty="0" err="1">
                <a:solidFill>
                  <a:schemeClr val="tx1"/>
                </a:solidFill>
              </a:rPr>
              <a:t>inventariable</a:t>
            </a:r>
            <a:r>
              <a:rPr lang="es-ES" dirty="0">
                <a:solidFill>
                  <a:schemeClr val="tx1"/>
                </a:solidFill>
              </a:rPr>
              <a:t>, material fungible y gastos complementarios, material bibliográfico y gastos relacionados con la difusión y transferencia de los resultados de los </a:t>
            </a:r>
            <a:r>
              <a:rPr lang="es-ES" dirty="0" smtClean="0">
                <a:solidFill>
                  <a:schemeClr val="tx1"/>
                </a:solidFill>
              </a:rPr>
              <a:t>proyectos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4615" y="3284985"/>
            <a:ext cx="7696712" cy="79208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Se excluyen: mobiliario e instalaciones, equipos informáticos de gestión y material general de oficina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11560" y="4005064"/>
            <a:ext cx="7696713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Contratación servicios externos: Debe estar reflejada en la memoria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Subcontratación: </a:t>
            </a:r>
            <a:r>
              <a:rPr lang="es-ES" dirty="0">
                <a:solidFill>
                  <a:schemeClr val="tx1"/>
                </a:solidFill>
              </a:rPr>
              <a:t>Deben ser actividades que no pueden ser realizadas por el Agente beneficiario.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gastos financiables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584264" y="1988840"/>
            <a:ext cx="7696712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Gastos generados </a:t>
            </a:r>
            <a:r>
              <a:rPr lang="es-ES" dirty="0">
                <a:solidFill>
                  <a:schemeClr val="tx1"/>
                </a:solidFill>
              </a:rPr>
              <a:t>por el trabajo de campo, reuniones de coordinación y asistencia a </a:t>
            </a:r>
            <a:r>
              <a:rPr lang="es-ES" dirty="0" smtClean="0">
                <a:solidFill>
                  <a:schemeClr val="tx1"/>
                </a:solidFill>
              </a:rPr>
              <a:t>congresos y conferencias,  </a:t>
            </a:r>
            <a:r>
              <a:rPr lang="es-ES" dirty="0">
                <a:solidFill>
                  <a:schemeClr val="tx1"/>
                </a:solidFill>
              </a:rPr>
              <a:t>siempre que estén directamente relacionados con el </a:t>
            </a:r>
            <a:r>
              <a:rPr lang="es-ES" dirty="0" smtClean="0">
                <a:solidFill>
                  <a:schemeClr val="tx1"/>
                </a:solidFill>
              </a:rPr>
              <a:t>proyecto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6743" y="4365104"/>
            <a:ext cx="769671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Serán financiables en este concepto hasta el 21% de los costes directos de ejecución del proyecto</a:t>
            </a:r>
          </a:p>
        </p:txBody>
      </p:sp>
      <p:sp>
        <p:nvSpPr>
          <p:cNvPr id="12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gastos financiables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4615" y="1252728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Gastos de viajes y desplazamiento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11560" y="3645024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2"/>
                </a:solidFill>
              </a:rPr>
              <a:t>Gastos indirectos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2"/>
                </a:solidFill>
              </a:rPr>
              <a:t>Aspectos generales: presentación de solicitudes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Presentación de una única solicitud por proyecto, por parte del Agente Coordinador. 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 efectuará </a:t>
            </a:r>
            <a:r>
              <a:rPr lang="es-ES" u="sng" dirty="0" smtClean="0"/>
              <a:t>únicamente</a:t>
            </a:r>
            <a:r>
              <a:rPr lang="es-ES" dirty="0" smtClean="0"/>
              <a:t> por medios electrónicos (</a:t>
            </a:r>
            <a:r>
              <a:rPr lang="es-ES" dirty="0"/>
              <a:t>Ley </a:t>
            </a:r>
            <a:r>
              <a:rPr lang="es-ES" dirty="0" smtClean="0"/>
              <a:t>39/2015. Art. 14.2)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b="1" dirty="0" smtClean="0"/>
              <a:t>Imprescindible: </a:t>
            </a:r>
            <a:r>
              <a:rPr lang="es-ES" dirty="0" smtClean="0"/>
              <a:t>tener vigente un medio de identificación electrónica admitido.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acceso a la solicitud y su cumplimentación se realizará través de la sede electrónica </a:t>
            </a:r>
            <a:r>
              <a:rPr lang="es-ES" dirty="0" err="1"/>
              <a:t>euskadi.eus</a:t>
            </a:r>
            <a:r>
              <a:rPr lang="es-ES" dirty="0"/>
              <a:t>, en las siguientes direcciones: </a:t>
            </a:r>
          </a:p>
          <a:p>
            <a:pPr lvl="0">
              <a:lnSpc>
                <a:spcPct val="100000"/>
              </a:lnSpc>
            </a:pPr>
            <a:endParaRPr lang="es-ES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467544" y="340576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1 - Promoción de la actividad investigadora sanitaria: </a:t>
            </a:r>
          </a:p>
          <a:p>
            <a:pPr>
              <a:spcAft>
                <a:spcPts val="0"/>
              </a:spcAft>
            </a:pPr>
            <a:r>
              <a:rPr lang="es-E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http://www.euskadi.eus/eusko-jaurlaritza/-/diru_laguntza/2019/osasun_ikerketa_jarduerak_sustapena/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1400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</a:t>
            </a:r>
            <a:r>
              <a:rPr lang="es-E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://www.euskadi.eus/gobierno-vasco/-/ayuda_subvencion/2019/promocion_actividad_investigadora_salud/</a:t>
            </a:r>
            <a:endParaRPr lang="es-ES" sz="1400" dirty="0"/>
          </a:p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2 - Potenciación de la investigación en salud de carácter estratégico:</a:t>
            </a:r>
          </a:p>
          <a:p>
            <a:pPr>
              <a:spcAft>
                <a:spcPts val="0"/>
              </a:spcAft>
            </a:pPr>
            <a:r>
              <a:rPr lang="es-ES" sz="1400" dirty="0"/>
              <a:t> </a:t>
            </a:r>
            <a:r>
              <a:rPr lang="es-E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http://www.euskadi.eus/eusko-jaurlaritza/-/diru_laguntza/2019/izaera_estrategikoko_ikerketa_bultzatzeko/</a:t>
            </a:r>
            <a:r>
              <a:rPr lang="es-E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" sz="1400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</a:t>
            </a:r>
            <a:r>
              <a:rPr lang="es-E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://www.euskadi.eus/gobierno-vasco/-/ayuda_subvencion/2019/potenciacion_investigacion_salud/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3 - Acciones complementarias de especial interés . </a:t>
            </a:r>
          </a:p>
          <a:p>
            <a:pPr>
              <a:spcAft>
                <a:spcPts val="0"/>
              </a:spcAft>
            </a:pPr>
            <a:r>
              <a:rPr lang="es-E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http://www.euskadi.eus/eusko-jaurlaritza/-/diru_laguntza/2019/interes_bereziko_ekintza_osagarriak</a:t>
            </a:r>
            <a:r>
              <a:rPr lang="es-ES" sz="1400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/</a:t>
            </a:r>
            <a:endParaRPr lang="es-ES" sz="1400" u="sng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s-ES" sz="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400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</a:t>
            </a:r>
            <a:r>
              <a:rPr lang="es-ES" sz="1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://www.euskadi.eus/gobierno-vasco/-/ayuda_subvencion/2019/acciones_complementarias_especial_interes/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DISS_aldat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Plantilla_DISS_aldatua</Template>
  <TotalTime>6872</TotalTime>
  <Words>2050</Words>
  <Application>Microsoft Office PowerPoint</Application>
  <PresentationFormat>Pantailako aurkezpena (4:3)</PresentationFormat>
  <Paragraphs>386</Paragraphs>
  <Slides>22</Slides>
  <Notes>4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3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 Negrita</vt:lpstr>
      <vt:lpstr>Plantilla_DISS_aldatua</vt:lpstr>
      <vt:lpstr>CONVOCATORIA 2019 DE AYUDAS A PROYECTOS DE INVESTIGACIÓN Y DESARROLLO EN SALUD</vt:lpstr>
      <vt:lpstr>Índice</vt:lpstr>
      <vt:lpstr>Introducción</vt:lpstr>
      <vt:lpstr>Aspectos generales: líneas de apoyo y modalidades</vt:lpstr>
      <vt:lpstr>Aspectos generales: entidades beneficiarias</vt:lpstr>
      <vt:lpstr>Aspectos generales: gastos financiables</vt:lpstr>
      <vt:lpstr>Aspectos generales: gastos financiables</vt:lpstr>
      <vt:lpstr>Aspectos generales: gastos financiables</vt:lpstr>
      <vt:lpstr>Aspectos generales: presentación de solicitudes</vt:lpstr>
      <vt:lpstr>Aspectos generales: documentación a presentar</vt:lpstr>
      <vt:lpstr>Aspectos generales: proceso de evaluación</vt:lpstr>
      <vt:lpstr>Aspectos generales: proceso de evaluación</vt:lpstr>
      <vt:lpstr>Aspectos generales: abono,  seguimiento y justificación </vt:lpstr>
      <vt:lpstr>Aspectos específicos: Línea 1 Promoción (I)</vt:lpstr>
      <vt:lpstr>Aspectos específicos: Línea 1 Promoción (II)</vt:lpstr>
      <vt:lpstr>Aspectos específicos: Línea 1 Promoción (III)</vt:lpstr>
      <vt:lpstr>Aspectos específicos: Línea 1 Promoción (IV)</vt:lpstr>
      <vt:lpstr>Aspectos específicos: Línea 2 Potenciación</vt:lpstr>
      <vt:lpstr>Aspectos específicos: Línea 3 Acciones Complementarias</vt:lpstr>
      <vt:lpstr>Información adicional </vt:lpstr>
      <vt:lpstr>Información adicional </vt:lpstr>
      <vt:lpstr>PowerPoint aurkezpena</vt:lpstr>
    </vt:vector>
  </TitlesOfParts>
  <Company>EJIE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INVESTIGACION Y DESARROLLO PRIORIDAD BIOCIENCIAS-SALUD RIS3 EUSKADI</dc:title>
  <dc:creator>Errasti Mendiaraz, Arkaitz</dc:creator>
  <cp:lastModifiedBy>Jausoro Zubiaga, Ainhoa</cp:lastModifiedBy>
  <cp:revision>709</cp:revision>
  <cp:lastPrinted>2019-04-30T12:22:53Z</cp:lastPrinted>
  <dcterms:created xsi:type="dcterms:W3CDTF">2016-06-28T11:06:56Z</dcterms:created>
  <dcterms:modified xsi:type="dcterms:W3CDTF">2019-05-13T10:58:48Z</dcterms:modified>
</cp:coreProperties>
</file>