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23" r:id="rId3"/>
    <p:sldId id="318" r:id="rId4"/>
    <p:sldId id="317" r:id="rId5"/>
    <p:sldId id="261" r:id="rId6"/>
    <p:sldId id="281" r:id="rId7"/>
    <p:sldId id="266" r:id="rId8"/>
    <p:sldId id="268" r:id="rId9"/>
    <p:sldId id="269" r:id="rId10"/>
    <p:sldId id="319" r:id="rId11"/>
    <p:sldId id="340" r:id="rId12"/>
    <p:sldId id="338" r:id="rId13"/>
    <p:sldId id="329" r:id="rId14"/>
    <p:sldId id="330" r:id="rId15"/>
    <p:sldId id="278" r:id="rId16"/>
    <p:sldId id="331" r:id="rId17"/>
    <p:sldId id="332" r:id="rId18"/>
    <p:sldId id="341" r:id="rId19"/>
    <p:sldId id="342" r:id="rId20"/>
    <p:sldId id="344" r:id="rId21"/>
    <p:sldId id="348" r:id="rId22"/>
    <p:sldId id="333" r:id="rId23"/>
    <p:sldId id="343" r:id="rId24"/>
    <p:sldId id="349" r:id="rId25"/>
    <p:sldId id="346" r:id="rId26"/>
    <p:sldId id="347" r:id="rId27"/>
    <p:sldId id="339" r:id="rId28"/>
    <p:sldId id="302" r:id="rId29"/>
  </p:sldIdLst>
  <p:sldSz cx="9144000" cy="6858000" type="screen4x3"/>
  <p:notesSz cx="6797675" cy="9928225"/>
  <p:defaultTextStyle>
    <a:defPPr>
      <a:defRPr lang="eu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usoro Zubiaga, Ainhoa" initials="JZA" lastIdx="5" clrIdx="0">
    <p:extLst/>
  </p:cmAuthor>
  <p:cmAuthor id="2" name="Etxeberria Bidondo, Ion" initials="EBI" lastIdx="1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3E6C3C"/>
    <a:srgbClr val="D9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ertaina 2 -Enfasia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7" autoAdjust="0"/>
    <p:restoredTop sz="94628" autoAdjust="0"/>
  </p:normalViewPr>
  <p:slideViewPr>
    <p:cSldViewPr>
      <p:cViewPr varScale="1">
        <p:scale>
          <a:sx n="111" d="100"/>
          <a:sy n="111" d="100"/>
        </p:scale>
        <p:origin x="17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iburuaren leku-mar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3" name="Dataren leku-mark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B6A78-9946-480C-8C84-C888B39DCC89}" type="datetimeFigureOut">
              <a:rPr lang="eu-ES" smtClean="0"/>
              <a:pPr/>
              <a:t>2020/3/26</a:t>
            </a:fld>
            <a:endParaRPr lang="eu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BB104-2EA8-452D-8663-953556A7C7B0}" type="slidenum">
              <a:rPr lang="eu-ES" smtClean="0"/>
              <a:pPr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545920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DED10-BCA2-43EF-85FD-119B3392257E}" type="datetimeFigureOut">
              <a:rPr lang="es-ES" smtClean="0"/>
              <a:pPr/>
              <a:t>26/03/2020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7281D-F989-412A-8AD6-A46A6748906F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182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23094-13BD-4914-9627-13C46E40E1AF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19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7281D-F989-412A-8AD6-A46A6748906F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035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7281D-F989-412A-8AD6-A46A6748906F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84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7281D-F989-412A-8AD6-A46A6748906F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111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7281D-F989-412A-8AD6-A46A6748906F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659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7281D-F989-412A-8AD6-A46A6748906F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74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u-ES" dirty="0"/>
          </a:p>
        </p:txBody>
      </p:sp>
      <p:sp>
        <p:nvSpPr>
          <p:cNvPr id="3" name="Azpititulua 2"/>
          <p:cNvSpPr>
            <a:spLocks noGrp="1"/>
          </p:cNvSpPr>
          <p:nvPr>
            <p:ph type="subTitle" idx="1" hasCustomPrompt="1"/>
          </p:nvPr>
        </p:nvSpPr>
        <p:spPr>
          <a:xfrm>
            <a:off x="683568" y="3886200"/>
            <a:ext cx="7848872" cy="1752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sz="1600" dirty="0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Lugar / </a:t>
            </a:r>
            <a:r>
              <a:rPr lang="en-US" sz="1600" dirty="0" err="1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Lekua</a:t>
            </a:r>
            <a:r>
              <a:rPr lang="en-US" sz="1600" dirty="0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; Data / </a:t>
            </a:r>
            <a:r>
              <a:rPr lang="en-US" sz="1600" dirty="0" err="1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Fecha</a:t>
            </a:r>
            <a:r>
              <a:rPr lang="en-US" sz="1600" dirty="0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; </a:t>
            </a:r>
            <a:r>
              <a:rPr lang="en-US" sz="1600" dirty="0" err="1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Ekitaldia</a:t>
            </a:r>
            <a:r>
              <a:rPr lang="en-US" sz="1600" dirty="0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 / </a:t>
            </a:r>
            <a:r>
              <a:rPr lang="en-US" sz="1600" dirty="0" err="1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Evento</a:t>
            </a:r>
            <a:r>
              <a:rPr lang="en-US" sz="1600" dirty="0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2020/3/26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 dirty="0"/>
          </a:p>
        </p:txBody>
      </p:sp>
      <p:sp>
        <p:nvSpPr>
          <p:cNvPr id="11" name="Laukizuzena 10"/>
          <p:cNvSpPr/>
          <p:nvPr userDrawn="1"/>
        </p:nvSpPr>
        <p:spPr>
          <a:xfrm>
            <a:off x="1907704" y="4509120"/>
            <a:ext cx="5257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800" dirty="0" err="1" smtClean="0">
                <a:latin typeface="Calibri" pitchFamily="34" charset="0"/>
              </a:rPr>
              <a:t>Ikerketa</a:t>
            </a:r>
            <a:r>
              <a:rPr lang="es-ES_tradnl" sz="1800" dirty="0" smtClean="0">
                <a:latin typeface="Calibri" pitchFamily="34" charset="0"/>
              </a:rPr>
              <a:t> eta </a:t>
            </a:r>
            <a:r>
              <a:rPr lang="es-ES_tradnl" sz="1800" dirty="0" err="1" smtClean="0">
                <a:latin typeface="Calibri" pitchFamily="34" charset="0"/>
              </a:rPr>
              <a:t>Berrikuntza</a:t>
            </a:r>
            <a:r>
              <a:rPr lang="es-ES_tradnl" sz="1800" dirty="0" smtClean="0">
                <a:latin typeface="Calibri" pitchFamily="34" charset="0"/>
              </a:rPr>
              <a:t> </a:t>
            </a:r>
            <a:r>
              <a:rPr lang="es-ES_tradnl" sz="1800" dirty="0" err="1" smtClean="0">
                <a:latin typeface="Calibri" pitchFamily="34" charset="0"/>
              </a:rPr>
              <a:t>Sanitarioko</a:t>
            </a:r>
            <a:r>
              <a:rPr lang="es-ES_tradnl" sz="1800" dirty="0" smtClean="0">
                <a:latin typeface="Calibri" pitchFamily="34" charset="0"/>
              </a:rPr>
              <a:t> </a:t>
            </a:r>
            <a:r>
              <a:rPr lang="es-ES_tradnl" sz="1800" dirty="0" err="1" smtClean="0">
                <a:latin typeface="Calibri" pitchFamily="34" charset="0"/>
              </a:rPr>
              <a:t>Zuzendaritza</a:t>
            </a:r>
            <a:r>
              <a:rPr lang="es-ES_tradnl" sz="1800" dirty="0" smtClean="0">
                <a:latin typeface="Calibri" pitchFamily="34" charset="0"/>
              </a:rPr>
              <a:t> / </a:t>
            </a:r>
          </a:p>
          <a:p>
            <a:pPr algn="ctr"/>
            <a:r>
              <a:rPr lang="es-ES_tradnl" sz="1800" dirty="0" smtClean="0">
                <a:latin typeface="Calibri" pitchFamily="34" charset="0"/>
              </a:rPr>
              <a:t>Dirección de Investigación e Innovación Sanitarias, </a:t>
            </a:r>
          </a:p>
          <a:p>
            <a:pPr algn="ctr"/>
            <a:r>
              <a:rPr lang="es-ES_tradnl" sz="1800" i="1" dirty="0" err="1" smtClean="0">
                <a:latin typeface="Calibri" pitchFamily="34" charset="0"/>
              </a:rPr>
              <a:t>Osasun</a:t>
            </a:r>
            <a:r>
              <a:rPr lang="es-ES_tradnl" sz="1800" i="1" dirty="0" smtClean="0">
                <a:latin typeface="Calibri" pitchFamily="34" charset="0"/>
              </a:rPr>
              <a:t> </a:t>
            </a:r>
            <a:r>
              <a:rPr lang="es-ES_tradnl" sz="1800" i="1" dirty="0" err="1" smtClean="0">
                <a:latin typeface="Calibri" pitchFamily="34" charset="0"/>
              </a:rPr>
              <a:t>Saila</a:t>
            </a:r>
            <a:r>
              <a:rPr lang="es-ES_tradnl" sz="1800" i="1" dirty="0" smtClean="0">
                <a:latin typeface="Calibri" pitchFamily="34" charset="0"/>
              </a:rPr>
              <a:t> / Departamento de Salud</a:t>
            </a:r>
          </a:p>
        </p:txBody>
      </p:sp>
    </p:spTree>
    <p:extLst>
      <p:ext uri="{BB962C8B-B14F-4D97-AF65-F5344CB8AC3E}">
        <p14:creationId xmlns:p14="http://schemas.microsoft.com/office/powerpoint/2010/main" val="34799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2020/3/26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  <p:cxnSp>
        <p:nvCxnSpPr>
          <p:cNvPr id="7" name="2 Conector recto"/>
          <p:cNvCxnSpPr/>
          <p:nvPr userDrawn="1"/>
        </p:nvCxnSpPr>
        <p:spPr bwMode="auto">
          <a:xfrm>
            <a:off x="279400" y="908720"/>
            <a:ext cx="8547100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26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buru bertikala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2020/3/26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97152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89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u-ES" dirty="0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 dirty="0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2020/3/26</a:t>
            </a:fld>
            <a:endParaRPr lang="eu-ES" dirty="0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  <p:cxnSp>
        <p:nvCxnSpPr>
          <p:cNvPr id="7" name="2 Conector recto"/>
          <p:cNvCxnSpPr/>
          <p:nvPr userDrawn="1"/>
        </p:nvCxnSpPr>
        <p:spPr bwMode="auto">
          <a:xfrm>
            <a:off x="279400" y="863600"/>
            <a:ext cx="8547100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4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2020/3/26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  <p:cxnSp>
        <p:nvCxnSpPr>
          <p:cNvPr id="7" name="2 Conector recto"/>
          <p:cNvCxnSpPr/>
          <p:nvPr userDrawn="1"/>
        </p:nvCxnSpPr>
        <p:spPr bwMode="auto">
          <a:xfrm>
            <a:off x="683568" y="4437112"/>
            <a:ext cx="7848872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1" y="833438"/>
            <a:ext cx="91122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49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2020/3/26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  <p:cxnSp>
        <p:nvCxnSpPr>
          <p:cNvPr id="8" name="2 Conector recto"/>
          <p:cNvCxnSpPr/>
          <p:nvPr userDrawn="1"/>
        </p:nvCxnSpPr>
        <p:spPr bwMode="auto">
          <a:xfrm>
            <a:off x="279400" y="908720"/>
            <a:ext cx="8547100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42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2020/3/26</a:t>
            </a:fld>
            <a:endParaRPr lang="eu-ES"/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  <p:cxnSp>
        <p:nvCxnSpPr>
          <p:cNvPr id="10" name="2 Conector recto"/>
          <p:cNvCxnSpPr/>
          <p:nvPr userDrawn="1"/>
        </p:nvCxnSpPr>
        <p:spPr bwMode="auto">
          <a:xfrm>
            <a:off x="279400" y="908720"/>
            <a:ext cx="8547100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26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 dirty="0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2020/3/26</a:t>
            </a:fld>
            <a:endParaRPr lang="eu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  <p:cxnSp>
        <p:nvCxnSpPr>
          <p:cNvPr id="6" name="2 Conector recto"/>
          <p:cNvCxnSpPr/>
          <p:nvPr userDrawn="1"/>
        </p:nvCxnSpPr>
        <p:spPr bwMode="auto">
          <a:xfrm>
            <a:off x="279400" y="908720"/>
            <a:ext cx="8547100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11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2020/3/26</a:t>
            </a:fld>
            <a:endParaRPr lang="eu-ES"/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988"/>
            <a:ext cx="6858000" cy="54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505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2020/3/26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97257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u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2020/3/26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  <p:cxnSp>
        <p:nvCxnSpPr>
          <p:cNvPr id="8" name="2 Conector recto"/>
          <p:cNvCxnSpPr/>
          <p:nvPr userDrawn="1"/>
        </p:nvCxnSpPr>
        <p:spPr bwMode="auto">
          <a:xfrm>
            <a:off x="1691680" y="4797152"/>
            <a:ext cx="5622652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 dirty="0" smtClean="0"/>
              <a:t>Egin klik titulu maisuaren estiloa aldatzeko</a:t>
            </a:r>
            <a:endParaRPr lang="eu-ES" dirty="0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7D1A7-70F8-4B9C-9E5F-7C917DD0913D}" type="datetimeFigureOut">
              <a:rPr lang="eu-ES" smtClean="0"/>
              <a:pPr/>
              <a:t>2020/3/26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  <p:pic>
        <p:nvPicPr>
          <p:cNvPr id="8" name="Picture 7" descr="d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8384" y="6021288"/>
            <a:ext cx="645514" cy="712636"/>
          </a:xfrm>
          <a:prstGeom prst="rect">
            <a:avLst/>
          </a:prstGeom>
          <a:noFill/>
        </p:spPr>
      </p:pic>
      <p:pic>
        <p:nvPicPr>
          <p:cNvPr id="11" name="Picture 3" descr="\\fundacion\Usuarios\lprieto\BTS Depresión\Masivo Bioef Oberri\10.BTS DEPRESION\Documentos maquetados. Plantillas\LOGOS\OSAKIDETZA 2010\2765e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21531"/>
            <a:ext cx="720080" cy="6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68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nexoi-areas_tematicas.pdf" TargetMode="External"/><Relationship Id="rId2" Type="http://schemas.openxmlformats.org/officeDocument/2006/relationships/hyperlink" Target="file:///\\Ejwp1043\d0813000cm\Ayudas%20I+D\3%20Presentaciones%20de%20las%20convocatorias\Presentaci&#243;n%202019\anexoi-areas_tematicas.docx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hyperlink" Target="https://apps.euskadi.eus/aa40paWebPublicaWar/webPublicaJSP/aa40painicio.do?idioma=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uskadi.eus/zerbitzuak/0104712" TargetMode="External"/><Relationship Id="rId3" Type="http://schemas.openxmlformats.org/officeDocument/2006/relationships/hyperlink" Target="http://www.euskadi.eus/servicios/0104710" TargetMode="External"/><Relationship Id="rId7" Type="http://schemas.openxmlformats.org/officeDocument/2006/relationships/hyperlink" Target="http://www.euskadi.eus/servicios/0104711" TargetMode="External"/><Relationship Id="rId2" Type="http://schemas.openxmlformats.org/officeDocument/2006/relationships/hyperlink" Target="http://www.euskadi.eus/zerbitzuak/010471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uskadi.eus/zerbitzuak/0104711" TargetMode="External"/><Relationship Id="rId5" Type="http://schemas.openxmlformats.org/officeDocument/2006/relationships/hyperlink" Target="http://www.euskadi.eus/servicios/0104713" TargetMode="External"/><Relationship Id="rId4" Type="http://schemas.openxmlformats.org/officeDocument/2006/relationships/hyperlink" Target="http://www.euskadi.eus/zerbitzuak/0104713" TargetMode="External"/><Relationship Id="rId9" Type="http://schemas.openxmlformats.org/officeDocument/2006/relationships/hyperlink" Target="http://www.euskadi.eus/servicios/01047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Autofit/>
          </a:bodyPr>
          <a:lstStyle/>
          <a:p>
            <a:r>
              <a:rPr lang="eu-ES" sz="2800" dirty="0" smtClean="0">
                <a:solidFill>
                  <a:schemeClr val="tx2"/>
                </a:solidFill>
              </a:rPr>
              <a:t>CONVOCATORIA 2020 DE AYUDAS A PROYECTOS DE INVESTIGACIÓN Y DESARROLLO EN SALUD</a:t>
            </a:r>
            <a:endParaRPr lang="eu-ES" sz="2800" dirty="0">
              <a:solidFill>
                <a:schemeClr val="tx2"/>
              </a:solidFill>
            </a:endParaRPr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539552" y="5470376"/>
            <a:ext cx="7848872" cy="334888"/>
          </a:xfrm>
        </p:spPr>
        <p:txBody>
          <a:bodyPr>
            <a:normAutofit fontScale="92500" lnSpcReduction="20000"/>
          </a:bodyPr>
          <a:lstStyle/>
          <a:p>
            <a:r>
              <a:rPr lang="eu-ES" sz="2000" dirty="0" smtClean="0">
                <a:solidFill>
                  <a:schemeClr val="tx1"/>
                </a:solidFill>
              </a:rPr>
              <a:t>Vitoria-Gasteiz, 24 de </a:t>
            </a:r>
            <a:r>
              <a:rPr lang="eu-ES" sz="2000" dirty="0" err="1" smtClean="0">
                <a:solidFill>
                  <a:schemeClr val="tx1"/>
                </a:solidFill>
              </a:rPr>
              <a:t>marzo</a:t>
            </a:r>
            <a:r>
              <a:rPr lang="eu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smtClean="0">
                <a:solidFill>
                  <a:schemeClr val="tx1"/>
                </a:solidFill>
              </a:rPr>
              <a:t>2020</a:t>
            </a: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404663"/>
            <a:ext cx="2577952" cy="2169443"/>
          </a:xfrm>
          <a:prstGeom prst="rect">
            <a:avLst/>
          </a:prstGeom>
        </p:spPr>
      </p:pic>
      <p:pic>
        <p:nvPicPr>
          <p:cNvPr id="5" name="Picture 2" descr="R:\DIIS\0a.Politicas interdepartamentales\RIS3\Imagen biociencias-salud\LOGO BH_hori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3379452" cy="18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0" y="4005064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6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generales: documentación a presentar (I)</a:t>
            </a:r>
            <a:endParaRPr lang="eu-ES" sz="2800" dirty="0">
              <a:solidFill>
                <a:schemeClr val="tx2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45285" y="1869697"/>
            <a:ext cx="2052228" cy="95171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2"/>
                </a:solidFill>
              </a:rPr>
              <a:t>Memoria </a:t>
            </a:r>
            <a:r>
              <a:rPr lang="es-ES" sz="2000" dirty="0">
                <a:solidFill>
                  <a:schemeClr val="tx2"/>
                </a:solidFill>
              </a:rPr>
              <a:t>del proyecto de </a:t>
            </a:r>
            <a:r>
              <a:rPr lang="es-ES" sz="2000" dirty="0" smtClean="0">
                <a:solidFill>
                  <a:schemeClr val="tx2"/>
                </a:solidFill>
              </a:rPr>
              <a:t>investigación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706852" y="1980497"/>
            <a:ext cx="6048672" cy="6493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 smtClean="0">
                <a:solidFill>
                  <a:schemeClr val="tx1"/>
                </a:solidFill>
              </a:rPr>
              <a:t>Modelo </a:t>
            </a:r>
            <a:r>
              <a:rPr lang="es-ES" dirty="0">
                <a:solidFill>
                  <a:schemeClr val="tx1"/>
                </a:solidFill>
              </a:rPr>
              <a:t>normalizado (Anexo </a:t>
            </a:r>
            <a:r>
              <a:rPr lang="es-ES" dirty="0" smtClean="0">
                <a:solidFill>
                  <a:schemeClr val="tx1"/>
                </a:solidFill>
              </a:rPr>
              <a:t>II-A.1, II-A.2, II-A.3 o II-A.4), </a:t>
            </a:r>
            <a:r>
              <a:rPr lang="es-ES" dirty="0">
                <a:solidFill>
                  <a:schemeClr val="tx1"/>
                </a:solidFill>
              </a:rPr>
              <a:t>acompañado de la información de cada Agente participante (Anexos </a:t>
            </a:r>
            <a:r>
              <a:rPr lang="es-ES" dirty="0" smtClean="0">
                <a:solidFill>
                  <a:schemeClr val="tx1"/>
                </a:solidFill>
              </a:rPr>
              <a:t>II-B </a:t>
            </a:r>
            <a:r>
              <a:rPr lang="es-ES" dirty="0">
                <a:solidFill>
                  <a:schemeClr val="tx1"/>
                </a:solidFill>
              </a:rPr>
              <a:t>y </a:t>
            </a:r>
            <a:r>
              <a:rPr lang="es-ES" dirty="0" smtClean="0">
                <a:solidFill>
                  <a:schemeClr val="tx1"/>
                </a:solidFill>
              </a:rPr>
              <a:t>II-C.1, II-C.2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smtClean="0">
                <a:solidFill>
                  <a:schemeClr val="tx1"/>
                </a:solidFill>
              </a:rPr>
              <a:t>II-C.3 </a:t>
            </a:r>
            <a:r>
              <a:rPr lang="es-ES" dirty="0">
                <a:solidFill>
                  <a:schemeClr val="tx1"/>
                </a:solidFill>
              </a:rPr>
              <a:t>o </a:t>
            </a:r>
            <a:r>
              <a:rPr lang="es-ES" dirty="0" smtClean="0">
                <a:solidFill>
                  <a:schemeClr val="tx1"/>
                </a:solidFill>
              </a:rPr>
              <a:t>II-C.4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6 Rectángulo redondeado"/>
          <p:cNvSpPr/>
          <p:nvPr/>
        </p:nvSpPr>
        <p:spPr>
          <a:xfrm>
            <a:off x="548649" y="4411879"/>
            <a:ext cx="2052228" cy="673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dirty="0" smtClean="0">
                <a:solidFill>
                  <a:schemeClr val="tx2"/>
                </a:solidFill>
              </a:rPr>
              <a:t>Declaración responsable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11" name="6 Rectángulo redondeado"/>
          <p:cNvSpPr/>
          <p:nvPr/>
        </p:nvSpPr>
        <p:spPr>
          <a:xfrm>
            <a:off x="555194" y="3044680"/>
            <a:ext cx="2032411" cy="5023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dirty="0" err="1" smtClean="0">
                <a:solidFill>
                  <a:schemeClr val="tx2"/>
                </a:solidFill>
              </a:rPr>
              <a:t>Curriculum</a:t>
            </a:r>
            <a:r>
              <a:rPr lang="es-ES" sz="2000" dirty="0" smtClean="0">
                <a:solidFill>
                  <a:schemeClr val="tx2"/>
                </a:solidFill>
              </a:rPr>
              <a:t> Vitae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12" name="Laukizuzena 11"/>
          <p:cNvSpPr/>
          <p:nvPr/>
        </p:nvSpPr>
        <p:spPr>
          <a:xfrm>
            <a:off x="2755609" y="4425365"/>
            <a:ext cx="5975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/>
              <a:t>Declaración responsable de cada Agente solicitante firmada por el Representante Legal (Anexo </a:t>
            </a:r>
            <a:r>
              <a:rPr lang="es-ES" dirty="0" smtClean="0"/>
              <a:t>III)</a:t>
            </a:r>
            <a:endParaRPr lang="es-ES" u="sng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725229" y="2887428"/>
            <a:ext cx="603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dirty="0"/>
              <a:t>Modelo normalizado (Anexo II-D),  modelo Instituto de Salud Carlos III, o modelo de la FECYT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706852" y="5172679"/>
            <a:ext cx="6164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Autorización, en su caso, del Comité de Ética competente</a:t>
            </a:r>
          </a:p>
          <a:p>
            <a:r>
              <a:rPr lang="es-ES" dirty="0" smtClean="0"/>
              <a:t>Certificado </a:t>
            </a:r>
            <a:r>
              <a:rPr lang="es-ES" dirty="0"/>
              <a:t>del </a:t>
            </a:r>
            <a:r>
              <a:rPr lang="es-ES" dirty="0" err="1"/>
              <a:t>Biobanco</a:t>
            </a:r>
            <a:r>
              <a:rPr lang="es-ES" dirty="0"/>
              <a:t> vasco si procede</a:t>
            </a:r>
          </a:p>
          <a:p>
            <a:r>
              <a:rPr lang="es-ES" dirty="0" smtClean="0"/>
              <a:t>Estos </a:t>
            </a:r>
            <a:r>
              <a:rPr lang="es-ES" dirty="0"/>
              <a:t>documentos quedarán </a:t>
            </a:r>
            <a:r>
              <a:rPr lang="es-ES" b="1" dirty="0"/>
              <a:t>en poder de los Agentes</a:t>
            </a:r>
          </a:p>
        </p:txBody>
      </p:sp>
      <p:sp>
        <p:nvSpPr>
          <p:cNvPr id="13" name="6 Rectángulo redondeado"/>
          <p:cNvSpPr/>
          <p:nvPr/>
        </p:nvSpPr>
        <p:spPr>
          <a:xfrm>
            <a:off x="545285" y="5203942"/>
            <a:ext cx="2052228" cy="8608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dirty="0" smtClean="0">
                <a:solidFill>
                  <a:schemeClr val="tx2"/>
                </a:solidFill>
              </a:rPr>
              <a:t>Otros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17" name="6 Rectángulo redondeado"/>
          <p:cNvSpPr/>
          <p:nvPr/>
        </p:nvSpPr>
        <p:spPr>
          <a:xfrm>
            <a:off x="535377" y="1117587"/>
            <a:ext cx="2016224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dirty="0" smtClean="0">
                <a:solidFill>
                  <a:schemeClr val="tx2"/>
                </a:solidFill>
              </a:rPr>
              <a:t>Solicitud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725229" y="1030821"/>
            <a:ext cx="615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s-ES" dirty="0" smtClean="0"/>
          </a:p>
          <a:p>
            <a:pPr lvl="0" algn="just"/>
            <a:r>
              <a:rPr lang="es-ES" dirty="0" smtClean="0"/>
              <a:t>Según Línea en la que se enmarca el proyecto</a:t>
            </a:r>
          </a:p>
          <a:p>
            <a:endParaRPr lang="eu-ES" sz="1200" dirty="0"/>
          </a:p>
          <a:p>
            <a:pPr lvl="0" algn="just"/>
            <a:endParaRPr lang="es-ES" sz="1200" dirty="0" smtClean="0">
              <a:solidFill>
                <a:schemeClr val="tx2"/>
              </a:solidFill>
            </a:endParaRPr>
          </a:p>
        </p:txBody>
      </p:sp>
      <p:sp>
        <p:nvSpPr>
          <p:cNvPr id="15" name="6 Rectángulo redondeado"/>
          <p:cNvSpPr/>
          <p:nvPr/>
        </p:nvSpPr>
        <p:spPr>
          <a:xfrm>
            <a:off x="568857" y="3647274"/>
            <a:ext cx="2032411" cy="6643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dirty="0" smtClean="0">
                <a:solidFill>
                  <a:schemeClr val="tx2"/>
                </a:solidFill>
              </a:rPr>
              <a:t>Declaración de conformidad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18" name="13 CuadroTexto"/>
          <p:cNvSpPr txBox="1"/>
          <p:nvPr/>
        </p:nvSpPr>
        <p:spPr>
          <a:xfrm>
            <a:off x="2752265" y="3770285"/>
            <a:ext cx="603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dirty="0" smtClean="0"/>
              <a:t>Solamente Intensificación. Modelo </a:t>
            </a:r>
            <a:r>
              <a:rPr lang="es-ES" dirty="0"/>
              <a:t>normalizado (Anexo </a:t>
            </a:r>
            <a:r>
              <a:rPr lang="es-ES" dirty="0" smtClean="0"/>
              <a:t>II-E).  </a:t>
            </a:r>
            <a:endParaRPr lang="es-ES" dirty="0"/>
          </a:p>
        </p:txBody>
      </p:sp>
      <p:sp>
        <p:nvSpPr>
          <p:cNvPr id="20" name="6 Rectángulo redondeado"/>
          <p:cNvSpPr/>
          <p:nvPr/>
        </p:nvSpPr>
        <p:spPr>
          <a:xfrm>
            <a:off x="568857" y="2926402"/>
            <a:ext cx="2032411" cy="5023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dirty="0" err="1" smtClean="0">
                <a:solidFill>
                  <a:schemeClr val="tx2"/>
                </a:solidFill>
              </a:rPr>
              <a:t>Curriculum</a:t>
            </a:r>
            <a:r>
              <a:rPr lang="es-ES" sz="2000" dirty="0" smtClean="0">
                <a:solidFill>
                  <a:schemeClr val="tx2"/>
                </a:solidFill>
              </a:rPr>
              <a:t> Vitae</a:t>
            </a:r>
            <a:endParaRPr lang="es-E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generales: documentación a presentar (II)</a:t>
            </a:r>
            <a:endParaRPr lang="eu-ES" sz="2800" dirty="0">
              <a:solidFill>
                <a:schemeClr val="tx2"/>
              </a:solidFill>
            </a:endParaRPr>
          </a:p>
        </p:txBody>
      </p:sp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634416"/>
              </p:ext>
            </p:extLst>
          </p:nvPr>
        </p:nvGraphicFramePr>
        <p:xfrm>
          <a:off x="611560" y="1412776"/>
          <a:ext cx="75600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316">
                  <a:extLst>
                    <a:ext uri="{9D8B030D-6E8A-4147-A177-3AD203B41FA5}">
                      <a16:colId xmlns:a16="http://schemas.microsoft.com/office/drawing/2014/main" val="4210707492"/>
                    </a:ext>
                  </a:extLst>
                </a:gridCol>
                <a:gridCol w="1485684">
                  <a:extLst>
                    <a:ext uri="{9D8B030D-6E8A-4147-A177-3AD203B41FA5}">
                      <a16:colId xmlns:a16="http://schemas.microsoft.com/office/drawing/2014/main" val="45315052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1928762106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283262331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374619913"/>
                    </a:ext>
                  </a:extLst>
                </a:gridCol>
              </a:tblGrid>
              <a:tr h="231800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dirty="0" err="1" smtClean="0"/>
                        <a:t>Promoción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dirty="0" err="1" smtClean="0"/>
                        <a:t>Intensificación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dirty="0" err="1" smtClean="0"/>
                        <a:t>Potenciación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dirty="0" err="1" smtClean="0"/>
                        <a:t>Acciones</a:t>
                      </a:r>
                      <a:r>
                        <a:rPr lang="eu-ES" sz="1400" dirty="0" smtClean="0"/>
                        <a:t> </a:t>
                      </a:r>
                      <a:r>
                        <a:rPr lang="eu-ES" sz="1400" dirty="0" err="1" smtClean="0"/>
                        <a:t>Complementarias</a:t>
                      </a:r>
                      <a:endParaRPr lang="es-E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9324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u-ES" sz="1600" dirty="0" smtClean="0"/>
                        <a:t>Memoria </a:t>
                      </a:r>
                      <a:r>
                        <a:rPr lang="eu-ES" sz="1600" dirty="0" err="1" smtClean="0"/>
                        <a:t>Cientifica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600" dirty="0" err="1" smtClean="0"/>
                        <a:t>Anexo</a:t>
                      </a:r>
                      <a:r>
                        <a:rPr lang="eu-ES" sz="1600" baseline="0" dirty="0" smtClean="0"/>
                        <a:t> II-A.1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600" dirty="0" err="1" smtClean="0"/>
                        <a:t>Anexo</a:t>
                      </a:r>
                      <a:r>
                        <a:rPr lang="eu-ES" sz="1600" baseline="0" dirty="0" smtClean="0"/>
                        <a:t> II-A.2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600" dirty="0" err="1" smtClean="0"/>
                        <a:t>Anexo</a:t>
                      </a:r>
                      <a:r>
                        <a:rPr lang="eu-ES" sz="1600" baseline="0" dirty="0" smtClean="0"/>
                        <a:t> II-A.3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600" dirty="0" err="1" smtClean="0"/>
                        <a:t>Anexo</a:t>
                      </a:r>
                      <a:r>
                        <a:rPr lang="eu-ES" sz="1600" baseline="0" dirty="0" smtClean="0"/>
                        <a:t> II-A.4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0167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u-ES" sz="1600" dirty="0" err="1" smtClean="0"/>
                        <a:t>Equipo</a:t>
                      </a:r>
                      <a:r>
                        <a:rPr lang="eu-ES" sz="1600" dirty="0" smtClean="0"/>
                        <a:t> </a:t>
                      </a:r>
                      <a:r>
                        <a:rPr lang="eu-ES" sz="1600" dirty="0" err="1" smtClean="0"/>
                        <a:t>Investigador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600" dirty="0" err="1" smtClean="0"/>
                        <a:t>Anexo</a:t>
                      </a:r>
                      <a:r>
                        <a:rPr lang="eu-ES" sz="1600" dirty="0" smtClean="0"/>
                        <a:t> II-B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600" dirty="0" smtClean="0"/>
                        <a:t>-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600" dirty="0" err="1" smtClean="0"/>
                        <a:t>Anexo</a:t>
                      </a:r>
                      <a:r>
                        <a:rPr lang="eu-ES" sz="1600" baseline="0" dirty="0" smtClean="0"/>
                        <a:t> II-B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600" dirty="0" err="1" smtClean="0"/>
                        <a:t>Anexo</a:t>
                      </a:r>
                      <a:r>
                        <a:rPr lang="eu-ES" sz="1600" baseline="0" dirty="0" smtClean="0"/>
                        <a:t> II-B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444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u-ES" sz="1600" dirty="0" smtClean="0"/>
                        <a:t>Memoria </a:t>
                      </a:r>
                      <a:r>
                        <a:rPr lang="eu-ES" sz="1600" dirty="0" err="1" smtClean="0"/>
                        <a:t>Económica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600" dirty="0" err="1" smtClean="0"/>
                        <a:t>Anexo</a:t>
                      </a:r>
                      <a:r>
                        <a:rPr lang="eu-ES" sz="1600" baseline="0" dirty="0" smtClean="0"/>
                        <a:t> II-C.1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600" dirty="0" err="1" smtClean="0"/>
                        <a:t>Anexo</a:t>
                      </a:r>
                      <a:r>
                        <a:rPr lang="eu-ES" sz="1600" baseline="0" dirty="0" smtClean="0"/>
                        <a:t> II-C.2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600" dirty="0" err="1" smtClean="0"/>
                        <a:t>Anexo</a:t>
                      </a:r>
                      <a:r>
                        <a:rPr lang="eu-ES" sz="1600" baseline="0" dirty="0" smtClean="0"/>
                        <a:t> II-C.3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600" dirty="0" err="1" smtClean="0"/>
                        <a:t>Anexo</a:t>
                      </a:r>
                      <a:r>
                        <a:rPr lang="eu-ES" sz="1600" baseline="0" dirty="0" smtClean="0"/>
                        <a:t> II-C.4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5465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u-ES" sz="1600" dirty="0" smtClean="0"/>
                        <a:t>Curriculum</a:t>
                      </a:r>
                      <a:r>
                        <a:rPr lang="eu-ES" sz="1600" baseline="0" dirty="0" smtClean="0"/>
                        <a:t> Vitae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600" dirty="0" err="1" smtClean="0"/>
                        <a:t>Anexo</a:t>
                      </a:r>
                      <a:r>
                        <a:rPr lang="eu-ES" sz="1600" baseline="0" dirty="0" smtClean="0"/>
                        <a:t> II-D*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600" dirty="0" err="1" smtClean="0"/>
                        <a:t>Anexo</a:t>
                      </a:r>
                      <a:r>
                        <a:rPr lang="eu-ES" sz="1600" baseline="0" dirty="0" smtClean="0"/>
                        <a:t> II-D*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600" dirty="0" err="1" smtClean="0"/>
                        <a:t>Anexo</a:t>
                      </a:r>
                      <a:r>
                        <a:rPr lang="eu-ES" sz="1600" baseline="0" dirty="0" smtClean="0"/>
                        <a:t> II-D*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600" dirty="0" err="1" smtClean="0"/>
                        <a:t>Anexo</a:t>
                      </a:r>
                      <a:r>
                        <a:rPr lang="eu-ES" sz="1600" baseline="0" dirty="0" smtClean="0"/>
                        <a:t> II-D*</a:t>
                      </a:r>
                      <a:r>
                        <a:rPr lang="es-ES" sz="1600" baseline="0" dirty="0" smtClean="0"/>
                        <a:t> (opcional)</a:t>
                      </a:r>
                      <a:endParaRPr lang="eu-ES" sz="16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021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u-ES" sz="1600" dirty="0" err="1" smtClean="0"/>
                        <a:t>Declaración</a:t>
                      </a:r>
                      <a:r>
                        <a:rPr lang="eu-ES" sz="1600" dirty="0" smtClean="0"/>
                        <a:t> </a:t>
                      </a:r>
                      <a:r>
                        <a:rPr lang="eu-ES" sz="1600" dirty="0" err="1" smtClean="0"/>
                        <a:t>Conformidad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600" dirty="0" smtClean="0"/>
                        <a:t>-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600" dirty="0" err="1" smtClean="0"/>
                        <a:t>Anexo</a:t>
                      </a:r>
                      <a:r>
                        <a:rPr lang="eu-ES" sz="1600" baseline="0" dirty="0" smtClean="0"/>
                        <a:t> II-E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600" dirty="0" smtClean="0"/>
                        <a:t>-</a:t>
                      </a:r>
                      <a:endParaRPr lang="eu-ES" sz="16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600" dirty="0" smtClean="0"/>
                        <a:t>-</a:t>
                      </a:r>
                      <a:endParaRPr lang="eu-ES" sz="16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831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u-ES" sz="1600" dirty="0" err="1" smtClean="0"/>
                        <a:t>Declaración</a:t>
                      </a:r>
                      <a:r>
                        <a:rPr lang="eu-ES" sz="1600" dirty="0" smtClean="0"/>
                        <a:t> </a:t>
                      </a:r>
                      <a:r>
                        <a:rPr lang="eu-ES" sz="1600" dirty="0" err="1" smtClean="0"/>
                        <a:t>Responsable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600" dirty="0" err="1" smtClean="0"/>
                        <a:t>Anexo</a:t>
                      </a:r>
                      <a:r>
                        <a:rPr lang="eu-ES" sz="1600" dirty="0" smtClean="0"/>
                        <a:t> III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600" dirty="0" err="1" smtClean="0"/>
                        <a:t>Anexo</a:t>
                      </a:r>
                      <a:r>
                        <a:rPr lang="eu-ES" sz="1600" baseline="0" dirty="0" smtClean="0"/>
                        <a:t> 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600" dirty="0" err="1" smtClean="0"/>
                        <a:t>Anexo</a:t>
                      </a:r>
                      <a:r>
                        <a:rPr lang="eu-ES" sz="1600" baseline="0" dirty="0" smtClean="0"/>
                        <a:t> 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600" dirty="0" err="1" smtClean="0"/>
                        <a:t>Anexo</a:t>
                      </a:r>
                      <a:r>
                        <a:rPr lang="eu-ES" sz="1600" baseline="0" dirty="0" smtClean="0"/>
                        <a:t> III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960508"/>
                  </a:ext>
                </a:extLst>
              </a:tr>
            </a:tbl>
          </a:graphicData>
        </a:graphic>
      </p:graphicFrame>
      <p:sp>
        <p:nvSpPr>
          <p:cNvPr id="6" name="13 CuadroTexto"/>
          <p:cNvSpPr txBox="1"/>
          <p:nvPr/>
        </p:nvSpPr>
        <p:spPr>
          <a:xfrm>
            <a:off x="971600" y="5617324"/>
            <a:ext cx="7199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 smtClean="0"/>
              <a:t>(*) </a:t>
            </a:r>
            <a:r>
              <a:rPr lang="es-ES" sz="1400" dirty="0" smtClean="0"/>
              <a:t>o modelo </a:t>
            </a:r>
            <a:r>
              <a:rPr lang="es-ES" sz="1400" dirty="0"/>
              <a:t>de </a:t>
            </a:r>
            <a:r>
              <a:rPr lang="es-ES" sz="1400" i="1" dirty="0" err="1"/>
              <a:t>Curriculum</a:t>
            </a:r>
            <a:r>
              <a:rPr lang="es-ES" sz="1400" i="1" dirty="0"/>
              <a:t> V</a:t>
            </a:r>
            <a:r>
              <a:rPr lang="es-ES" sz="1400" i="1" dirty="0" smtClean="0"/>
              <a:t>itae </a:t>
            </a:r>
            <a:r>
              <a:rPr lang="es-ES" sz="1400" dirty="0"/>
              <a:t>del Instituto de Salud Carlos III, o </a:t>
            </a:r>
            <a:r>
              <a:rPr lang="es-ES" sz="1400" dirty="0" smtClean="0"/>
              <a:t>de </a:t>
            </a:r>
            <a:r>
              <a:rPr lang="es-ES" sz="1400" dirty="0"/>
              <a:t>la Fundación Española para la Ciencia y la Tecnología (FECYT). </a:t>
            </a:r>
          </a:p>
        </p:txBody>
      </p:sp>
    </p:spTree>
    <p:extLst>
      <p:ext uri="{BB962C8B-B14F-4D97-AF65-F5344CB8AC3E}">
        <p14:creationId xmlns:p14="http://schemas.microsoft.com/office/powerpoint/2010/main" val="25132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generales: abono, seguimiento y justificación 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05797" y="126876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tx2"/>
                </a:solidFill>
              </a:rPr>
              <a:t>Abono</a:t>
            </a:r>
            <a:r>
              <a:rPr lang="es-ES" sz="2000" dirty="0" smtClean="0">
                <a:solidFill>
                  <a:schemeClr val="tx2"/>
                </a:solidFill>
              </a:rPr>
              <a:t>:</a:t>
            </a:r>
            <a:r>
              <a:rPr lang="es-ES" sz="2000" dirty="0" smtClean="0"/>
              <a:t> </a:t>
            </a:r>
            <a:r>
              <a:rPr lang="es-ES" dirty="0" smtClean="0"/>
              <a:t>consultar aspectos específicos de cada Línea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95536" y="1351063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smtClean="0"/>
              <a:t> </a:t>
            </a:r>
            <a:endParaRPr lang="eu-ES" b="1" dirty="0"/>
          </a:p>
        </p:txBody>
      </p:sp>
      <p:sp>
        <p:nvSpPr>
          <p:cNvPr id="14" name="17 Rectángulo"/>
          <p:cNvSpPr/>
          <p:nvPr/>
        </p:nvSpPr>
        <p:spPr>
          <a:xfrm>
            <a:off x="623120" y="1991319"/>
            <a:ext cx="76817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prstClr val="black"/>
                </a:solidFill>
              </a:rPr>
              <a:t>Documentación: Memoria </a:t>
            </a:r>
            <a:r>
              <a:rPr lang="es-ES" b="1" dirty="0">
                <a:solidFill>
                  <a:prstClr val="black"/>
                </a:solidFill>
              </a:rPr>
              <a:t>científica</a:t>
            </a:r>
            <a:r>
              <a:rPr lang="es-ES" dirty="0">
                <a:solidFill>
                  <a:prstClr val="black"/>
                </a:solidFill>
              </a:rPr>
              <a:t>  de seguimiento</a:t>
            </a:r>
          </a:p>
          <a:p>
            <a:pPr marL="358775" algn="just"/>
            <a:r>
              <a:rPr lang="es-ES" sz="1600" dirty="0" smtClean="0"/>
              <a:t>Única por proyecto, </a:t>
            </a:r>
            <a:r>
              <a:rPr lang="es-ES" sz="1600" dirty="0"/>
              <a:t>elaborada según el esquema del Anexo IV-S, firmado por Coordinador/a del proyecto:  descripción del estado de desarrollo del proyecto, de las actividades realizadas y un resumen de ejecución económica. </a:t>
            </a:r>
          </a:p>
        </p:txBody>
      </p:sp>
      <p:sp>
        <p:nvSpPr>
          <p:cNvPr id="15" name="9 CuadroTexto"/>
          <p:cNvSpPr txBox="1"/>
          <p:nvPr/>
        </p:nvSpPr>
        <p:spPr>
          <a:xfrm>
            <a:off x="605797" y="1674973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tx2"/>
                </a:solidFill>
              </a:rPr>
              <a:t>Seguimiento</a:t>
            </a:r>
            <a:r>
              <a:rPr lang="es-ES" sz="2000" dirty="0" smtClean="0">
                <a:solidFill>
                  <a:schemeClr val="tx2"/>
                </a:solidFill>
              </a:rPr>
              <a:t>: </a:t>
            </a:r>
            <a:r>
              <a:rPr lang="es-ES" dirty="0" smtClean="0"/>
              <a:t>durante la vida del proyecto. </a:t>
            </a:r>
          </a:p>
        </p:txBody>
      </p:sp>
      <p:sp>
        <p:nvSpPr>
          <p:cNvPr id="16" name="9 CuadroTexto"/>
          <p:cNvSpPr txBox="1"/>
          <p:nvPr/>
        </p:nvSpPr>
        <p:spPr>
          <a:xfrm>
            <a:off x="588705" y="3356992"/>
            <a:ext cx="7632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tx2"/>
                </a:solidFill>
              </a:rPr>
              <a:t>Justificación</a:t>
            </a:r>
            <a:r>
              <a:rPr lang="es-ES" sz="2000" dirty="0" smtClean="0">
                <a:solidFill>
                  <a:schemeClr val="tx2"/>
                </a:solidFill>
              </a:rPr>
              <a:t>: </a:t>
            </a:r>
            <a:r>
              <a:rPr lang="es-ES" dirty="0" smtClean="0"/>
              <a:t>solo una vez, al final de la ejecución del proyecto o finalización del periodo subvencionado.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755576" y="3933056"/>
            <a:ext cx="79208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ES" dirty="0" smtClean="0">
                <a:solidFill>
                  <a:prstClr val="black"/>
                </a:solidFill>
              </a:rPr>
              <a:t>Memoria </a:t>
            </a:r>
            <a:r>
              <a:rPr lang="es-ES" b="1" dirty="0" smtClean="0">
                <a:solidFill>
                  <a:prstClr val="black"/>
                </a:solidFill>
              </a:rPr>
              <a:t>científica</a:t>
            </a:r>
            <a:r>
              <a:rPr lang="es-ES" dirty="0" smtClean="0">
                <a:solidFill>
                  <a:prstClr val="black"/>
                </a:solidFill>
              </a:rPr>
              <a:t> justificativa.</a:t>
            </a:r>
            <a:endParaRPr lang="es-ES" sz="1600" dirty="0" smtClean="0"/>
          </a:p>
          <a:p>
            <a:pPr marL="358775" algn="just"/>
            <a:r>
              <a:rPr lang="es-ES" sz="1600" dirty="0" smtClean="0"/>
              <a:t>Única, Anexo IV-A, firmado por Coordinador/a del proyecto:  descripción del estado de desarrollo del proyecto, de las actividades realizadas y un resumen de la ejecución económica. 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es-ES" dirty="0" smtClean="0"/>
              <a:t>Memoria </a:t>
            </a:r>
            <a:r>
              <a:rPr lang="es-ES" b="1" dirty="0" smtClean="0"/>
              <a:t>económica</a:t>
            </a:r>
            <a:r>
              <a:rPr lang="es-ES" dirty="0" smtClean="0"/>
              <a:t> justificativa.</a:t>
            </a:r>
          </a:p>
          <a:p>
            <a:pPr marL="358775" algn="just"/>
            <a:r>
              <a:rPr lang="es-ES" sz="1600" dirty="0" smtClean="0"/>
              <a:t>Una memoria por cada Agente beneficiario. Anexo IV-B, firmado por el o la representante legal de cada Agente beneficiario. Se acompañarán: copias de las facturas pagadas y en su caso certificación de coste de la dedicación horaria del personal investigador, que documenten los </a:t>
            </a:r>
            <a:r>
              <a:rPr lang="es-ES" sz="1600" b="1" dirty="0" smtClean="0"/>
              <a:t>gastos realizados</a:t>
            </a:r>
            <a:r>
              <a:rPr lang="es-E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94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específicos: Promoción (I)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21975" y="1276303"/>
            <a:ext cx="37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b="1" dirty="0" smtClean="0">
                <a:solidFill>
                  <a:schemeClr val="tx2"/>
                </a:solidFill>
              </a:rPr>
              <a:t>Beneficiarios</a:t>
            </a:r>
            <a:r>
              <a:rPr lang="es-ES" dirty="0" smtClean="0">
                <a:solidFill>
                  <a:schemeClr val="tx2"/>
                </a:solidFill>
              </a:rPr>
              <a:t>:</a:t>
            </a:r>
            <a:r>
              <a:rPr lang="es-ES" dirty="0" smtClean="0"/>
              <a:t> </a:t>
            </a:r>
          </a:p>
          <a:p>
            <a:pPr marL="358775" algn="just"/>
            <a:r>
              <a:rPr lang="es-ES" dirty="0" smtClean="0"/>
              <a:t>Centros de Investigación Sanitaria</a:t>
            </a:r>
          </a:p>
        </p:txBody>
      </p:sp>
      <p:sp>
        <p:nvSpPr>
          <p:cNvPr id="15" name="9 CuadroTexto"/>
          <p:cNvSpPr txBox="1"/>
          <p:nvPr/>
        </p:nvSpPr>
        <p:spPr>
          <a:xfrm>
            <a:off x="488385" y="227513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s-ES" b="1" dirty="0" smtClean="0">
                <a:solidFill>
                  <a:schemeClr val="tx2"/>
                </a:solidFill>
              </a:rPr>
              <a:t>Modalidades</a:t>
            </a:r>
            <a:r>
              <a:rPr lang="es-ES" dirty="0" smtClean="0">
                <a:solidFill>
                  <a:schemeClr val="tx2"/>
                </a:solidFill>
              </a:rPr>
              <a:t>:</a:t>
            </a:r>
            <a:endParaRPr lang="es-ES" dirty="0" smtClean="0"/>
          </a:p>
        </p:txBody>
      </p:sp>
      <p:sp>
        <p:nvSpPr>
          <p:cNvPr id="23" name="9 CuadroTexto"/>
          <p:cNvSpPr txBox="1"/>
          <p:nvPr/>
        </p:nvSpPr>
        <p:spPr>
          <a:xfrm>
            <a:off x="457200" y="551375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s-ES" b="1" dirty="0" smtClean="0">
                <a:solidFill>
                  <a:schemeClr val="tx2"/>
                </a:solidFill>
              </a:rPr>
              <a:t>Duración</a:t>
            </a:r>
            <a:r>
              <a:rPr lang="es-ES" dirty="0" smtClean="0">
                <a:solidFill>
                  <a:schemeClr val="tx2"/>
                </a:solidFill>
              </a:rPr>
              <a:t>: </a:t>
            </a:r>
            <a:r>
              <a:rPr lang="es-ES" dirty="0" smtClean="0"/>
              <a:t>12 meses (mínimo) a 36 meses (máximo), con inicio en 2020.</a:t>
            </a:r>
          </a:p>
        </p:txBody>
      </p:sp>
      <p:graphicFrame>
        <p:nvGraphicFramePr>
          <p:cNvPr id="25" name="Tau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230673"/>
              </p:ext>
            </p:extLst>
          </p:nvPr>
        </p:nvGraphicFramePr>
        <p:xfrm>
          <a:off x="693771" y="2446307"/>
          <a:ext cx="7057571" cy="2912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7526">
                  <a:extLst>
                    <a:ext uri="{9D8B030D-6E8A-4147-A177-3AD203B41FA5}">
                      <a16:colId xmlns:a16="http://schemas.microsoft.com/office/drawing/2014/main" val="389120387"/>
                    </a:ext>
                  </a:extLst>
                </a:gridCol>
                <a:gridCol w="3440045">
                  <a:extLst>
                    <a:ext uri="{9D8B030D-6E8A-4147-A177-3AD203B41FA5}">
                      <a16:colId xmlns:a16="http://schemas.microsoft.com/office/drawing/2014/main" val="1145268392"/>
                    </a:ext>
                  </a:extLst>
                </a:gridCol>
              </a:tblGrid>
              <a:tr h="878524">
                <a:tc>
                  <a:txBody>
                    <a:bodyPr/>
                    <a:lstStyle/>
                    <a:p>
                      <a:pPr marL="179388" indent="-179388" algn="just" defTabSz="914400" rtl="0" eaLnBrk="1" latinLnBrk="0" hangingPunct="1">
                        <a:buNone/>
                      </a:pPr>
                      <a:r>
                        <a:rPr lang="eu-E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a) </a:t>
                      </a:r>
                      <a:r>
                        <a:rPr lang="eu-ES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Fomento</a:t>
                      </a:r>
                      <a:r>
                        <a:rPr lang="eu-E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u-ES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Grupos</a:t>
                      </a:r>
                      <a:r>
                        <a:rPr lang="eu-E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u-ES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Emergentes</a:t>
                      </a:r>
                      <a:r>
                        <a:rPr lang="eu-E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u-ES" sz="1500" dirty="0" smtClean="0"/>
                        <a:t>- IP </a:t>
                      </a:r>
                      <a:r>
                        <a:rPr lang="eu-ES" sz="1500" dirty="0" err="1" smtClean="0"/>
                        <a:t>nacido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en</a:t>
                      </a:r>
                      <a:r>
                        <a:rPr lang="eu-ES" sz="1500" dirty="0" smtClean="0"/>
                        <a:t> 1974 o </a:t>
                      </a:r>
                      <a:r>
                        <a:rPr lang="eu-ES" sz="1500" dirty="0" err="1" smtClean="0"/>
                        <a:t>posterior</a:t>
                      </a:r>
                      <a:endParaRPr lang="eu-ES" sz="1500" dirty="0" smtClean="0"/>
                    </a:p>
                    <a:p>
                      <a:pPr algn="l"/>
                      <a:r>
                        <a:rPr lang="eu-ES" sz="1500" dirty="0" smtClean="0"/>
                        <a:t>- </a:t>
                      </a:r>
                      <a:r>
                        <a:rPr lang="eu-ES" sz="1500" dirty="0" err="1" smtClean="0"/>
                        <a:t>Todas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las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áreas</a:t>
                      </a:r>
                      <a:r>
                        <a:rPr lang="eu-ES" sz="1500" dirty="0" smtClean="0"/>
                        <a:t> del  </a:t>
                      </a:r>
                      <a:r>
                        <a:rPr lang="eu-ES" sz="1500" dirty="0" smtClean="0">
                          <a:hlinkClick r:id="rId2" action="ppaction://hlinkfile"/>
                        </a:rPr>
                        <a:t>ANEXO I</a:t>
                      </a:r>
                      <a:endParaRPr lang="es-ES" sz="15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44545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179388" indent="-179388" algn="l"/>
                      <a:r>
                        <a:rPr lang="es-ES" sz="1500" b="1" dirty="0" smtClean="0">
                          <a:solidFill>
                            <a:schemeClr val="tx1"/>
                          </a:solidFill>
                        </a:rPr>
                        <a:t>b) Investigación en Servicios Sanitarios</a:t>
                      </a:r>
                      <a:endParaRPr lang="es-E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500" dirty="0" smtClean="0"/>
                        <a:t>- </a:t>
                      </a:r>
                      <a:r>
                        <a:rPr lang="eu-ES" sz="1500" dirty="0" err="1" smtClean="0"/>
                        <a:t>Áreas</a:t>
                      </a:r>
                      <a:r>
                        <a:rPr lang="eu-ES" sz="1500" u="sng" dirty="0" smtClean="0"/>
                        <a:t> </a:t>
                      </a:r>
                      <a:r>
                        <a:rPr lang="eu-ES" sz="1500" dirty="0" smtClean="0"/>
                        <a:t>y </a:t>
                      </a:r>
                      <a:r>
                        <a:rPr lang="eu-ES" sz="1500" dirty="0" err="1" smtClean="0"/>
                        <a:t>subáreas</a:t>
                      </a:r>
                      <a:r>
                        <a:rPr lang="eu-ES" sz="1500" dirty="0" smtClean="0"/>
                        <a:t> ISS del </a:t>
                      </a:r>
                      <a:r>
                        <a:rPr lang="eu-ES" sz="1500" dirty="0" smtClean="0">
                          <a:hlinkClick r:id="rId2" action="ppaction://hlinkfile"/>
                        </a:rPr>
                        <a:t>ANEXO I</a:t>
                      </a:r>
                      <a:endParaRPr lang="eu-ES" sz="1500" dirty="0" smtClean="0"/>
                    </a:p>
                    <a:p>
                      <a:pPr algn="l"/>
                      <a:endParaRPr lang="es-ES" sz="15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43625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500" b="1" dirty="0" smtClean="0">
                          <a:solidFill>
                            <a:schemeClr val="tx1"/>
                          </a:solidFill>
                        </a:rPr>
                        <a:t>c) </a:t>
                      </a:r>
                      <a:r>
                        <a:rPr lang="eu-ES" sz="1500" b="1" dirty="0" err="1" smtClean="0">
                          <a:solidFill>
                            <a:schemeClr val="tx1"/>
                          </a:solidFill>
                        </a:rPr>
                        <a:t>Proyectos</a:t>
                      </a:r>
                      <a:r>
                        <a:rPr lang="eu-ES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u-ES" sz="1500" b="1" dirty="0" err="1" smtClean="0">
                          <a:solidFill>
                            <a:schemeClr val="tx1"/>
                          </a:solidFill>
                        </a:rPr>
                        <a:t>Biomédicos</a:t>
                      </a:r>
                      <a:endParaRPr lang="eu-E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s-E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500" dirty="0" smtClean="0"/>
                        <a:t>- </a:t>
                      </a:r>
                      <a:r>
                        <a:rPr lang="eu-ES" sz="1500" dirty="0" err="1" smtClean="0"/>
                        <a:t>Todas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las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áreas</a:t>
                      </a:r>
                      <a:r>
                        <a:rPr lang="eu-ES" sz="1500" dirty="0" smtClean="0"/>
                        <a:t> del </a:t>
                      </a:r>
                      <a:r>
                        <a:rPr lang="eu-ES" sz="1500" dirty="0" smtClean="0">
                          <a:hlinkClick r:id="rId3" action="ppaction://hlinkfile"/>
                        </a:rPr>
                        <a:t>ANEXO I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excepto</a:t>
                      </a:r>
                      <a:r>
                        <a:rPr lang="eu-ES" sz="1500" dirty="0" smtClean="0"/>
                        <a:t> ISS</a:t>
                      </a:r>
                    </a:p>
                    <a:p>
                      <a:pPr algn="l"/>
                      <a:endParaRPr lang="es-ES" sz="15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711601"/>
                  </a:ext>
                </a:extLst>
              </a:tr>
              <a:tr h="810117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500" b="1" dirty="0" smtClean="0">
                          <a:solidFill>
                            <a:schemeClr val="tx1"/>
                          </a:solidFill>
                        </a:rPr>
                        <a:t>d) </a:t>
                      </a:r>
                      <a:r>
                        <a:rPr lang="eu-ES" sz="1500" b="1" dirty="0" err="1" smtClean="0">
                          <a:solidFill>
                            <a:schemeClr val="tx1"/>
                          </a:solidFill>
                        </a:rPr>
                        <a:t>Proyecto</a:t>
                      </a:r>
                      <a:r>
                        <a:rPr lang="eu-ES" sz="1500" b="1" dirty="0" smtClean="0">
                          <a:solidFill>
                            <a:schemeClr val="tx1"/>
                          </a:solidFill>
                        </a:rPr>
                        <a:t> sanitario </a:t>
                      </a:r>
                      <a:r>
                        <a:rPr lang="eu-ES" sz="1500" b="1" dirty="0" err="1" smtClean="0">
                          <a:solidFill>
                            <a:schemeClr val="tx1"/>
                          </a:solidFill>
                        </a:rPr>
                        <a:t>integrado</a:t>
                      </a:r>
                      <a:endParaRPr lang="eu-E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s-E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u-ES" sz="1500" dirty="0" smtClean="0"/>
                        <a:t>- </a:t>
                      </a:r>
                      <a:r>
                        <a:rPr lang="eu-ES" sz="1500" dirty="0" err="1" smtClean="0"/>
                        <a:t>Proyecto</a:t>
                      </a:r>
                      <a:r>
                        <a:rPr lang="eu-ES" sz="1500" dirty="0" smtClean="0"/>
                        <a:t>(s) </a:t>
                      </a:r>
                      <a:r>
                        <a:rPr lang="eu-ES" sz="1500" dirty="0" err="1" smtClean="0"/>
                        <a:t>realizado</a:t>
                      </a:r>
                      <a:r>
                        <a:rPr lang="eu-ES" sz="1500" dirty="0" smtClean="0"/>
                        <a:t>(s) </a:t>
                      </a:r>
                      <a:r>
                        <a:rPr lang="eu-ES" sz="1500" dirty="0" err="1" smtClean="0"/>
                        <a:t>en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colaboración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por</a:t>
                      </a:r>
                      <a:r>
                        <a:rPr lang="eu-ES" sz="1500" dirty="0" smtClean="0"/>
                        <a:t> los 3 IIS.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500" dirty="0" smtClean="0"/>
                        <a:t>- </a:t>
                      </a:r>
                      <a:r>
                        <a:rPr lang="eu-ES" sz="1500" dirty="0" err="1" smtClean="0"/>
                        <a:t>Todas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las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áreas</a:t>
                      </a:r>
                      <a:r>
                        <a:rPr lang="eu-ES" sz="1500" dirty="0" smtClean="0"/>
                        <a:t> del </a:t>
                      </a:r>
                      <a:r>
                        <a:rPr lang="eu-ES" sz="1500" dirty="0" smtClean="0">
                          <a:hlinkClick r:id="rId3" action="ppaction://hlinkfile"/>
                        </a:rPr>
                        <a:t>ANEXO I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excepto</a:t>
                      </a:r>
                      <a:r>
                        <a:rPr lang="eu-ES" sz="1500" dirty="0" smtClean="0"/>
                        <a:t> ISS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283394"/>
                  </a:ext>
                </a:extLst>
              </a:tr>
            </a:tbl>
          </a:graphicData>
        </a:graphic>
      </p:graphicFrame>
      <p:pic>
        <p:nvPicPr>
          <p:cNvPr id="29" name="Irudia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4622" y="4548967"/>
            <a:ext cx="965507" cy="727225"/>
          </a:xfrm>
          <a:prstGeom prst="rect">
            <a:avLst/>
          </a:prstGeom>
        </p:spPr>
      </p:pic>
      <p:sp>
        <p:nvSpPr>
          <p:cNvPr id="30" name="Eskuineko giltza 29"/>
          <p:cNvSpPr/>
          <p:nvPr/>
        </p:nvSpPr>
        <p:spPr>
          <a:xfrm flipH="1">
            <a:off x="7694241" y="4624913"/>
            <a:ext cx="114203" cy="6452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61" y="1440078"/>
            <a:ext cx="2195678" cy="633369"/>
          </a:xfrm>
          <a:prstGeom prst="rect">
            <a:avLst/>
          </a:prstGeom>
        </p:spPr>
      </p:pic>
      <p:sp>
        <p:nvSpPr>
          <p:cNvPr id="5" name="Ezkerreko giltza 4"/>
          <p:cNvSpPr/>
          <p:nvPr/>
        </p:nvSpPr>
        <p:spPr>
          <a:xfrm>
            <a:off x="4083890" y="2734339"/>
            <a:ext cx="189735" cy="3693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zkerreko giltza 13"/>
          <p:cNvSpPr/>
          <p:nvPr/>
        </p:nvSpPr>
        <p:spPr>
          <a:xfrm>
            <a:off x="4083889" y="3396839"/>
            <a:ext cx="189735" cy="2555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zkerreko giltza 15"/>
          <p:cNvSpPr/>
          <p:nvPr/>
        </p:nvSpPr>
        <p:spPr>
          <a:xfrm>
            <a:off x="4083890" y="4019980"/>
            <a:ext cx="189735" cy="2409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zkerreko giltza 16"/>
          <p:cNvSpPr/>
          <p:nvPr/>
        </p:nvSpPr>
        <p:spPr>
          <a:xfrm>
            <a:off x="4083889" y="4692983"/>
            <a:ext cx="189735" cy="6378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72555" y="1224451"/>
            <a:ext cx="1154640" cy="995507"/>
          </a:xfrm>
          <a:prstGeom prst="rect">
            <a:avLst/>
          </a:prstGeom>
        </p:spPr>
      </p:pic>
      <p:sp>
        <p:nvSpPr>
          <p:cNvPr id="20" name="Eskuineko giltza 19"/>
          <p:cNvSpPr/>
          <p:nvPr/>
        </p:nvSpPr>
        <p:spPr>
          <a:xfrm flipH="1">
            <a:off x="4170607" y="1296733"/>
            <a:ext cx="83018" cy="8402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rudia 1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700591"/>
            <a:ext cx="3676207" cy="1914310"/>
          </a:xfrm>
          <a:prstGeom prst="rect">
            <a:avLst/>
          </a:prstGeom>
        </p:spPr>
      </p:pic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específicos: Promoción (II)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03548" y="12419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smtClean="0"/>
              <a:t> </a:t>
            </a:r>
            <a:endParaRPr lang="eu-ES" b="1" dirty="0"/>
          </a:p>
        </p:txBody>
      </p:sp>
      <p:sp>
        <p:nvSpPr>
          <p:cNvPr id="21" name="9 CuadroTexto"/>
          <p:cNvSpPr txBox="1"/>
          <p:nvPr/>
        </p:nvSpPr>
        <p:spPr>
          <a:xfrm>
            <a:off x="387560" y="999207"/>
            <a:ext cx="851675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es-ES" b="1" dirty="0" smtClean="0">
                <a:solidFill>
                  <a:schemeClr val="tx2"/>
                </a:solidFill>
              </a:rPr>
              <a:t>Disponibilidad presupuestaria</a:t>
            </a:r>
            <a:r>
              <a:rPr lang="es-ES" dirty="0" smtClean="0">
                <a:solidFill>
                  <a:schemeClr val="tx2"/>
                </a:solidFill>
              </a:rPr>
              <a:t>:</a:t>
            </a:r>
          </a:p>
          <a:p>
            <a:pPr lvl="1" indent="-190500">
              <a:spcBef>
                <a:spcPct val="20000"/>
              </a:spcBef>
            </a:pPr>
            <a:r>
              <a:rPr lang="eu-ES" dirty="0" smtClean="0"/>
              <a:t>Se </a:t>
            </a:r>
            <a:r>
              <a:rPr lang="eu-ES" dirty="0" err="1" smtClean="0"/>
              <a:t>disponen</a:t>
            </a:r>
            <a:r>
              <a:rPr lang="eu-ES" dirty="0" smtClean="0"/>
              <a:t> de </a:t>
            </a:r>
            <a:r>
              <a:rPr lang="eu-ES" b="1" dirty="0" smtClean="0"/>
              <a:t>2.200.000€ </a:t>
            </a:r>
            <a:r>
              <a:rPr lang="eu-ES" dirty="0" smtClean="0"/>
              <a:t>para </a:t>
            </a:r>
            <a:r>
              <a:rPr lang="eu-ES" dirty="0" err="1" smtClean="0"/>
              <a:t>las</a:t>
            </a:r>
            <a:r>
              <a:rPr lang="eu-ES" dirty="0" smtClean="0"/>
              <a:t> </a:t>
            </a:r>
            <a:r>
              <a:rPr lang="eu-ES" dirty="0" err="1" smtClean="0"/>
              <a:t>Líneas</a:t>
            </a:r>
            <a:r>
              <a:rPr lang="eu-ES" dirty="0" smtClean="0"/>
              <a:t> de </a:t>
            </a:r>
            <a:r>
              <a:rPr lang="eu-ES" dirty="0" err="1" smtClean="0"/>
              <a:t>Promocion</a:t>
            </a:r>
            <a:r>
              <a:rPr lang="eu-ES" dirty="0" smtClean="0"/>
              <a:t> + </a:t>
            </a:r>
            <a:r>
              <a:rPr lang="eu-ES" dirty="0" err="1" smtClean="0"/>
              <a:t>Intensificación</a:t>
            </a:r>
            <a:r>
              <a:rPr lang="eu-ES" dirty="0" smtClean="0"/>
              <a:t>, </a:t>
            </a:r>
            <a:r>
              <a:rPr lang="eu-ES" dirty="0" err="1" smtClean="0"/>
              <a:t>distribuidas</a:t>
            </a:r>
            <a:r>
              <a:rPr lang="eu-ES" dirty="0" smtClean="0"/>
              <a:t> </a:t>
            </a:r>
            <a:r>
              <a:rPr lang="eu-ES" dirty="0" err="1" smtClean="0"/>
              <a:t>en</a:t>
            </a:r>
            <a:r>
              <a:rPr lang="eu-ES" dirty="0" smtClean="0"/>
              <a:t> </a:t>
            </a:r>
            <a:r>
              <a:rPr lang="eu-ES" dirty="0" err="1" smtClean="0"/>
              <a:t>las</a:t>
            </a:r>
            <a:r>
              <a:rPr lang="eu-ES" dirty="0" smtClean="0"/>
              <a:t> </a:t>
            </a:r>
            <a:r>
              <a:rPr lang="eu-ES" dirty="0" err="1" smtClean="0"/>
              <a:t>siguientes</a:t>
            </a:r>
            <a:r>
              <a:rPr lang="eu-ES" dirty="0" smtClean="0"/>
              <a:t> </a:t>
            </a:r>
            <a:r>
              <a:rPr lang="eu-ES" dirty="0" err="1" smtClean="0"/>
              <a:t>anualidades</a:t>
            </a:r>
            <a:r>
              <a:rPr lang="eu-ES" dirty="0" smtClean="0"/>
              <a:t>.</a:t>
            </a:r>
            <a:endParaRPr lang="eu-ES" dirty="0"/>
          </a:p>
        </p:txBody>
      </p:sp>
      <p:sp>
        <p:nvSpPr>
          <p:cNvPr id="5" name="Eskuineko giltza 4"/>
          <p:cNvSpPr/>
          <p:nvPr/>
        </p:nvSpPr>
        <p:spPr>
          <a:xfrm>
            <a:off x="2832204" y="2332981"/>
            <a:ext cx="216024" cy="10627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6" name="Irudia 14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1751" y="2050560"/>
            <a:ext cx="3765600" cy="11585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7" name="Irudia 1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7359" y="2096388"/>
            <a:ext cx="3852000" cy="118508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8" name="Irudia 14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6710" y="2156638"/>
            <a:ext cx="3942000" cy="12127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9" name="Irudia 14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9334" y="2219936"/>
            <a:ext cx="4042800" cy="12437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0" name="Irudia 14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9616" y="2301506"/>
            <a:ext cx="4174225" cy="12842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2" name="Irudia 14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1554" y="2413322"/>
            <a:ext cx="4356000" cy="13401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0" name="Irudia 13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70513" y="2537563"/>
            <a:ext cx="4440124" cy="13660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6" name="Irudia 1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75" y="2865540"/>
            <a:ext cx="446629" cy="190800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4062656" y="2461221"/>
            <a:ext cx="4594226" cy="1719263"/>
            <a:chOff x="2740" y="1122"/>
            <a:chExt cx="2894" cy="108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40" y="1250"/>
              <a:ext cx="2845" cy="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740" y="1250"/>
              <a:ext cx="2845" cy="25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2740" y="1499"/>
              <a:ext cx="714" cy="37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5093" y="1499"/>
              <a:ext cx="492" cy="378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740" y="1873"/>
              <a:ext cx="714" cy="25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3450" y="1873"/>
              <a:ext cx="2135" cy="253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556" y="1397"/>
              <a:ext cx="14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2020</a:t>
              </a: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3950" y="1397"/>
              <a:ext cx="14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2021</a:t>
              </a: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4379" y="1397"/>
              <a:ext cx="14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2022</a:t>
              </a: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4807" y="1397"/>
              <a:ext cx="14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2023</a:t>
              </a: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5243" y="1397"/>
              <a:ext cx="22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TOTAL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3668" y="1529"/>
              <a:ext cx="19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4097" y="1529"/>
              <a:ext cx="19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4525" y="1529"/>
              <a:ext cx="19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4954" y="1529"/>
              <a:ext cx="19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5442" y="1529"/>
              <a:ext cx="19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3668" y="1654"/>
              <a:ext cx="19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4097" y="1654"/>
              <a:ext cx="19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4525" y="1654"/>
              <a:ext cx="19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4954" y="1654"/>
              <a:ext cx="19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24"/>
            <p:cNvSpPr>
              <a:spLocks noChangeArrowheads="1"/>
            </p:cNvSpPr>
            <p:nvPr/>
          </p:nvSpPr>
          <p:spPr bwMode="auto">
            <a:xfrm>
              <a:off x="5442" y="1654"/>
              <a:ext cx="19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25"/>
            <p:cNvSpPr>
              <a:spLocks noChangeArrowheads="1"/>
            </p:cNvSpPr>
            <p:nvPr/>
          </p:nvSpPr>
          <p:spPr bwMode="auto">
            <a:xfrm>
              <a:off x="3668" y="1779"/>
              <a:ext cx="19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26"/>
            <p:cNvSpPr>
              <a:spLocks noChangeArrowheads="1"/>
            </p:cNvSpPr>
            <p:nvPr/>
          </p:nvSpPr>
          <p:spPr bwMode="auto">
            <a:xfrm>
              <a:off x="4097" y="1779"/>
              <a:ext cx="19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27"/>
            <p:cNvSpPr>
              <a:spLocks noChangeArrowheads="1"/>
            </p:cNvSpPr>
            <p:nvPr/>
          </p:nvSpPr>
          <p:spPr bwMode="auto">
            <a:xfrm>
              <a:off x="4525" y="1779"/>
              <a:ext cx="19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28"/>
            <p:cNvSpPr>
              <a:spLocks noChangeArrowheads="1"/>
            </p:cNvSpPr>
            <p:nvPr/>
          </p:nvSpPr>
          <p:spPr bwMode="auto">
            <a:xfrm>
              <a:off x="4954" y="1779"/>
              <a:ext cx="19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29"/>
            <p:cNvSpPr>
              <a:spLocks noChangeArrowheads="1"/>
            </p:cNvSpPr>
            <p:nvPr/>
          </p:nvSpPr>
          <p:spPr bwMode="auto">
            <a:xfrm>
              <a:off x="5442" y="1779"/>
              <a:ext cx="19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30"/>
            <p:cNvSpPr>
              <a:spLocks noChangeArrowheads="1"/>
            </p:cNvSpPr>
            <p:nvPr/>
          </p:nvSpPr>
          <p:spPr bwMode="auto">
            <a:xfrm>
              <a:off x="3668" y="1903"/>
              <a:ext cx="19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31"/>
            <p:cNvSpPr>
              <a:spLocks noChangeArrowheads="1"/>
            </p:cNvSpPr>
            <p:nvPr/>
          </p:nvSpPr>
          <p:spPr bwMode="auto">
            <a:xfrm>
              <a:off x="4097" y="1903"/>
              <a:ext cx="19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32"/>
            <p:cNvSpPr>
              <a:spLocks noChangeArrowheads="1"/>
            </p:cNvSpPr>
            <p:nvPr/>
          </p:nvSpPr>
          <p:spPr bwMode="auto">
            <a:xfrm>
              <a:off x="4525" y="1903"/>
              <a:ext cx="19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33"/>
            <p:cNvSpPr>
              <a:spLocks noChangeArrowheads="1"/>
            </p:cNvSpPr>
            <p:nvPr/>
          </p:nvSpPr>
          <p:spPr bwMode="auto">
            <a:xfrm>
              <a:off x="4954" y="1903"/>
              <a:ext cx="19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34"/>
            <p:cNvSpPr>
              <a:spLocks noChangeArrowheads="1"/>
            </p:cNvSpPr>
            <p:nvPr/>
          </p:nvSpPr>
          <p:spPr bwMode="auto">
            <a:xfrm>
              <a:off x="5442" y="1903"/>
              <a:ext cx="19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35"/>
            <p:cNvSpPr>
              <a:spLocks noChangeArrowheads="1"/>
            </p:cNvSpPr>
            <p:nvPr/>
          </p:nvSpPr>
          <p:spPr bwMode="auto">
            <a:xfrm>
              <a:off x="3612" y="2020"/>
              <a:ext cx="21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36"/>
            <p:cNvSpPr>
              <a:spLocks noChangeArrowheads="1"/>
            </p:cNvSpPr>
            <p:nvPr/>
          </p:nvSpPr>
          <p:spPr bwMode="auto">
            <a:xfrm>
              <a:off x="4040" y="2020"/>
              <a:ext cx="21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37"/>
            <p:cNvSpPr>
              <a:spLocks noChangeArrowheads="1"/>
            </p:cNvSpPr>
            <p:nvPr/>
          </p:nvSpPr>
          <p:spPr bwMode="auto">
            <a:xfrm>
              <a:off x="4469" y="2020"/>
              <a:ext cx="21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38"/>
            <p:cNvSpPr>
              <a:spLocks noChangeArrowheads="1"/>
            </p:cNvSpPr>
            <p:nvPr/>
          </p:nvSpPr>
          <p:spPr bwMode="auto">
            <a:xfrm>
              <a:off x="4897" y="2020"/>
              <a:ext cx="21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39"/>
            <p:cNvSpPr>
              <a:spLocks noChangeArrowheads="1"/>
            </p:cNvSpPr>
            <p:nvPr/>
          </p:nvSpPr>
          <p:spPr bwMode="auto">
            <a:xfrm>
              <a:off x="5386" y="2020"/>
              <a:ext cx="21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0,00 €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40"/>
            <p:cNvSpPr>
              <a:spLocks noChangeArrowheads="1"/>
            </p:cNvSpPr>
            <p:nvPr/>
          </p:nvSpPr>
          <p:spPr bwMode="auto">
            <a:xfrm>
              <a:off x="2751" y="1779"/>
              <a:ext cx="68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Viajes y desplazamientos</a:t>
              </a: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41"/>
            <p:cNvSpPr>
              <a:spLocks noChangeArrowheads="1"/>
            </p:cNvSpPr>
            <p:nvPr/>
          </p:nvSpPr>
          <p:spPr bwMode="auto">
            <a:xfrm>
              <a:off x="3582" y="1276"/>
              <a:ext cx="65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Importe Subvencionado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42"/>
            <p:cNvSpPr>
              <a:spLocks noChangeArrowheads="1"/>
            </p:cNvSpPr>
            <p:nvPr/>
          </p:nvSpPr>
          <p:spPr bwMode="auto">
            <a:xfrm>
              <a:off x="4149" y="1276"/>
              <a:ext cx="28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Agente1 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>
              <a:off x="4394" y="1276"/>
              <a:ext cx="117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del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44"/>
            <p:cNvSpPr>
              <a:spLocks noChangeArrowheads="1"/>
            </p:cNvSpPr>
            <p:nvPr/>
          </p:nvSpPr>
          <p:spPr bwMode="auto">
            <a:xfrm>
              <a:off x="4469" y="1276"/>
              <a:ext cx="31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Proyecto1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45"/>
            <p:cNvSpPr>
              <a:spLocks noChangeArrowheads="1"/>
            </p:cNvSpPr>
            <p:nvPr/>
          </p:nvSpPr>
          <p:spPr bwMode="auto">
            <a:xfrm>
              <a:off x="2751" y="1903"/>
              <a:ext cx="477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Costes indirectos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46"/>
            <p:cNvSpPr>
              <a:spLocks noChangeArrowheads="1"/>
            </p:cNvSpPr>
            <p:nvPr/>
          </p:nvSpPr>
          <p:spPr bwMode="auto">
            <a:xfrm>
              <a:off x="2751" y="2028"/>
              <a:ext cx="52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Ayuda por  Agente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47"/>
            <p:cNvSpPr>
              <a:spLocks noChangeArrowheads="1"/>
            </p:cNvSpPr>
            <p:nvPr/>
          </p:nvSpPr>
          <p:spPr bwMode="auto">
            <a:xfrm>
              <a:off x="2751" y="1405"/>
              <a:ext cx="52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Concepto de gasto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48"/>
            <p:cNvSpPr>
              <a:spLocks noChangeArrowheads="1"/>
            </p:cNvSpPr>
            <p:nvPr/>
          </p:nvSpPr>
          <p:spPr bwMode="auto">
            <a:xfrm>
              <a:off x="2751" y="1529"/>
              <a:ext cx="259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Personal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49"/>
            <p:cNvSpPr>
              <a:spLocks noChangeArrowheads="1"/>
            </p:cNvSpPr>
            <p:nvPr/>
          </p:nvSpPr>
          <p:spPr bwMode="auto">
            <a:xfrm>
              <a:off x="2751" y="1654"/>
              <a:ext cx="489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Bienes y servicios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50"/>
            <p:cNvSpPr>
              <a:spLocks noChangeArrowheads="1"/>
            </p:cNvSpPr>
            <p:nvPr/>
          </p:nvSpPr>
          <p:spPr bwMode="auto">
            <a:xfrm>
              <a:off x="2740" y="1250"/>
              <a:ext cx="4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" name="Line 51"/>
            <p:cNvSpPr>
              <a:spLocks noChangeShapeType="1"/>
            </p:cNvSpPr>
            <p:nvPr/>
          </p:nvSpPr>
          <p:spPr bwMode="auto">
            <a:xfrm>
              <a:off x="2744" y="1250"/>
              <a:ext cx="28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5" name="Rectangle 52"/>
            <p:cNvSpPr>
              <a:spLocks noChangeArrowheads="1"/>
            </p:cNvSpPr>
            <p:nvPr/>
          </p:nvSpPr>
          <p:spPr bwMode="auto">
            <a:xfrm>
              <a:off x="2744" y="1250"/>
              <a:ext cx="284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8" name="Rectangle 53"/>
            <p:cNvSpPr>
              <a:spLocks noChangeArrowheads="1"/>
            </p:cNvSpPr>
            <p:nvPr/>
          </p:nvSpPr>
          <p:spPr bwMode="auto">
            <a:xfrm>
              <a:off x="5581" y="1250"/>
              <a:ext cx="4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9" name="Line 54"/>
            <p:cNvSpPr>
              <a:spLocks noChangeShapeType="1"/>
            </p:cNvSpPr>
            <p:nvPr/>
          </p:nvSpPr>
          <p:spPr bwMode="auto">
            <a:xfrm>
              <a:off x="2740" y="1250"/>
              <a:ext cx="0" cy="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0" name="Rectangle 55"/>
            <p:cNvSpPr>
              <a:spLocks noChangeArrowheads="1"/>
            </p:cNvSpPr>
            <p:nvPr/>
          </p:nvSpPr>
          <p:spPr bwMode="auto">
            <a:xfrm>
              <a:off x="2740" y="1250"/>
              <a:ext cx="4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1" name="Rectangle 56"/>
            <p:cNvSpPr>
              <a:spLocks noChangeArrowheads="1"/>
            </p:cNvSpPr>
            <p:nvPr/>
          </p:nvSpPr>
          <p:spPr bwMode="auto">
            <a:xfrm>
              <a:off x="3450" y="1250"/>
              <a:ext cx="4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2" name="Rectangle 57"/>
            <p:cNvSpPr>
              <a:spLocks noChangeArrowheads="1"/>
            </p:cNvSpPr>
            <p:nvPr/>
          </p:nvSpPr>
          <p:spPr bwMode="auto">
            <a:xfrm>
              <a:off x="3807" y="1250"/>
              <a:ext cx="4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3" name="Rectangle 58"/>
            <p:cNvSpPr>
              <a:spLocks noChangeArrowheads="1"/>
            </p:cNvSpPr>
            <p:nvPr/>
          </p:nvSpPr>
          <p:spPr bwMode="auto">
            <a:xfrm>
              <a:off x="4236" y="1250"/>
              <a:ext cx="4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4" name="Rectangle 59"/>
            <p:cNvSpPr>
              <a:spLocks noChangeArrowheads="1"/>
            </p:cNvSpPr>
            <p:nvPr/>
          </p:nvSpPr>
          <p:spPr bwMode="auto">
            <a:xfrm>
              <a:off x="4664" y="1250"/>
              <a:ext cx="4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5" name="Rectangle 60"/>
            <p:cNvSpPr>
              <a:spLocks noChangeArrowheads="1"/>
            </p:cNvSpPr>
            <p:nvPr/>
          </p:nvSpPr>
          <p:spPr bwMode="auto">
            <a:xfrm>
              <a:off x="5093" y="1250"/>
              <a:ext cx="3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6" name="Line 61"/>
            <p:cNvSpPr>
              <a:spLocks noChangeShapeType="1"/>
            </p:cNvSpPr>
            <p:nvPr/>
          </p:nvSpPr>
          <p:spPr bwMode="auto">
            <a:xfrm>
              <a:off x="2744" y="1375"/>
              <a:ext cx="28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7" name="Rectangle 62"/>
            <p:cNvSpPr>
              <a:spLocks noChangeArrowheads="1"/>
            </p:cNvSpPr>
            <p:nvPr/>
          </p:nvSpPr>
          <p:spPr bwMode="auto">
            <a:xfrm>
              <a:off x="2744" y="1375"/>
              <a:ext cx="2841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8" name="Line 63"/>
            <p:cNvSpPr>
              <a:spLocks noChangeShapeType="1"/>
            </p:cNvSpPr>
            <p:nvPr/>
          </p:nvSpPr>
          <p:spPr bwMode="auto">
            <a:xfrm>
              <a:off x="5581" y="1254"/>
              <a:ext cx="0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9" name="Rectangle 64"/>
            <p:cNvSpPr>
              <a:spLocks noChangeArrowheads="1"/>
            </p:cNvSpPr>
            <p:nvPr/>
          </p:nvSpPr>
          <p:spPr bwMode="auto">
            <a:xfrm>
              <a:off x="5581" y="1254"/>
              <a:ext cx="4" cy="1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0" name="Line 65"/>
            <p:cNvSpPr>
              <a:spLocks noChangeShapeType="1"/>
            </p:cNvSpPr>
            <p:nvPr/>
          </p:nvSpPr>
          <p:spPr bwMode="auto">
            <a:xfrm>
              <a:off x="2744" y="1499"/>
              <a:ext cx="28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1" name="Rectangle 66"/>
            <p:cNvSpPr>
              <a:spLocks noChangeArrowheads="1"/>
            </p:cNvSpPr>
            <p:nvPr/>
          </p:nvSpPr>
          <p:spPr bwMode="auto">
            <a:xfrm>
              <a:off x="2744" y="1499"/>
              <a:ext cx="284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2" name="Line 67"/>
            <p:cNvSpPr>
              <a:spLocks noChangeShapeType="1"/>
            </p:cNvSpPr>
            <p:nvPr/>
          </p:nvSpPr>
          <p:spPr bwMode="auto">
            <a:xfrm>
              <a:off x="2744" y="1624"/>
              <a:ext cx="28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3" name="Rectangle 68"/>
            <p:cNvSpPr>
              <a:spLocks noChangeArrowheads="1"/>
            </p:cNvSpPr>
            <p:nvPr/>
          </p:nvSpPr>
          <p:spPr bwMode="auto">
            <a:xfrm>
              <a:off x="2744" y="1624"/>
              <a:ext cx="284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4" name="Line 69"/>
            <p:cNvSpPr>
              <a:spLocks noChangeShapeType="1"/>
            </p:cNvSpPr>
            <p:nvPr/>
          </p:nvSpPr>
          <p:spPr bwMode="auto">
            <a:xfrm>
              <a:off x="2744" y="1748"/>
              <a:ext cx="28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5" name="Rectangle 70"/>
            <p:cNvSpPr>
              <a:spLocks noChangeArrowheads="1"/>
            </p:cNvSpPr>
            <p:nvPr/>
          </p:nvSpPr>
          <p:spPr bwMode="auto">
            <a:xfrm>
              <a:off x="2744" y="1748"/>
              <a:ext cx="284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6" name="Line 71"/>
            <p:cNvSpPr>
              <a:spLocks noChangeShapeType="1"/>
            </p:cNvSpPr>
            <p:nvPr/>
          </p:nvSpPr>
          <p:spPr bwMode="auto">
            <a:xfrm>
              <a:off x="2744" y="1873"/>
              <a:ext cx="28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7" name="Rectangle 72"/>
            <p:cNvSpPr>
              <a:spLocks noChangeArrowheads="1"/>
            </p:cNvSpPr>
            <p:nvPr/>
          </p:nvSpPr>
          <p:spPr bwMode="auto">
            <a:xfrm>
              <a:off x="2744" y="1873"/>
              <a:ext cx="284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8" name="Line 73"/>
            <p:cNvSpPr>
              <a:spLocks noChangeShapeType="1"/>
            </p:cNvSpPr>
            <p:nvPr/>
          </p:nvSpPr>
          <p:spPr bwMode="auto">
            <a:xfrm>
              <a:off x="2744" y="1998"/>
              <a:ext cx="28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9" name="Rectangle 74"/>
            <p:cNvSpPr>
              <a:spLocks noChangeArrowheads="1"/>
            </p:cNvSpPr>
            <p:nvPr/>
          </p:nvSpPr>
          <p:spPr bwMode="auto">
            <a:xfrm>
              <a:off x="2744" y="1998"/>
              <a:ext cx="2841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0" name="Line 75"/>
            <p:cNvSpPr>
              <a:spLocks noChangeShapeType="1"/>
            </p:cNvSpPr>
            <p:nvPr/>
          </p:nvSpPr>
          <p:spPr bwMode="auto">
            <a:xfrm>
              <a:off x="2740" y="1375"/>
              <a:ext cx="0" cy="7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1" name="Rectangle 76"/>
            <p:cNvSpPr>
              <a:spLocks noChangeArrowheads="1"/>
            </p:cNvSpPr>
            <p:nvPr/>
          </p:nvSpPr>
          <p:spPr bwMode="auto">
            <a:xfrm>
              <a:off x="2740" y="1375"/>
              <a:ext cx="4" cy="7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2" name="Rectangle 77"/>
            <p:cNvSpPr>
              <a:spLocks noChangeArrowheads="1"/>
            </p:cNvSpPr>
            <p:nvPr/>
          </p:nvSpPr>
          <p:spPr bwMode="auto">
            <a:xfrm>
              <a:off x="3041" y="1250"/>
              <a:ext cx="3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3" name="Rectangle 78"/>
            <p:cNvSpPr>
              <a:spLocks noChangeArrowheads="1"/>
            </p:cNvSpPr>
            <p:nvPr/>
          </p:nvSpPr>
          <p:spPr bwMode="auto">
            <a:xfrm>
              <a:off x="3341" y="1250"/>
              <a:ext cx="4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4" name="Line 79"/>
            <p:cNvSpPr>
              <a:spLocks noChangeShapeType="1"/>
            </p:cNvSpPr>
            <p:nvPr/>
          </p:nvSpPr>
          <p:spPr bwMode="auto">
            <a:xfrm>
              <a:off x="3450" y="1378"/>
              <a:ext cx="0" cy="7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5" name="Rectangle 80"/>
            <p:cNvSpPr>
              <a:spLocks noChangeArrowheads="1"/>
            </p:cNvSpPr>
            <p:nvPr/>
          </p:nvSpPr>
          <p:spPr bwMode="auto">
            <a:xfrm>
              <a:off x="3450" y="1378"/>
              <a:ext cx="4" cy="7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6" name="Line 81"/>
            <p:cNvSpPr>
              <a:spLocks noChangeShapeType="1"/>
            </p:cNvSpPr>
            <p:nvPr/>
          </p:nvSpPr>
          <p:spPr bwMode="auto">
            <a:xfrm>
              <a:off x="3807" y="1378"/>
              <a:ext cx="0" cy="7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7" name="Rectangle 82"/>
            <p:cNvSpPr>
              <a:spLocks noChangeArrowheads="1"/>
            </p:cNvSpPr>
            <p:nvPr/>
          </p:nvSpPr>
          <p:spPr bwMode="auto">
            <a:xfrm>
              <a:off x="3807" y="1378"/>
              <a:ext cx="4" cy="7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8" name="Line 83"/>
            <p:cNvSpPr>
              <a:spLocks noChangeShapeType="1"/>
            </p:cNvSpPr>
            <p:nvPr/>
          </p:nvSpPr>
          <p:spPr bwMode="auto">
            <a:xfrm>
              <a:off x="4236" y="1378"/>
              <a:ext cx="0" cy="7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9" name="Rectangle 84"/>
            <p:cNvSpPr>
              <a:spLocks noChangeArrowheads="1"/>
            </p:cNvSpPr>
            <p:nvPr/>
          </p:nvSpPr>
          <p:spPr bwMode="auto">
            <a:xfrm>
              <a:off x="4236" y="1378"/>
              <a:ext cx="4" cy="7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0" name="Line 85"/>
            <p:cNvSpPr>
              <a:spLocks noChangeShapeType="1"/>
            </p:cNvSpPr>
            <p:nvPr/>
          </p:nvSpPr>
          <p:spPr bwMode="auto">
            <a:xfrm>
              <a:off x="4664" y="1378"/>
              <a:ext cx="0" cy="7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1" name="Rectangle 86"/>
            <p:cNvSpPr>
              <a:spLocks noChangeArrowheads="1"/>
            </p:cNvSpPr>
            <p:nvPr/>
          </p:nvSpPr>
          <p:spPr bwMode="auto">
            <a:xfrm>
              <a:off x="4664" y="1378"/>
              <a:ext cx="4" cy="7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2" name="Line 87"/>
            <p:cNvSpPr>
              <a:spLocks noChangeShapeType="1"/>
            </p:cNvSpPr>
            <p:nvPr/>
          </p:nvSpPr>
          <p:spPr bwMode="auto">
            <a:xfrm>
              <a:off x="5093" y="1378"/>
              <a:ext cx="0" cy="7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3" name="Rectangle 88"/>
            <p:cNvSpPr>
              <a:spLocks noChangeArrowheads="1"/>
            </p:cNvSpPr>
            <p:nvPr/>
          </p:nvSpPr>
          <p:spPr bwMode="auto">
            <a:xfrm>
              <a:off x="5093" y="1378"/>
              <a:ext cx="3" cy="7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4" name="Line 89"/>
            <p:cNvSpPr>
              <a:spLocks noChangeShapeType="1"/>
            </p:cNvSpPr>
            <p:nvPr/>
          </p:nvSpPr>
          <p:spPr bwMode="auto">
            <a:xfrm>
              <a:off x="2744" y="2122"/>
              <a:ext cx="28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5" name="Rectangle 90"/>
            <p:cNvSpPr>
              <a:spLocks noChangeArrowheads="1"/>
            </p:cNvSpPr>
            <p:nvPr/>
          </p:nvSpPr>
          <p:spPr bwMode="auto">
            <a:xfrm>
              <a:off x="2744" y="2122"/>
              <a:ext cx="284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6" name="Line 91"/>
            <p:cNvSpPr>
              <a:spLocks noChangeShapeType="1"/>
            </p:cNvSpPr>
            <p:nvPr/>
          </p:nvSpPr>
          <p:spPr bwMode="auto">
            <a:xfrm>
              <a:off x="5581" y="1378"/>
              <a:ext cx="0" cy="7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7" name="Rectangle 92"/>
            <p:cNvSpPr>
              <a:spLocks noChangeArrowheads="1"/>
            </p:cNvSpPr>
            <p:nvPr/>
          </p:nvSpPr>
          <p:spPr bwMode="auto">
            <a:xfrm>
              <a:off x="5581" y="1378"/>
              <a:ext cx="4" cy="7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8" name="Line 93"/>
            <p:cNvSpPr>
              <a:spLocks noChangeShapeType="1"/>
            </p:cNvSpPr>
            <p:nvPr/>
          </p:nvSpPr>
          <p:spPr bwMode="auto">
            <a:xfrm>
              <a:off x="2740" y="212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9" name="Rectangle 94"/>
            <p:cNvSpPr>
              <a:spLocks noChangeArrowheads="1"/>
            </p:cNvSpPr>
            <p:nvPr/>
          </p:nvSpPr>
          <p:spPr bwMode="auto">
            <a:xfrm>
              <a:off x="2740" y="2126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0" name="Line 95"/>
            <p:cNvSpPr>
              <a:spLocks noChangeShapeType="1"/>
            </p:cNvSpPr>
            <p:nvPr/>
          </p:nvSpPr>
          <p:spPr bwMode="auto">
            <a:xfrm>
              <a:off x="3041" y="212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1" name="Rectangle 96"/>
            <p:cNvSpPr>
              <a:spLocks noChangeArrowheads="1"/>
            </p:cNvSpPr>
            <p:nvPr/>
          </p:nvSpPr>
          <p:spPr bwMode="auto">
            <a:xfrm>
              <a:off x="3041" y="2126"/>
              <a:ext cx="3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2" name="Line 97"/>
            <p:cNvSpPr>
              <a:spLocks noChangeShapeType="1"/>
            </p:cNvSpPr>
            <p:nvPr/>
          </p:nvSpPr>
          <p:spPr bwMode="auto">
            <a:xfrm>
              <a:off x="3341" y="212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3" name="Rectangle 98"/>
            <p:cNvSpPr>
              <a:spLocks noChangeArrowheads="1"/>
            </p:cNvSpPr>
            <p:nvPr/>
          </p:nvSpPr>
          <p:spPr bwMode="auto">
            <a:xfrm>
              <a:off x="3341" y="2126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4" name="Line 99"/>
            <p:cNvSpPr>
              <a:spLocks noChangeShapeType="1"/>
            </p:cNvSpPr>
            <p:nvPr/>
          </p:nvSpPr>
          <p:spPr bwMode="auto">
            <a:xfrm>
              <a:off x="3450" y="212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5" name="Rectangle 100"/>
            <p:cNvSpPr>
              <a:spLocks noChangeArrowheads="1"/>
            </p:cNvSpPr>
            <p:nvPr/>
          </p:nvSpPr>
          <p:spPr bwMode="auto">
            <a:xfrm>
              <a:off x="3450" y="2126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6" name="Line 101"/>
            <p:cNvSpPr>
              <a:spLocks noChangeShapeType="1"/>
            </p:cNvSpPr>
            <p:nvPr/>
          </p:nvSpPr>
          <p:spPr bwMode="auto">
            <a:xfrm>
              <a:off x="3807" y="212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7" name="Rectangle 102"/>
            <p:cNvSpPr>
              <a:spLocks noChangeArrowheads="1"/>
            </p:cNvSpPr>
            <p:nvPr/>
          </p:nvSpPr>
          <p:spPr bwMode="auto">
            <a:xfrm>
              <a:off x="3807" y="2126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8" name="Line 103"/>
            <p:cNvSpPr>
              <a:spLocks noChangeShapeType="1"/>
            </p:cNvSpPr>
            <p:nvPr/>
          </p:nvSpPr>
          <p:spPr bwMode="auto">
            <a:xfrm>
              <a:off x="4236" y="212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9" name="Rectangle 104"/>
            <p:cNvSpPr>
              <a:spLocks noChangeArrowheads="1"/>
            </p:cNvSpPr>
            <p:nvPr/>
          </p:nvSpPr>
          <p:spPr bwMode="auto">
            <a:xfrm>
              <a:off x="4236" y="2126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0" name="Line 105"/>
            <p:cNvSpPr>
              <a:spLocks noChangeShapeType="1"/>
            </p:cNvSpPr>
            <p:nvPr/>
          </p:nvSpPr>
          <p:spPr bwMode="auto">
            <a:xfrm>
              <a:off x="4664" y="212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1" name="Rectangle 106"/>
            <p:cNvSpPr>
              <a:spLocks noChangeArrowheads="1"/>
            </p:cNvSpPr>
            <p:nvPr/>
          </p:nvSpPr>
          <p:spPr bwMode="auto">
            <a:xfrm>
              <a:off x="4664" y="2126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2" name="Line 107"/>
            <p:cNvSpPr>
              <a:spLocks noChangeShapeType="1"/>
            </p:cNvSpPr>
            <p:nvPr/>
          </p:nvSpPr>
          <p:spPr bwMode="auto">
            <a:xfrm>
              <a:off x="5093" y="212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3" name="Rectangle 108"/>
            <p:cNvSpPr>
              <a:spLocks noChangeArrowheads="1"/>
            </p:cNvSpPr>
            <p:nvPr/>
          </p:nvSpPr>
          <p:spPr bwMode="auto">
            <a:xfrm>
              <a:off x="5093" y="2126"/>
              <a:ext cx="3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4" name="Line 109"/>
            <p:cNvSpPr>
              <a:spLocks noChangeShapeType="1"/>
            </p:cNvSpPr>
            <p:nvPr/>
          </p:nvSpPr>
          <p:spPr bwMode="auto">
            <a:xfrm>
              <a:off x="5581" y="212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5" name="Rectangle 110"/>
            <p:cNvSpPr>
              <a:spLocks noChangeArrowheads="1"/>
            </p:cNvSpPr>
            <p:nvPr/>
          </p:nvSpPr>
          <p:spPr bwMode="auto">
            <a:xfrm>
              <a:off x="5581" y="2126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6" name="Line 111"/>
            <p:cNvSpPr>
              <a:spLocks noChangeShapeType="1"/>
            </p:cNvSpPr>
            <p:nvPr/>
          </p:nvSpPr>
          <p:spPr bwMode="auto">
            <a:xfrm>
              <a:off x="5585" y="125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7" name="Rectangle 112"/>
            <p:cNvSpPr>
              <a:spLocks noChangeArrowheads="1"/>
            </p:cNvSpPr>
            <p:nvPr/>
          </p:nvSpPr>
          <p:spPr bwMode="auto">
            <a:xfrm>
              <a:off x="5585" y="1250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8" name="Line 113"/>
            <p:cNvSpPr>
              <a:spLocks noChangeShapeType="1"/>
            </p:cNvSpPr>
            <p:nvPr/>
          </p:nvSpPr>
          <p:spPr bwMode="auto">
            <a:xfrm>
              <a:off x="5585" y="137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9" name="Rectangle 114"/>
            <p:cNvSpPr>
              <a:spLocks noChangeArrowheads="1"/>
            </p:cNvSpPr>
            <p:nvPr/>
          </p:nvSpPr>
          <p:spPr bwMode="auto">
            <a:xfrm>
              <a:off x="5585" y="1375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0" name="Line 115"/>
            <p:cNvSpPr>
              <a:spLocks noChangeShapeType="1"/>
            </p:cNvSpPr>
            <p:nvPr/>
          </p:nvSpPr>
          <p:spPr bwMode="auto">
            <a:xfrm>
              <a:off x="5585" y="149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1" name="Rectangle 116"/>
            <p:cNvSpPr>
              <a:spLocks noChangeArrowheads="1"/>
            </p:cNvSpPr>
            <p:nvPr/>
          </p:nvSpPr>
          <p:spPr bwMode="auto">
            <a:xfrm>
              <a:off x="5585" y="1499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2" name="Line 117"/>
            <p:cNvSpPr>
              <a:spLocks noChangeShapeType="1"/>
            </p:cNvSpPr>
            <p:nvPr/>
          </p:nvSpPr>
          <p:spPr bwMode="auto">
            <a:xfrm>
              <a:off x="5585" y="162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3" name="Rectangle 118"/>
            <p:cNvSpPr>
              <a:spLocks noChangeArrowheads="1"/>
            </p:cNvSpPr>
            <p:nvPr/>
          </p:nvSpPr>
          <p:spPr bwMode="auto">
            <a:xfrm>
              <a:off x="5585" y="1624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4" name="Line 119"/>
            <p:cNvSpPr>
              <a:spLocks noChangeShapeType="1"/>
            </p:cNvSpPr>
            <p:nvPr/>
          </p:nvSpPr>
          <p:spPr bwMode="auto">
            <a:xfrm>
              <a:off x="5585" y="174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5" name="Rectangle 120"/>
            <p:cNvSpPr>
              <a:spLocks noChangeArrowheads="1"/>
            </p:cNvSpPr>
            <p:nvPr/>
          </p:nvSpPr>
          <p:spPr bwMode="auto">
            <a:xfrm>
              <a:off x="5585" y="1748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6" name="Line 121"/>
            <p:cNvSpPr>
              <a:spLocks noChangeShapeType="1"/>
            </p:cNvSpPr>
            <p:nvPr/>
          </p:nvSpPr>
          <p:spPr bwMode="auto">
            <a:xfrm>
              <a:off x="5585" y="187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7" name="Rectangle 122"/>
            <p:cNvSpPr>
              <a:spLocks noChangeArrowheads="1"/>
            </p:cNvSpPr>
            <p:nvPr/>
          </p:nvSpPr>
          <p:spPr bwMode="auto">
            <a:xfrm>
              <a:off x="5585" y="1873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8" name="Line 123"/>
            <p:cNvSpPr>
              <a:spLocks noChangeShapeType="1"/>
            </p:cNvSpPr>
            <p:nvPr/>
          </p:nvSpPr>
          <p:spPr bwMode="auto">
            <a:xfrm>
              <a:off x="5585" y="199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9" name="Rectangle 124"/>
            <p:cNvSpPr>
              <a:spLocks noChangeArrowheads="1"/>
            </p:cNvSpPr>
            <p:nvPr/>
          </p:nvSpPr>
          <p:spPr bwMode="auto">
            <a:xfrm>
              <a:off x="5585" y="1998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0" name="Line 125"/>
            <p:cNvSpPr>
              <a:spLocks noChangeShapeType="1"/>
            </p:cNvSpPr>
            <p:nvPr/>
          </p:nvSpPr>
          <p:spPr bwMode="auto">
            <a:xfrm>
              <a:off x="5585" y="212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1" name="Rectangle 126"/>
            <p:cNvSpPr>
              <a:spLocks noChangeArrowheads="1"/>
            </p:cNvSpPr>
            <p:nvPr/>
          </p:nvSpPr>
          <p:spPr bwMode="auto">
            <a:xfrm>
              <a:off x="5585" y="2122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2" name="Rectangle 127"/>
            <p:cNvSpPr>
              <a:spLocks noChangeArrowheads="1"/>
            </p:cNvSpPr>
            <p:nvPr/>
          </p:nvSpPr>
          <p:spPr bwMode="auto">
            <a:xfrm>
              <a:off x="5577" y="1122"/>
              <a:ext cx="12" cy="1083"/>
            </a:xfrm>
            <a:prstGeom prst="rect">
              <a:avLst/>
            </a:prstGeom>
            <a:solidFill>
              <a:srgbClr val="000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243" name="Group 130"/>
          <p:cNvGrpSpPr>
            <a:grpSpLocks noChangeAspect="1"/>
          </p:cNvGrpSpPr>
          <p:nvPr/>
        </p:nvGrpSpPr>
        <p:grpSpPr bwMode="auto">
          <a:xfrm>
            <a:off x="4061069" y="4027135"/>
            <a:ext cx="4524375" cy="500062"/>
            <a:chOff x="2739" y="2179"/>
            <a:chExt cx="2850" cy="315"/>
          </a:xfrm>
        </p:grpSpPr>
        <p:sp>
          <p:nvSpPr>
            <p:cNvPr id="244" name="AutoShape 129"/>
            <p:cNvSpPr>
              <a:spLocks noChangeAspect="1" noChangeArrowheads="1" noTextEdit="1"/>
            </p:cNvSpPr>
            <p:nvPr/>
          </p:nvSpPr>
          <p:spPr bwMode="auto">
            <a:xfrm>
              <a:off x="2739" y="2179"/>
              <a:ext cx="284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5" name="Rectangle 131"/>
            <p:cNvSpPr>
              <a:spLocks noChangeArrowheads="1"/>
            </p:cNvSpPr>
            <p:nvPr/>
          </p:nvSpPr>
          <p:spPr bwMode="auto">
            <a:xfrm>
              <a:off x="2739" y="2297"/>
              <a:ext cx="714" cy="17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6" name="Rectangle 132"/>
            <p:cNvSpPr>
              <a:spLocks noChangeArrowheads="1"/>
            </p:cNvSpPr>
            <p:nvPr/>
          </p:nvSpPr>
          <p:spPr bwMode="auto">
            <a:xfrm>
              <a:off x="3483" y="2183"/>
              <a:ext cx="16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S (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7" name="Rectangle 133"/>
            <p:cNvSpPr>
              <a:spLocks noChangeArrowheads="1"/>
            </p:cNvSpPr>
            <p:nvPr/>
          </p:nvSpPr>
          <p:spPr bwMode="auto">
            <a:xfrm>
              <a:off x="3592" y="2198"/>
              <a:ext cx="22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2019)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8" name="Rectangle 134"/>
            <p:cNvSpPr>
              <a:spLocks noChangeArrowheads="1"/>
            </p:cNvSpPr>
            <p:nvPr/>
          </p:nvSpPr>
          <p:spPr bwMode="auto">
            <a:xfrm>
              <a:off x="3874" y="2183"/>
              <a:ext cx="16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S (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9" name="Rectangle 135"/>
            <p:cNvSpPr>
              <a:spLocks noChangeArrowheads="1"/>
            </p:cNvSpPr>
            <p:nvPr/>
          </p:nvSpPr>
          <p:spPr bwMode="auto">
            <a:xfrm>
              <a:off x="3983" y="2198"/>
              <a:ext cx="22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2020)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0" name="Rectangle 136"/>
            <p:cNvSpPr>
              <a:spLocks noChangeArrowheads="1"/>
            </p:cNvSpPr>
            <p:nvPr/>
          </p:nvSpPr>
          <p:spPr bwMode="auto">
            <a:xfrm>
              <a:off x="4303" y="2183"/>
              <a:ext cx="16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S (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1" name="Rectangle 137"/>
            <p:cNvSpPr>
              <a:spLocks noChangeArrowheads="1"/>
            </p:cNvSpPr>
            <p:nvPr/>
          </p:nvSpPr>
          <p:spPr bwMode="auto">
            <a:xfrm>
              <a:off x="4412" y="2198"/>
              <a:ext cx="22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2021)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2" name="Rectangle 138"/>
            <p:cNvSpPr>
              <a:spLocks noChangeArrowheads="1"/>
            </p:cNvSpPr>
            <p:nvPr/>
          </p:nvSpPr>
          <p:spPr bwMode="auto">
            <a:xfrm>
              <a:off x="4732" y="2183"/>
              <a:ext cx="16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S (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3" name="Rectangle 139"/>
            <p:cNvSpPr>
              <a:spLocks noChangeArrowheads="1"/>
            </p:cNvSpPr>
            <p:nvPr/>
          </p:nvSpPr>
          <p:spPr bwMode="auto">
            <a:xfrm>
              <a:off x="4841" y="2198"/>
              <a:ext cx="22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2022)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4" name="Rectangle 140"/>
            <p:cNvSpPr>
              <a:spLocks noChangeArrowheads="1"/>
            </p:cNvSpPr>
            <p:nvPr/>
          </p:nvSpPr>
          <p:spPr bwMode="auto">
            <a:xfrm>
              <a:off x="5153" y="2183"/>
              <a:ext cx="16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S (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5" name="Rectangle 141"/>
            <p:cNvSpPr>
              <a:spLocks noChangeArrowheads="1"/>
            </p:cNvSpPr>
            <p:nvPr/>
          </p:nvSpPr>
          <p:spPr bwMode="auto">
            <a:xfrm>
              <a:off x="5262" y="2187"/>
              <a:ext cx="32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TOTAL)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6" name="Rectangle 142"/>
            <p:cNvSpPr>
              <a:spLocks noChangeArrowheads="1"/>
            </p:cNvSpPr>
            <p:nvPr/>
          </p:nvSpPr>
          <p:spPr bwMode="auto">
            <a:xfrm>
              <a:off x="3483" y="2327"/>
              <a:ext cx="31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88.000 €</a:t>
              </a: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7" name="Rectangle 143"/>
            <p:cNvSpPr>
              <a:spLocks noChangeArrowheads="1"/>
            </p:cNvSpPr>
            <p:nvPr/>
          </p:nvSpPr>
          <p:spPr bwMode="auto">
            <a:xfrm>
              <a:off x="3867" y="2327"/>
              <a:ext cx="36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altLang="es-ES" sz="11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748</a:t>
              </a:r>
              <a:r>
                <a:rPr kumimoji="0" lang="es-ES" alt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.000 €</a:t>
              </a: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8" name="Rectangle 144"/>
            <p:cNvSpPr>
              <a:spLocks noChangeArrowheads="1"/>
            </p:cNvSpPr>
            <p:nvPr/>
          </p:nvSpPr>
          <p:spPr bwMode="auto">
            <a:xfrm>
              <a:off x="4295" y="2327"/>
              <a:ext cx="36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748.000 €</a:t>
              </a: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9" name="Rectangle 145"/>
            <p:cNvSpPr>
              <a:spLocks noChangeArrowheads="1"/>
            </p:cNvSpPr>
            <p:nvPr/>
          </p:nvSpPr>
          <p:spPr bwMode="auto">
            <a:xfrm>
              <a:off x="4724" y="2327"/>
              <a:ext cx="36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altLang="es-ES" sz="11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616</a:t>
              </a:r>
              <a:r>
                <a:rPr kumimoji="0" lang="es-ES" alt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.000 €</a:t>
              </a: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0" name="Rectangle 146"/>
            <p:cNvSpPr>
              <a:spLocks noChangeArrowheads="1"/>
            </p:cNvSpPr>
            <p:nvPr/>
          </p:nvSpPr>
          <p:spPr bwMode="auto">
            <a:xfrm>
              <a:off x="5145" y="2327"/>
              <a:ext cx="42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2.200.000 €</a:t>
              </a: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1" name="Rectangle 147"/>
            <p:cNvSpPr>
              <a:spLocks noChangeArrowheads="1"/>
            </p:cNvSpPr>
            <p:nvPr/>
          </p:nvSpPr>
          <p:spPr bwMode="auto">
            <a:xfrm>
              <a:off x="2754" y="2301"/>
              <a:ext cx="76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TOTAL todos los agentes 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2" name="Rectangle 148"/>
            <p:cNvSpPr>
              <a:spLocks noChangeArrowheads="1"/>
            </p:cNvSpPr>
            <p:nvPr/>
          </p:nvSpPr>
          <p:spPr bwMode="auto">
            <a:xfrm>
              <a:off x="2754" y="2388"/>
              <a:ext cx="50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subvencionados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3" name="Line 149"/>
            <p:cNvSpPr>
              <a:spLocks noChangeShapeType="1"/>
            </p:cNvSpPr>
            <p:nvPr/>
          </p:nvSpPr>
          <p:spPr bwMode="auto">
            <a:xfrm>
              <a:off x="2739" y="2297"/>
              <a:ext cx="0" cy="1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4" name="Rectangle 150"/>
            <p:cNvSpPr>
              <a:spLocks noChangeArrowheads="1"/>
            </p:cNvSpPr>
            <p:nvPr/>
          </p:nvSpPr>
          <p:spPr bwMode="auto">
            <a:xfrm>
              <a:off x="2739" y="2297"/>
              <a:ext cx="4" cy="17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5" name="Line 151"/>
            <p:cNvSpPr>
              <a:spLocks noChangeShapeType="1"/>
            </p:cNvSpPr>
            <p:nvPr/>
          </p:nvSpPr>
          <p:spPr bwMode="auto">
            <a:xfrm>
              <a:off x="3450" y="2301"/>
              <a:ext cx="0" cy="1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6" name="Rectangle 152"/>
            <p:cNvSpPr>
              <a:spLocks noChangeArrowheads="1"/>
            </p:cNvSpPr>
            <p:nvPr/>
          </p:nvSpPr>
          <p:spPr bwMode="auto">
            <a:xfrm>
              <a:off x="3450" y="2301"/>
              <a:ext cx="3" cy="1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7" name="Line 153"/>
            <p:cNvSpPr>
              <a:spLocks noChangeShapeType="1"/>
            </p:cNvSpPr>
            <p:nvPr/>
          </p:nvSpPr>
          <p:spPr bwMode="auto">
            <a:xfrm>
              <a:off x="3807" y="2301"/>
              <a:ext cx="0" cy="1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8" name="Rectangle 154"/>
            <p:cNvSpPr>
              <a:spLocks noChangeArrowheads="1"/>
            </p:cNvSpPr>
            <p:nvPr/>
          </p:nvSpPr>
          <p:spPr bwMode="auto">
            <a:xfrm>
              <a:off x="3807" y="2301"/>
              <a:ext cx="3" cy="1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9" name="Line 155"/>
            <p:cNvSpPr>
              <a:spLocks noChangeShapeType="1"/>
            </p:cNvSpPr>
            <p:nvPr/>
          </p:nvSpPr>
          <p:spPr bwMode="auto">
            <a:xfrm>
              <a:off x="4235" y="2301"/>
              <a:ext cx="0" cy="1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0" name="Rectangle 156"/>
            <p:cNvSpPr>
              <a:spLocks noChangeArrowheads="1"/>
            </p:cNvSpPr>
            <p:nvPr/>
          </p:nvSpPr>
          <p:spPr bwMode="auto">
            <a:xfrm>
              <a:off x="4235" y="2301"/>
              <a:ext cx="4" cy="1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1" name="Line 157"/>
            <p:cNvSpPr>
              <a:spLocks noChangeShapeType="1"/>
            </p:cNvSpPr>
            <p:nvPr/>
          </p:nvSpPr>
          <p:spPr bwMode="auto">
            <a:xfrm>
              <a:off x="4664" y="2301"/>
              <a:ext cx="0" cy="1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2" name="Rectangle 158"/>
            <p:cNvSpPr>
              <a:spLocks noChangeArrowheads="1"/>
            </p:cNvSpPr>
            <p:nvPr/>
          </p:nvSpPr>
          <p:spPr bwMode="auto">
            <a:xfrm>
              <a:off x="4664" y="2301"/>
              <a:ext cx="4" cy="1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3" name="Line 159"/>
            <p:cNvSpPr>
              <a:spLocks noChangeShapeType="1"/>
            </p:cNvSpPr>
            <p:nvPr/>
          </p:nvSpPr>
          <p:spPr bwMode="auto">
            <a:xfrm>
              <a:off x="5092" y="2301"/>
              <a:ext cx="0" cy="1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4" name="Rectangle 160"/>
            <p:cNvSpPr>
              <a:spLocks noChangeArrowheads="1"/>
            </p:cNvSpPr>
            <p:nvPr/>
          </p:nvSpPr>
          <p:spPr bwMode="auto">
            <a:xfrm>
              <a:off x="5092" y="2301"/>
              <a:ext cx="4" cy="1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5" name="Line 161"/>
            <p:cNvSpPr>
              <a:spLocks noChangeShapeType="1"/>
            </p:cNvSpPr>
            <p:nvPr/>
          </p:nvSpPr>
          <p:spPr bwMode="auto">
            <a:xfrm>
              <a:off x="5581" y="2301"/>
              <a:ext cx="0" cy="1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6" name="Rectangle 162"/>
            <p:cNvSpPr>
              <a:spLocks noChangeArrowheads="1"/>
            </p:cNvSpPr>
            <p:nvPr/>
          </p:nvSpPr>
          <p:spPr bwMode="auto">
            <a:xfrm>
              <a:off x="5581" y="2301"/>
              <a:ext cx="4" cy="1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7" name="Line 163"/>
            <p:cNvSpPr>
              <a:spLocks noChangeShapeType="1"/>
            </p:cNvSpPr>
            <p:nvPr/>
          </p:nvSpPr>
          <p:spPr bwMode="auto">
            <a:xfrm>
              <a:off x="2743" y="2297"/>
              <a:ext cx="28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8" name="Rectangle 164"/>
            <p:cNvSpPr>
              <a:spLocks noChangeArrowheads="1"/>
            </p:cNvSpPr>
            <p:nvPr/>
          </p:nvSpPr>
          <p:spPr bwMode="auto">
            <a:xfrm>
              <a:off x="2743" y="2297"/>
              <a:ext cx="284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9" name="Line 165"/>
            <p:cNvSpPr>
              <a:spLocks noChangeShapeType="1"/>
            </p:cNvSpPr>
            <p:nvPr/>
          </p:nvSpPr>
          <p:spPr bwMode="auto">
            <a:xfrm>
              <a:off x="2743" y="2464"/>
              <a:ext cx="28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0" name="Rectangle 166"/>
            <p:cNvSpPr>
              <a:spLocks noChangeArrowheads="1"/>
            </p:cNvSpPr>
            <p:nvPr/>
          </p:nvSpPr>
          <p:spPr bwMode="auto">
            <a:xfrm>
              <a:off x="2743" y="2464"/>
              <a:ext cx="284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81" name="9 CuadroTexto"/>
          <p:cNvSpPr txBox="1"/>
          <p:nvPr/>
        </p:nvSpPr>
        <p:spPr>
          <a:xfrm>
            <a:off x="865671" y="4581128"/>
            <a:ext cx="76142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u-ES" sz="1600" dirty="0" smtClean="0"/>
              <a:t>  (</a:t>
            </a:r>
            <a:r>
              <a:rPr lang="eu-ES" sz="1600" dirty="0" smtClean="0">
                <a:solidFill>
                  <a:srgbClr val="FF0000"/>
                </a:solidFill>
              </a:rPr>
              <a:t>*</a:t>
            </a:r>
            <a:r>
              <a:rPr lang="eu-ES" sz="16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u-ES" sz="1400" dirty="0" smtClean="0"/>
              <a:t>Las </a:t>
            </a:r>
            <a:r>
              <a:rPr lang="eu-ES" sz="1400" dirty="0" err="1" smtClean="0"/>
              <a:t>cantidades</a:t>
            </a:r>
            <a:r>
              <a:rPr lang="eu-ES" sz="1400" dirty="0" smtClean="0"/>
              <a:t> </a:t>
            </a:r>
            <a:r>
              <a:rPr lang="eu-ES" sz="1400" dirty="0" err="1" smtClean="0"/>
              <a:t>solicitadas</a:t>
            </a:r>
            <a:r>
              <a:rPr lang="eu-ES" sz="1400" dirty="0" smtClean="0"/>
              <a:t> para </a:t>
            </a:r>
            <a:r>
              <a:rPr lang="eu-ES" sz="1400" dirty="0" err="1" smtClean="0"/>
              <a:t>el</a:t>
            </a:r>
            <a:r>
              <a:rPr lang="eu-ES" sz="1400" dirty="0" smtClean="0"/>
              <a:t> </a:t>
            </a:r>
            <a:r>
              <a:rPr lang="eu-ES" sz="1400" dirty="0" err="1" smtClean="0"/>
              <a:t>primer</a:t>
            </a:r>
            <a:r>
              <a:rPr lang="eu-ES" sz="1400" dirty="0" smtClean="0"/>
              <a:t> </a:t>
            </a:r>
            <a:r>
              <a:rPr lang="eu-ES" sz="1400" dirty="0" err="1" smtClean="0"/>
              <a:t>año</a:t>
            </a:r>
            <a:r>
              <a:rPr lang="eu-ES" sz="1400" dirty="0" smtClean="0"/>
              <a:t> (2020) </a:t>
            </a:r>
            <a:r>
              <a:rPr lang="eu-ES" sz="1400" dirty="0" err="1" smtClean="0"/>
              <a:t>deberán</a:t>
            </a:r>
            <a:r>
              <a:rPr lang="eu-ES" sz="1400" dirty="0" smtClean="0"/>
              <a:t> </a:t>
            </a:r>
            <a:r>
              <a:rPr lang="eu-ES" sz="1400" dirty="0" err="1" smtClean="0"/>
              <a:t>ser</a:t>
            </a:r>
            <a:r>
              <a:rPr lang="eu-ES" sz="1400" dirty="0" smtClean="0"/>
              <a:t> </a:t>
            </a:r>
            <a:r>
              <a:rPr lang="eu-ES" sz="1400" dirty="0" err="1" smtClean="0"/>
              <a:t>moderadas</a:t>
            </a:r>
            <a:r>
              <a:rPr lang="eu-ES" sz="1400" dirty="0" smtClean="0"/>
              <a:t>, </a:t>
            </a:r>
            <a:r>
              <a:rPr lang="eu-ES" sz="1400" dirty="0" err="1" smtClean="0"/>
              <a:t>pero</a:t>
            </a:r>
            <a:r>
              <a:rPr lang="eu-ES" sz="1400" dirty="0" smtClean="0"/>
              <a:t> no 0€. Se </a:t>
            </a:r>
            <a:r>
              <a:rPr lang="eu-ES" sz="1400" dirty="0" err="1" smtClean="0"/>
              <a:t>sugiere</a:t>
            </a:r>
            <a:r>
              <a:rPr lang="eu-ES" sz="1400" dirty="0" smtClean="0"/>
              <a:t> </a:t>
            </a:r>
            <a:r>
              <a:rPr lang="eu-ES" sz="1400" dirty="0" err="1" smtClean="0"/>
              <a:t>un</a:t>
            </a:r>
            <a:r>
              <a:rPr lang="eu-ES" sz="1400" dirty="0" smtClean="0"/>
              <a:t> </a:t>
            </a:r>
            <a:r>
              <a:rPr lang="eu-ES" sz="1400" dirty="0" err="1" smtClean="0"/>
              <a:t>mínimo</a:t>
            </a:r>
            <a:r>
              <a:rPr lang="eu-ES" sz="1400" dirty="0" smtClean="0"/>
              <a:t> de 3.000 € y </a:t>
            </a:r>
            <a:r>
              <a:rPr lang="eu-ES" sz="1400" dirty="0" err="1" smtClean="0"/>
              <a:t>un</a:t>
            </a:r>
            <a:r>
              <a:rPr lang="eu-ES" sz="1400" dirty="0" smtClean="0"/>
              <a:t> </a:t>
            </a:r>
            <a:r>
              <a:rPr lang="eu-ES" sz="1400" dirty="0" err="1" smtClean="0"/>
              <a:t>máximo</a:t>
            </a:r>
            <a:r>
              <a:rPr lang="eu-ES" sz="1400" dirty="0" smtClean="0"/>
              <a:t> de 5.000 €.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u-ES" sz="1400" dirty="0" err="1" smtClean="0"/>
              <a:t>En</a:t>
            </a:r>
            <a:r>
              <a:rPr lang="eu-ES" sz="1400" dirty="0" smtClean="0"/>
              <a:t> la </a:t>
            </a:r>
            <a:r>
              <a:rPr lang="eu-ES" sz="1400" dirty="0" err="1" smtClean="0"/>
              <a:t>convocatoria</a:t>
            </a:r>
            <a:r>
              <a:rPr lang="eu-ES" sz="1400" dirty="0" smtClean="0"/>
              <a:t> 2019 no se </a:t>
            </a:r>
            <a:r>
              <a:rPr lang="eu-ES" sz="1400" dirty="0" err="1" smtClean="0"/>
              <a:t>pudieron</a:t>
            </a:r>
            <a:r>
              <a:rPr lang="eu-ES" sz="1400" dirty="0" smtClean="0"/>
              <a:t> </a:t>
            </a:r>
            <a:r>
              <a:rPr lang="eu-ES" sz="1400" dirty="0" err="1" smtClean="0"/>
              <a:t>distribuir</a:t>
            </a:r>
            <a:r>
              <a:rPr lang="eu-ES" sz="1400" dirty="0" smtClean="0"/>
              <a:t> 14.542€ </a:t>
            </a:r>
            <a:r>
              <a:rPr lang="eu-ES" sz="1400" dirty="0" err="1" smtClean="0"/>
              <a:t>porque</a:t>
            </a:r>
            <a:r>
              <a:rPr lang="eu-ES" sz="1400" dirty="0" smtClean="0"/>
              <a:t> </a:t>
            </a:r>
            <a:r>
              <a:rPr lang="eu-ES" sz="1400" dirty="0" err="1" smtClean="0"/>
              <a:t>las</a:t>
            </a:r>
            <a:r>
              <a:rPr lang="eu-ES" sz="1400" dirty="0" smtClean="0"/>
              <a:t> </a:t>
            </a:r>
            <a:r>
              <a:rPr lang="eu-ES" sz="1400" dirty="0" err="1" smtClean="0"/>
              <a:t>solicitudes</a:t>
            </a:r>
            <a:r>
              <a:rPr lang="eu-ES" sz="1400" dirty="0" smtClean="0"/>
              <a:t> de </a:t>
            </a:r>
            <a:r>
              <a:rPr lang="eu-ES" sz="1400" dirty="0" err="1" smtClean="0"/>
              <a:t>financiación</a:t>
            </a:r>
            <a:r>
              <a:rPr lang="eu-ES" sz="1400" dirty="0" smtClean="0"/>
              <a:t> para </a:t>
            </a:r>
            <a:r>
              <a:rPr lang="eu-ES" sz="1400" dirty="0" err="1" smtClean="0"/>
              <a:t>esta</a:t>
            </a:r>
            <a:r>
              <a:rPr lang="eu-ES" sz="1400" dirty="0" smtClean="0"/>
              <a:t> </a:t>
            </a:r>
            <a:r>
              <a:rPr lang="eu-ES" sz="1400" dirty="0" err="1" smtClean="0"/>
              <a:t>primera</a:t>
            </a:r>
            <a:r>
              <a:rPr lang="eu-ES" sz="1400" dirty="0" smtClean="0"/>
              <a:t> </a:t>
            </a:r>
            <a:r>
              <a:rPr lang="eu-ES" sz="1400" dirty="0" err="1" smtClean="0"/>
              <a:t>anualidad</a:t>
            </a:r>
            <a:r>
              <a:rPr lang="eu-ES" sz="1400" dirty="0" smtClean="0"/>
              <a:t> de </a:t>
            </a:r>
            <a:r>
              <a:rPr lang="eu-ES" sz="1400" dirty="0" err="1" smtClean="0"/>
              <a:t>los</a:t>
            </a:r>
            <a:r>
              <a:rPr lang="eu-ES" sz="1400" dirty="0" smtClean="0"/>
              <a:t> </a:t>
            </a:r>
            <a:r>
              <a:rPr lang="eu-ES" sz="1400" dirty="0" err="1" smtClean="0"/>
              <a:t>proyectos</a:t>
            </a:r>
            <a:r>
              <a:rPr lang="eu-ES" sz="1400" dirty="0" smtClean="0"/>
              <a:t> </a:t>
            </a:r>
            <a:r>
              <a:rPr lang="eu-ES" sz="1400" dirty="0" err="1" smtClean="0"/>
              <a:t>finalmente</a:t>
            </a:r>
            <a:r>
              <a:rPr lang="eu-ES" sz="1400" dirty="0" smtClean="0"/>
              <a:t> </a:t>
            </a:r>
            <a:r>
              <a:rPr lang="eu-ES" sz="1400" dirty="0" err="1" smtClean="0"/>
              <a:t>seleccionados</a:t>
            </a:r>
            <a:r>
              <a:rPr lang="eu-ES" sz="1400" dirty="0" smtClean="0"/>
              <a:t> no </a:t>
            </a:r>
            <a:r>
              <a:rPr lang="eu-ES" sz="1400" dirty="0" err="1" smtClean="0"/>
              <a:t>alcanzaron</a:t>
            </a:r>
            <a:r>
              <a:rPr lang="eu-ES" sz="1400" dirty="0" smtClean="0"/>
              <a:t> la </a:t>
            </a:r>
            <a:r>
              <a:rPr lang="eu-ES" sz="1400" dirty="0" err="1" smtClean="0"/>
              <a:t>disponibilidad</a:t>
            </a:r>
            <a:r>
              <a:rPr lang="eu-ES" sz="1400" dirty="0" smtClean="0"/>
              <a:t> existente (80.000 €).</a:t>
            </a:r>
          </a:p>
        </p:txBody>
      </p:sp>
      <p:sp>
        <p:nvSpPr>
          <p:cNvPr id="282" name="9 CuadroTexto"/>
          <p:cNvSpPr txBox="1"/>
          <p:nvPr/>
        </p:nvSpPr>
        <p:spPr>
          <a:xfrm>
            <a:off x="280933" y="2282493"/>
            <a:ext cx="3663968" cy="164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u-ES" sz="1600" dirty="0" smtClean="0"/>
              <a:t>2020:     </a:t>
            </a:r>
            <a:r>
              <a:rPr lang="eu-ES" sz="1600" b="1" dirty="0" smtClean="0"/>
              <a:t>88.000</a:t>
            </a:r>
            <a:r>
              <a:rPr lang="eu-ES" sz="1600" dirty="0" smtClean="0"/>
              <a:t> </a:t>
            </a:r>
            <a:r>
              <a:rPr lang="eu-ES" sz="1600" dirty="0"/>
              <a:t>€ 	</a:t>
            </a:r>
            <a:r>
              <a:rPr lang="eu-ES" sz="1600" dirty="0" smtClean="0"/>
              <a:t>4%</a:t>
            </a:r>
            <a:r>
              <a:rPr lang="eu-ES" sz="1600" dirty="0" smtClean="0">
                <a:solidFill>
                  <a:srgbClr val="FF0000"/>
                </a:solidFill>
              </a:rPr>
              <a:t>*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u-ES" sz="1600" dirty="0" smtClean="0"/>
              <a:t>2021:   </a:t>
            </a:r>
            <a:r>
              <a:rPr lang="eu-ES" sz="1600" b="1" dirty="0" smtClean="0"/>
              <a:t>748.000</a:t>
            </a:r>
            <a:r>
              <a:rPr lang="eu-ES" sz="1600" dirty="0" smtClean="0"/>
              <a:t> €	34%</a:t>
            </a:r>
            <a:endParaRPr lang="eu-ES" sz="1600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u-ES" sz="1600" dirty="0" smtClean="0"/>
              <a:t>2022:   </a:t>
            </a:r>
            <a:r>
              <a:rPr lang="eu-ES" sz="1600" b="1" dirty="0" smtClean="0"/>
              <a:t>748.000</a:t>
            </a:r>
            <a:r>
              <a:rPr lang="eu-ES" sz="1600" dirty="0" smtClean="0"/>
              <a:t> €	34%</a:t>
            </a:r>
            <a:endParaRPr lang="eu-ES" sz="1600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u-ES" sz="1600" dirty="0" smtClean="0"/>
              <a:t>2023:   </a:t>
            </a:r>
            <a:r>
              <a:rPr lang="eu-ES" sz="1600" b="1" dirty="0" smtClean="0"/>
              <a:t>616.000</a:t>
            </a:r>
            <a:r>
              <a:rPr lang="eu-ES" sz="1600" dirty="0" smtClean="0"/>
              <a:t> €	28%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u-ES" sz="800" dirty="0"/>
          </a:p>
          <a:p>
            <a:pPr algn="just"/>
            <a:r>
              <a:rPr lang="eu-ES" dirty="0" smtClean="0"/>
              <a:t>            TOTAL: </a:t>
            </a:r>
            <a:r>
              <a:rPr lang="eu-ES" sz="1600" b="1" dirty="0" smtClean="0"/>
              <a:t>2.200.000</a:t>
            </a:r>
            <a:r>
              <a:rPr lang="eu-ES" sz="1600" dirty="0" smtClean="0"/>
              <a:t>€</a:t>
            </a:r>
            <a:endParaRPr lang="eu-ES" sz="1600" dirty="0"/>
          </a:p>
        </p:txBody>
      </p:sp>
    </p:spTree>
    <p:extLst>
      <p:ext uri="{BB962C8B-B14F-4D97-AF65-F5344CB8AC3E}">
        <p14:creationId xmlns:p14="http://schemas.microsoft.com/office/powerpoint/2010/main" val="23532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</a:t>
            </a:r>
            <a:r>
              <a:rPr lang="es-ES" sz="2800" dirty="0">
                <a:solidFill>
                  <a:schemeClr val="tx2"/>
                </a:solidFill>
              </a:rPr>
              <a:t>específicos: Promoción </a:t>
            </a:r>
            <a:r>
              <a:rPr lang="es-ES" sz="2800" dirty="0" smtClean="0">
                <a:solidFill>
                  <a:schemeClr val="tx2"/>
                </a:solidFill>
              </a:rPr>
              <a:t>(III)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5" name="TestuKoadroa 4"/>
          <p:cNvSpPr txBox="1"/>
          <p:nvPr/>
        </p:nvSpPr>
        <p:spPr>
          <a:xfrm>
            <a:off x="1403648" y="5630701"/>
            <a:ext cx="2476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C00000"/>
                </a:solidFill>
              </a:rPr>
              <a:t>FINANCIABLE si &gt; </a:t>
            </a:r>
            <a:r>
              <a:rPr lang="es-ES" sz="1200" b="1" dirty="0">
                <a:solidFill>
                  <a:srgbClr val="C00000"/>
                </a:solidFill>
              </a:rPr>
              <a:t>25</a:t>
            </a:r>
            <a:endParaRPr lang="es-ES" sz="1200" dirty="0"/>
          </a:p>
        </p:txBody>
      </p:sp>
      <p:sp>
        <p:nvSpPr>
          <p:cNvPr id="3" name="Laukizuzena 2"/>
          <p:cNvSpPr/>
          <p:nvPr/>
        </p:nvSpPr>
        <p:spPr>
          <a:xfrm>
            <a:off x="4202378" y="4048397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Laukizuzena 11"/>
          <p:cNvSpPr/>
          <p:nvPr/>
        </p:nvSpPr>
        <p:spPr>
          <a:xfrm>
            <a:off x="4202183" y="2320205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Laukizuzena 13"/>
          <p:cNvSpPr/>
          <p:nvPr/>
        </p:nvSpPr>
        <p:spPr>
          <a:xfrm>
            <a:off x="8245172" y="2505491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Laukizuzena 7"/>
          <p:cNvSpPr/>
          <p:nvPr/>
        </p:nvSpPr>
        <p:spPr>
          <a:xfrm>
            <a:off x="2699791" y="5917207"/>
            <a:ext cx="3412799" cy="464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dirty="0" smtClean="0">
                <a:solidFill>
                  <a:schemeClr val="tx1"/>
                </a:solidFill>
              </a:rPr>
              <a:t>TOTAL (</a:t>
            </a:r>
            <a:r>
              <a:rPr lang="eu-ES" dirty="0" err="1" smtClean="0">
                <a:solidFill>
                  <a:schemeClr val="tx1"/>
                </a:solidFill>
              </a:rPr>
              <a:t>máximo</a:t>
            </a:r>
            <a:r>
              <a:rPr lang="eu-ES" dirty="0" smtClean="0">
                <a:solidFill>
                  <a:schemeClr val="tx1"/>
                </a:solidFill>
              </a:rPr>
              <a:t> 100 </a:t>
            </a:r>
            <a:r>
              <a:rPr lang="eu-ES" dirty="0" err="1" smtClean="0">
                <a:solidFill>
                  <a:schemeClr val="tx1"/>
                </a:solidFill>
              </a:rPr>
              <a:t>puntos</a:t>
            </a:r>
            <a:r>
              <a:rPr lang="eu-ES" dirty="0" smtClean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Laukizuzena 17"/>
          <p:cNvSpPr/>
          <p:nvPr/>
        </p:nvSpPr>
        <p:spPr>
          <a:xfrm>
            <a:off x="4302777" y="5282633"/>
            <a:ext cx="286504" cy="29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stuKoadroa 6"/>
          <p:cNvSpPr txBox="1"/>
          <p:nvPr/>
        </p:nvSpPr>
        <p:spPr>
          <a:xfrm>
            <a:off x="1691679" y="5312908"/>
            <a:ext cx="2725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600" dirty="0" err="1" smtClean="0"/>
              <a:t>Subtotal</a:t>
            </a:r>
            <a:r>
              <a:rPr lang="eu-ES" sz="1600" dirty="0" smtClean="0"/>
              <a:t> (</a:t>
            </a:r>
            <a:r>
              <a:rPr lang="eu-ES" sz="1600" dirty="0" err="1" smtClean="0"/>
              <a:t>máx</a:t>
            </a:r>
            <a:r>
              <a:rPr lang="eu-ES" sz="1600" dirty="0" smtClean="0"/>
              <a:t>. 50 </a:t>
            </a:r>
            <a:r>
              <a:rPr lang="eu-ES" sz="1600" dirty="0" err="1" smtClean="0"/>
              <a:t>puntos</a:t>
            </a:r>
            <a:r>
              <a:rPr lang="eu-ES" sz="1600" dirty="0" smtClean="0"/>
              <a:t>) </a:t>
            </a:r>
            <a:endParaRPr lang="es-ES" sz="1600" dirty="0"/>
          </a:p>
        </p:txBody>
      </p:sp>
      <p:sp>
        <p:nvSpPr>
          <p:cNvPr id="26" name="Laukizuzena 25"/>
          <p:cNvSpPr/>
          <p:nvPr/>
        </p:nvSpPr>
        <p:spPr>
          <a:xfrm>
            <a:off x="5999329" y="6000344"/>
            <a:ext cx="781821" cy="352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zkerreko giltza 10"/>
          <p:cNvSpPr/>
          <p:nvPr/>
        </p:nvSpPr>
        <p:spPr>
          <a:xfrm rot="16200000">
            <a:off x="6332777" y="3757819"/>
            <a:ext cx="288032" cy="4061521"/>
          </a:xfrm>
          <a:prstGeom prst="leftBrace">
            <a:avLst>
              <a:gd name="adj1" fmla="val 8333"/>
              <a:gd name="adj2" fmla="val 47204"/>
            </a:avLst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Laukizuzen biribildua 16"/>
          <p:cNvSpPr/>
          <p:nvPr/>
        </p:nvSpPr>
        <p:spPr>
          <a:xfrm>
            <a:off x="395536" y="1423088"/>
            <a:ext cx="3809445" cy="3930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u-ES" dirty="0" err="1" smtClean="0">
                <a:solidFill>
                  <a:schemeClr val="tx1"/>
                </a:solidFill>
              </a:rPr>
              <a:t>Calidad</a:t>
            </a:r>
            <a:r>
              <a:rPr lang="eu-ES" dirty="0" smtClean="0">
                <a:solidFill>
                  <a:schemeClr val="tx1"/>
                </a:solidFill>
              </a:rPr>
              <a:t> </a:t>
            </a:r>
            <a:r>
              <a:rPr lang="eu-ES" dirty="0" err="1" smtClean="0">
                <a:solidFill>
                  <a:schemeClr val="tx1"/>
                </a:solidFill>
              </a:rPr>
              <a:t>cientifico</a:t>
            </a:r>
            <a:r>
              <a:rPr lang="eu-ES" dirty="0" err="1">
                <a:solidFill>
                  <a:schemeClr val="tx1"/>
                </a:solidFill>
              </a:rPr>
              <a:t>-</a:t>
            </a:r>
            <a:r>
              <a:rPr lang="eu-ES" dirty="0" err="1" smtClean="0">
                <a:solidFill>
                  <a:schemeClr val="tx1"/>
                </a:solidFill>
              </a:rPr>
              <a:t>técnica</a:t>
            </a:r>
            <a:r>
              <a:rPr lang="eu-ES" dirty="0" smtClean="0">
                <a:solidFill>
                  <a:schemeClr val="tx1"/>
                </a:solidFill>
              </a:rPr>
              <a:t> 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Laukizuzen biribildua 18"/>
          <p:cNvSpPr/>
          <p:nvPr/>
        </p:nvSpPr>
        <p:spPr>
          <a:xfrm>
            <a:off x="4860032" y="1417238"/>
            <a:ext cx="3832398" cy="3989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89000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solidFill>
                  <a:schemeClr val="tx1"/>
                </a:solidFill>
              </a:rPr>
              <a:t>Interés sanitario y estratégico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Laukizuzena 20"/>
          <p:cNvSpPr/>
          <p:nvPr/>
        </p:nvSpPr>
        <p:spPr>
          <a:xfrm>
            <a:off x="395536" y="1960165"/>
            <a:ext cx="4042873" cy="342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u-ES" sz="1600" b="1" dirty="0" smtClean="0"/>
              <a:t>CRITERIOS: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u-ES" sz="1600" b="1" dirty="0" smtClean="0"/>
              <a:t>a) </a:t>
            </a:r>
            <a:r>
              <a:rPr lang="eu-ES" sz="1600" b="1" dirty="0" err="1" smtClean="0"/>
              <a:t>Planteamiento</a:t>
            </a:r>
            <a:r>
              <a:rPr lang="eu-ES" sz="1600" b="1" dirty="0" smtClean="0"/>
              <a:t> </a:t>
            </a:r>
            <a:r>
              <a:rPr lang="eu-ES" sz="1600" b="1" dirty="0"/>
              <a:t>y </a:t>
            </a:r>
            <a:r>
              <a:rPr lang="eu-ES" sz="1600" b="1" dirty="0" err="1"/>
              <a:t>viabilidad</a:t>
            </a:r>
            <a:r>
              <a:rPr lang="eu-ES" sz="1600" b="1" dirty="0"/>
              <a:t> (</a:t>
            </a:r>
            <a:r>
              <a:rPr lang="eu-ES" sz="1600" b="1" dirty="0" err="1"/>
              <a:t>máx</a:t>
            </a:r>
            <a:r>
              <a:rPr lang="eu-ES" sz="1600" b="1" dirty="0"/>
              <a:t>. 35)</a:t>
            </a:r>
            <a:endParaRPr lang="es-ES" sz="1600" b="1" dirty="0"/>
          </a:p>
          <a:p>
            <a:pPr marL="180975" lvl="0" indent="-92075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400" dirty="0"/>
              <a:t>Claridad y pertinencia de los objetivos (máx. 5)</a:t>
            </a:r>
          </a:p>
          <a:p>
            <a:pPr marL="180975" lvl="0" indent="-92075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400" dirty="0" smtClean="0"/>
              <a:t>Aportación </a:t>
            </a:r>
            <a:r>
              <a:rPr lang="es-ES" sz="1400" dirty="0"/>
              <a:t>científico-técnica (máx. 10)</a:t>
            </a:r>
          </a:p>
          <a:p>
            <a:pPr marL="180975" lvl="0" indent="-92075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400" dirty="0"/>
              <a:t>Coherencia y eficacia del plan de trabajo (máx. 10</a:t>
            </a:r>
            <a:r>
              <a:rPr lang="es-ES" sz="1400" dirty="0" smtClean="0"/>
              <a:t>)</a:t>
            </a:r>
          </a:p>
          <a:p>
            <a:pPr marL="180975" lvl="0" indent="-92075" defTabSz="8890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400" dirty="0" smtClean="0"/>
              <a:t>Aplicabilidad, utilidad, estrategia implementación (máx. 10)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800" dirty="0" smtClean="0"/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es-ES" sz="1600" b="1" dirty="0" smtClean="0"/>
              <a:t>b) Calidad</a:t>
            </a:r>
            <a:r>
              <a:rPr lang="es-ES" sz="1600" b="1" dirty="0"/>
              <a:t>, solvencia y complementariedad del equipo (máx. 10)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u-ES" sz="800" dirty="0" smtClean="0"/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u-ES" sz="1600" b="1" dirty="0" smtClean="0"/>
              <a:t>c) </a:t>
            </a:r>
            <a:r>
              <a:rPr lang="eu-ES" sz="1600" b="1" dirty="0" err="1" smtClean="0"/>
              <a:t>Perspectiva</a:t>
            </a:r>
            <a:r>
              <a:rPr lang="eu-ES" sz="1600" b="1" dirty="0" smtClean="0"/>
              <a:t> de </a:t>
            </a:r>
            <a:r>
              <a:rPr lang="eu-ES" sz="1600" b="1" dirty="0" err="1" smtClean="0"/>
              <a:t>Género</a:t>
            </a:r>
            <a:endParaRPr lang="eu-ES" sz="1600" b="1" dirty="0" smtClean="0"/>
          </a:p>
          <a:p>
            <a:pPr lvl="1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u-ES" sz="1400" dirty="0" err="1" smtClean="0"/>
              <a:t>Sí</a:t>
            </a:r>
            <a:r>
              <a:rPr lang="eu-ES" sz="1400" dirty="0" smtClean="0"/>
              <a:t>: 5 </a:t>
            </a:r>
            <a:r>
              <a:rPr lang="eu-ES" sz="1400" dirty="0" err="1" smtClean="0"/>
              <a:t>puntos</a:t>
            </a:r>
            <a:endParaRPr lang="eu-ES" sz="1400" dirty="0" smtClean="0"/>
          </a:p>
          <a:p>
            <a:pPr lvl="1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u-ES" sz="1400" dirty="0" smtClean="0"/>
              <a:t>No : 0 </a:t>
            </a:r>
            <a:r>
              <a:rPr lang="eu-ES" sz="1400" dirty="0" err="1" smtClean="0"/>
              <a:t>puntos</a:t>
            </a:r>
            <a:endParaRPr lang="es-ES" sz="1400" dirty="0"/>
          </a:p>
        </p:txBody>
      </p:sp>
      <p:sp>
        <p:nvSpPr>
          <p:cNvPr id="30" name="Laukizuzena 29"/>
          <p:cNvSpPr/>
          <p:nvPr/>
        </p:nvSpPr>
        <p:spPr>
          <a:xfrm>
            <a:off x="4202941" y="4624461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TestuKoadroa 5"/>
          <p:cNvSpPr txBox="1"/>
          <p:nvPr/>
        </p:nvSpPr>
        <p:spPr>
          <a:xfrm>
            <a:off x="4830107" y="1960165"/>
            <a:ext cx="3399721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600" b="1" dirty="0" smtClean="0"/>
              <a:t>CRITERIOS:</a:t>
            </a:r>
          </a:p>
          <a:p>
            <a:endParaRPr lang="eu-ES" sz="1400" b="1" dirty="0"/>
          </a:p>
          <a:p>
            <a:pPr marL="342900" indent="-342900">
              <a:buAutoNum type="alphaLcParenR"/>
            </a:pPr>
            <a:r>
              <a:rPr lang="eu-ES" sz="1600" b="1" dirty="0" err="1" smtClean="0"/>
              <a:t>Adecuación</a:t>
            </a:r>
            <a:r>
              <a:rPr lang="eu-ES" sz="1600" b="1" dirty="0" smtClean="0"/>
              <a:t> </a:t>
            </a:r>
            <a:r>
              <a:rPr lang="eu-ES" sz="1600" b="1" dirty="0"/>
              <a:t>a </a:t>
            </a:r>
            <a:r>
              <a:rPr lang="eu-ES" sz="1600" b="1" dirty="0" err="1"/>
              <a:t>políticas</a:t>
            </a:r>
            <a:r>
              <a:rPr lang="eu-ES" sz="1600" b="1" dirty="0"/>
              <a:t> (</a:t>
            </a:r>
            <a:r>
              <a:rPr lang="eu-ES" sz="1600" b="1" dirty="0" err="1"/>
              <a:t>máx</a:t>
            </a:r>
            <a:r>
              <a:rPr lang="eu-ES" sz="1600" b="1" dirty="0"/>
              <a:t>. 5</a:t>
            </a:r>
            <a:r>
              <a:rPr lang="eu-ES" sz="1600" b="1" dirty="0" smtClean="0"/>
              <a:t>)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es-ES" sz="1600" dirty="0" smtClean="0"/>
              <a:t>Si puntuación </a:t>
            </a:r>
            <a:r>
              <a:rPr lang="es-ES" sz="1600" dirty="0"/>
              <a:t>igual o menor a 3 serán consideradas no financiables.</a:t>
            </a:r>
            <a:endParaRPr lang="eu-ES" sz="1600" dirty="0"/>
          </a:p>
          <a:p>
            <a:endParaRPr lang="eu-ES" sz="1600" dirty="0" smtClean="0"/>
          </a:p>
          <a:p>
            <a:pPr marL="273050" indent="-273050"/>
            <a:r>
              <a:rPr lang="eu-ES" sz="1600" b="1" dirty="0" smtClean="0"/>
              <a:t>b)  </a:t>
            </a:r>
            <a:r>
              <a:rPr lang="eu-ES" sz="1600" b="1" dirty="0" err="1" smtClean="0"/>
              <a:t>Oportunidad</a:t>
            </a:r>
            <a:r>
              <a:rPr lang="eu-ES" sz="1600" b="1" dirty="0" smtClean="0"/>
              <a:t> de la </a:t>
            </a:r>
            <a:r>
              <a:rPr lang="eu-ES" sz="1600" b="1" dirty="0" err="1" smtClean="0"/>
              <a:t>inversión</a:t>
            </a:r>
            <a:r>
              <a:rPr lang="eu-ES" sz="1600" b="1" dirty="0" smtClean="0"/>
              <a:t> </a:t>
            </a:r>
            <a:r>
              <a:rPr lang="eu-ES" sz="1600" b="1" dirty="0" err="1" smtClean="0"/>
              <a:t>en</a:t>
            </a:r>
            <a:r>
              <a:rPr lang="eu-ES" sz="1600" b="1" dirty="0" smtClean="0"/>
              <a:t> la </a:t>
            </a:r>
            <a:r>
              <a:rPr lang="eu-ES" sz="1600" b="1" dirty="0" err="1" smtClean="0"/>
              <a:t>propuesta</a:t>
            </a:r>
            <a:r>
              <a:rPr lang="eu-ES" sz="1600" b="1" dirty="0" smtClean="0"/>
              <a:t> (</a:t>
            </a:r>
            <a:r>
              <a:rPr lang="eu-ES" sz="1600" b="1" dirty="0" err="1" smtClean="0"/>
              <a:t>máx</a:t>
            </a:r>
            <a:r>
              <a:rPr lang="eu-ES" sz="1600" b="1" dirty="0" smtClean="0"/>
              <a:t>. 20)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dirty="0"/>
          </a:p>
          <a:p>
            <a:pPr marL="273050" indent="-273050"/>
            <a:r>
              <a:rPr lang="eu-ES" sz="1600" b="1" dirty="0"/>
              <a:t>c</a:t>
            </a:r>
            <a:r>
              <a:rPr lang="eu-ES" sz="1600" b="1" dirty="0" smtClean="0"/>
              <a:t>) </a:t>
            </a:r>
            <a:r>
              <a:rPr lang="eu-ES" sz="1600" b="1" dirty="0" err="1" smtClean="0"/>
              <a:t>Potencial</a:t>
            </a:r>
            <a:r>
              <a:rPr lang="eu-ES" sz="1600" b="1" dirty="0" smtClean="0"/>
              <a:t> </a:t>
            </a:r>
            <a:r>
              <a:rPr lang="eu-ES" sz="1600" b="1" dirty="0" err="1" smtClean="0"/>
              <a:t>contribución</a:t>
            </a:r>
            <a:r>
              <a:rPr lang="eu-ES" sz="1600" b="1" dirty="0" smtClean="0"/>
              <a:t> y </a:t>
            </a:r>
            <a:r>
              <a:rPr lang="eu-ES" sz="1600" b="1" dirty="0" err="1" smtClean="0"/>
              <a:t>proyección</a:t>
            </a:r>
            <a:r>
              <a:rPr lang="eu-ES" sz="1600" b="1" dirty="0" smtClean="0"/>
              <a:t> del </a:t>
            </a:r>
            <a:r>
              <a:rPr lang="eu-ES" sz="1600" b="1" dirty="0" err="1" smtClean="0"/>
              <a:t>impacto</a:t>
            </a:r>
            <a:r>
              <a:rPr lang="eu-ES" sz="1600" b="1" dirty="0" smtClean="0"/>
              <a:t> (</a:t>
            </a:r>
            <a:r>
              <a:rPr lang="eu-ES" sz="1600" b="1" dirty="0" err="1" smtClean="0"/>
              <a:t>máx</a:t>
            </a:r>
            <a:r>
              <a:rPr lang="eu-ES" sz="1600" b="1" dirty="0" smtClean="0"/>
              <a:t>. 25)</a:t>
            </a:r>
          </a:p>
          <a:p>
            <a:endParaRPr lang="eu-ES" sz="1600" dirty="0" smtClean="0"/>
          </a:p>
          <a:p>
            <a:endParaRPr lang="eu-ES" sz="1400" dirty="0" smtClean="0"/>
          </a:p>
        </p:txBody>
      </p:sp>
      <p:sp>
        <p:nvSpPr>
          <p:cNvPr id="28" name="Laukizuzena 14"/>
          <p:cNvSpPr/>
          <p:nvPr/>
        </p:nvSpPr>
        <p:spPr>
          <a:xfrm>
            <a:off x="8237500" y="3538301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TestuKoadroa 6"/>
          <p:cNvSpPr txBox="1"/>
          <p:nvPr/>
        </p:nvSpPr>
        <p:spPr>
          <a:xfrm>
            <a:off x="6153076" y="5127190"/>
            <a:ext cx="221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600" dirty="0" err="1" smtClean="0"/>
              <a:t>Subtotal</a:t>
            </a:r>
            <a:endParaRPr lang="eu-ES" sz="1600" dirty="0" smtClean="0"/>
          </a:p>
          <a:p>
            <a:r>
              <a:rPr lang="eu-ES" sz="1600" dirty="0" smtClean="0"/>
              <a:t>(</a:t>
            </a:r>
            <a:r>
              <a:rPr lang="eu-ES" sz="1600" dirty="0" err="1" smtClean="0"/>
              <a:t>máx</a:t>
            </a:r>
            <a:r>
              <a:rPr lang="eu-ES" sz="1600" dirty="0" smtClean="0"/>
              <a:t>. 50 </a:t>
            </a:r>
            <a:r>
              <a:rPr lang="eu-ES" sz="1600" dirty="0" err="1" smtClean="0"/>
              <a:t>puntos</a:t>
            </a:r>
            <a:r>
              <a:rPr lang="eu-ES" sz="1600" dirty="0" smtClean="0"/>
              <a:t>) </a:t>
            </a:r>
            <a:endParaRPr lang="es-ES" sz="1600" dirty="0"/>
          </a:p>
        </p:txBody>
      </p:sp>
      <p:sp>
        <p:nvSpPr>
          <p:cNvPr id="32" name="Laukizuzena 17"/>
          <p:cNvSpPr/>
          <p:nvPr/>
        </p:nvSpPr>
        <p:spPr>
          <a:xfrm>
            <a:off x="8292293" y="5255141"/>
            <a:ext cx="286504" cy="29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"/>
          <p:cNvCxnSpPr>
            <a:stCxn id="3" idx="3"/>
          </p:cNvCxnSpPr>
          <p:nvPr/>
        </p:nvCxnSpPr>
        <p:spPr>
          <a:xfrm>
            <a:off x="4346394" y="4120405"/>
            <a:ext cx="92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4438409" y="2392213"/>
            <a:ext cx="7623" cy="2775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stCxn id="12" idx="3"/>
          </p:cNvCxnSpPr>
          <p:nvPr/>
        </p:nvCxnSpPr>
        <p:spPr>
          <a:xfrm>
            <a:off x="4346199" y="2392213"/>
            <a:ext cx="99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30" idx="3"/>
          </p:cNvCxnSpPr>
          <p:nvPr/>
        </p:nvCxnSpPr>
        <p:spPr>
          <a:xfrm>
            <a:off x="4346957" y="4696469"/>
            <a:ext cx="99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flipH="1">
            <a:off x="8503278" y="2577499"/>
            <a:ext cx="6248" cy="2549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14" idx="3"/>
          </p:cNvCxnSpPr>
          <p:nvPr/>
        </p:nvCxnSpPr>
        <p:spPr>
          <a:xfrm>
            <a:off x="8389188" y="2577499"/>
            <a:ext cx="114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stCxn id="28" idx="3"/>
          </p:cNvCxnSpPr>
          <p:nvPr/>
        </p:nvCxnSpPr>
        <p:spPr>
          <a:xfrm>
            <a:off x="8381516" y="3610309"/>
            <a:ext cx="114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aukizuzena 14"/>
          <p:cNvSpPr/>
          <p:nvPr/>
        </p:nvSpPr>
        <p:spPr>
          <a:xfrm>
            <a:off x="8245838" y="4260737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6" name="42 Conector recto"/>
          <p:cNvCxnSpPr/>
          <p:nvPr/>
        </p:nvCxnSpPr>
        <p:spPr>
          <a:xfrm>
            <a:off x="8389854" y="4338061"/>
            <a:ext cx="114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9 CuadroTexto"/>
          <p:cNvSpPr txBox="1"/>
          <p:nvPr/>
        </p:nvSpPr>
        <p:spPr>
          <a:xfrm>
            <a:off x="494118" y="986122"/>
            <a:ext cx="611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tx2"/>
                </a:solidFill>
              </a:rPr>
              <a:t>5</a:t>
            </a:r>
            <a:r>
              <a:rPr lang="es-ES" b="1" dirty="0" smtClean="0">
                <a:solidFill>
                  <a:schemeClr val="tx2"/>
                </a:solidFill>
              </a:rPr>
              <a:t>.    Proceso de evaluación:</a:t>
            </a:r>
            <a:endParaRPr lang="es-E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específicos: Promoción (IV)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3352" y="968889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6"/>
            </a:pPr>
            <a:r>
              <a:rPr lang="es-ES" b="1" dirty="0" smtClean="0">
                <a:solidFill>
                  <a:schemeClr val="tx2"/>
                </a:solidFill>
              </a:rPr>
              <a:t>Abono, seguimiento y justificación</a:t>
            </a:r>
            <a:r>
              <a:rPr lang="es-ES" dirty="0" smtClean="0">
                <a:solidFill>
                  <a:schemeClr val="tx2"/>
                </a:solidFill>
              </a:rPr>
              <a:t>:</a:t>
            </a:r>
            <a:endParaRPr lang="es-ES" dirty="0" smtClean="0"/>
          </a:p>
        </p:txBody>
      </p:sp>
      <p:sp>
        <p:nvSpPr>
          <p:cNvPr id="15" name="9 CuadroTexto"/>
          <p:cNvSpPr txBox="1"/>
          <p:nvPr/>
        </p:nvSpPr>
        <p:spPr>
          <a:xfrm>
            <a:off x="683568" y="3152581"/>
            <a:ext cx="76328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lphaLcParenR" startAt="2"/>
            </a:pPr>
            <a:r>
              <a:rPr lang="es-ES" dirty="0" smtClean="0"/>
              <a:t>Proyectos de 36 meses: ejemplo con inicio el 30-11-2020</a:t>
            </a:r>
          </a:p>
          <a:p>
            <a:pPr algn="just"/>
            <a:endParaRPr lang="es-ES" sz="800" dirty="0" smtClean="0"/>
          </a:p>
        </p:txBody>
      </p:sp>
      <p:graphicFrame>
        <p:nvGraphicFramePr>
          <p:cNvPr id="12" name="Tau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565391"/>
              </p:ext>
            </p:extLst>
          </p:nvPr>
        </p:nvGraphicFramePr>
        <p:xfrm>
          <a:off x="402696" y="3356992"/>
          <a:ext cx="8280919" cy="2270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659">
                  <a:extLst>
                    <a:ext uri="{9D8B030D-6E8A-4147-A177-3AD203B41FA5}">
                      <a16:colId xmlns:a16="http://schemas.microsoft.com/office/drawing/2014/main" val="2653923708"/>
                    </a:ext>
                  </a:extLst>
                </a:gridCol>
                <a:gridCol w="1542452">
                  <a:extLst>
                    <a:ext uri="{9D8B030D-6E8A-4147-A177-3AD203B41FA5}">
                      <a16:colId xmlns:a16="http://schemas.microsoft.com/office/drawing/2014/main" val="2066220580"/>
                    </a:ext>
                  </a:extLst>
                </a:gridCol>
                <a:gridCol w="1542452">
                  <a:extLst>
                    <a:ext uri="{9D8B030D-6E8A-4147-A177-3AD203B41FA5}">
                      <a16:colId xmlns:a16="http://schemas.microsoft.com/office/drawing/2014/main" val="587575217"/>
                    </a:ext>
                  </a:extLst>
                </a:gridCol>
                <a:gridCol w="1542452">
                  <a:extLst>
                    <a:ext uri="{9D8B030D-6E8A-4147-A177-3AD203B41FA5}">
                      <a16:colId xmlns:a16="http://schemas.microsoft.com/office/drawing/2014/main" val="83109590"/>
                    </a:ext>
                  </a:extLst>
                </a:gridCol>
                <a:gridCol w="1542452">
                  <a:extLst>
                    <a:ext uri="{9D8B030D-6E8A-4147-A177-3AD203B41FA5}">
                      <a16:colId xmlns:a16="http://schemas.microsoft.com/office/drawing/2014/main" val="1443352915"/>
                    </a:ext>
                  </a:extLst>
                </a:gridCol>
                <a:gridCol w="1542452">
                  <a:extLst>
                    <a:ext uri="{9D8B030D-6E8A-4147-A177-3AD203B41FA5}">
                      <a16:colId xmlns:a16="http://schemas.microsoft.com/office/drawing/2014/main" val="885614798"/>
                    </a:ext>
                  </a:extLst>
                </a:gridCol>
              </a:tblGrid>
              <a:tr h="226152">
                <a:tc gridSpan="6">
                  <a:txBody>
                    <a:bodyPr/>
                    <a:lstStyle/>
                    <a:p>
                      <a:pPr lvl="1" algn="l"/>
                      <a:endParaRPr lang="es-ES" sz="1600" b="0" u="sng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940987"/>
                  </a:ext>
                </a:extLst>
              </a:tr>
              <a:tr h="456808">
                <a:tc gridSpan="6">
                  <a:txBody>
                    <a:bodyPr/>
                    <a:lstStyle/>
                    <a:p>
                      <a:r>
                        <a:rPr lang="es-ES" sz="1000" b="0" noProof="0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                        </a:t>
                      </a:r>
                      <a:r>
                        <a:rPr lang="es-ES" sz="1400" b="0" noProof="0" dirty="0" smtClean="0">
                          <a:solidFill>
                            <a:schemeClr val="tx2"/>
                          </a:solidFill>
                        </a:rPr>
                        <a:t>Periodo</a:t>
                      </a:r>
                      <a:r>
                        <a:rPr lang="es-ES" sz="1400" b="0" baseline="0" noProof="0" dirty="0" smtClean="0">
                          <a:solidFill>
                            <a:schemeClr val="tx2"/>
                          </a:solidFill>
                        </a:rPr>
                        <a:t> de ejecución del proyecto (36 meses)</a:t>
                      </a:r>
                      <a:endParaRPr lang="es-ES" sz="14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790285"/>
                  </a:ext>
                </a:extLst>
              </a:tr>
              <a:tr h="2261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noProof="0" dirty="0" smtClean="0">
                          <a:solidFill>
                            <a:schemeClr val="tx2"/>
                          </a:solidFill>
                        </a:rPr>
                        <a:t>    </a:t>
                      </a:r>
                      <a:endParaRPr lang="es-ES" sz="1200" b="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noProof="0" dirty="0" smtClean="0">
                          <a:solidFill>
                            <a:schemeClr val="tx2"/>
                          </a:solidFill>
                        </a:rPr>
                        <a:t>Inicio</a:t>
                      </a:r>
                      <a:r>
                        <a:rPr lang="es-ES" sz="1100" b="1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s-ES" sz="1100" b="0" noProof="0" dirty="0" smtClean="0">
                          <a:solidFill>
                            <a:schemeClr val="tx2"/>
                          </a:solidFill>
                        </a:rPr>
                        <a:t>(30/11/2020) </a:t>
                      </a:r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ES" sz="1100" b="1" noProof="0" dirty="0" smtClean="0">
                          <a:solidFill>
                            <a:schemeClr val="tx2"/>
                          </a:solidFill>
                        </a:rPr>
                        <a:t>                                                     Fin </a:t>
                      </a:r>
                      <a:r>
                        <a:rPr lang="es-ES" sz="1100" b="0" noProof="0" dirty="0" smtClean="0">
                          <a:solidFill>
                            <a:schemeClr val="tx2"/>
                          </a:solidFill>
                        </a:rPr>
                        <a:t>(30/11/2023</a:t>
                      </a:r>
                      <a:r>
                        <a:rPr lang="es-ES" sz="1200" b="0" noProof="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s-ES" sz="12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2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367147"/>
                  </a:ext>
                </a:extLst>
              </a:tr>
              <a:tr h="226152">
                <a:tc>
                  <a:txBody>
                    <a:bodyPr/>
                    <a:lstStyle/>
                    <a:p>
                      <a:r>
                        <a:rPr lang="eu-ES" sz="1400" b="0" dirty="0" err="1" smtClean="0">
                          <a:solidFill>
                            <a:schemeClr val="tx1"/>
                          </a:solidFill>
                        </a:rPr>
                        <a:t>Año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030932"/>
                  </a:ext>
                </a:extLst>
              </a:tr>
              <a:tr h="428992">
                <a:tc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noProof="0" dirty="0" smtClean="0">
                          <a:solidFill>
                            <a:schemeClr val="tx1"/>
                          </a:solidFill>
                        </a:rPr>
                        <a:t>   Resolución y</a:t>
                      </a:r>
                    </a:p>
                    <a:p>
                      <a:r>
                        <a:rPr lang="es-ES" sz="1100" b="1" noProof="0" dirty="0" smtClean="0">
                          <a:solidFill>
                            <a:schemeClr val="tx1"/>
                          </a:solidFill>
                        </a:rPr>
                        <a:t>1er Pago</a:t>
                      </a:r>
                      <a:r>
                        <a:rPr lang="es-ES" sz="1100" b="1" baseline="0" noProof="0" dirty="0" smtClean="0">
                          <a:solidFill>
                            <a:schemeClr val="tx1"/>
                          </a:solidFill>
                        </a:rPr>
                        <a:t> (100%)</a:t>
                      </a:r>
                    </a:p>
                    <a:p>
                      <a:r>
                        <a:rPr lang="es-ES" sz="1100" b="0" baseline="0" noProof="0" dirty="0" smtClean="0">
                          <a:solidFill>
                            <a:schemeClr val="tx1"/>
                          </a:solidFill>
                        </a:rPr>
                        <a:t>      Nov-dic 2020</a:t>
                      </a:r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1ª Memoria </a:t>
                      </a:r>
                      <a:r>
                        <a:rPr kumimoji="0" lang="es-E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Seguim</a:t>
                      </a:r>
                      <a:r>
                        <a:rPr kumimoji="0" lang="es-E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s-ES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Antes 28/02/2021</a:t>
                      </a:r>
                      <a:r>
                        <a:rPr lang="es-ES" sz="1100" b="1" noProof="0" dirty="0" smtClean="0">
                          <a:solidFill>
                            <a:schemeClr val="tx1"/>
                          </a:solidFill>
                        </a:rPr>
                        <a:t> 2º Pago</a:t>
                      </a:r>
                      <a:r>
                        <a:rPr lang="es-ES" sz="1100" b="1" baseline="0" noProof="0" dirty="0" smtClean="0">
                          <a:solidFill>
                            <a:schemeClr val="tx1"/>
                          </a:solidFill>
                        </a:rPr>
                        <a:t> (100%)</a:t>
                      </a:r>
                    </a:p>
                    <a:p>
                      <a:r>
                        <a:rPr lang="es-ES" sz="900" b="0" baseline="0" noProof="0" dirty="0" smtClean="0">
                          <a:solidFill>
                            <a:schemeClr val="tx1"/>
                          </a:solidFill>
                        </a:rPr>
                        <a:t>        Tras aprobar 1ªMemoria</a:t>
                      </a:r>
                      <a:r>
                        <a:rPr lang="es-ES" sz="1100" b="0" noProof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2ª Memoria </a:t>
                      </a:r>
                      <a:r>
                        <a:rPr kumimoji="0" lang="es-E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Seguim</a:t>
                      </a:r>
                      <a:r>
                        <a:rPr kumimoji="0" lang="es-E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Antes 28/02/2022</a:t>
                      </a:r>
                      <a:r>
                        <a:rPr kumimoji="0" lang="es-E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3º Pago (100%)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Tras aprobar 1ªMemoria</a:t>
                      </a:r>
                    </a:p>
                    <a:p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3ª Memoria </a:t>
                      </a:r>
                      <a:r>
                        <a:rPr kumimoji="0" lang="es-E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Seguim</a:t>
                      </a:r>
                      <a:r>
                        <a:rPr kumimoji="0" lang="es-E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Antes 28/02/2022</a:t>
                      </a:r>
                      <a:r>
                        <a:rPr kumimoji="0" lang="es-E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4º Pago (80%)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Tras aprobar 1ªMemoria</a:t>
                      </a:r>
                    </a:p>
                    <a:p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Justificación Final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Antes 28/02/2024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4º Pago (20%)</a:t>
                      </a:r>
                      <a:r>
                        <a:rPr kumimoji="0" lang="es-E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s-E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liquid</a:t>
                      </a:r>
                      <a:r>
                        <a:rPr kumimoji="0" lang="es-E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s-E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Tras aprobar </a:t>
                      </a:r>
                      <a:r>
                        <a:rPr kumimoji="0" lang="es-ES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Justif</a:t>
                      </a:r>
                      <a:r>
                        <a:rPr kumimoji="0" lang="es-E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Final</a:t>
                      </a:r>
                    </a:p>
                    <a:p>
                      <a:pPr algn="r"/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323092"/>
                  </a:ext>
                </a:extLst>
              </a:tr>
            </a:tbl>
          </a:graphicData>
        </a:graphic>
      </p:graphicFrame>
      <p:sp>
        <p:nvSpPr>
          <p:cNvPr id="13" name="9 CuadroTexto"/>
          <p:cNvSpPr txBox="1"/>
          <p:nvPr/>
        </p:nvSpPr>
        <p:spPr>
          <a:xfrm>
            <a:off x="683568" y="155679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lphaLcParenR"/>
            </a:pPr>
            <a:r>
              <a:rPr lang="es-ES" dirty="0" smtClean="0"/>
              <a:t>Proyectos de 1 año (12 meses):</a:t>
            </a:r>
          </a:p>
          <a:p>
            <a:pPr marL="342900" indent="-342900" algn="just">
              <a:buFont typeface="+mj-lt"/>
              <a:buAutoNum type="alphaLcParenR"/>
            </a:pPr>
            <a:endParaRPr lang="es-ES" sz="800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Abono Inicial</a:t>
            </a:r>
            <a:r>
              <a:rPr lang="es-ES" sz="1600" dirty="0" smtClean="0"/>
              <a:t>:   80% de la subvención concedida, con la resolución.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Abono Final</a:t>
            </a:r>
            <a:r>
              <a:rPr lang="es-ES" sz="1600" dirty="0" smtClean="0"/>
              <a:t>: 20% (o liquidación correspondiente según ejecución) tras aceptación de documentación justificativa.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600" b="1" dirty="0"/>
              <a:t>Justificación</a:t>
            </a:r>
            <a:r>
              <a:rPr lang="es-ES" sz="1600" dirty="0"/>
              <a:t> (final): Al finalizar el plazo de proyecto + 3 meses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sp>
        <p:nvSpPr>
          <p:cNvPr id="14" name="Ezkerreko giltza 13"/>
          <p:cNvSpPr/>
          <p:nvPr/>
        </p:nvSpPr>
        <p:spPr>
          <a:xfrm rot="5400000">
            <a:off x="4511250" y="1924320"/>
            <a:ext cx="273054" cy="4536506"/>
          </a:xfrm>
          <a:prstGeom prst="leftBrace">
            <a:avLst>
              <a:gd name="adj1" fmla="val 8333"/>
              <a:gd name="adj2" fmla="val 493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Gezidun lotura-marra zuzena 15"/>
          <p:cNvCxnSpPr/>
          <p:nvPr/>
        </p:nvCxnSpPr>
        <p:spPr>
          <a:xfrm flipV="1">
            <a:off x="2411760" y="5013176"/>
            <a:ext cx="0" cy="21602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zidun lotura-marra zuzena 16"/>
          <p:cNvCxnSpPr/>
          <p:nvPr/>
        </p:nvCxnSpPr>
        <p:spPr>
          <a:xfrm flipV="1">
            <a:off x="2627784" y="5013176"/>
            <a:ext cx="0" cy="21602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zidun lotura-marra zuzena 17"/>
          <p:cNvCxnSpPr/>
          <p:nvPr/>
        </p:nvCxnSpPr>
        <p:spPr>
          <a:xfrm flipV="1">
            <a:off x="4139952" y="5013176"/>
            <a:ext cx="0" cy="21602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zidun lotura-marra zuzena 18"/>
          <p:cNvCxnSpPr/>
          <p:nvPr/>
        </p:nvCxnSpPr>
        <p:spPr>
          <a:xfrm flipV="1">
            <a:off x="5724128" y="5013176"/>
            <a:ext cx="0" cy="21602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zidun lotura-marra zuzena 19"/>
          <p:cNvCxnSpPr/>
          <p:nvPr/>
        </p:nvCxnSpPr>
        <p:spPr>
          <a:xfrm flipV="1">
            <a:off x="7236296" y="5013176"/>
            <a:ext cx="0" cy="21602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específicos: Intensificación (I)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23" name="9 CuadroTexto"/>
          <p:cNvSpPr txBox="1"/>
          <p:nvPr/>
        </p:nvSpPr>
        <p:spPr>
          <a:xfrm>
            <a:off x="449264" y="3551180"/>
            <a:ext cx="793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s-ES" b="1" dirty="0" smtClean="0">
                <a:solidFill>
                  <a:schemeClr val="tx2"/>
                </a:solidFill>
              </a:rPr>
              <a:t>Duración:  </a:t>
            </a:r>
          </a:p>
          <a:p>
            <a:pPr marL="358775" algn="just"/>
            <a:r>
              <a:rPr lang="es-ES" sz="1600" dirty="0" smtClean="0"/>
              <a:t>Un </a:t>
            </a:r>
            <a:r>
              <a:rPr lang="es-ES" sz="1600" dirty="0"/>
              <a:t>periodo máximo de 24 meses. Estas ayudas permitirán la contratación laboral en 2020, 2021 y/o, en su caso en 2022, durante el tiempo que equivalga a la liberación del 50% asistencial en cómputo anual del personal que vaya a sustituir al candidato</a:t>
            </a:r>
          </a:p>
        </p:txBody>
      </p:sp>
      <p:pic>
        <p:nvPicPr>
          <p:cNvPr id="18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08" y="1531487"/>
            <a:ext cx="2560524" cy="738613"/>
          </a:xfrm>
          <a:prstGeom prst="rect">
            <a:avLst/>
          </a:prstGeom>
        </p:spPr>
      </p:pic>
      <p:sp>
        <p:nvSpPr>
          <p:cNvPr id="26" name="9 CuadroTexto"/>
          <p:cNvSpPr txBox="1"/>
          <p:nvPr/>
        </p:nvSpPr>
        <p:spPr>
          <a:xfrm>
            <a:off x="451910" y="4869160"/>
            <a:ext cx="8056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es-ES" b="1" dirty="0">
                <a:solidFill>
                  <a:schemeClr val="tx2"/>
                </a:solidFill>
              </a:rPr>
              <a:t>Disponibilidad presupuestaria </a:t>
            </a:r>
            <a:r>
              <a:rPr lang="es-ES" dirty="0" smtClean="0">
                <a:solidFill>
                  <a:schemeClr val="tx2"/>
                </a:solidFill>
              </a:rPr>
              <a:t>:  </a:t>
            </a:r>
          </a:p>
          <a:p>
            <a:pPr marL="358775" algn="just"/>
            <a:r>
              <a:rPr lang="es-ES" sz="1600" dirty="0"/>
              <a:t>Se disponen de </a:t>
            </a:r>
            <a:r>
              <a:rPr lang="es-ES" sz="1600" b="1" dirty="0"/>
              <a:t>2.200.000€ </a:t>
            </a:r>
            <a:r>
              <a:rPr lang="es-ES" sz="1600" dirty="0"/>
              <a:t>para las Líneas de </a:t>
            </a:r>
            <a:r>
              <a:rPr lang="es-ES" sz="1600" dirty="0" smtClean="0"/>
              <a:t>Promoción </a:t>
            </a:r>
            <a:r>
              <a:rPr lang="es-ES" sz="1600" dirty="0"/>
              <a:t>+ </a:t>
            </a:r>
            <a:r>
              <a:rPr lang="es-ES" sz="1600" dirty="0" smtClean="0"/>
              <a:t>Intensificación (para ver la distribución por anualidades consultar el apartado correspondiente de la Línea Promoción).</a:t>
            </a:r>
            <a:endParaRPr lang="es-ES" sz="1600" dirty="0"/>
          </a:p>
        </p:txBody>
      </p:sp>
      <p:sp>
        <p:nvSpPr>
          <p:cNvPr id="12" name="9 CuadroTexto"/>
          <p:cNvSpPr txBox="1"/>
          <p:nvPr/>
        </p:nvSpPr>
        <p:spPr>
          <a:xfrm>
            <a:off x="414758" y="2631327"/>
            <a:ext cx="7632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s-ES" b="1" dirty="0">
                <a:solidFill>
                  <a:schemeClr val="tx2"/>
                </a:solidFill>
              </a:rPr>
              <a:t>Modalidades</a:t>
            </a:r>
            <a:r>
              <a:rPr lang="es-ES" dirty="0" smtClean="0">
                <a:solidFill>
                  <a:schemeClr val="tx2"/>
                </a:solidFill>
              </a:rPr>
              <a:t> :</a:t>
            </a:r>
          </a:p>
          <a:p>
            <a:pPr marL="358775" algn="just"/>
            <a:r>
              <a:rPr lang="es-ES" sz="1600" dirty="0" smtClean="0"/>
              <a:t>Modalidad</a:t>
            </a:r>
            <a:r>
              <a:rPr lang="es-ES" sz="1600" b="1" dirty="0" smtClean="0"/>
              <a:t> única. </a:t>
            </a:r>
            <a:r>
              <a:rPr lang="es-ES" sz="1600" dirty="0" smtClean="0"/>
              <a:t>Máximo 3 solicitudes por CIS</a:t>
            </a:r>
            <a:r>
              <a:rPr lang="es-ES" sz="1600" b="1" dirty="0" smtClean="0"/>
              <a:t>. </a:t>
            </a:r>
            <a:endParaRPr lang="es-ES" sz="1600" b="1" dirty="0"/>
          </a:p>
        </p:txBody>
      </p:sp>
      <p:sp>
        <p:nvSpPr>
          <p:cNvPr id="13" name="9 CuadroTexto"/>
          <p:cNvSpPr txBox="1"/>
          <p:nvPr/>
        </p:nvSpPr>
        <p:spPr>
          <a:xfrm>
            <a:off x="451910" y="1484784"/>
            <a:ext cx="37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b="1" dirty="0" smtClean="0">
                <a:solidFill>
                  <a:schemeClr val="tx2"/>
                </a:solidFill>
              </a:rPr>
              <a:t>Beneficiarios</a:t>
            </a:r>
            <a:r>
              <a:rPr lang="es-ES" dirty="0" smtClean="0">
                <a:solidFill>
                  <a:schemeClr val="tx2"/>
                </a:solidFill>
              </a:rPr>
              <a:t>:</a:t>
            </a:r>
            <a:r>
              <a:rPr lang="es-ES" dirty="0" smtClean="0"/>
              <a:t> </a:t>
            </a:r>
          </a:p>
          <a:p>
            <a:pPr marL="358775" algn="just"/>
            <a:r>
              <a:rPr lang="es-ES" dirty="0" smtClean="0"/>
              <a:t>Centros de Investigación Sanitaria</a:t>
            </a: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5472" y="1432932"/>
            <a:ext cx="1154640" cy="995507"/>
          </a:xfrm>
          <a:prstGeom prst="rect">
            <a:avLst/>
          </a:prstGeom>
        </p:spPr>
      </p:pic>
      <p:sp>
        <p:nvSpPr>
          <p:cNvPr id="16" name="Eskuineko giltza 15"/>
          <p:cNvSpPr/>
          <p:nvPr/>
        </p:nvSpPr>
        <p:spPr>
          <a:xfrm flipH="1">
            <a:off x="4215879" y="1484784"/>
            <a:ext cx="172791" cy="8721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2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ukizuzena 11"/>
          <p:cNvSpPr/>
          <p:nvPr/>
        </p:nvSpPr>
        <p:spPr>
          <a:xfrm>
            <a:off x="8235212" y="1741607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Laukizuzena 20"/>
          <p:cNvSpPr/>
          <p:nvPr/>
        </p:nvSpPr>
        <p:spPr>
          <a:xfrm>
            <a:off x="492156" y="1355454"/>
            <a:ext cx="771285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u-ES" sz="1600" b="1" dirty="0" smtClean="0"/>
              <a:t>CRITERIOS:</a:t>
            </a: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arenR"/>
            </a:pPr>
            <a:r>
              <a:rPr lang="es-ES" sz="1600" b="1" dirty="0" smtClean="0"/>
              <a:t>Valoración </a:t>
            </a:r>
            <a:r>
              <a:rPr lang="es-ES" sz="1600" b="1" dirty="0"/>
              <a:t>de los méritos de la persona </a:t>
            </a:r>
            <a:r>
              <a:rPr lang="es-ES" sz="1600" b="1" dirty="0" smtClean="0"/>
              <a:t>candidata </a:t>
            </a:r>
            <a:r>
              <a:rPr lang="eu-ES" sz="1600" b="1" dirty="0" smtClean="0"/>
              <a:t>(max. 60p)</a:t>
            </a:r>
          </a:p>
          <a:p>
            <a:pPr marL="860425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s-ES" sz="1600" dirty="0" smtClean="0"/>
              <a:t>Publicaciones </a:t>
            </a:r>
            <a:r>
              <a:rPr lang="es-ES" sz="1600" dirty="0"/>
              <a:t>contenidas en el CV. (máx. 3</a:t>
            </a:r>
            <a:r>
              <a:rPr lang="es-ES" sz="1600" dirty="0" smtClean="0"/>
              <a:t>0p)</a:t>
            </a:r>
          </a:p>
          <a:p>
            <a:pPr marL="860425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u-ES" sz="1600" dirty="0" err="1" smtClean="0"/>
              <a:t>Otros</a:t>
            </a:r>
            <a:r>
              <a:rPr lang="eu-ES" sz="1600" dirty="0" smtClean="0"/>
              <a:t> </a:t>
            </a:r>
            <a:r>
              <a:rPr lang="eu-ES" sz="1600" dirty="0" err="1"/>
              <a:t>méritos</a:t>
            </a:r>
            <a:r>
              <a:rPr lang="eu-ES" sz="1600" dirty="0"/>
              <a:t> </a:t>
            </a:r>
            <a:r>
              <a:rPr lang="es-ES" sz="1600" dirty="0"/>
              <a:t>(máx. 30p)</a:t>
            </a: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arenR" startAt="2"/>
            </a:pPr>
            <a:r>
              <a:rPr lang="es-ES" sz="1600" b="1" dirty="0" smtClean="0"/>
              <a:t>Valoración </a:t>
            </a:r>
            <a:r>
              <a:rPr lang="es-ES" sz="1600" b="1" dirty="0"/>
              <a:t>de la </a:t>
            </a:r>
            <a:r>
              <a:rPr lang="es-ES" sz="1600" b="1" dirty="0" smtClean="0"/>
              <a:t>propuesta</a:t>
            </a:r>
            <a:r>
              <a:rPr lang="eu-ES" sz="1600" b="1" dirty="0" smtClean="0"/>
              <a:t> (max. 40p)</a:t>
            </a:r>
          </a:p>
          <a:p>
            <a:pPr marL="860425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s-ES" sz="1600" dirty="0"/>
              <a:t>Oportunidad en relación con la actividad de investigación que se va a (máx. </a:t>
            </a:r>
            <a:r>
              <a:rPr lang="es-ES" sz="1600" dirty="0" smtClean="0"/>
              <a:t>10p</a:t>
            </a:r>
            <a:r>
              <a:rPr lang="es-ES" sz="1600" dirty="0"/>
              <a:t>)</a:t>
            </a:r>
          </a:p>
          <a:p>
            <a:pPr marL="860425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s-ES" sz="1600" dirty="0"/>
              <a:t>Interés estratégico para el sistema sanitario vasco </a:t>
            </a:r>
            <a:r>
              <a:rPr lang="eu-ES" sz="1600" dirty="0" smtClean="0"/>
              <a:t> </a:t>
            </a:r>
            <a:r>
              <a:rPr lang="es-ES" sz="1600" dirty="0"/>
              <a:t>(máx. 30p)</a:t>
            </a:r>
          </a:p>
          <a:p>
            <a:pPr marL="517525" lvl="0" algn="just" defTabSz="889000"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endParaRPr lang="es-ES" sz="1600" dirty="0" smtClean="0"/>
          </a:p>
          <a:p>
            <a:pPr marL="723900" indent="-206375" algn="just" defTabSz="889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600" dirty="0"/>
          </a:p>
        </p:txBody>
      </p:sp>
      <p:sp>
        <p:nvSpPr>
          <p:cNvPr id="10" name="Laukizuzena 17"/>
          <p:cNvSpPr/>
          <p:nvPr/>
        </p:nvSpPr>
        <p:spPr>
          <a:xfrm>
            <a:off x="8389952" y="3808178"/>
            <a:ext cx="286504" cy="29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>
            <a:endCxn id="10" idx="0"/>
          </p:cNvCxnSpPr>
          <p:nvPr/>
        </p:nvCxnSpPr>
        <p:spPr>
          <a:xfrm>
            <a:off x="8528563" y="1813615"/>
            <a:ext cx="4641" cy="1994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8379228" y="1813615"/>
            <a:ext cx="1393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stuKoadroa 6"/>
          <p:cNvSpPr txBox="1"/>
          <p:nvPr/>
        </p:nvSpPr>
        <p:spPr>
          <a:xfrm>
            <a:off x="5436096" y="3789040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600" dirty="0" err="1" smtClean="0"/>
              <a:t>Puntuación</a:t>
            </a:r>
            <a:r>
              <a:rPr lang="eu-ES" sz="1600" dirty="0" smtClean="0"/>
              <a:t>: </a:t>
            </a:r>
            <a:r>
              <a:rPr lang="eu-ES" sz="1600" dirty="0" err="1" smtClean="0"/>
              <a:t>máximo</a:t>
            </a:r>
            <a:r>
              <a:rPr lang="eu-ES" sz="1600" dirty="0" smtClean="0"/>
              <a:t> 100 </a:t>
            </a:r>
            <a:r>
              <a:rPr lang="eu-ES" sz="1600" dirty="0" err="1" smtClean="0"/>
              <a:t>puntos</a:t>
            </a:r>
            <a:r>
              <a:rPr lang="eu-ES" sz="1600" dirty="0" smtClean="0"/>
              <a:t> </a:t>
            </a:r>
            <a:endParaRPr lang="es-ES" sz="1600" dirty="0"/>
          </a:p>
        </p:txBody>
      </p:sp>
      <p:sp>
        <p:nvSpPr>
          <p:cNvPr id="16" name="Titulua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s-ES" sz="2800" dirty="0">
                <a:solidFill>
                  <a:schemeClr val="tx2"/>
                </a:solidFill>
              </a:rPr>
              <a:t>Aspectos específicos: </a:t>
            </a:r>
            <a:r>
              <a:rPr lang="es-ES" sz="2800" dirty="0" smtClean="0">
                <a:solidFill>
                  <a:schemeClr val="tx2"/>
                </a:solidFill>
              </a:rPr>
              <a:t>Intensificación (II)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15" name="Laukizuzena 14"/>
          <p:cNvSpPr/>
          <p:nvPr/>
        </p:nvSpPr>
        <p:spPr>
          <a:xfrm>
            <a:off x="8245178" y="2634013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7" name="12 Conector recto"/>
          <p:cNvCxnSpPr/>
          <p:nvPr/>
        </p:nvCxnSpPr>
        <p:spPr>
          <a:xfrm>
            <a:off x="8389194" y="2706021"/>
            <a:ext cx="1393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9 CuadroTexto"/>
          <p:cNvSpPr txBox="1"/>
          <p:nvPr/>
        </p:nvSpPr>
        <p:spPr>
          <a:xfrm>
            <a:off x="494118" y="986122"/>
            <a:ext cx="611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tx2"/>
                </a:solidFill>
              </a:rPr>
              <a:t>5</a:t>
            </a:r>
            <a:r>
              <a:rPr lang="es-ES" b="1" dirty="0" smtClean="0">
                <a:solidFill>
                  <a:schemeClr val="tx2"/>
                </a:solidFill>
              </a:rPr>
              <a:t>.    Proceso de evaluación: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9" name="9 CuadroTexto"/>
          <p:cNvSpPr txBox="1"/>
          <p:nvPr/>
        </p:nvSpPr>
        <p:spPr>
          <a:xfrm>
            <a:off x="422830" y="4148883"/>
            <a:ext cx="80376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 startAt="6"/>
            </a:pPr>
            <a:r>
              <a:rPr lang="es-ES" b="1" dirty="0">
                <a:solidFill>
                  <a:srgbClr val="1F497D"/>
                </a:solidFill>
              </a:rPr>
              <a:t>Abono y Justificación: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Primer pago (2020) inmediatamente con la resolución.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El </a:t>
            </a:r>
            <a:r>
              <a:rPr lang="es-ES" sz="1600" dirty="0"/>
              <a:t>abono, en su caso, de las anualidades 2021 y </a:t>
            </a:r>
            <a:r>
              <a:rPr lang="es-ES" sz="1600" dirty="0" smtClean="0"/>
              <a:t>2022: tras </a:t>
            </a:r>
            <a:r>
              <a:rPr lang="es-ES" sz="1600" dirty="0"/>
              <a:t>la aprobación por la Dirección de Investigación e Innovación Sanitarias de la memoria científica de seguimiento </a:t>
            </a:r>
            <a:r>
              <a:rPr lang="es-ES" sz="1600" dirty="0" smtClean="0"/>
              <a:t>(remitida </a:t>
            </a:r>
            <a:r>
              <a:rPr lang="es-ES" sz="1600" dirty="0"/>
              <a:t>anualmente, antes del 28 de febrero del año </a:t>
            </a:r>
            <a:r>
              <a:rPr lang="es-ES" sz="1600" dirty="0" smtClean="0"/>
              <a:t>siguiente).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El </a:t>
            </a:r>
            <a:r>
              <a:rPr lang="es-ES" sz="1600" dirty="0"/>
              <a:t>abono de la última </a:t>
            </a:r>
            <a:r>
              <a:rPr lang="es-ES" sz="1600" dirty="0" smtClean="0"/>
              <a:t>anualidad: 80</a:t>
            </a:r>
            <a:r>
              <a:rPr lang="es-ES" sz="1600" dirty="0"/>
              <a:t>% de la subvención concedida para dicho </a:t>
            </a:r>
            <a:r>
              <a:rPr lang="es-ES" sz="1600" dirty="0" smtClean="0"/>
              <a:t>ejercicio. </a:t>
            </a:r>
            <a:r>
              <a:rPr lang="es-ES" sz="1600" dirty="0"/>
              <a:t>El restante 20% queda condicionado y se librará a la entrega y aprobación de la justificación documental final</a:t>
            </a:r>
            <a:r>
              <a:rPr lang="es-E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33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específicos: Potenciación (I)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26932" y="1278099"/>
            <a:ext cx="4978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solidFill>
                  <a:schemeClr val="tx2"/>
                </a:solidFill>
              </a:rPr>
              <a:t>Beneficiarios: </a:t>
            </a:r>
          </a:p>
          <a:p>
            <a:pPr marL="358775" algn="just"/>
            <a:r>
              <a:rPr lang="es-ES" sz="1600" dirty="0" smtClean="0"/>
              <a:t>Agentes </a:t>
            </a:r>
            <a:r>
              <a:rPr lang="es-ES" sz="1600" dirty="0"/>
              <a:t>integrados (acreditados) en la Red Vasca de Ciencia, Tecnología e Innovación (RVCTI</a:t>
            </a:r>
            <a:r>
              <a:rPr lang="es-ES" sz="1600" dirty="0" smtClean="0"/>
              <a:t>).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95536" y="112474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smtClean="0"/>
              <a:t> </a:t>
            </a:r>
            <a:endParaRPr lang="eu-ES" b="1" dirty="0"/>
          </a:p>
        </p:txBody>
      </p:sp>
      <p:sp>
        <p:nvSpPr>
          <p:cNvPr id="15" name="9 CuadroTexto"/>
          <p:cNvSpPr txBox="1"/>
          <p:nvPr/>
        </p:nvSpPr>
        <p:spPr>
          <a:xfrm>
            <a:off x="430844" y="2369877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s-ES" b="1" dirty="0">
                <a:solidFill>
                  <a:schemeClr val="tx2"/>
                </a:solidFill>
              </a:rPr>
              <a:t>Modalidades :</a:t>
            </a:r>
          </a:p>
        </p:txBody>
      </p:sp>
      <p:sp>
        <p:nvSpPr>
          <p:cNvPr id="23" name="9 CuadroTexto"/>
          <p:cNvSpPr txBox="1"/>
          <p:nvPr/>
        </p:nvSpPr>
        <p:spPr>
          <a:xfrm>
            <a:off x="417502" y="3722076"/>
            <a:ext cx="81149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s-ES" b="1" dirty="0">
                <a:solidFill>
                  <a:schemeClr val="tx2"/>
                </a:solidFill>
              </a:rPr>
              <a:t>Duración:  </a:t>
            </a:r>
          </a:p>
          <a:p>
            <a:pPr marL="358775" algn="just"/>
            <a:r>
              <a:rPr lang="es-ES" sz="1600" dirty="0" smtClean="0"/>
              <a:t>Duración del proyecto de 1 a 3 años, pero solo se podrá solicitar ayuda para actividades realizadas en 2020. </a:t>
            </a:r>
          </a:p>
        </p:txBody>
      </p:sp>
      <p:graphicFrame>
        <p:nvGraphicFramePr>
          <p:cNvPr id="25" name="Tau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411425"/>
              </p:ext>
            </p:extLst>
          </p:nvPr>
        </p:nvGraphicFramePr>
        <p:xfrm>
          <a:off x="726224" y="2723868"/>
          <a:ext cx="4061800" cy="832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1800">
                  <a:extLst>
                    <a:ext uri="{9D8B030D-6E8A-4147-A177-3AD203B41FA5}">
                      <a16:colId xmlns:a16="http://schemas.microsoft.com/office/drawing/2014/main" val="389120387"/>
                    </a:ext>
                  </a:extLst>
                </a:gridCol>
              </a:tblGrid>
              <a:tr h="426569">
                <a:tc>
                  <a:txBody>
                    <a:bodyPr/>
                    <a:lstStyle/>
                    <a:p>
                      <a:pPr marL="182563" indent="-182563" algn="just">
                        <a:buNone/>
                      </a:pPr>
                      <a:r>
                        <a:rPr lang="eu-ES" sz="1600" b="0" dirty="0" smtClean="0">
                          <a:solidFill>
                            <a:schemeClr val="tx1"/>
                          </a:solidFill>
                        </a:rPr>
                        <a:t>a)</a:t>
                      </a:r>
                      <a:r>
                        <a:rPr lang="es-E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Investigación Fundamental en salud</a:t>
                      </a:r>
                      <a:r>
                        <a:rPr lang="eu-E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445455"/>
                  </a:ext>
                </a:extLst>
              </a:tr>
              <a:tr h="40589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buNone/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b) </a:t>
                      </a:r>
                      <a:r>
                        <a:rPr lang="es-ES" sz="16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Desarrollo Tecnológico en salud</a:t>
                      </a:r>
                      <a:endParaRPr lang="es-ES" sz="16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436256"/>
                  </a:ext>
                </a:extLst>
              </a:tr>
            </a:tbl>
          </a:graphicData>
        </a:graphic>
      </p:graphicFrame>
      <p:pic>
        <p:nvPicPr>
          <p:cNvPr id="18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52" y="1330867"/>
            <a:ext cx="2560524" cy="738613"/>
          </a:xfrm>
          <a:prstGeom prst="rect">
            <a:avLst/>
          </a:prstGeom>
        </p:spPr>
      </p:pic>
      <p:sp>
        <p:nvSpPr>
          <p:cNvPr id="26" name="9 CuadroTexto"/>
          <p:cNvSpPr txBox="1"/>
          <p:nvPr/>
        </p:nvSpPr>
        <p:spPr>
          <a:xfrm>
            <a:off x="413292" y="4788441"/>
            <a:ext cx="7632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es-ES" b="1" dirty="0">
                <a:solidFill>
                  <a:schemeClr val="tx2"/>
                </a:solidFill>
              </a:rPr>
              <a:t>Disponibilidad presupuestaria </a:t>
            </a:r>
            <a:r>
              <a:rPr lang="es-ES" dirty="0" smtClean="0">
                <a:solidFill>
                  <a:schemeClr val="tx2"/>
                </a:solidFill>
              </a:rPr>
              <a:t>:  </a:t>
            </a:r>
          </a:p>
          <a:p>
            <a:pPr marL="358775" algn="just"/>
            <a:r>
              <a:rPr lang="es-ES" sz="1600" dirty="0"/>
              <a:t>Se disponen de </a:t>
            </a:r>
            <a:r>
              <a:rPr lang="es-ES" sz="1600" b="1" dirty="0"/>
              <a:t>2.110.500</a:t>
            </a:r>
            <a:r>
              <a:rPr lang="es-ES" sz="1600" b="1" dirty="0">
                <a:solidFill>
                  <a:srgbClr val="FF0000"/>
                </a:solidFill>
              </a:rPr>
              <a:t> </a:t>
            </a:r>
            <a:r>
              <a:rPr lang="es-ES" sz="1600" b="1" dirty="0" smtClean="0"/>
              <a:t>€ </a:t>
            </a:r>
            <a:r>
              <a:rPr lang="es-ES" sz="1600" dirty="0"/>
              <a:t>para las Líneas de </a:t>
            </a:r>
            <a:r>
              <a:rPr lang="es-ES" sz="1600" dirty="0" smtClean="0"/>
              <a:t>Potenciación </a:t>
            </a:r>
            <a:r>
              <a:rPr lang="es-ES" sz="1600" dirty="0"/>
              <a:t>+ </a:t>
            </a:r>
            <a:r>
              <a:rPr lang="es-ES" sz="1600" dirty="0" smtClean="0"/>
              <a:t>Acciones Complementarias. </a:t>
            </a:r>
          </a:p>
        </p:txBody>
      </p:sp>
    </p:spTree>
    <p:extLst>
      <p:ext uri="{BB962C8B-B14F-4D97-AF65-F5344CB8AC3E}">
        <p14:creationId xmlns:p14="http://schemas.microsoft.com/office/powerpoint/2010/main" val="12183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u-ES" sz="2800" dirty="0" err="1">
                <a:solidFill>
                  <a:schemeClr val="tx2"/>
                </a:solidFill>
              </a:rPr>
              <a:t>Í</a:t>
            </a:r>
            <a:r>
              <a:rPr lang="eu-ES" sz="2800" dirty="0" err="1" smtClean="0">
                <a:solidFill>
                  <a:schemeClr val="tx2"/>
                </a:solidFill>
              </a:rPr>
              <a:t>ndice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8" name="TestuKoadroa 7"/>
          <p:cNvSpPr txBox="1"/>
          <p:nvPr/>
        </p:nvSpPr>
        <p:spPr>
          <a:xfrm>
            <a:off x="899592" y="1412776"/>
            <a:ext cx="7848872" cy="41395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endParaRPr lang="eu-ES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es-ES" sz="2400" dirty="0" smtClean="0"/>
              <a:t>Introducción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808038" algn="l"/>
              </a:tabLst>
            </a:pPr>
            <a:endParaRPr lang="es-ES" sz="2400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es-ES" sz="2400" dirty="0" smtClean="0"/>
              <a:t>Aspectos Generales</a:t>
            </a:r>
          </a:p>
          <a:p>
            <a:pPr>
              <a:tabLst>
                <a:tab pos="808038" algn="l"/>
              </a:tabLst>
            </a:pPr>
            <a:endParaRPr lang="es-ES" sz="2400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es-ES" sz="2400" dirty="0" smtClean="0"/>
              <a:t>Aspectos Específicos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808038" algn="l"/>
              </a:tabLst>
            </a:pPr>
            <a:endParaRPr lang="es-ES" sz="1100" dirty="0" smtClean="0"/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es-ES" dirty="0" smtClean="0"/>
              <a:t>Promoción de la actividad investigadora sanitaria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es-ES" dirty="0" smtClean="0"/>
              <a:t>Intensificación </a:t>
            </a:r>
            <a:r>
              <a:rPr lang="es-ES" dirty="0"/>
              <a:t>de la actividad </a:t>
            </a:r>
            <a:r>
              <a:rPr lang="es-ES" dirty="0" smtClean="0"/>
              <a:t>investigadora  sanitaria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es-ES" dirty="0" smtClean="0"/>
              <a:t>Potenciación de la investigación en salud de carácter estratégico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es-ES" dirty="0" smtClean="0"/>
              <a:t>Acciones complementarias de especial interés</a:t>
            </a:r>
          </a:p>
          <a:p>
            <a:pPr lvl="1">
              <a:tabLst>
                <a:tab pos="808038" algn="l"/>
              </a:tabLst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es-ES" sz="2400" dirty="0" smtClean="0"/>
              <a:t>Información Adicional</a:t>
            </a:r>
          </a:p>
        </p:txBody>
      </p:sp>
    </p:spTree>
    <p:extLst>
      <p:ext uri="{BB962C8B-B14F-4D97-AF65-F5344CB8AC3E}">
        <p14:creationId xmlns:p14="http://schemas.microsoft.com/office/powerpoint/2010/main" val="4274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</a:t>
            </a:r>
            <a:r>
              <a:rPr lang="es-ES" sz="2800" dirty="0">
                <a:solidFill>
                  <a:schemeClr val="tx2"/>
                </a:solidFill>
              </a:rPr>
              <a:t>específicos: </a:t>
            </a:r>
            <a:r>
              <a:rPr lang="es-ES" sz="2800" dirty="0" smtClean="0">
                <a:solidFill>
                  <a:schemeClr val="tx2"/>
                </a:solidFill>
              </a:rPr>
              <a:t>Potenciación (II)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5" name="TestuKoadroa 4"/>
          <p:cNvSpPr txBox="1"/>
          <p:nvPr/>
        </p:nvSpPr>
        <p:spPr>
          <a:xfrm>
            <a:off x="1403648" y="5630701"/>
            <a:ext cx="2476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C00000"/>
                </a:solidFill>
              </a:rPr>
              <a:t>FINANCIABLE si &gt; </a:t>
            </a:r>
            <a:r>
              <a:rPr lang="es-ES" sz="1200" b="1" dirty="0">
                <a:solidFill>
                  <a:srgbClr val="C00000"/>
                </a:solidFill>
              </a:rPr>
              <a:t>25</a:t>
            </a:r>
            <a:endParaRPr lang="es-ES" sz="1200" dirty="0"/>
          </a:p>
        </p:txBody>
      </p:sp>
      <p:sp>
        <p:nvSpPr>
          <p:cNvPr id="3" name="Laukizuzena 2"/>
          <p:cNvSpPr/>
          <p:nvPr/>
        </p:nvSpPr>
        <p:spPr>
          <a:xfrm>
            <a:off x="4202378" y="4048397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Laukizuzena 11"/>
          <p:cNvSpPr/>
          <p:nvPr/>
        </p:nvSpPr>
        <p:spPr>
          <a:xfrm>
            <a:off x="4202183" y="2320205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Laukizuzena 13"/>
          <p:cNvSpPr/>
          <p:nvPr/>
        </p:nvSpPr>
        <p:spPr>
          <a:xfrm>
            <a:off x="8245172" y="2505491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Laukizuzena 7"/>
          <p:cNvSpPr/>
          <p:nvPr/>
        </p:nvSpPr>
        <p:spPr>
          <a:xfrm>
            <a:off x="2699791" y="5917207"/>
            <a:ext cx="3412799" cy="464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dirty="0" smtClean="0">
                <a:solidFill>
                  <a:schemeClr val="tx1"/>
                </a:solidFill>
              </a:rPr>
              <a:t>TOTAL (</a:t>
            </a:r>
            <a:r>
              <a:rPr lang="eu-ES" dirty="0" err="1" smtClean="0">
                <a:solidFill>
                  <a:schemeClr val="tx1"/>
                </a:solidFill>
              </a:rPr>
              <a:t>máximo</a:t>
            </a:r>
            <a:r>
              <a:rPr lang="eu-ES" dirty="0" smtClean="0">
                <a:solidFill>
                  <a:schemeClr val="tx1"/>
                </a:solidFill>
              </a:rPr>
              <a:t> 100 </a:t>
            </a:r>
            <a:r>
              <a:rPr lang="eu-ES" dirty="0" err="1" smtClean="0">
                <a:solidFill>
                  <a:schemeClr val="tx1"/>
                </a:solidFill>
              </a:rPr>
              <a:t>puntos</a:t>
            </a:r>
            <a:r>
              <a:rPr lang="eu-ES" dirty="0" smtClean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Laukizuzena 17"/>
          <p:cNvSpPr/>
          <p:nvPr/>
        </p:nvSpPr>
        <p:spPr>
          <a:xfrm>
            <a:off x="4302777" y="5282633"/>
            <a:ext cx="286504" cy="29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stuKoadroa 6"/>
          <p:cNvSpPr txBox="1"/>
          <p:nvPr/>
        </p:nvSpPr>
        <p:spPr>
          <a:xfrm>
            <a:off x="1691679" y="5312908"/>
            <a:ext cx="2725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600" dirty="0" err="1" smtClean="0"/>
              <a:t>Subtotal</a:t>
            </a:r>
            <a:r>
              <a:rPr lang="eu-ES" sz="1600" dirty="0" smtClean="0"/>
              <a:t> (</a:t>
            </a:r>
            <a:r>
              <a:rPr lang="eu-ES" sz="1600" dirty="0" err="1" smtClean="0"/>
              <a:t>máx</a:t>
            </a:r>
            <a:r>
              <a:rPr lang="eu-ES" sz="1600" dirty="0" smtClean="0"/>
              <a:t>. 50 </a:t>
            </a:r>
            <a:r>
              <a:rPr lang="eu-ES" sz="1600" dirty="0" err="1" smtClean="0"/>
              <a:t>puntos</a:t>
            </a:r>
            <a:r>
              <a:rPr lang="eu-ES" sz="1600" dirty="0" smtClean="0"/>
              <a:t>) </a:t>
            </a:r>
            <a:endParaRPr lang="es-ES" sz="1600" dirty="0"/>
          </a:p>
        </p:txBody>
      </p:sp>
      <p:sp>
        <p:nvSpPr>
          <p:cNvPr id="26" name="Laukizuzena 25"/>
          <p:cNvSpPr/>
          <p:nvPr/>
        </p:nvSpPr>
        <p:spPr>
          <a:xfrm>
            <a:off x="5999329" y="6000344"/>
            <a:ext cx="781821" cy="352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zkerreko giltza 10"/>
          <p:cNvSpPr/>
          <p:nvPr/>
        </p:nvSpPr>
        <p:spPr>
          <a:xfrm rot="16200000">
            <a:off x="6332777" y="3757819"/>
            <a:ext cx="288032" cy="4061521"/>
          </a:xfrm>
          <a:prstGeom prst="leftBrace">
            <a:avLst>
              <a:gd name="adj1" fmla="val 8333"/>
              <a:gd name="adj2" fmla="val 47204"/>
            </a:avLst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Laukizuzen biribildua 16"/>
          <p:cNvSpPr/>
          <p:nvPr/>
        </p:nvSpPr>
        <p:spPr>
          <a:xfrm>
            <a:off x="395536" y="1423088"/>
            <a:ext cx="3809445" cy="3930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u-ES" dirty="0" err="1" smtClean="0">
                <a:solidFill>
                  <a:schemeClr val="tx1"/>
                </a:solidFill>
              </a:rPr>
              <a:t>Calidad</a:t>
            </a:r>
            <a:r>
              <a:rPr lang="eu-ES" dirty="0" smtClean="0">
                <a:solidFill>
                  <a:schemeClr val="tx1"/>
                </a:solidFill>
              </a:rPr>
              <a:t> </a:t>
            </a:r>
            <a:r>
              <a:rPr lang="eu-ES" dirty="0" err="1" smtClean="0">
                <a:solidFill>
                  <a:schemeClr val="tx1"/>
                </a:solidFill>
              </a:rPr>
              <a:t>cientifico</a:t>
            </a:r>
            <a:r>
              <a:rPr lang="eu-ES" dirty="0" err="1">
                <a:solidFill>
                  <a:schemeClr val="tx1"/>
                </a:solidFill>
              </a:rPr>
              <a:t>-</a:t>
            </a:r>
            <a:r>
              <a:rPr lang="eu-ES" dirty="0" err="1" smtClean="0">
                <a:solidFill>
                  <a:schemeClr val="tx1"/>
                </a:solidFill>
              </a:rPr>
              <a:t>técnica</a:t>
            </a:r>
            <a:r>
              <a:rPr lang="eu-ES" dirty="0" smtClean="0">
                <a:solidFill>
                  <a:schemeClr val="tx1"/>
                </a:solidFill>
              </a:rPr>
              <a:t> 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Laukizuzen biribildua 18"/>
          <p:cNvSpPr/>
          <p:nvPr/>
        </p:nvSpPr>
        <p:spPr>
          <a:xfrm>
            <a:off x="4860032" y="1417238"/>
            <a:ext cx="3832398" cy="3989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89000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solidFill>
                  <a:schemeClr val="tx1"/>
                </a:solidFill>
              </a:rPr>
              <a:t>Interés sanitario y estratégico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Laukizuzena 20"/>
          <p:cNvSpPr/>
          <p:nvPr/>
        </p:nvSpPr>
        <p:spPr>
          <a:xfrm>
            <a:off x="395536" y="1960165"/>
            <a:ext cx="4042873" cy="342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u-ES" sz="1600" b="1" dirty="0" smtClean="0"/>
              <a:t>CRITERIOS: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u-ES" sz="1600" b="1" dirty="0" smtClean="0"/>
              <a:t>a) </a:t>
            </a:r>
            <a:r>
              <a:rPr lang="eu-ES" sz="1600" b="1" dirty="0" err="1" smtClean="0"/>
              <a:t>Planteamiento</a:t>
            </a:r>
            <a:r>
              <a:rPr lang="eu-ES" sz="1600" b="1" dirty="0" smtClean="0"/>
              <a:t> </a:t>
            </a:r>
            <a:r>
              <a:rPr lang="eu-ES" sz="1600" b="1" dirty="0"/>
              <a:t>y </a:t>
            </a:r>
            <a:r>
              <a:rPr lang="eu-ES" sz="1600" b="1" dirty="0" err="1"/>
              <a:t>viabilidad</a:t>
            </a:r>
            <a:r>
              <a:rPr lang="eu-ES" sz="1600" b="1" dirty="0"/>
              <a:t> (</a:t>
            </a:r>
            <a:r>
              <a:rPr lang="eu-ES" sz="1600" b="1" dirty="0" err="1"/>
              <a:t>máx</a:t>
            </a:r>
            <a:r>
              <a:rPr lang="eu-ES" sz="1600" b="1" dirty="0"/>
              <a:t>. 35)</a:t>
            </a:r>
            <a:endParaRPr lang="es-ES" sz="1600" b="1" dirty="0"/>
          </a:p>
          <a:p>
            <a:pPr marL="180975" lvl="0" indent="-92075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400" dirty="0"/>
              <a:t>Claridad y pertinencia de los objetivos (máx. 5)</a:t>
            </a:r>
          </a:p>
          <a:p>
            <a:pPr marL="180975" lvl="0" indent="-92075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400" dirty="0" smtClean="0"/>
              <a:t>Aportación </a:t>
            </a:r>
            <a:r>
              <a:rPr lang="es-ES" sz="1400" dirty="0"/>
              <a:t>científico-técnica (máx. 10)</a:t>
            </a:r>
          </a:p>
          <a:p>
            <a:pPr marL="180975" lvl="0" indent="-92075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400" dirty="0"/>
              <a:t>Coherencia y eficacia del plan de trabajo (máx. 10</a:t>
            </a:r>
            <a:r>
              <a:rPr lang="es-ES" sz="1400" dirty="0" smtClean="0"/>
              <a:t>)</a:t>
            </a:r>
          </a:p>
          <a:p>
            <a:pPr marL="180975" lvl="0" indent="-92075" defTabSz="8890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400" dirty="0" smtClean="0"/>
              <a:t>Aplicabilidad, utilidad, estrategia implementación (máx. 10)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800" dirty="0" smtClean="0"/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es-ES" sz="1600" b="1" dirty="0" smtClean="0"/>
              <a:t>b) Calidad</a:t>
            </a:r>
            <a:r>
              <a:rPr lang="es-ES" sz="1600" b="1" dirty="0"/>
              <a:t>, solvencia y complementariedad del equipo (máx. 10)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u-ES" sz="800" dirty="0" smtClean="0"/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u-ES" sz="1600" b="1" dirty="0" smtClean="0"/>
              <a:t>c) </a:t>
            </a:r>
            <a:r>
              <a:rPr lang="eu-ES" sz="1600" b="1" dirty="0" err="1" smtClean="0"/>
              <a:t>Perspectiva</a:t>
            </a:r>
            <a:r>
              <a:rPr lang="eu-ES" sz="1600" b="1" dirty="0" smtClean="0"/>
              <a:t> de </a:t>
            </a:r>
            <a:r>
              <a:rPr lang="eu-ES" sz="1600" b="1" dirty="0" err="1" smtClean="0"/>
              <a:t>Género</a:t>
            </a:r>
            <a:endParaRPr lang="eu-ES" sz="1600" b="1" dirty="0" smtClean="0"/>
          </a:p>
          <a:p>
            <a:pPr lvl="1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u-ES" sz="1400" dirty="0" err="1" smtClean="0"/>
              <a:t>Sí</a:t>
            </a:r>
            <a:r>
              <a:rPr lang="eu-ES" sz="1400" dirty="0" smtClean="0"/>
              <a:t>: 5 </a:t>
            </a:r>
            <a:r>
              <a:rPr lang="eu-ES" sz="1400" dirty="0" err="1" smtClean="0"/>
              <a:t>puntos</a:t>
            </a:r>
            <a:endParaRPr lang="eu-ES" sz="1400" dirty="0" smtClean="0"/>
          </a:p>
          <a:p>
            <a:pPr lvl="1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u-ES" sz="1400" dirty="0" smtClean="0"/>
              <a:t>No : 0 </a:t>
            </a:r>
            <a:r>
              <a:rPr lang="eu-ES" sz="1400" dirty="0" err="1" smtClean="0"/>
              <a:t>puntos</a:t>
            </a:r>
            <a:endParaRPr lang="es-ES" sz="1400" dirty="0"/>
          </a:p>
        </p:txBody>
      </p:sp>
      <p:sp>
        <p:nvSpPr>
          <p:cNvPr id="30" name="Laukizuzena 29"/>
          <p:cNvSpPr/>
          <p:nvPr/>
        </p:nvSpPr>
        <p:spPr>
          <a:xfrm>
            <a:off x="4202941" y="4624461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TestuKoadroa 5"/>
          <p:cNvSpPr txBox="1"/>
          <p:nvPr/>
        </p:nvSpPr>
        <p:spPr>
          <a:xfrm>
            <a:off x="4830107" y="1960165"/>
            <a:ext cx="3399721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600" b="1" dirty="0" smtClean="0"/>
              <a:t>CRITERIOS:</a:t>
            </a:r>
          </a:p>
          <a:p>
            <a:endParaRPr lang="eu-ES" sz="1400" b="1" dirty="0"/>
          </a:p>
          <a:p>
            <a:pPr marL="342900" indent="-342900">
              <a:buAutoNum type="alphaLcParenR"/>
            </a:pPr>
            <a:r>
              <a:rPr lang="eu-ES" sz="1600" b="1" dirty="0" err="1" smtClean="0"/>
              <a:t>Adecuación</a:t>
            </a:r>
            <a:r>
              <a:rPr lang="eu-ES" sz="1600" b="1" dirty="0" smtClean="0"/>
              <a:t> </a:t>
            </a:r>
            <a:r>
              <a:rPr lang="eu-ES" sz="1600" b="1" dirty="0"/>
              <a:t>a </a:t>
            </a:r>
            <a:r>
              <a:rPr lang="eu-ES" sz="1600" b="1" dirty="0" err="1"/>
              <a:t>políticas</a:t>
            </a:r>
            <a:r>
              <a:rPr lang="eu-ES" sz="1600" b="1" dirty="0"/>
              <a:t> (</a:t>
            </a:r>
            <a:r>
              <a:rPr lang="eu-ES" sz="1600" b="1" dirty="0" err="1"/>
              <a:t>máx</a:t>
            </a:r>
            <a:r>
              <a:rPr lang="eu-ES" sz="1600" b="1" dirty="0"/>
              <a:t>. 5</a:t>
            </a:r>
            <a:r>
              <a:rPr lang="eu-ES" sz="1600" b="1" dirty="0" smtClean="0"/>
              <a:t>)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es-ES" sz="1600" dirty="0" smtClean="0"/>
              <a:t>Si puntuación </a:t>
            </a:r>
            <a:r>
              <a:rPr lang="es-ES" sz="1600" dirty="0"/>
              <a:t>igual o menor a 3 serán consideradas no financiables.</a:t>
            </a:r>
            <a:endParaRPr lang="eu-ES" sz="1600" dirty="0"/>
          </a:p>
          <a:p>
            <a:endParaRPr lang="eu-ES" sz="1600" dirty="0" smtClean="0"/>
          </a:p>
          <a:p>
            <a:pPr marL="273050" indent="-273050"/>
            <a:r>
              <a:rPr lang="eu-ES" sz="1600" b="1" dirty="0" smtClean="0"/>
              <a:t>b)  </a:t>
            </a:r>
            <a:r>
              <a:rPr lang="eu-ES" sz="1600" b="1" dirty="0" err="1" smtClean="0"/>
              <a:t>Oportunidad</a:t>
            </a:r>
            <a:r>
              <a:rPr lang="eu-ES" sz="1600" b="1" dirty="0" smtClean="0"/>
              <a:t> de la </a:t>
            </a:r>
            <a:r>
              <a:rPr lang="eu-ES" sz="1600" b="1" dirty="0" err="1" smtClean="0"/>
              <a:t>inversión</a:t>
            </a:r>
            <a:r>
              <a:rPr lang="eu-ES" sz="1600" b="1" dirty="0" smtClean="0"/>
              <a:t> </a:t>
            </a:r>
            <a:r>
              <a:rPr lang="eu-ES" sz="1600" b="1" dirty="0" err="1" smtClean="0"/>
              <a:t>en</a:t>
            </a:r>
            <a:r>
              <a:rPr lang="eu-ES" sz="1600" b="1" dirty="0" smtClean="0"/>
              <a:t> la </a:t>
            </a:r>
            <a:r>
              <a:rPr lang="eu-ES" sz="1600" b="1" dirty="0" err="1" smtClean="0"/>
              <a:t>propuesta</a:t>
            </a:r>
            <a:r>
              <a:rPr lang="eu-ES" sz="1600" b="1" dirty="0" smtClean="0"/>
              <a:t> (</a:t>
            </a:r>
            <a:r>
              <a:rPr lang="eu-ES" sz="1600" b="1" dirty="0" err="1" smtClean="0"/>
              <a:t>máx</a:t>
            </a:r>
            <a:r>
              <a:rPr lang="eu-ES" sz="1600" b="1" dirty="0" smtClean="0"/>
              <a:t>. 20)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dirty="0"/>
          </a:p>
          <a:p>
            <a:pPr marL="273050" indent="-273050"/>
            <a:r>
              <a:rPr lang="eu-ES" sz="1600" b="1" dirty="0"/>
              <a:t>c</a:t>
            </a:r>
            <a:r>
              <a:rPr lang="eu-ES" sz="1600" b="1" dirty="0" smtClean="0"/>
              <a:t>) </a:t>
            </a:r>
            <a:r>
              <a:rPr lang="eu-ES" sz="1600" b="1" dirty="0" err="1" smtClean="0"/>
              <a:t>Potencial</a:t>
            </a:r>
            <a:r>
              <a:rPr lang="eu-ES" sz="1600" b="1" dirty="0" smtClean="0"/>
              <a:t> </a:t>
            </a:r>
            <a:r>
              <a:rPr lang="eu-ES" sz="1600" b="1" dirty="0" err="1" smtClean="0"/>
              <a:t>contribución</a:t>
            </a:r>
            <a:r>
              <a:rPr lang="eu-ES" sz="1600" b="1" dirty="0" smtClean="0"/>
              <a:t> y </a:t>
            </a:r>
            <a:r>
              <a:rPr lang="eu-ES" sz="1600" b="1" dirty="0" err="1" smtClean="0"/>
              <a:t>proyección</a:t>
            </a:r>
            <a:r>
              <a:rPr lang="eu-ES" sz="1600" b="1" dirty="0" smtClean="0"/>
              <a:t> del </a:t>
            </a:r>
            <a:r>
              <a:rPr lang="eu-ES" sz="1600" b="1" dirty="0" err="1" smtClean="0"/>
              <a:t>impacto</a:t>
            </a:r>
            <a:r>
              <a:rPr lang="eu-ES" sz="1600" b="1" dirty="0" smtClean="0"/>
              <a:t> (</a:t>
            </a:r>
            <a:r>
              <a:rPr lang="eu-ES" sz="1600" b="1" dirty="0" err="1" smtClean="0"/>
              <a:t>máx</a:t>
            </a:r>
            <a:r>
              <a:rPr lang="eu-ES" sz="1600" b="1" dirty="0" smtClean="0"/>
              <a:t>. 25)</a:t>
            </a:r>
          </a:p>
          <a:p>
            <a:endParaRPr lang="eu-ES" sz="1600" dirty="0" smtClean="0"/>
          </a:p>
          <a:p>
            <a:endParaRPr lang="eu-ES" sz="1400" dirty="0" smtClean="0"/>
          </a:p>
        </p:txBody>
      </p:sp>
      <p:sp>
        <p:nvSpPr>
          <p:cNvPr id="28" name="Laukizuzena 14"/>
          <p:cNvSpPr/>
          <p:nvPr/>
        </p:nvSpPr>
        <p:spPr>
          <a:xfrm>
            <a:off x="8237500" y="3538301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TestuKoadroa 6"/>
          <p:cNvSpPr txBox="1"/>
          <p:nvPr/>
        </p:nvSpPr>
        <p:spPr>
          <a:xfrm>
            <a:off x="6153076" y="5127190"/>
            <a:ext cx="221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600" dirty="0" err="1" smtClean="0"/>
              <a:t>Subtotal</a:t>
            </a:r>
            <a:endParaRPr lang="eu-ES" sz="1600" dirty="0" smtClean="0"/>
          </a:p>
          <a:p>
            <a:r>
              <a:rPr lang="eu-ES" sz="1600" dirty="0" smtClean="0"/>
              <a:t>(</a:t>
            </a:r>
            <a:r>
              <a:rPr lang="eu-ES" sz="1600" dirty="0" err="1" smtClean="0"/>
              <a:t>máx</a:t>
            </a:r>
            <a:r>
              <a:rPr lang="eu-ES" sz="1600" dirty="0" smtClean="0"/>
              <a:t>. 50 </a:t>
            </a:r>
            <a:r>
              <a:rPr lang="eu-ES" sz="1600" dirty="0" err="1" smtClean="0"/>
              <a:t>puntos</a:t>
            </a:r>
            <a:r>
              <a:rPr lang="eu-ES" sz="1600" dirty="0" smtClean="0"/>
              <a:t>) </a:t>
            </a:r>
            <a:endParaRPr lang="es-ES" sz="1600" dirty="0"/>
          </a:p>
        </p:txBody>
      </p:sp>
      <p:sp>
        <p:nvSpPr>
          <p:cNvPr id="32" name="Laukizuzena 17"/>
          <p:cNvSpPr/>
          <p:nvPr/>
        </p:nvSpPr>
        <p:spPr>
          <a:xfrm>
            <a:off x="8292293" y="5255141"/>
            <a:ext cx="286504" cy="29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"/>
          <p:cNvCxnSpPr>
            <a:stCxn id="3" idx="3"/>
          </p:cNvCxnSpPr>
          <p:nvPr/>
        </p:nvCxnSpPr>
        <p:spPr>
          <a:xfrm>
            <a:off x="4346394" y="4120405"/>
            <a:ext cx="92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4438409" y="2392213"/>
            <a:ext cx="7623" cy="2775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stCxn id="12" idx="3"/>
          </p:cNvCxnSpPr>
          <p:nvPr/>
        </p:nvCxnSpPr>
        <p:spPr>
          <a:xfrm>
            <a:off x="4346199" y="2392213"/>
            <a:ext cx="99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30" idx="3"/>
          </p:cNvCxnSpPr>
          <p:nvPr/>
        </p:nvCxnSpPr>
        <p:spPr>
          <a:xfrm>
            <a:off x="4346957" y="4696469"/>
            <a:ext cx="99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flipH="1">
            <a:off x="8503278" y="2577499"/>
            <a:ext cx="6248" cy="2549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14" idx="3"/>
          </p:cNvCxnSpPr>
          <p:nvPr/>
        </p:nvCxnSpPr>
        <p:spPr>
          <a:xfrm>
            <a:off x="8389188" y="2577499"/>
            <a:ext cx="114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stCxn id="28" idx="3"/>
          </p:cNvCxnSpPr>
          <p:nvPr/>
        </p:nvCxnSpPr>
        <p:spPr>
          <a:xfrm>
            <a:off x="8381516" y="3610309"/>
            <a:ext cx="114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aukizuzena 14"/>
          <p:cNvSpPr/>
          <p:nvPr/>
        </p:nvSpPr>
        <p:spPr>
          <a:xfrm>
            <a:off x="8245838" y="4260737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6" name="42 Conector recto"/>
          <p:cNvCxnSpPr/>
          <p:nvPr/>
        </p:nvCxnSpPr>
        <p:spPr>
          <a:xfrm>
            <a:off x="8389854" y="4338061"/>
            <a:ext cx="114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9 CuadroTexto"/>
          <p:cNvSpPr txBox="1"/>
          <p:nvPr/>
        </p:nvSpPr>
        <p:spPr>
          <a:xfrm>
            <a:off x="457200" y="975899"/>
            <a:ext cx="611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tx2"/>
                </a:solidFill>
              </a:rPr>
              <a:t>5</a:t>
            </a:r>
            <a:r>
              <a:rPr lang="es-ES" b="1" dirty="0" smtClean="0">
                <a:solidFill>
                  <a:schemeClr val="tx2"/>
                </a:solidFill>
              </a:rPr>
              <a:t>.    Proceso de evaluación:</a:t>
            </a:r>
            <a:endParaRPr lang="es-E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específicos: Potenciación (III)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536" y="112474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smtClean="0"/>
              <a:t> </a:t>
            </a:r>
            <a:endParaRPr lang="eu-ES" b="1" dirty="0"/>
          </a:p>
        </p:txBody>
      </p:sp>
      <p:sp>
        <p:nvSpPr>
          <p:cNvPr id="27" name="9 CuadroTexto"/>
          <p:cNvSpPr txBox="1"/>
          <p:nvPr/>
        </p:nvSpPr>
        <p:spPr>
          <a:xfrm>
            <a:off x="395536" y="1525434"/>
            <a:ext cx="75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6"/>
            </a:pPr>
            <a:r>
              <a:rPr lang="es-ES" b="1" dirty="0">
                <a:solidFill>
                  <a:schemeClr val="tx2"/>
                </a:solidFill>
              </a:rPr>
              <a:t>Abono y Justificación:</a:t>
            </a:r>
          </a:p>
        </p:txBody>
      </p:sp>
      <p:sp>
        <p:nvSpPr>
          <p:cNvPr id="28" name="9 CuadroTexto"/>
          <p:cNvSpPr txBox="1"/>
          <p:nvPr/>
        </p:nvSpPr>
        <p:spPr>
          <a:xfrm>
            <a:off x="841011" y="1894766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Abono Inicial</a:t>
            </a:r>
            <a:r>
              <a:rPr lang="es-ES" sz="1600" dirty="0" smtClean="0"/>
              <a:t>: 80% de la subvención concedida, inmediatamente con la resolución.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Justificación</a:t>
            </a:r>
            <a:r>
              <a:rPr lang="es-ES" sz="1600" dirty="0" smtClean="0"/>
              <a:t> (final): Antes del </a:t>
            </a:r>
            <a:r>
              <a:rPr lang="es-ES" sz="1600" dirty="0"/>
              <a:t>28 de febrero de </a:t>
            </a:r>
            <a:r>
              <a:rPr lang="es-ES" sz="1600" dirty="0" smtClean="0"/>
              <a:t>2021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Abono Final</a:t>
            </a:r>
            <a:r>
              <a:rPr lang="es-ES" sz="1600" dirty="0" smtClean="0"/>
              <a:t>: 20% (o liquidación correspondiente según ejecución) tras aceptación de documentación justificativa.</a:t>
            </a:r>
          </a:p>
        </p:txBody>
      </p:sp>
    </p:spTree>
    <p:extLst>
      <p:ext uri="{BB962C8B-B14F-4D97-AF65-F5344CB8AC3E}">
        <p14:creationId xmlns:p14="http://schemas.microsoft.com/office/powerpoint/2010/main" val="13257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34082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específicos: Acciones Complementarias (I)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4911" y="1325149"/>
            <a:ext cx="4978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b="1" dirty="0" smtClean="0">
                <a:solidFill>
                  <a:schemeClr val="tx2"/>
                </a:solidFill>
              </a:rPr>
              <a:t>Beneficiarios</a:t>
            </a:r>
            <a:r>
              <a:rPr lang="es-ES" dirty="0" smtClean="0">
                <a:solidFill>
                  <a:schemeClr val="tx2"/>
                </a:solidFill>
              </a:rPr>
              <a:t>:</a:t>
            </a:r>
            <a:r>
              <a:rPr lang="es-ES" dirty="0" smtClean="0"/>
              <a:t> </a:t>
            </a:r>
          </a:p>
          <a:p>
            <a:pPr marL="358775" algn="just"/>
            <a:r>
              <a:rPr lang="es-ES" sz="1600" dirty="0" smtClean="0"/>
              <a:t>Agentes </a:t>
            </a:r>
            <a:r>
              <a:rPr lang="es-ES" sz="1600" dirty="0"/>
              <a:t>integrados (acreditados) en la Red Vasca de Ciencia, Tecnología e Innovación (RVCTI</a:t>
            </a:r>
            <a:r>
              <a:rPr lang="es-ES" sz="1600" dirty="0" smtClean="0"/>
              <a:t>).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95536" y="112474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smtClean="0"/>
              <a:t> </a:t>
            </a:r>
            <a:endParaRPr lang="eu-ES" b="1" dirty="0"/>
          </a:p>
        </p:txBody>
      </p:sp>
      <p:sp>
        <p:nvSpPr>
          <p:cNvPr id="15" name="9 CuadroTexto"/>
          <p:cNvSpPr txBox="1"/>
          <p:nvPr/>
        </p:nvSpPr>
        <p:spPr>
          <a:xfrm>
            <a:off x="457200" y="2446833"/>
            <a:ext cx="7632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s-ES" b="1" dirty="0">
                <a:solidFill>
                  <a:schemeClr val="tx2"/>
                </a:solidFill>
              </a:rPr>
              <a:t>Modalidades</a:t>
            </a:r>
            <a:r>
              <a:rPr lang="es-ES" dirty="0" smtClean="0">
                <a:solidFill>
                  <a:schemeClr val="tx2"/>
                </a:solidFill>
              </a:rPr>
              <a:t> :</a:t>
            </a:r>
          </a:p>
          <a:p>
            <a:pPr marL="358775" algn="just"/>
            <a:r>
              <a:rPr lang="es-ES" sz="1600" dirty="0" smtClean="0"/>
              <a:t>Modalidad única</a:t>
            </a:r>
            <a:endParaRPr lang="es-ES" sz="1600" dirty="0"/>
          </a:p>
        </p:txBody>
      </p:sp>
      <p:sp>
        <p:nvSpPr>
          <p:cNvPr id="23" name="9 CuadroTexto"/>
          <p:cNvSpPr txBox="1"/>
          <p:nvPr/>
        </p:nvSpPr>
        <p:spPr>
          <a:xfrm>
            <a:off x="457200" y="3441972"/>
            <a:ext cx="7632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s-ES" b="1" dirty="0">
                <a:solidFill>
                  <a:schemeClr val="tx2"/>
                </a:solidFill>
              </a:rPr>
              <a:t>Duración:  </a:t>
            </a:r>
          </a:p>
          <a:p>
            <a:pPr marL="358775" algn="just"/>
            <a:r>
              <a:rPr lang="es-ES" sz="1600" dirty="0" smtClean="0"/>
              <a:t>La ayuda tendrá carácter anual y se otorgará para actividades realizadas en 2020. </a:t>
            </a:r>
          </a:p>
        </p:txBody>
      </p:sp>
      <p:pic>
        <p:nvPicPr>
          <p:cNvPr id="18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51" y="1377917"/>
            <a:ext cx="2560524" cy="738613"/>
          </a:xfrm>
          <a:prstGeom prst="rect">
            <a:avLst/>
          </a:prstGeom>
        </p:spPr>
      </p:pic>
      <p:sp>
        <p:nvSpPr>
          <p:cNvPr id="26" name="9 CuadroTexto"/>
          <p:cNvSpPr txBox="1"/>
          <p:nvPr/>
        </p:nvSpPr>
        <p:spPr>
          <a:xfrm>
            <a:off x="464911" y="4509120"/>
            <a:ext cx="7632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es-ES" b="1" dirty="0">
                <a:solidFill>
                  <a:schemeClr val="tx2"/>
                </a:solidFill>
              </a:rPr>
              <a:t>Disponibilidad presupuestaria </a:t>
            </a:r>
            <a:r>
              <a:rPr lang="es-ES" dirty="0">
                <a:solidFill>
                  <a:schemeClr val="tx2"/>
                </a:solidFill>
              </a:rPr>
              <a:t>:  </a:t>
            </a:r>
          </a:p>
          <a:p>
            <a:pPr marL="358775" lvl="0" algn="just"/>
            <a:r>
              <a:rPr lang="es-ES" sz="1600" dirty="0">
                <a:solidFill>
                  <a:prstClr val="black"/>
                </a:solidFill>
              </a:rPr>
              <a:t>Se disponen de </a:t>
            </a:r>
            <a:r>
              <a:rPr lang="es-ES" sz="1600" b="1" dirty="0">
                <a:solidFill>
                  <a:prstClr val="black"/>
                </a:solidFill>
              </a:rPr>
              <a:t>2.110.500</a:t>
            </a:r>
            <a:r>
              <a:rPr lang="es-ES" sz="1600" b="1" dirty="0">
                <a:solidFill>
                  <a:srgbClr val="FF0000"/>
                </a:solidFill>
              </a:rPr>
              <a:t> </a:t>
            </a:r>
            <a:r>
              <a:rPr lang="es-ES" sz="1600" b="1" dirty="0">
                <a:solidFill>
                  <a:prstClr val="black"/>
                </a:solidFill>
              </a:rPr>
              <a:t>€ </a:t>
            </a:r>
            <a:r>
              <a:rPr lang="es-ES" sz="1600" dirty="0">
                <a:solidFill>
                  <a:prstClr val="black"/>
                </a:solidFill>
              </a:rPr>
              <a:t>para las Líneas de Potenciación + Acciones Complementarias. </a:t>
            </a:r>
          </a:p>
        </p:txBody>
      </p:sp>
    </p:spTree>
    <p:extLst>
      <p:ext uri="{BB962C8B-B14F-4D97-AF65-F5344CB8AC3E}">
        <p14:creationId xmlns:p14="http://schemas.microsoft.com/office/powerpoint/2010/main" val="32659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ukizuzena 11"/>
          <p:cNvSpPr/>
          <p:nvPr/>
        </p:nvSpPr>
        <p:spPr>
          <a:xfrm>
            <a:off x="8317186" y="1895648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Laukizuzena 20"/>
          <p:cNvSpPr/>
          <p:nvPr/>
        </p:nvSpPr>
        <p:spPr>
          <a:xfrm>
            <a:off x="492157" y="1355454"/>
            <a:ext cx="7685659" cy="436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u-ES" sz="1600" b="1" dirty="0" smtClean="0"/>
              <a:t>CRITERIOS: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u-ES" sz="800" dirty="0" smtClean="0"/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arenR"/>
            </a:pPr>
            <a:r>
              <a:rPr lang="eu-ES" sz="1600" b="1" dirty="0" err="1" smtClean="0"/>
              <a:t>Adecuación</a:t>
            </a:r>
            <a:r>
              <a:rPr lang="eu-ES" sz="1600" b="1" dirty="0" smtClean="0"/>
              <a:t> </a:t>
            </a:r>
            <a:r>
              <a:rPr lang="eu-ES" sz="1600" b="1" dirty="0"/>
              <a:t>a </a:t>
            </a:r>
            <a:r>
              <a:rPr lang="eu-ES" sz="1600" b="1" dirty="0" err="1" smtClean="0"/>
              <a:t>las</a:t>
            </a:r>
            <a:r>
              <a:rPr lang="eu-ES" sz="1600" b="1" dirty="0" smtClean="0"/>
              <a:t> </a:t>
            </a:r>
            <a:r>
              <a:rPr lang="eu-ES" sz="1600" b="1" dirty="0" err="1" smtClean="0"/>
              <a:t>políticas</a:t>
            </a:r>
            <a:r>
              <a:rPr lang="eu-ES" sz="1600" b="1" dirty="0" smtClean="0"/>
              <a:t> RIS3 (max. 5p)</a:t>
            </a:r>
          </a:p>
          <a:p>
            <a:pPr marL="723900" lvl="0" indent="-206375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600" dirty="0" smtClean="0"/>
              <a:t>Las </a:t>
            </a:r>
            <a:r>
              <a:rPr lang="es-ES" sz="1600" dirty="0"/>
              <a:t>solicitudes que obtengan en este criterio una puntuación igual o menor a 3 serán consideradas no financiables</a:t>
            </a:r>
            <a:endParaRPr lang="eu-ES" sz="1600" dirty="0"/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arenR" startAt="2"/>
            </a:pPr>
            <a:r>
              <a:rPr lang="eu-ES" sz="1600" b="1" dirty="0" err="1" smtClean="0"/>
              <a:t>Complementación</a:t>
            </a:r>
            <a:r>
              <a:rPr lang="eu-ES" sz="1600" b="1" dirty="0" smtClean="0"/>
              <a:t> de la </a:t>
            </a:r>
            <a:r>
              <a:rPr lang="eu-ES" sz="1600" b="1" dirty="0" err="1" smtClean="0"/>
              <a:t>actividad</a:t>
            </a:r>
            <a:r>
              <a:rPr lang="eu-ES" sz="1600" b="1" dirty="0" smtClean="0"/>
              <a:t> </a:t>
            </a:r>
            <a:r>
              <a:rPr lang="eu-ES" sz="1600" b="1" dirty="0" err="1" smtClean="0"/>
              <a:t>científico-tecnológica</a:t>
            </a:r>
            <a:r>
              <a:rPr lang="eu-ES" sz="1600" b="1" dirty="0" smtClean="0"/>
              <a:t> (max. 20p)</a:t>
            </a:r>
          </a:p>
          <a:p>
            <a:pPr marL="723900" lvl="0" indent="-206375" algn="just" defTabSz="8890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s-ES" sz="1600" dirty="0" smtClean="0"/>
              <a:t>Oportunidad </a:t>
            </a:r>
            <a:r>
              <a:rPr lang="es-ES" sz="1600" dirty="0"/>
              <a:t>de la acción en las áreas definidas en la propuesta y aportación a los objetivos perseguidos por los grupos de trabajo y/o las iniciativas estratégicas de RIS3 </a:t>
            </a:r>
            <a:r>
              <a:rPr lang="es-ES" sz="1600" dirty="0" err="1"/>
              <a:t>biociencias</a:t>
            </a:r>
            <a:r>
              <a:rPr lang="es-ES" sz="1600" dirty="0"/>
              <a:t>-salud</a:t>
            </a:r>
            <a:r>
              <a:rPr lang="es-ES" sz="1600" dirty="0" smtClean="0"/>
              <a:t>.</a:t>
            </a:r>
          </a:p>
          <a:p>
            <a:pPr marL="342900" indent="-342900" defTabSz="889000">
              <a:lnSpc>
                <a:spcPct val="90000"/>
              </a:lnSpc>
              <a:spcAft>
                <a:spcPts val="600"/>
              </a:spcAft>
              <a:buFont typeface="+mj-lt"/>
              <a:buAutoNum type="arabicParenR" startAt="3"/>
            </a:pPr>
            <a:r>
              <a:rPr lang="es-ES" sz="1600" b="1" dirty="0" smtClean="0"/>
              <a:t>Calidad </a:t>
            </a:r>
            <a:r>
              <a:rPr lang="es-ES" sz="1600" b="1" dirty="0"/>
              <a:t>de la propuesta y resultados esperados (</a:t>
            </a:r>
            <a:r>
              <a:rPr lang="es-ES" sz="1600" b="1" dirty="0" smtClean="0"/>
              <a:t>max.25p)</a:t>
            </a:r>
          </a:p>
          <a:p>
            <a:pPr marL="723900" indent="-206375" algn="just" defTabSz="889000">
              <a:buFont typeface="Arial" panose="020B0604020202020204" pitchFamily="34" charset="0"/>
              <a:buChar char="•"/>
            </a:pPr>
            <a:r>
              <a:rPr lang="es-ES" sz="1600" dirty="0" smtClean="0"/>
              <a:t>Claridad </a:t>
            </a:r>
            <a:r>
              <a:rPr lang="es-ES" sz="1600" dirty="0"/>
              <a:t>del planteamiento, coherencia y eficacia del plan de trabajo, y adecuación del presupuesto a las tareas y objetivos propuestos</a:t>
            </a:r>
            <a:r>
              <a:rPr lang="es-ES" sz="1600" dirty="0" smtClean="0"/>
              <a:t>. (máx. 10p)</a:t>
            </a:r>
          </a:p>
          <a:p>
            <a:pPr marL="723900" indent="-206375" algn="just" defTabSz="889000">
              <a:buFont typeface="Arial" panose="020B0604020202020204" pitchFamily="34" charset="0"/>
              <a:buChar char="•"/>
            </a:pPr>
            <a:r>
              <a:rPr lang="es-ES" sz="1600" dirty="0" smtClean="0"/>
              <a:t>Relevancia </a:t>
            </a:r>
            <a:r>
              <a:rPr lang="es-ES" sz="1600" dirty="0"/>
              <a:t>de los resultados esperados a través de las actividades propuestas. (máx. 5</a:t>
            </a:r>
            <a:r>
              <a:rPr lang="es-ES" sz="1600" dirty="0" smtClean="0"/>
              <a:t>p</a:t>
            </a:r>
            <a:r>
              <a:rPr lang="es-ES" sz="1600" dirty="0"/>
              <a:t>)</a:t>
            </a:r>
          </a:p>
          <a:p>
            <a:pPr marL="723900" indent="-206375" algn="just" defTabSz="889000">
              <a:buFont typeface="Arial" panose="020B0604020202020204" pitchFamily="34" charset="0"/>
              <a:buChar char="•"/>
            </a:pPr>
            <a:r>
              <a:rPr lang="es-ES" sz="1600" dirty="0" smtClean="0"/>
              <a:t>Aprovechamiento </a:t>
            </a:r>
            <a:r>
              <a:rPr lang="es-ES" sz="1600" dirty="0"/>
              <a:t>de los resultados en el marco de la estrategia RIS3. (máx. 10p)</a:t>
            </a:r>
          </a:p>
          <a:p>
            <a:pPr marL="723900" indent="-206375" algn="just" defTabSz="889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600" dirty="0"/>
          </a:p>
        </p:txBody>
      </p:sp>
      <p:sp>
        <p:nvSpPr>
          <p:cNvPr id="30" name="Laukizuzena 29"/>
          <p:cNvSpPr/>
          <p:nvPr/>
        </p:nvSpPr>
        <p:spPr>
          <a:xfrm>
            <a:off x="8317944" y="3864783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Laukizuzena 17"/>
          <p:cNvSpPr/>
          <p:nvPr/>
        </p:nvSpPr>
        <p:spPr>
          <a:xfrm>
            <a:off x="8461960" y="5513430"/>
            <a:ext cx="286504" cy="29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8600571" y="1967656"/>
            <a:ext cx="0" cy="3545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8461202" y="1967656"/>
            <a:ext cx="1393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endCxn id="30" idx="3"/>
          </p:cNvCxnSpPr>
          <p:nvPr/>
        </p:nvCxnSpPr>
        <p:spPr>
          <a:xfrm flipH="1">
            <a:off x="8461960" y="3936791"/>
            <a:ext cx="1386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stuKoadroa 6"/>
          <p:cNvSpPr txBox="1"/>
          <p:nvPr/>
        </p:nvSpPr>
        <p:spPr>
          <a:xfrm>
            <a:off x="5624055" y="5517232"/>
            <a:ext cx="2836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600" dirty="0" err="1" smtClean="0"/>
              <a:t>Puntuación</a:t>
            </a:r>
            <a:r>
              <a:rPr lang="eu-ES" sz="1600" dirty="0" smtClean="0"/>
              <a:t>: </a:t>
            </a:r>
            <a:r>
              <a:rPr lang="eu-ES" sz="1600" dirty="0" err="1" smtClean="0"/>
              <a:t>máximo</a:t>
            </a:r>
            <a:r>
              <a:rPr lang="eu-ES" sz="1600" dirty="0" smtClean="0"/>
              <a:t> 50 </a:t>
            </a:r>
            <a:r>
              <a:rPr lang="eu-ES" sz="1600" dirty="0" err="1" smtClean="0"/>
              <a:t>puntos</a:t>
            </a:r>
            <a:r>
              <a:rPr lang="eu-ES" sz="1600" dirty="0" smtClean="0"/>
              <a:t> </a:t>
            </a:r>
            <a:endParaRPr lang="es-ES" sz="1600" dirty="0"/>
          </a:p>
        </p:txBody>
      </p:sp>
      <p:sp>
        <p:nvSpPr>
          <p:cNvPr id="16" name="Titulua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34082"/>
          </a:xfrm>
        </p:spPr>
        <p:txBody>
          <a:bodyPr>
            <a:noAutofit/>
          </a:bodyPr>
          <a:lstStyle/>
          <a:p>
            <a:pPr algn="l"/>
            <a:r>
              <a:rPr lang="es-ES" sz="2800" dirty="0">
                <a:solidFill>
                  <a:schemeClr val="tx2"/>
                </a:solidFill>
              </a:rPr>
              <a:t>Aspectos específicos: </a:t>
            </a:r>
            <a:r>
              <a:rPr lang="es-ES" sz="2800" dirty="0" smtClean="0">
                <a:solidFill>
                  <a:schemeClr val="tx2"/>
                </a:solidFill>
              </a:rPr>
              <a:t>Acciones Complementarias (II)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15" name="Laukizuzena 14"/>
          <p:cNvSpPr/>
          <p:nvPr/>
        </p:nvSpPr>
        <p:spPr>
          <a:xfrm>
            <a:off x="8317186" y="2707196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7" name="12 Conector recto"/>
          <p:cNvCxnSpPr/>
          <p:nvPr/>
        </p:nvCxnSpPr>
        <p:spPr>
          <a:xfrm>
            <a:off x="8461202" y="2779204"/>
            <a:ext cx="1393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9 CuadroTexto"/>
          <p:cNvSpPr txBox="1"/>
          <p:nvPr/>
        </p:nvSpPr>
        <p:spPr>
          <a:xfrm>
            <a:off x="611560" y="986122"/>
            <a:ext cx="611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tx2"/>
                </a:solidFill>
              </a:rPr>
              <a:t>5</a:t>
            </a:r>
            <a:r>
              <a:rPr lang="es-ES" b="1" dirty="0" smtClean="0">
                <a:solidFill>
                  <a:schemeClr val="tx2"/>
                </a:solidFill>
              </a:rPr>
              <a:t>.    Proceso de evaluación:</a:t>
            </a:r>
            <a:endParaRPr lang="es-E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específicos: </a:t>
            </a:r>
            <a:r>
              <a:rPr lang="es-ES" sz="2800" dirty="0">
                <a:solidFill>
                  <a:schemeClr val="tx2"/>
                </a:solidFill>
              </a:rPr>
              <a:t>Acciones Complementarias  </a:t>
            </a:r>
            <a:r>
              <a:rPr lang="es-ES" sz="2800" dirty="0" smtClean="0">
                <a:solidFill>
                  <a:schemeClr val="tx2"/>
                </a:solidFill>
              </a:rPr>
              <a:t>(III)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536" y="112474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smtClean="0"/>
              <a:t> </a:t>
            </a:r>
            <a:endParaRPr lang="eu-ES" b="1" dirty="0"/>
          </a:p>
        </p:txBody>
      </p:sp>
      <p:sp>
        <p:nvSpPr>
          <p:cNvPr id="27" name="9 CuadroTexto"/>
          <p:cNvSpPr txBox="1"/>
          <p:nvPr/>
        </p:nvSpPr>
        <p:spPr>
          <a:xfrm>
            <a:off x="395536" y="1525434"/>
            <a:ext cx="75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6"/>
            </a:pPr>
            <a:r>
              <a:rPr lang="es-ES" b="1" dirty="0">
                <a:solidFill>
                  <a:schemeClr val="tx2"/>
                </a:solidFill>
              </a:rPr>
              <a:t>Abono y Justificación:</a:t>
            </a:r>
          </a:p>
        </p:txBody>
      </p:sp>
      <p:sp>
        <p:nvSpPr>
          <p:cNvPr id="28" name="9 CuadroTexto"/>
          <p:cNvSpPr txBox="1"/>
          <p:nvPr/>
        </p:nvSpPr>
        <p:spPr>
          <a:xfrm>
            <a:off x="467544" y="1931348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Abono Inicial</a:t>
            </a:r>
            <a:r>
              <a:rPr lang="es-ES" sz="1600" dirty="0" smtClean="0"/>
              <a:t>: 80% de la subvención concedida, inmediatamente con la resolución.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Justificación</a:t>
            </a:r>
            <a:r>
              <a:rPr lang="es-ES" sz="1600" dirty="0" smtClean="0"/>
              <a:t> (final): Antes del </a:t>
            </a:r>
            <a:r>
              <a:rPr lang="es-ES" sz="1600" dirty="0"/>
              <a:t>28 de febrero de </a:t>
            </a:r>
            <a:r>
              <a:rPr lang="es-ES" sz="1600" dirty="0" smtClean="0"/>
              <a:t>2021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Abono Final</a:t>
            </a:r>
            <a:r>
              <a:rPr lang="es-ES" sz="1600" dirty="0" smtClean="0"/>
              <a:t>: 20% (o liquidación correspondiente según ejecución) tras aceptación de documentación justificativa.</a:t>
            </a:r>
          </a:p>
        </p:txBody>
      </p:sp>
    </p:spTree>
    <p:extLst>
      <p:ext uri="{BB962C8B-B14F-4D97-AF65-F5344CB8AC3E}">
        <p14:creationId xmlns:p14="http://schemas.microsoft.com/office/powerpoint/2010/main" val="25333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ulua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634082"/>
          </a:xfrm>
        </p:spPr>
        <p:txBody>
          <a:bodyPr>
            <a:normAutofit/>
          </a:bodyPr>
          <a:lstStyle/>
          <a:p>
            <a:pPr algn="l"/>
            <a:r>
              <a:rPr lang="eu-ES" sz="2800" dirty="0" err="1" smtClean="0">
                <a:solidFill>
                  <a:schemeClr val="tx2"/>
                </a:solidFill>
              </a:rPr>
              <a:t>Información</a:t>
            </a:r>
            <a:r>
              <a:rPr lang="eu-ES" sz="2800" dirty="0" smtClean="0">
                <a:solidFill>
                  <a:schemeClr val="tx2"/>
                </a:solidFill>
              </a:rPr>
              <a:t> </a:t>
            </a:r>
            <a:r>
              <a:rPr lang="eu-ES" sz="2800" dirty="0" err="1" smtClean="0">
                <a:solidFill>
                  <a:schemeClr val="tx2"/>
                </a:solidFill>
              </a:rPr>
              <a:t>adicional</a:t>
            </a:r>
            <a:r>
              <a:rPr lang="eu-ES" sz="2800" dirty="0" smtClean="0">
                <a:solidFill>
                  <a:schemeClr val="tx2"/>
                </a:solidFill>
              </a:rPr>
              <a:t> (I)</a:t>
            </a:r>
            <a:endParaRPr lang="es-ES" sz="2800" dirty="0">
              <a:solidFill>
                <a:schemeClr val="tx2"/>
              </a:solidFill>
            </a:endParaRPr>
          </a:p>
        </p:txBody>
      </p:sp>
      <p:graphicFrame>
        <p:nvGraphicFramePr>
          <p:cNvPr id="42" name="Tau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776306"/>
              </p:ext>
            </p:extLst>
          </p:nvPr>
        </p:nvGraphicFramePr>
        <p:xfrm>
          <a:off x="457200" y="1052736"/>
          <a:ext cx="8075239" cy="4883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786">
                  <a:extLst>
                    <a:ext uri="{9D8B030D-6E8A-4147-A177-3AD203B41FA5}">
                      <a16:colId xmlns:a16="http://schemas.microsoft.com/office/drawing/2014/main" val="1050378388"/>
                    </a:ext>
                  </a:extLst>
                </a:gridCol>
                <a:gridCol w="578292">
                  <a:extLst>
                    <a:ext uri="{9D8B030D-6E8A-4147-A177-3AD203B41FA5}">
                      <a16:colId xmlns:a16="http://schemas.microsoft.com/office/drawing/2014/main" val="1416385300"/>
                    </a:ext>
                  </a:extLst>
                </a:gridCol>
                <a:gridCol w="591129">
                  <a:extLst>
                    <a:ext uri="{9D8B030D-6E8A-4147-A177-3AD203B41FA5}">
                      <a16:colId xmlns:a16="http://schemas.microsoft.com/office/drawing/2014/main" val="2282491751"/>
                    </a:ext>
                  </a:extLst>
                </a:gridCol>
                <a:gridCol w="591129">
                  <a:extLst>
                    <a:ext uri="{9D8B030D-6E8A-4147-A177-3AD203B41FA5}">
                      <a16:colId xmlns:a16="http://schemas.microsoft.com/office/drawing/2014/main" val="4115040716"/>
                    </a:ext>
                  </a:extLst>
                </a:gridCol>
                <a:gridCol w="591129">
                  <a:extLst>
                    <a:ext uri="{9D8B030D-6E8A-4147-A177-3AD203B41FA5}">
                      <a16:colId xmlns:a16="http://schemas.microsoft.com/office/drawing/2014/main" val="399814013"/>
                    </a:ext>
                  </a:extLst>
                </a:gridCol>
                <a:gridCol w="591129">
                  <a:extLst>
                    <a:ext uri="{9D8B030D-6E8A-4147-A177-3AD203B41FA5}">
                      <a16:colId xmlns:a16="http://schemas.microsoft.com/office/drawing/2014/main" val="31730553"/>
                    </a:ext>
                  </a:extLst>
                </a:gridCol>
                <a:gridCol w="591129">
                  <a:extLst>
                    <a:ext uri="{9D8B030D-6E8A-4147-A177-3AD203B41FA5}">
                      <a16:colId xmlns:a16="http://schemas.microsoft.com/office/drawing/2014/main" val="2534971089"/>
                    </a:ext>
                  </a:extLst>
                </a:gridCol>
                <a:gridCol w="591129">
                  <a:extLst>
                    <a:ext uri="{9D8B030D-6E8A-4147-A177-3AD203B41FA5}">
                      <a16:colId xmlns:a16="http://schemas.microsoft.com/office/drawing/2014/main" val="3252145013"/>
                    </a:ext>
                  </a:extLst>
                </a:gridCol>
                <a:gridCol w="591129">
                  <a:extLst>
                    <a:ext uri="{9D8B030D-6E8A-4147-A177-3AD203B41FA5}">
                      <a16:colId xmlns:a16="http://schemas.microsoft.com/office/drawing/2014/main" val="1071344099"/>
                    </a:ext>
                  </a:extLst>
                </a:gridCol>
                <a:gridCol w="591129">
                  <a:extLst>
                    <a:ext uri="{9D8B030D-6E8A-4147-A177-3AD203B41FA5}">
                      <a16:colId xmlns:a16="http://schemas.microsoft.com/office/drawing/2014/main" val="3953929304"/>
                    </a:ext>
                  </a:extLst>
                </a:gridCol>
                <a:gridCol w="591129">
                  <a:extLst>
                    <a:ext uri="{9D8B030D-6E8A-4147-A177-3AD203B41FA5}">
                      <a16:colId xmlns:a16="http://schemas.microsoft.com/office/drawing/2014/main" val="3183900832"/>
                    </a:ext>
                  </a:extLst>
                </a:gridCol>
              </a:tblGrid>
              <a:tr h="362680">
                <a:tc>
                  <a:txBody>
                    <a:bodyPr/>
                    <a:lstStyle/>
                    <a:p>
                      <a:pPr algn="ctr"/>
                      <a:endParaRPr lang="es-E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E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s-E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s-E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es-E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718170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s-ES" sz="12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Tradicional</a:t>
                      </a:r>
                    </a:p>
                  </a:txBody>
                  <a:tcPr marL="87127" marR="87127" marT="43558" marB="43558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noProof="0" dirty="0" smtClean="0">
                          <a:solidFill>
                            <a:schemeClr val="tx1"/>
                          </a:solidFill>
                        </a:rPr>
                        <a:t>RIS3</a:t>
                      </a:r>
                      <a:endParaRPr lang="es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vert="vert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noProof="0" dirty="0" smtClean="0">
                          <a:solidFill>
                            <a:schemeClr val="tx1"/>
                          </a:solidFill>
                        </a:rPr>
                        <a:t>Promoción</a:t>
                      </a:r>
                      <a:endParaRPr lang="es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noProof="0" dirty="0" err="1" smtClean="0">
                          <a:solidFill>
                            <a:schemeClr val="tx1"/>
                          </a:solidFill>
                        </a:rPr>
                        <a:t>Potenciac</a:t>
                      </a:r>
                      <a:r>
                        <a:rPr lang="es-ES" sz="1200" b="1" noProof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vert="vert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noProof="0" dirty="0" smtClean="0">
                          <a:solidFill>
                            <a:schemeClr val="tx1"/>
                          </a:solidFill>
                        </a:rPr>
                        <a:t>Promoción</a:t>
                      </a:r>
                      <a:endParaRPr lang="es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noProof="0" dirty="0" err="1" smtClean="0">
                          <a:solidFill>
                            <a:schemeClr val="tx1"/>
                          </a:solidFill>
                        </a:rPr>
                        <a:t>Potenciac</a:t>
                      </a:r>
                      <a:r>
                        <a:rPr lang="es-ES" sz="1200" b="1" noProof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vert="vert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noProof="0" dirty="0" smtClean="0">
                          <a:solidFill>
                            <a:schemeClr val="tx1"/>
                          </a:solidFill>
                        </a:rPr>
                        <a:t>Acciones</a:t>
                      </a:r>
                      <a:endParaRPr lang="es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vert="vert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noProof="0" dirty="0" smtClean="0">
                          <a:solidFill>
                            <a:schemeClr val="tx1"/>
                          </a:solidFill>
                        </a:rPr>
                        <a:t>Promoción</a:t>
                      </a:r>
                      <a:endParaRPr lang="es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noProof="0" dirty="0" err="1" smtClean="0">
                          <a:solidFill>
                            <a:schemeClr val="tx1"/>
                          </a:solidFill>
                        </a:rPr>
                        <a:t>Potenciac</a:t>
                      </a:r>
                      <a:r>
                        <a:rPr lang="es-ES" sz="1200" b="1" noProof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vert="vert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noProof="0" dirty="0" smtClean="0">
                          <a:solidFill>
                            <a:schemeClr val="tx1"/>
                          </a:solidFill>
                        </a:rPr>
                        <a:t>Acciones</a:t>
                      </a:r>
                      <a:endParaRPr lang="es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vert="vert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019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" sz="1200" noProof="0" dirty="0" smtClean="0"/>
                        <a:t>Nº de solicitudes válidas</a:t>
                      </a:r>
                    </a:p>
                  </a:txBody>
                  <a:tcPr marL="87127" marR="87127" marT="43558" marB="4355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139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42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128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36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101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50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3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98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57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82752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s-ES" sz="1200" noProof="0" dirty="0" smtClean="0"/>
                        <a:t>Nº de proyectos concedidos</a:t>
                      </a:r>
                      <a:endParaRPr lang="es-ES" sz="1200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23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12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18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30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24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32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3653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" sz="1200" b="1" noProof="0" dirty="0" smtClean="0"/>
                        <a:t>% de éxito</a:t>
                      </a:r>
                    </a:p>
                  </a:txBody>
                  <a:tcPr marL="87127" marR="87127" marT="43558" marB="4355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/>
                        <a:t>16,5</a:t>
                      </a:r>
                      <a:endParaRPr lang="es-ES" sz="1400" b="1" noProof="0" dirty="0"/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/>
                        <a:t>28,6</a:t>
                      </a:r>
                      <a:endParaRPr lang="es-ES" sz="1400" b="1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/>
                        <a:t>14,1</a:t>
                      </a:r>
                      <a:endParaRPr lang="es-ES" sz="1400" b="1" noProof="0" dirty="0"/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/>
                        <a:t>83,3</a:t>
                      </a:r>
                      <a:endParaRPr lang="es-ES" sz="1400" b="1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/>
                        <a:t>23,8</a:t>
                      </a:r>
                      <a:endParaRPr lang="es-ES" sz="1400" b="1" noProof="0" dirty="0"/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/>
                        <a:t>64</a:t>
                      </a:r>
                      <a:endParaRPr lang="es-ES" sz="1400" b="1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/>
                        <a:t>33,3</a:t>
                      </a:r>
                      <a:endParaRPr lang="es-ES" sz="1400" b="1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25,5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38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732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" sz="1200" noProof="0" dirty="0" smtClean="0"/>
                        <a:t>Presupuesto solicitado (M €)</a:t>
                      </a:r>
                    </a:p>
                  </a:txBody>
                  <a:tcPr marL="87127" marR="87127" marT="43558" marB="4355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11,5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4,8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11,2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3,4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8,7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4,8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0,2</a:t>
                      </a: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11,2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5,5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0,2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3111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" sz="1200" noProof="0" dirty="0" smtClean="0"/>
                        <a:t>Fondos concedidos (M €)</a:t>
                      </a:r>
                      <a:endParaRPr lang="es-ES" sz="1200" noProof="0" dirty="0"/>
                    </a:p>
                  </a:txBody>
                  <a:tcPr marL="87127" marR="87127" marT="43558" marB="4355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1,2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1,4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1,2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2,8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2,0</a:t>
                      </a: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1,9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0,1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1,8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0,2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9089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" sz="1200" b="1" noProof="0" dirty="0" smtClean="0">
                          <a:solidFill>
                            <a:schemeClr val="dk1"/>
                          </a:solidFill>
                        </a:rPr>
                        <a:t>Ratio</a:t>
                      </a:r>
                      <a:endParaRPr lang="es-ES" sz="12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7127" marR="87127" marT="43558" marB="4355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/>
                        <a:t>10,4</a:t>
                      </a:r>
                      <a:endParaRPr lang="es-ES" sz="1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/>
                        <a:t>28,9</a:t>
                      </a:r>
                      <a:endParaRPr lang="es-ES" sz="1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/>
                        <a:t>10,7</a:t>
                      </a:r>
                      <a:endParaRPr lang="es-ES" sz="1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/>
                        <a:t>82,7</a:t>
                      </a:r>
                      <a:endParaRPr lang="es-ES" sz="1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/>
                        <a:t>23,1</a:t>
                      </a:r>
                      <a:endParaRPr lang="es-ES" sz="1400" b="1" noProof="0" dirty="0"/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/>
                        <a:t>39,4</a:t>
                      </a:r>
                      <a:endParaRPr lang="es-ES" sz="1400" b="1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/>
                        <a:t>54,8</a:t>
                      </a: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17,7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32,2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97,1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79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" sz="1200" b="0" noProof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es-ES" sz="1200" b="0" baseline="0" noProof="0" dirty="0" smtClean="0">
                          <a:solidFill>
                            <a:schemeClr val="tx1"/>
                          </a:solidFill>
                        </a:rPr>
                        <a:t> de financiación en proyectos concedidos</a:t>
                      </a:r>
                      <a:endParaRPr lang="es-E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71,9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70,8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74,5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93,3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91,5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51,1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72,9</a:t>
                      </a:r>
                      <a:endParaRPr lang="es-ES" sz="1400" b="0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75,1</a:t>
                      </a: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70,4</a:t>
                      </a: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96,7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622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noProof="0" dirty="0" smtClean="0"/>
                        <a:t>% IP</a:t>
                      </a:r>
                      <a:r>
                        <a:rPr lang="es-ES" sz="1200" baseline="0" noProof="0" dirty="0" smtClean="0"/>
                        <a:t> mujeres </a:t>
                      </a:r>
                      <a:r>
                        <a:rPr lang="es-ES" sz="1100" baseline="0" noProof="0" dirty="0" smtClean="0"/>
                        <a:t>(</a:t>
                      </a:r>
                      <a:r>
                        <a:rPr lang="es-ES" sz="1100" noProof="0" dirty="0" smtClean="0"/>
                        <a:t>solicitudes</a:t>
                      </a:r>
                      <a:r>
                        <a:rPr lang="es-ES" sz="1100" baseline="0" noProof="0" dirty="0" smtClean="0"/>
                        <a:t> </a:t>
                      </a:r>
                      <a:r>
                        <a:rPr lang="es-ES" sz="1100" noProof="0" dirty="0" smtClean="0"/>
                        <a:t>válidas</a:t>
                      </a:r>
                      <a:r>
                        <a:rPr lang="es-ES" sz="1100" baseline="0" noProof="0" dirty="0" smtClean="0"/>
                        <a:t>)</a:t>
                      </a:r>
                    </a:p>
                  </a:txBody>
                  <a:tcPr marL="87127" marR="87127" marT="43558" marB="4355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63,3</a:t>
                      </a:r>
                    </a:p>
                  </a:txBody>
                  <a:tcPr marL="39427" marR="394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49,1</a:t>
                      </a: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7067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" sz="1200" b="0" noProof="0" dirty="0" smtClean="0">
                          <a:solidFill>
                            <a:schemeClr val="tx1"/>
                          </a:solidFill>
                        </a:rPr>
                        <a:t>% IP mujeres (</a:t>
                      </a:r>
                      <a:r>
                        <a:rPr lang="es-ES" sz="1200" b="0" noProof="0" dirty="0" err="1" smtClean="0">
                          <a:solidFill>
                            <a:schemeClr val="dk1"/>
                          </a:solidFill>
                        </a:rPr>
                        <a:t>proy</a:t>
                      </a:r>
                      <a:r>
                        <a:rPr lang="es-ES" sz="1200" b="0" noProof="0" dirty="0" smtClean="0">
                          <a:solidFill>
                            <a:schemeClr val="dk1"/>
                          </a:solidFill>
                        </a:rPr>
                        <a:t>. </a:t>
                      </a:r>
                      <a:r>
                        <a:rPr lang="es-ES" sz="1200" b="0" baseline="0" noProof="0" dirty="0" smtClean="0">
                          <a:solidFill>
                            <a:schemeClr val="dk1"/>
                          </a:solidFill>
                        </a:rPr>
                        <a:t>concedidos</a:t>
                      </a:r>
                      <a:r>
                        <a:rPr lang="es-ES" sz="1200" b="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E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39427" marR="394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40,9</a:t>
                      </a: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s-E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8643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media % IP mujeres </a:t>
                      </a:r>
                      <a:r>
                        <a:rPr kumimoji="0" lang="es-E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(concedidos)</a:t>
                      </a:r>
                    </a:p>
                  </a:txBody>
                  <a:tcPr marL="87127" marR="87127" marT="43558" marB="4355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u-ES" sz="1400" b="1" noProof="0" dirty="0" smtClean="0">
                          <a:solidFill>
                            <a:schemeClr val="tx1"/>
                          </a:solidFill>
                        </a:rPr>
                        <a:t>48,5</a:t>
                      </a:r>
                      <a:endParaRPr lang="es-E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u-ES" sz="1400" b="1" noProof="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s-E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u-ES" sz="1400" b="1" noProof="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s-E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56,4</a:t>
                      </a:r>
                      <a:endParaRPr lang="es-E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427" marR="394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s-E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s-E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626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1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ulua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u-ES" sz="2800" dirty="0" err="1" smtClean="0">
                <a:solidFill>
                  <a:schemeClr val="tx2"/>
                </a:solidFill>
              </a:rPr>
              <a:t>Información</a:t>
            </a:r>
            <a:r>
              <a:rPr lang="eu-ES" sz="2800" dirty="0" smtClean="0">
                <a:solidFill>
                  <a:schemeClr val="tx2"/>
                </a:solidFill>
              </a:rPr>
              <a:t> </a:t>
            </a:r>
            <a:r>
              <a:rPr lang="eu-ES" sz="2800" dirty="0" err="1" smtClean="0">
                <a:solidFill>
                  <a:schemeClr val="tx2"/>
                </a:solidFill>
              </a:rPr>
              <a:t>adicional</a:t>
            </a:r>
            <a:r>
              <a:rPr lang="eu-ES" sz="2800" dirty="0">
                <a:solidFill>
                  <a:schemeClr val="tx2"/>
                </a:solidFill>
              </a:rPr>
              <a:t> </a:t>
            </a:r>
            <a:r>
              <a:rPr lang="eu-ES" sz="2800" dirty="0" smtClean="0">
                <a:solidFill>
                  <a:schemeClr val="tx2"/>
                </a:solidFill>
              </a:rPr>
              <a:t>(II)</a:t>
            </a:r>
            <a:endParaRPr lang="es-ES" sz="2800" dirty="0">
              <a:solidFill>
                <a:schemeClr val="tx2"/>
              </a:solidFill>
            </a:endParaRPr>
          </a:p>
        </p:txBody>
      </p:sp>
      <p:graphicFrame>
        <p:nvGraphicFramePr>
          <p:cNvPr id="42" name="Tau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006067"/>
              </p:ext>
            </p:extLst>
          </p:nvPr>
        </p:nvGraphicFramePr>
        <p:xfrm>
          <a:off x="611560" y="1196753"/>
          <a:ext cx="7776863" cy="4111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355">
                  <a:extLst>
                    <a:ext uri="{9D8B030D-6E8A-4147-A177-3AD203B41FA5}">
                      <a16:colId xmlns:a16="http://schemas.microsoft.com/office/drawing/2014/main" val="1050378388"/>
                    </a:ext>
                  </a:extLst>
                </a:gridCol>
                <a:gridCol w="556925">
                  <a:extLst>
                    <a:ext uri="{9D8B030D-6E8A-4147-A177-3AD203B41FA5}">
                      <a16:colId xmlns:a16="http://schemas.microsoft.com/office/drawing/2014/main" val="1416385300"/>
                    </a:ext>
                  </a:extLst>
                </a:gridCol>
                <a:gridCol w="569287">
                  <a:extLst>
                    <a:ext uri="{9D8B030D-6E8A-4147-A177-3AD203B41FA5}">
                      <a16:colId xmlns:a16="http://schemas.microsoft.com/office/drawing/2014/main" val="2282491751"/>
                    </a:ext>
                  </a:extLst>
                </a:gridCol>
                <a:gridCol w="569287">
                  <a:extLst>
                    <a:ext uri="{9D8B030D-6E8A-4147-A177-3AD203B41FA5}">
                      <a16:colId xmlns:a16="http://schemas.microsoft.com/office/drawing/2014/main" val="4115040716"/>
                    </a:ext>
                  </a:extLst>
                </a:gridCol>
                <a:gridCol w="569287">
                  <a:extLst>
                    <a:ext uri="{9D8B030D-6E8A-4147-A177-3AD203B41FA5}">
                      <a16:colId xmlns:a16="http://schemas.microsoft.com/office/drawing/2014/main" val="399814013"/>
                    </a:ext>
                  </a:extLst>
                </a:gridCol>
                <a:gridCol w="569287">
                  <a:extLst>
                    <a:ext uri="{9D8B030D-6E8A-4147-A177-3AD203B41FA5}">
                      <a16:colId xmlns:a16="http://schemas.microsoft.com/office/drawing/2014/main" val="31730553"/>
                    </a:ext>
                  </a:extLst>
                </a:gridCol>
                <a:gridCol w="569287">
                  <a:extLst>
                    <a:ext uri="{9D8B030D-6E8A-4147-A177-3AD203B41FA5}">
                      <a16:colId xmlns:a16="http://schemas.microsoft.com/office/drawing/2014/main" val="2534971089"/>
                    </a:ext>
                  </a:extLst>
                </a:gridCol>
                <a:gridCol w="569287">
                  <a:extLst>
                    <a:ext uri="{9D8B030D-6E8A-4147-A177-3AD203B41FA5}">
                      <a16:colId xmlns:a16="http://schemas.microsoft.com/office/drawing/2014/main" val="1071344099"/>
                    </a:ext>
                  </a:extLst>
                </a:gridCol>
                <a:gridCol w="569287">
                  <a:extLst>
                    <a:ext uri="{9D8B030D-6E8A-4147-A177-3AD203B41FA5}">
                      <a16:colId xmlns:a16="http://schemas.microsoft.com/office/drawing/2014/main" val="3953929304"/>
                    </a:ext>
                  </a:extLst>
                </a:gridCol>
                <a:gridCol w="569287">
                  <a:extLst>
                    <a:ext uri="{9D8B030D-6E8A-4147-A177-3AD203B41FA5}">
                      <a16:colId xmlns:a16="http://schemas.microsoft.com/office/drawing/2014/main" val="1942841080"/>
                    </a:ext>
                  </a:extLst>
                </a:gridCol>
                <a:gridCol w="569287">
                  <a:extLst>
                    <a:ext uri="{9D8B030D-6E8A-4147-A177-3AD203B41FA5}">
                      <a16:colId xmlns:a16="http://schemas.microsoft.com/office/drawing/2014/main" val="3183900832"/>
                    </a:ext>
                  </a:extLst>
                </a:gridCol>
              </a:tblGrid>
              <a:tr h="364514">
                <a:tc>
                  <a:txBody>
                    <a:bodyPr/>
                    <a:lstStyle/>
                    <a:p>
                      <a:pPr algn="l"/>
                      <a:r>
                        <a:rPr lang="es-ES" sz="1600" b="0" noProof="0" dirty="0" smtClean="0">
                          <a:solidFill>
                            <a:schemeClr val="tx1"/>
                          </a:solidFill>
                        </a:rPr>
                        <a:t>Línea Promoción</a:t>
                      </a:r>
                      <a:endParaRPr lang="es-E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ES" sz="1600" noProof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s-E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E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ES" sz="1600" noProof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s-E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es-E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718170"/>
                  </a:ext>
                </a:extLst>
              </a:tr>
              <a:tr h="536986">
                <a:tc>
                  <a:txBody>
                    <a:bodyPr/>
                    <a:lstStyle/>
                    <a:p>
                      <a:endParaRPr lang="es-ES" sz="12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FGE</a:t>
                      </a:r>
                    </a:p>
                  </a:txBody>
                  <a:tcPr marL="87127" marR="87127" marT="43558" marB="43558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1" noProof="0" dirty="0" smtClean="0">
                          <a:solidFill>
                            <a:schemeClr val="tx1"/>
                          </a:solidFill>
                        </a:rPr>
                        <a:t>ISS</a:t>
                      </a:r>
                      <a:endParaRPr lang="es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vert="vert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1" noProof="0" dirty="0" smtClean="0">
                          <a:solidFill>
                            <a:schemeClr val="tx1"/>
                          </a:solidFill>
                        </a:rPr>
                        <a:t>PB</a:t>
                      </a:r>
                      <a:endParaRPr lang="es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FGE</a:t>
                      </a:r>
                    </a:p>
                  </a:txBody>
                  <a:tcPr marL="87127" marR="87127" marT="43558" marB="43558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1" noProof="0" dirty="0" smtClean="0">
                          <a:solidFill>
                            <a:schemeClr val="tx1"/>
                          </a:solidFill>
                        </a:rPr>
                        <a:t>ISS</a:t>
                      </a:r>
                      <a:endParaRPr lang="es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1" noProof="0" dirty="0" smtClean="0">
                          <a:solidFill>
                            <a:schemeClr val="tx1"/>
                          </a:solidFill>
                        </a:rPr>
                        <a:t>PB</a:t>
                      </a:r>
                      <a:endParaRPr lang="es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vert="vert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FGE</a:t>
                      </a:r>
                    </a:p>
                  </a:txBody>
                  <a:tcPr marL="87127" marR="87127" marT="43558" marB="43558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1" noProof="0" dirty="0" smtClean="0">
                          <a:solidFill>
                            <a:schemeClr val="tx1"/>
                          </a:solidFill>
                        </a:rPr>
                        <a:t>ISS</a:t>
                      </a:r>
                      <a:endParaRPr lang="es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vert="vert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1" noProof="0" dirty="0" smtClean="0">
                          <a:solidFill>
                            <a:schemeClr val="tx1"/>
                          </a:solidFill>
                        </a:rPr>
                        <a:t>PB</a:t>
                      </a:r>
                      <a:endParaRPr lang="es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vert="vert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1" noProof="0" dirty="0" smtClean="0">
                          <a:solidFill>
                            <a:schemeClr val="tx1"/>
                          </a:solidFill>
                        </a:rPr>
                        <a:t>PSI</a:t>
                      </a:r>
                      <a:endParaRPr lang="es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vert="vert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01946"/>
                  </a:ext>
                </a:extLst>
              </a:tr>
              <a:tr h="330943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Nº de solicitudes válidas</a:t>
                      </a:r>
                    </a:p>
                  </a:txBody>
                  <a:tcPr marL="87127" marR="87127" marT="43558" marB="4355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u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33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u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33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u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31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u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827527"/>
                  </a:ext>
                </a:extLst>
              </a:tr>
              <a:tr h="479523"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 smtClean="0"/>
                        <a:t>Nº de proyectos concedidos</a:t>
                      </a:r>
                      <a:endParaRPr lang="es-ES" sz="1400" noProof="0" dirty="0"/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u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9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6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u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9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u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365384"/>
                  </a:ext>
                </a:extLst>
              </a:tr>
              <a:tr h="330943">
                <a:tc>
                  <a:txBody>
                    <a:bodyPr/>
                    <a:lstStyle/>
                    <a:p>
                      <a:r>
                        <a:rPr lang="es-ES" sz="1400" b="1" noProof="0" dirty="0" smtClean="0"/>
                        <a:t>% de éxito</a:t>
                      </a:r>
                    </a:p>
                  </a:txBody>
                  <a:tcPr marL="87127" marR="87127" marT="43558" marB="4355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s-E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1" noProof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s-E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87127" marR="87127" marT="43558" marB="435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1" noProof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s-E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s-E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1" noProof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s-E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27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u-E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18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29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100</a:t>
                      </a: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73293"/>
                  </a:ext>
                </a:extLst>
              </a:tr>
              <a:tr h="479523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Presupuesto solicitado (M €)</a:t>
                      </a:r>
                    </a:p>
                  </a:txBody>
                  <a:tcPr marL="87127" marR="87127" marT="43558" marB="4355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2,58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2,78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5,84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2,20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3,39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3,06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u-E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3,08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u-E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3,52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u-E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4,04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u-E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0,58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311135"/>
                  </a:ext>
                </a:extLst>
              </a:tr>
              <a:tr h="330943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Fondos concedidos (M €)</a:t>
                      </a:r>
                      <a:endParaRPr lang="es-ES" sz="1400" noProof="0" dirty="0"/>
                    </a:p>
                  </a:txBody>
                  <a:tcPr marL="87127" marR="87127" marT="43558" marB="4355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0,33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0,40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0,47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0,44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0,82</a:t>
                      </a:r>
                      <a:endParaRPr lang="es-ES" sz="14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0,74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u-E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0,49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u-E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0,22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u-E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0,87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u-E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0,41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908998"/>
                  </a:ext>
                </a:extLst>
              </a:tr>
              <a:tr h="330943">
                <a:tc>
                  <a:txBody>
                    <a:bodyPr/>
                    <a:lstStyle/>
                    <a:p>
                      <a:r>
                        <a:rPr lang="es-ES" sz="1400" b="1" noProof="0" dirty="0" smtClean="0">
                          <a:solidFill>
                            <a:schemeClr val="dk1"/>
                          </a:solidFill>
                        </a:rPr>
                        <a:t>Ratio</a:t>
                      </a:r>
                      <a:endParaRPr lang="es-ES" sz="1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7127" marR="87127" marT="43558" marB="4355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s-E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1" noProof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s-E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1" noProof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s-E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1" noProof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s-E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s-E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1" noProof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s-E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u-ES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u-ES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u-ES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71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7931"/>
                  </a:ext>
                </a:extLst>
              </a:tr>
              <a:tr h="364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noProof="0" dirty="0" smtClean="0"/>
                        <a:t>% IP</a:t>
                      </a:r>
                      <a:r>
                        <a:rPr lang="es-ES" sz="1400" baseline="0" noProof="0" dirty="0" smtClean="0"/>
                        <a:t> mujeres </a:t>
                      </a:r>
                      <a:r>
                        <a:rPr lang="es-ES" sz="1600" baseline="0" noProof="0" dirty="0" smtClean="0"/>
                        <a:t>(</a:t>
                      </a:r>
                      <a:r>
                        <a:rPr lang="es-ES" sz="1200" noProof="0" dirty="0" err="1" smtClean="0"/>
                        <a:t>solic</a:t>
                      </a:r>
                      <a:r>
                        <a:rPr lang="es-ES" sz="1200" noProof="0" dirty="0" smtClean="0"/>
                        <a:t>.</a:t>
                      </a:r>
                      <a:r>
                        <a:rPr lang="es-ES" sz="1200" baseline="0" noProof="0" dirty="0" smtClean="0"/>
                        <a:t> </a:t>
                      </a:r>
                      <a:r>
                        <a:rPr lang="es-ES" sz="1200" noProof="0" dirty="0" smtClean="0"/>
                        <a:t>válidas</a:t>
                      </a:r>
                      <a:r>
                        <a:rPr lang="es-ES" sz="1600" baseline="0" noProof="0" dirty="0" smtClean="0"/>
                        <a:t>)</a:t>
                      </a:r>
                    </a:p>
                  </a:txBody>
                  <a:tcPr marL="87127" marR="87127" marT="43558" marB="4355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s-ES" sz="14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s-ES" sz="14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endParaRPr lang="es-E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427" marR="394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s-E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es-E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706761"/>
                  </a:ext>
                </a:extLst>
              </a:tr>
              <a:tr h="493745">
                <a:tc>
                  <a:txBody>
                    <a:bodyPr/>
                    <a:lstStyle/>
                    <a:p>
                      <a:r>
                        <a:rPr lang="es-ES" sz="1300" b="0" noProof="0" dirty="0" smtClean="0">
                          <a:solidFill>
                            <a:schemeClr val="tx1"/>
                          </a:solidFill>
                        </a:rPr>
                        <a:t>% IP mujeres </a:t>
                      </a:r>
                      <a:r>
                        <a:rPr lang="es-ES" sz="1600" b="0" noProof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s-ES" sz="1200" b="0" noProof="0" dirty="0" smtClean="0">
                          <a:solidFill>
                            <a:schemeClr val="dk1"/>
                          </a:solidFill>
                        </a:rPr>
                        <a:t>p.</a:t>
                      </a:r>
                      <a:r>
                        <a:rPr lang="es-ES" sz="1200" b="0" baseline="0" noProof="0" dirty="0" smtClean="0">
                          <a:solidFill>
                            <a:schemeClr val="dk1"/>
                          </a:solidFill>
                        </a:rPr>
                        <a:t> concedidos</a:t>
                      </a:r>
                      <a:r>
                        <a:rPr lang="es-ES" sz="1600" b="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E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400" b="0" noProof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127" marR="87127" marT="43558" marB="4355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es-E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427" marR="394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es-E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s-E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427" marR="3942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864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ulua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u-ES" sz="2800" dirty="0" err="1" smtClean="0">
                <a:solidFill>
                  <a:schemeClr val="tx2"/>
                </a:solidFill>
              </a:rPr>
              <a:t>Información</a:t>
            </a:r>
            <a:r>
              <a:rPr lang="eu-ES" sz="2800" dirty="0" smtClean="0">
                <a:solidFill>
                  <a:schemeClr val="tx2"/>
                </a:solidFill>
              </a:rPr>
              <a:t> </a:t>
            </a:r>
            <a:r>
              <a:rPr lang="eu-ES" sz="2800" dirty="0" err="1" smtClean="0">
                <a:solidFill>
                  <a:schemeClr val="tx2"/>
                </a:solidFill>
              </a:rPr>
              <a:t>adicional</a:t>
            </a:r>
            <a:r>
              <a:rPr lang="eu-ES" sz="2800" dirty="0" smtClean="0">
                <a:solidFill>
                  <a:schemeClr val="tx2"/>
                </a:solidFill>
              </a:rPr>
              <a:t>: </a:t>
            </a:r>
            <a:r>
              <a:rPr lang="eu-ES" sz="2800" dirty="0" err="1" smtClean="0">
                <a:solidFill>
                  <a:schemeClr val="tx2"/>
                </a:solidFill>
              </a:rPr>
              <a:t>Incumplimientos</a:t>
            </a:r>
            <a:r>
              <a:rPr lang="eu-ES" sz="2800" dirty="0" smtClean="0">
                <a:solidFill>
                  <a:schemeClr val="tx2"/>
                </a:solidFill>
              </a:rPr>
              <a:t> 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4" name="9 CuadroTexto"/>
          <p:cNvSpPr txBox="1"/>
          <p:nvPr/>
        </p:nvSpPr>
        <p:spPr>
          <a:xfrm>
            <a:off x="648072" y="1628800"/>
            <a:ext cx="79563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algn="just"/>
            <a:r>
              <a:rPr lang="es-ES" sz="2000" b="1" dirty="0" smtClean="0"/>
              <a:t>Convocatorias 2011-2016 </a:t>
            </a:r>
            <a:r>
              <a:rPr lang="es-ES" sz="1600" dirty="0" smtClean="0"/>
              <a:t>(</a:t>
            </a:r>
            <a:r>
              <a:rPr lang="es-ES" sz="1600" dirty="0" smtClean="0">
                <a:solidFill>
                  <a:srgbClr val="FF0000"/>
                </a:solidFill>
              </a:rPr>
              <a:t>en paréntesis, datos a 31/03/2019</a:t>
            </a:r>
            <a:r>
              <a:rPr lang="es-ES" sz="1600" dirty="0" smtClean="0"/>
              <a:t>)</a:t>
            </a:r>
            <a:endParaRPr lang="es-ES" sz="1600" b="1" dirty="0" smtClean="0"/>
          </a:p>
          <a:p>
            <a:pPr marL="358775" algn="just"/>
            <a:endParaRPr lang="es-ES" sz="800" dirty="0" smtClean="0"/>
          </a:p>
          <a:p>
            <a:pPr marL="358775" algn="just"/>
            <a:endParaRPr lang="es-ES" sz="800" dirty="0" smtClean="0"/>
          </a:p>
          <a:p>
            <a:pPr marL="644525" indent="-285750" algn="just">
              <a:buFont typeface="Arial" panose="020B0604020202020204" pitchFamily="34" charset="0"/>
              <a:buChar char="•"/>
            </a:pPr>
            <a:r>
              <a:rPr lang="es-ES" dirty="0"/>
              <a:t>n</a:t>
            </a:r>
            <a:r>
              <a:rPr lang="es-ES" dirty="0" smtClean="0"/>
              <a:t>º de proyectos cerrados a 31/12/2019: 163 (</a:t>
            </a:r>
            <a:r>
              <a:rPr lang="es-ES" dirty="0" smtClean="0">
                <a:solidFill>
                  <a:srgbClr val="FF0000"/>
                </a:solidFill>
              </a:rPr>
              <a:t>151</a:t>
            </a:r>
            <a:r>
              <a:rPr lang="es-ES" dirty="0" smtClean="0"/>
              <a:t>)</a:t>
            </a:r>
          </a:p>
          <a:p>
            <a:pPr marL="644525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Fondos concedidos a proyectos cerrados: </a:t>
            </a:r>
            <a:r>
              <a:rPr lang="eu-ES" dirty="0" smtClean="0"/>
              <a:t>5.837.772 </a:t>
            </a:r>
            <a:r>
              <a:rPr lang="es-ES" dirty="0" smtClean="0"/>
              <a:t>€ (</a:t>
            </a:r>
            <a:r>
              <a:rPr lang="eu-ES" dirty="0">
                <a:solidFill>
                  <a:srgbClr val="FF0000"/>
                </a:solidFill>
              </a:rPr>
              <a:t>5.288.446 </a:t>
            </a:r>
            <a:r>
              <a:rPr lang="es-ES" dirty="0" smtClean="0">
                <a:solidFill>
                  <a:srgbClr val="FF0000"/>
                </a:solidFill>
              </a:rPr>
              <a:t>€</a:t>
            </a:r>
            <a:r>
              <a:rPr lang="es-ES" dirty="0" smtClean="0"/>
              <a:t>)</a:t>
            </a:r>
          </a:p>
          <a:p>
            <a:pPr marL="644525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644525" indent="-285750" algn="just">
              <a:buFont typeface="Arial" panose="020B0604020202020204" pitchFamily="34" charset="0"/>
              <a:buChar char="•"/>
            </a:pPr>
            <a:r>
              <a:rPr lang="es-ES" dirty="0"/>
              <a:t>n</a:t>
            </a:r>
            <a:r>
              <a:rPr lang="es-ES" dirty="0" smtClean="0"/>
              <a:t>º de proyectos con incumplimiento parcial por ejecución &lt;100%: 70 (</a:t>
            </a:r>
            <a:r>
              <a:rPr lang="es-ES" dirty="0" smtClean="0">
                <a:solidFill>
                  <a:srgbClr val="FF0000"/>
                </a:solidFill>
              </a:rPr>
              <a:t>66</a:t>
            </a:r>
            <a:r>
              <a:rPr lang="es-ES" dirty="0" smtClean="0"/>
              <a:t>)</a:t>
            </a:r>
          </a:p>
          <a:p>
            <a:pPr marL="644525" indent="-285750" algn="just">
              <a:buFont typeface="Arial" panose="020B0604020202020204" pitchFamily="34" charset="0"/>
              <a:buChar char="•"/>
            </a:pPr>
            <a:r>
              <a:rPr lang="es-ES" dirty="0"/>
              <a:t>n</a:t>
            </a:r>
            <a:r>
              <a:rPr lang="es-ES" dirty="0" smtClean="0"/>
              <a:t>º de proyectos con reintegro total por incumplimiento o renuncia: 8</a:t>
            </a:r>
          </a:p>
          <a:p>
            <a:pPr marL="644525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% proyectos con reintegro: </a:t>
            </a:r>
            <a:r>
              <a:rPr lang="es-ES" b="1" dirty="0" smtClean="0"/>
              <a:t>48% </a:t>
            </a:r>
            <a:r>
              <a:rPr lang="es-ES" dirty="0" smtClean="0"/>
              <a:t>(</a:t>
            </a:r>
            <a:r>
              <a:rPr lang="es-ES" dirty="0" smtClean="0">
                <a:solidFill>
                  <a:srgbClr val="FF0000"/>
                </a:solidFill>
              </a:rPr>
              <a:t>49%</a:t>
            </a:r>
            <a:r>
              <a:rPr lang="es-ES" dirty="0" smtClean="0"/>
              <a:t>)</a:t>
            </a:r>
            <a:endParaRPr lang="es-ES" b="1" dirty="0" smtClean="0"/>
          </a:p>
          <a:p>
            <a:pPr marL="644525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644525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Cantidad reintegrada: </a:t>
            </a:r>
            <a:r>
              <a:rPr lang="eu-ES" b="1" dirty="0" err="1"/>
              <a:t>509.950</a:t>
            </a:r>
            <a:r>
              <a:rPr lang="eu-ES" b="1" dirty="0"/>
              <a:t> </a:t>
            </a:r>
            <a:r>
              <a:rPr lang="eu-ES" sz="2000" dirty="0" smtClean="0"/>
              <a:t> </a:t>
            </a:r>
            <a:r>
              <a:rPr lang="es-ES" sz="2000" b="1" dirty="0" smtClean="0"/>
              <a:t>€</a:t>
            </a:r>
            <a:r>
              <a:rPr lang="es-ES" sz="1600" b="1" dirty="0"/>
              <a:t> </a:t>
            </a:r>
            <a:r>
              <a:rPr lang="es-ES" sz="1600" dirty="0"/>
              <a:t>(</a:t>
            </a:r>
            <a:r>
              <a:rPr lang="es-ES" sz="1600" dirty="0">
                <a:solidFill>
                  <a:srgbClr val="FF0000"/>
                </a:solidFill>
              </a:rPr>
              <a:t>504.806 </a:t>
            </a:r>
            <a:r>
              <a:rPr lang="es-ES" sz="1600" dirty="0" smtClean="0">
                <a:solidFill>
                  <a:srgbClr val="FF0000"/>
                </a:solidFill>
              </a:rPr>
              <a:t>€</a:t>
            </a:r>
            <a:r>
              <a:rPr lang="es-ES" sz="1600" dirty="0" smtClean="0"/>
              <a:t>) </a:t>
            </a:r>
            <a:r>
              <a:rPr lang="es-ES" sz="1600" b="1" dirty="0" smtClean="0"/>
              <a:t>                                            </a:t>
            </a:r>
          </a:p>
          <a:p>
            <a:pPr marL="644525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% cantidad reintegrada de concedida: </a:t>
            </a:r>
            <a:r>
              <a:rPr lang="es-ES" b="1" dirty="0" smtClean="0"/>
              <a:t>8,7% </a:t>
            </a:r>
            <a:r>
              <a:rPr lang="es-ES" sz="1600" dirty="0" smtClean="0"/>
              <a:t>(</a:t>
            </a:r>
            <a:r>
              <a:rPr lang="es-ES" sz="1600" dirty="0">
                <a:solidFill>
                  <a:srgbClr val="FF0000"/>
                </a:solidFill>
              </a:rPr>
              <a:t>9,5</a:t>
            </a:r>
            <a:r>
              <a:rPr lang="es-ES" sz="1600" dirty="0" smtClean="0">
                <a:solidFill>
                  <a:srgbClr val="FF0000"/>
                </a:solidFill>
              </a:rPr>
              <a:t>%</a:t>
            </a:r>
            <a:r>
              <a:rPr lang="es-ES" sz="1600" dirty="0" smtClean="0"/>
              <a:t>)</a:t>
            </a:r>
            <a:endParaRPr lang="es-ES" sz="1600" b="1" dirty="0" smtClean="0"/>
          </a:p>
        </p:txBody>
      </p:sp>
      <p:sp>
        <p:nvSpPr>
          <p:cNvPr id="5" name="9 Rectángulo redondeado"/>
          <p:cNvSpPr/>
          <p:nvPr/>
        </p:nvSpPr>
        <p:spPr>
          <a:xfrm>
            <a:off x="457200" y="1052736"/>
            <a:ext cx="8229600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2"/>
                </a:solidFill>
              </a:rPr>
              <a:t>I</a:t>
            </a:r>
            <a:r>
              <a:rPr lang="es-ES" sz="2000" dirty="0" smtClean="0">
                <a:solidFill>
                  <a:schemeClr val="tx2"/>
                </a:solidFill>
              </a:rPr>
              <a:t>ncumplimientos en proyectos plurianuales</a:t>
            </a:r>
            <a:endParaRPr lang="eu-ES" sz="2000" dirty="0">
              <a:solidFill>
                <a:schemeClr val="tx2"/>
              </a:solidFill>
            </a:endParaRPr>
          </a:p>
        </p:txBody>
      </p:sp>
      <p:sp>
        <p:nvSpPr>
          <p:cNvPr id="10" name="Eskuineko giltza 9"/>
          <p:cNvSpPr/>
          <p:nvPr/>
        </p:nvSpPr>
        <p:spPr>
          <a:xfrm rot="5400000">
            <a:off x="4500428" y="1629238"/>
            <a:ext cx="215149" cy="6984776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3923928" y="530120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C00000"/>
                </a:solidFill>
              </a:rPr>
              <a:t>PÉRDIDA DE OPORTUNIDAD</a:t>
            </a:r>
            <a:endParaRPr lang="es-E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987824" y="170080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err="1" smtClean="0"/>
              <a:t>Eskerrik</a:t>
            </a:r>
            <a:r>
              <a:rPr lang="es-ES" sz="3600" dirty="0" smtClean="0"/>
              <a:t> </a:t>
            </a:r>
            <a:r>
              <a:rPr lang="es-ES" sz="3600" dirty="0" err="1" smtClean="0"/>
              <a:t>asko</a:t>
            </a:r>
            <a:r>
              <a:rPr lang="es-ES" sz="3600" dirty="0" smtClean="0"/>
              <a:t> </a:t>
            </a:r>
            <a:endParaRPr lang="es-ES" sz="3600" dirty="0"/>
          </a:p>
        </p:txBody>
      </p:sp>
      <p:pic>
        <p:nvPicPr>
          <p:cNvPr id="5122" name="Picture 2" descr="D:\DATOS\maagirre\Desktop\LATER_COLOR_BI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20" y="3760400"/>
            <a:ext cx="4139952" cy="233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627784" y="263691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Contacto: </a:t>
            </a:r>
            <a:r>
              <a:rPr lang="es-ES" sz="2000" dirty="0" err="1" smtClean="0"/>
              <a:t>ajausoro@euskadi.eus</a:t>
            </a:r>
            <a:r>
              <a:rPr lang="es-ES" sz="2000" dirty="0" smtClean="0"/>
              <a:t>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5850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ukizuzen biribildua 6"/>
          <p:cNvSpPr/>
          <p:nvPr/>
        </p:nvSpPr>
        <p:spPr>
          <a:xfrm>
            <a:off x="3513239" y="5458285"/>
            <a:ext cx="4392489" cy="878032"/>
          </a:xfrm>
          <a:prstGeom prst="round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dirty="0" err="1" smtClean="0">
                <a:solidFill>
                  <a:schemeClr val="tx2"/>
                </a:solidFill>
              </a:rPr>
              <a:t>Convocatoria</a:t>
            </a:r>
            <a:r>
              <a:rPr lang="eu-ES" dirty="0" smtClean="0">
                <a:solidFill>
                  <a:schemeClr val="tx2"/>
                </a:solidFill>
              </a:rPr>
              <a:t> 2020 de </a:t>
            </a:r>
            <a:r>
              <a:rPr lang="eu-ES" dirty="0" err="1" smtClean="0">
                <a:solidFill>
                  <a:schemeClr val="tx2"/>
                </a:solidFill>
              </a:rPr>
              <a:t>ayudas</a:t>
            </a:r>
            <a:r>
              <a:rPr lang="eu-ES" dirty="0" smtClean="0">
                <a:solidFill>
                  <a:schemeClr val="tx2"/>
                </a:solidFill>
              </a:rPr>
              <a:t> a </a:t>
            </a:r>
            <a:r>
              <a:rPr lang="eu-ES" dirty="0" err="1" smtClean="0">
                <a:solidFill>
                  <a:schemeClr val="tx2"/>
                </a:solidFill>
              </a:rPr>
              <a:t>proyectos</a:t>
            </a:r>
            <a:r>
              <a:rPr lang="eu-ES" dirty="0" smtClean="0">
                <a:solidFill>
                  <a:schemeClr val="tx2"/>
                </a:solidFill>
              </a:rPr>
              <a:t> de </a:t>
            </a:r>
            <a:r>
              <a:rPr lang="eu-ES" dirty="0" err="1" smtClean="0">
                <a:solidFill>
                  <a:schemeClr val="tx2"/>
                </a:solidFill>
              </a:rPr>
              <a:t>investigación</a:t>
            </a:r>
            <a:r>
              <a:rPr lang="eu-ES" dirty="0" smtClean="0">
                <a:solidFill>
                  <a:schemeClr val="tx2"/>
                </a:solidFill>
              </a:rPr>
              <a:t> y </a:t>
            </a:r>
            <a:r>
              <a:rPr lang="eu-ES" dirty="0" err="1" smtClean="0">
                <a:solidFill>
                  <a:schemeClr val="tx2"/>
                </a:solidFill>
              </a:rPr>
              <a:t>desarrollo</a:t>
            </a:r>
            <a:r>
              <a:rPr lang="eu-ES" dirty="0" smtClean="0">
                <a:solidFill>
                  <a:schemeClr val="tx2"/>
                </a:solidFill>
              </a:rPr>
              <a:t> </a:t>
            </a:r>
            <a:r>
              <a:rPr lang="eu-ES" dirty="0" err="1" smtClean="0">
                <a:solidFill>
                  <a:schemeClr val="tx2"/>
                </a:solidFill>
              </a:rPr>
              <a:t>en</a:t>
            </a:r>
            <a:r>
              <a:rPr lang="eu-ES" dirty="0" smtClean="0">
                <a:solidFill>
                  <a:schemeClr val="tx2"/>
                </a:solidFill>
              </a:rPr>
              <a:t> </a:t>
            </a:r>
            <a:r>
              <a:rPr lang="eu-ES" dirty="0" err="1" smtClean="0">
                <a:solidFill>
                  <a:schemeClr val="tx2"/>
                </a:solidFill>
              </a:rPr>
              <a:t>salud</a:t>
            </a:r>
            <a:r>
              <a:rPr lang="eu-ES" dirty="0" smtClean="0">
                <a:solidFill>
                  <a:schemeClr val="tx2"/>
                </a:solidFill>
              </a:rPr>
              <a:t>.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21" name="19 Rectángulo redondeado"/>
          <p:cNvSpPr/>
          <p:nvPr/>
        </p:nvSpPr>
        <p:spPr>
          <a:xfrm>
            <a:off x="4361911" y="1052736"/>
            <a:ext cx="4296929" cy="252028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5">
              <a:lumMod val="40000"/>
              <a:lumOff val="60000"/>
              <a:alpha val="18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426645" y="3356992"/>
            <a:ext cx="1153466" cy="221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1" dirty="0" smtClean="0">
                <a:latin typeface="+mn-lt"/>
              </a:rPr>
              <a:t>EII</a:t>
            </a:r>
            <a:r>
              <a:rPr lang="es-ES" sz="1200" b="1" i="0" u="none" strike="noStrike" kern="1200" cap="none" spc="0" baseline="0" dirty="0" smtClean="0">
                <a:uFillTx/>
                <a:latin typeface="+mn-lt"/>
              </a:rPr>
              <a:t>S</a:t>
            </a:r>
            <a:r>
              <a:rPr lang="es-ES" sz="1200" b="1" dirty="0"/>
              <a:t> </a:t>
            </a:r>
            <a:r>
              <a:rPr lang="es-ES" sz="1200" b="1" i="0" u="none" strike="noStrike" kern="1200" cap="none" spc="0" baseline="0" dirty="0" smtClean="0">
                <a:uFillTx/>
                <a:latin typeface="+mn-lt"/>
              </a:rPr>
              <a:t>2020</a:t>
            </a:r>
            <a:endParaRPr lang="es-ES" sz="1200" b="1" i="0" u="none" strike="noStrike" kern="1200" cap="none" spc="0" baseline="0" dirty="0">
              <a:uFillTx/>
              <a:latin typeface="+mn-lt"/>
            </a:endParaRPr>
          </a:p>
        </p:txBody>
      </p:sp>
      <p:sp>
        <p:nvSpPr>
          <p:cNvPr id="15" name="Rectángulo redondeado 9"/>
          <p:cNvSpPr/>
          <p:nvPr/>
        </p:nvSpPr>
        <p:spPr>
          <a:xfrm>
            <a:off x="452900" y="1052736"/>
            <a:ext cx="5256584" cy="252028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20000"/>
              <a:lumOff val="80000"/>
              <a:alpha val="18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ln w="0">
                  <a:solidFill>
                    <a:srgbClr val="D73A36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+mn-lt"/>
              </a:rPr>
              <a:t>     </a:t>
            </a:r>
          </a:p>
        </p:txBody>
      </p:sp>
      <p:sp>
        <p:nvSpPr>
          <p:cNvPr id="17" name="Rectángulo 14"/>
          <p:cNvSpPr/>
          <p:nvPr/>
        </p:nvSpPr>
        <p:spPr>
          <a:xfrm>
            <a:off x="451035" y="3769295"/>
            <a:ext cx="4563485" cy="166199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i="0" u="none" strike="noStrike" kern="120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 </a:t>
            </a:r>
            <a:r>
              <a:rPr lang="es-ES" sz="2000" i="0" u="sng" strike="noStrike" kern="120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Líneas </a:t>
            </a:r>
            <a:r>
              <a:rPr lang="es-ES" sz="2000" i="0" u="sng" strike="noStrike" kern="1200" cap="none" spc="0" baseline="30000" dirty="0" smtClean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estratégicas, Departamento </a:t>
            </a:r>
            <a:r>
              <a:rPr lang="es-ES" sz="2000" i="0" u="sng" strike="noStrike" kern="120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de Salud: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i="0" u="none" strike="noStrike" kern="1200" cap="none" spc="0" baseline="30000" dirty="0" smtClean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1.</a:t>
            </a:r>
            <a:r>
              <a:rPr lang="es-ES" sz="2000" dirty="0" smtClean="0">
                <a:solidFill>
                  <a:srgbClr val="404040"/>
                </a:solidFill>
                <a:latin typeface="+mn-lt"/>
                <a:cs typeface="Century Gothic Negrita"/>
              </a:rPr>
              <a:t> </a:t>
            </a:r>
            <a:r>
              <a:rPr lang="es-ES" sz="2000" i="0" u="none" strike="noStrike" kern="1200" cap="none" spc="0" baseline="30000" dirty="0" smtClean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Las </a:t>
            </a:r>
            <a:r>
              <a:rPr lang="es-ES" sz="2000" i="0" u="none" strike="noStrike" kern="120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personas como eje central y las </a:t>
            </a:r>
            <a:r>
              <a:rPr lang="es-ES" sz="2000" i="0" u="none" strike="noStrike" kern="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desigualdades en salud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i="0" u="none" strike="noStrike" kern="120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2. La prevención y la promoción de la salud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i="0" u="none" strike="noStrike" kern="120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3. El </a:t>
            </a:r>
            <a:r>
              <a:rPr lang="es-ES" sz="2000" i="0" u="none" strike="noStrike" kern="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envejecimiento, la cronicidad y la dependencia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i="0" u="none" strike="noStrike" kern="120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4. La sostenibilidad y modernización del sistema sanitario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i="0" u="none" strike="noStrike" kern="120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5. Los profesionales del sistema sanitario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i="0" strike="noStrike" kern="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6. La innovación e investigación en </a:t>
            </a:r>
            <a:r>
              <a:rPr lang="es-ES" sz="2000" i="0" strike="noStrike" kern="0" cap="none" spc="0" baseline="30000" dirty="0" smtClean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 </a:t>
            </a:r>
            <a:r>
              <a:rPr lang="es-ES" sz="2000" i="0" strike="noStrike" kern="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salud</a:t>
            </a:r>
          </a:p>
        </p:txBody>
      </p:sp>
      <p:cxnSp>
        <p:nvCxnSpPr>
          <p:cNvPr id="19" name="Conector recto de flecha 17"/>
          <p:cNvCxnSpPr/>
          <p:nvPr/>
        </p:nvCxnSpPr>
        <p:spPr>
          <a:xfrm>
            <a:off x="5237411" y="3573016"/>
            <a:ext cx="1134789" cy="340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ángulo 20"/>
          <p:cNvSpPr/>
          <p:nvPr/>
        </p:nvSpPr>
        <p:spPr>
          <a:xfrm>
            <a:off x="495988" y="1465039"/>
            <a:ext cx="3787979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0" u="none" strike="noStrike" kern="1200" cap="none" spc="0" baseline="0" dirty="0">
                <a:solidFill>
                  <a:srgbClr val="262626"/>
                </a:solidFill>
                <a:uFillTx/>
                <a:latin typeface="+mn-lt"/>
              </a:rPr>
              <a:t>MARCOS </a:t>
            </a:r>
            <a:r>
              <a:rPr lang="es-ES" sz="1400" b="1" i="0" u="none" strike="noStrike" kern="1200" cap="none" spc="0" baseline="0" dirty="0" smtClean="0">
                <a:solidFill>
                  <a:srgbClr val="262626"/>
                </a:solidFill>
                <a:uFillTx/>
                <a:latin typeface="+mn-lt"/>
              </a:rPr>
              <a:t>ESTRATÉGICOS</a:t>
            </a:r>
            <a:r>
              <a:rPr lang="es-ES" sz="1400" b="1" i="0" u="none" strike="noStrike" kern="1200" cap="none" spc="0" dirty="0" smtClean="0">
                <a:solidFill>
                  <a:srgbClr val="262626"/>
                </a:solidFill>
                <a:uFillTx/>
                <a:latin typeface="+mn-lt"/>
              </a:rPr>
              <a:t> </a:t>
            </a:r>
            <a:r>
              <a:rPr lang="es-ES" sz="1400" b="1" i="0" u="none" strike="noStrike" kern="1200" cap="none" spc="0" baseline="0" dirty="0" smtClean="0">
                <a:solidFill>
                  <a:srgbClr val="262626"/>
                </a:solidFill>
                <a:uFillTx/>
                <a:latin typeface="+mn-lt"/>
              </a:rPr>
              <a:t>SANITARIOS </a:t>
            </a:r>
            <a:endParaRPr lang="es-ES" sz="1400" b="1" i="0" u="none" strike="noStrike" kern="1200" cap="none" spc="0" baseline="0" dirty="0">
              <a:solidFill>
                <a:srgbClr val="262626"/>
              </a:solidFill>
              <a:uFillTx/>
              <a:latin typeface="+mn-lt"/>
            </a:endParaRPr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09484" y="1988840"/>
            <a:ext cx="2750947" cy="14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21 CuadroTexto"/>
          <p:cNvSpPr txBox="1"/>
          <p:nvPr/>
        </p:nvSpPr>
        <p:spPr>
          <a:xfrm>
            <a:off x="4716015" y="1393612"/>
            <a:ext cx="3760748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0" u="none" strike="noStrike" kern="1200" cap="none" spc="0" baseline="0" dirty="0">
                <a:solidFill>
                  <a:srgbClr val="262626"/>
                </a:solidFill>
                <a:uFillTx/>
                <a:latin typeface="+mn-lt"/>
              </a:rPr>
              <a:t>ESTRATEGIA DE ESPECIALIZACIÓN </a:t>
            </a:r>
            <a:r>
              <a:rPr lang="es-ES" sz="1400" b="1" i="0" u="none" strike="noStrike" kern="1200" cap="none" spc="0" baseline="0" dirty="0" smtClean="0">
                <a:solidFill>
                  <a:srgbClr val="262626"/>
                </a:solidFill>
                <a:uFillTx/>
                <a:latin typeface="+mn-lt"/>
              </a:rPr>
              <a:t>INTELIGENTE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0" u="none" strike="noStrike" kern="1200" cap="none" spc="0" baseline="0" dirty="0" smtClean="0">
                <a:solidFill>
                  <a:srgbClr val="262626"/>
                </a:solidFill>
                <a:uFillTx/>
                <a:latin typeface="+mn-lt"/>
              </a:rPr>
              <a:t> </a:t>
            </a:r>
            <a:r>
              <a:rPr lang="es-ES" sz="1400" b="1" i="0" u="none" strike="noStrike" kern="1200" cap="none" spc="0" baseline="0" dirty="0">
                <a:solidFill>
                  <a:srgbClr val="262626"/>
                </a:solidFill>
                <a:uFillTx/>
                <a:latin typeface="+mn-lt"/>
              </a:rPr>
              <a:t>RIS3 EUSKADI</a:t>
            </a:r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>
          <a:blip r:embed="rId4" cstate="print"/>
          <a:srcRect l="8081" t="8353" r="4451" b="9165"/>
          <a:stretch>
            <a:fillRect/>
          </a:stretch>
        </p:blipFill>
        <p:spPr>
          <a:xfrm>
            <a:off x="7544171" y="1647454"/>
            <a:ext cx="916260" cy="9894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6" name="Picture 3"/>
          <p:cNvPicPr>
            <a:picLocks noChangeAspect="1"/>
          </p:cNvPicPr>
          <p:nvPr/>
        </p:nvPicPr>
        <p:blipFill>
          <a:blip r:embed="rId5" cstate="print"/>
          <a:srcRect b="8797"/>
          <a:stretch>
            <a:fillRect/>
          </a:stretch>
        </p:blipFill>
        <p:spPr>
          <a:xfrm>
            <a:off x="4571999" y="1982692"/>
            <a:ext cx="1008112" cy="123028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8" name="Picture 131"/>
          <p:cNvPicPr>
            <a:picLocks noChangeAspect="1"/>
          </p:cNvPicPr>
          <p:nvPr/>
        </p:nvPicPr>
        <p:blipFill>
          <a:blip r:embed="rId6" cstate="print"/>
          <a:srcRect l="20081" t="12270" r="44482" b="24977"/>
          <a:stretch>
            <a:fillRect/>
          </a:stretch>
        </p:blipFill>
        <p:spPr>
          <a:xfrm>
            <a:off x="1562423" y="2059748"/>
            <a:ext cx="828504" cy="966888"/>
          </a:xfrm>
          <a:prstGeom prst="rect">
            <a:avLst/>
          </a:prstGeom>
          <a:noFill/>
          <a:ln w="9528">
            <a:solidFill>
              <a:schemeClr val="bg1">
                <a:lumMod val="75000"/>
              </a:schemeClr>
            </a:solidFill>
            <a:prstDash val="solid"/>
            <a:miter/>
          </a:ln>
        </p:spPr>
      </p:pic>
      <p:sp>
        <p:nvSpPr>
          <p:cNvPr id="29" name="28 CuadroTexto"/>
          <p:cNvSpPr txBox="1"/>
          <p:nvPr/>
        </p:nvSpPr>
        <p:spPr>
          <a:xfrm>
            <a:off x="1480540" y="3070121"/>
            <a:ext cx="82431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 dirty="0" smtClean="0">
                <a:uFillTx/>
                <a:latin typeface="+mn-lt"/>
              </a:rPr>
              <a:t>Dto. Salud</a:t>
            </a:r>
            <a:r>
              <a:rPr lang="es-ES" sz="1100" b="0" i="0" u="none" strike="noStrike" kern="1200" cap="none" spc="0" dirty="0" smtClean="0">
                <a:uFillTx/>
                <a:latin typeface="+mn-lt"/>
              </a:rPr>
              <a:t> </a:t>
            </a:r>
            <a:r>
              <a:rPr lang="es-ES" sz="1100" b="0" i="0" u="none" strike="noStrike" kern="1200" cap="none" spc="0" baseline="0" dirty="0" smtClean="0">
                <a:uFillTx/>
                <a:latin typeface="+mn-lt"/>
              </a:rPr>
              <a:t>2017-2020</a:t>
            </a:r>
            <a:endParaRPr lang="es-ES" sz="1100" b="0" i="0" u="none" strike="noStrike" kern="1200" cap="none" spc="0" baseline="0" dirty="0">
              <a:uFillTx/>
              <a:latin typeface="+mn-lt"/>
            </a:endParaRP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3" y="2056638"/>
            <a:ext cx="826282" cy="96999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758907" y="3068942"/>
            <a:ext cx="720079" cy="3724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 dirty="0" smtClean="0">
                <a:uFillTx/>
                <a:latin typeface="+mn-lt"/>
              </a:rPr>
              <a:t>Plan  </a:t>
            </a:r>
            <a:r>
              <a:rPr lang="es-ES" sz="1100" b="0" i="0" u="none" strike="noStrike" kern="1200" cap="none" spc="0" baseline="0" dirty="0">
                <a:uFillTx/>
                <a:latin typeface="+mn-lt"/>
              </a:rPr>
              <a:t>Salud</a:t>
            </a:r>
          </a:p>
          <a:p>
            <a:pPr marL="0" marR="0" lvl="0" indent="0" algn="ctr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 dirty="0" smtClean="0">
                <a:uFillTx/>
                <a:latin typeface="+mn-lt"/>
              </a:rPr>
              <a:t>2013-2020</a:t>
            </a:r>
            <a:endParaRPr lang="es-ES" sz="1100" b="0" i="0" u="none" strike="noStrike" kern="1200" cap="none" spc="0" baseline="0" dirty="0">
              <a:uFillTx/>
              <a:latin typeface="+mn-lt"/>
            </a:endParaRPr>
          </a:p>
        </p:txBody>
      </p:sp>
      <p:pic>
        <p:nvPicPr>
          <p:cNvPr id="35" name="Picture 6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36" y="2056638"/>
            <a:ext cx="817014" cy="96878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462935" y="3070121"/>
            <a:ext cx="8980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/>
              <a:t>Osakidetza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100" dirty="0" smtClean="0"/>
              <a:t>2017-2020</a:t>
            </a:r>
            <a:endParaRPr lang="es-ES" sz="11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279949" y="3068942"/>
            <a:ext cx="1004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u-ES"/>
            </a:defPPr>
            <a:lvl1pPr>
              <a:defRPr sz="1000"/>
            </a:lvl1pPr>
          </a:lstStyle>
          <a:p>
            <a:r>
              <a:rPr lang="es-ES" sz="1100" dirty="0" err="1"/>
              <a:t>Sociosanitario</a:t>
            </a:r>
            <a:r>
              <a:rPr lang="es-ES" sz="1100" dirty="0"/>
              <a:t> 2017-2020</a:t>
            </a:r>
          </a:p>
        </p:txBody>
      </p:sp>
      <p:sp>
        <p:nvSpPr>
          <p:cNvPr id="37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5889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u-ES" sz="2800" dirty="0" err="1" smtClean="0">
                <a:solidFill>
                  <a:schemeClr val="tx2"/>
                </a:solidFill>
              </a:rPr>
              <a:t>Introducción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39" name="Flecha izquierda y derecha 12"/>
          <p:cNvSpPr/>
          <p:nvPr/>
        </p:nvSpPr>
        <p:spPr>
          <a:xfrm>
            <a:off x="5549263" y="2432731"/>
            <a:ext cx="390888" cy="1991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solidFill>
            <a:srgbClr val="DD5D57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+mn-lt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6700463" y="2558183"/>
            <a:ext cx="679848" cy="304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Picture 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059289"/>
            <a:ext cx="849069" cy="9673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Rectángulo 16"/>
          <p:cNvSpPr/>
          <p:nvPr/>
        </p:nvSpPr>
        <p:spPr>
          <a:xfrm>
            <a:off x="5407710" y="3889802"/>
            <a:ext cx="3242291" cy="122084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s-IS" sz="2200" kern="0" baseline="30000" dirty="0" smtClean="0">
                <a:solidFill>
                  <a:srgbClr val="404040"/>
                </a:solidFill>
                <a:cs typeface="Century Gothic Negrita"/>
              </a:rPr>
              <a:t>DOBLE META: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s-IS" sz="2200" kern="0" baseline="30000" dirty="0" smtClean="0">
                <a:solidFill>
                  <a:srgbClr val="404040"/>
                </a:solidFill>
                <a:cs typeface="Century Gothic Negrita"/>
              </a:rPr>
              <a:t>Contribuir </a:t>
            </a:r>
            <a:r>
              <a:rPr lang="is-IS" sz="2200" kern="0" baseline="30000" dirty="0">
                <a:solidFill>
                  <a:srgbClr val="404040"/>
                </a:solidFill>
                <a:cs typeface="Century Gothic Negrita"/>
              </a:rPr>
              <a:t>a mejorar la salud de las personas y el propio sistema sanitario, y contribuir a la generación de valor y desarrollo socioeconómico</a:t>
            </a:r>
          </a:p>
        </p:txBody>
      </p:sp>
      <p:cxnSp>
        <p:nvCxnSpPr>
          <p:cNvPr id="30" name="Conector recto de flecha 17"/>
          <p:cNvCxnSpPr/>
          <p:nvPr/>
        </p:nvCxnSpPr>
        <p:spPr>
          <a:xfrm flipH="1">
            <a:off x="7164288" y="4941168"/>
            <a:ext cx="1" cy="4630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Flecha izquierda y derecha 12"/>
          <p:cNvSpPr/>
          <p:nvPr/>
        </p:nvSpPr>
        <p:spPr>
          <a:xfrm>
            <a:off x="4181111" y="2450208"/>
            <a:ext cx="390888" cy="1991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solidFill>
            <a:srgbClr val="DD5D57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53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stuKoadroa 9"/>
          <p:cNvSpPr txBox="1"/>
          <p:nvPr/>
        </p:nvSpPr>
        <p:spPr>
          <a:xfrm>
            <a:off x="611560" y="774427"/>
            <a:ext cx="8352928" cy="58477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endParaRPr lang="eu-ES" dirty="0" smtClean="0">
              <a:solidFill>
                <a:schemeClr val="tx2"/>
              </a:solidFill>
            </a:endParaRPr>
          </a:p>
          <a:p>
            <a:r>
              <a:rPr lang="eu-ES" b="1" dirty="0" err="1" smtClean="0">
                <a:solidFill>
                  <a:schemeClr val="tx2"/>
                </a:solidFill>
              </a:rPr>
              <a:t>Tipos</a:t>
            </a:r>
            <a:r>
              <a:rPr lang="eu-ES" b="1" dirty="0" smtClean="0">
                <a:solidFill>
                  <a:schemeClr val="tx2"/>
                </a:solidFill>
              </a:rPr>
              <a:t> de </a:t>
            </a:r>
            <a:r>
              <a:rPr lang="eu-ES" b="1" dirty="0" err="1" smtClean="0">
                <a:solidFill>
                  <a:schemeClr val="tx2"/>
                </a:solidFill>
              </a:rPr>
              <a:t>proyectos</a:t>
            </a:r>
            <a:r>
              <a:rPr lang="eu-ES" b="1" dirty="0" smtClean="0">
                <a:solidFill>
                  <a:schemeClr val="tx2"/>
                </a:solidFill>
              </a:rPr>
              <a:t>: </a:t>
            </a:r>
            <a:r>
              <a:rPr lang="es-ES" dirty="0" smtClean="0"/>
              <a:t>cuatro líneas de apoyo diferenciadas</a:t>
            </a:r>
          </a:p>
          <a:p>
            <a:endParaRPr lang="es-ES" sz="800" dirty="0" smtClean="0"/>
          </a:p>
          <a:p>
            <a:pPr marL="265113" indent="-265113">
              <a:spcAft>
                <a:spcPts val="600"/>
              </a:spcAft>
            </a:pPr>
            <a:r>
              <a:rPr lang="es-ES" dirty="0"/>
              <a:t>	</a:t>
            </a:r>
            <a:r>
              <a:rPr lang="es-ES" sz="1600" dirty="0" smtClean="0"/>
              <a:t>1) </a:t>
            </a:r>
            <a:r>
              <a:rPr lang="es-ES" sz="1600" b="1" dirty="0" smtClean="0"/>
              <a:t>Promoción </a:t>
            </a:r>
            <a:r>
              <a:rPr lang="es-ES" sz="1600" b="1" dirty="0"/>
              <a:t>de la actividad investigadora sanitaria</a:t>
            </a:r>
            <a:r>
              <a:rPr lang="es-ES" sz="1600" dirty="0"/>
              <a:t> a través de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de I+D</a:t>
            </a:r>
            <a:r>
              <a:rPr lang="es-ES" sz="1600" b="1" dirty="0"/>
              <a:t>,</a:t>
            </a:r>
            <a:r>
              <a:rPr lang="es-ES" sz="1600" dirty="0" smtClean="0"/>
              <a:t> </a:t>
            </a:r>
            <a:r>
              <a:rPr lang="es-ES" sz="1600" dirty="0"/>
              <a:t>para </a:t>
            </a:r>
            <a:r>
              <a:rPr lang="es-ES" sz="1600" dirty="0" smtClean="0"/>
              <a:t>dar </a:t>
            </a:r>
            <a:r>
              <a:rPr lang="es-ES" sz="1600" dirty="0"/>
              <a:t>mejor satisfacción a </a:t>
            </a:r>
            <a:r>
              <a:rPr lang="es-ES" sz="1600" dirty="0" smtClean="0"/>
              <a:t>las demandas </a:t>
            </a:r>
            <a:r>
              <a:rPr lang="es-ES" sz="1600" dirty="0"/>
              <a:t>del sistema sanitario y de la </a:t>
            </a:r>
            <a:r>
              <a:rPr lang="es-ES" sz="1600" dirty="0" smtClean="0"/>
              <a:t>sociedad.</a:t>
            </a:r>
          </a:p>
          <a:p>
            <a:pPr marL="1447800" indent="-285750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eu-ES" sz="1400" u="sng" dirty="0" smtClean="0"/>
              <a:t>4 </a:t>
            </a:r>
            <a:r>
              <a:rPr lang="eu-ES" sz="1400" u="sng" dirty="0" err="1" smtClean="0"/>
              <a:t>modalidades</a:t>
            </a:r>
            <a:endParaRPr lang="eu-ES" sz="1400" dirty="0" smtClean="0"/>
          </a:p>
          <a:p>
            <a:pPr marL="1793875">
              <a:tabLst>
                <a:tab pos="179388" algn="l"/>
              </a:tabLst>
            </a:pPr>
            <a:r>
              <a:rPr lang="eu-ES" sz="1400" dirty="0" smtClean="0"/>
              <a:t> a</a:t>
            </a:r>
            <a:r>
              <a:rPr lang="eu-ES" sz="1400" dirty="0"/>
              <a:t>) </a:t>
            </a:r>
            <a:r>
              <a:rPr lang="eu-ES" sz="1400" dirty="0" err="1"/>
              <a:t>Fomento</a:t>
            </a:r>
            <a:r>
              <a:rPr lang="eu-ES" sz="1400" dirty="0"/>
              <a:t> de </a:t>
            </a:r>
            <a:r>
              <a:rPr lang="eu-ES" sz="1400" dirty="0" err="1"/>
              <a:t>Grupos</a:t>
            </a:r>
            <a:r>
              <a:rPr lang="eu-ES" sz="1400" dirty="0"/>
              <a:t> </a:t>
            </a:r>
            <a:r>
              <a:rPr lang="eu-ES" sz="1400" dirty="0" err="1"/>
              <a:t>Emergentes</a:t>
            </a:r>
            <a:r>
              <a:rPr lang="eu-ES" sz="1400" dirty="0"/>
              <a:t>.</a:t>
            </a:r>
          </a:p>
          <a:p>
            <a:pPr marL="1520825">
              <a:lnSpc>
                <a:spcPct val="110000"/>
              </a:lnSpc>
              <a:tabLst>
                <a:tab pos="179388" algn="l"/>
              </a:tabLst>
            </a:pPr>
            <a:r>
              <a:rPr lang="eu-ES" sz="1400" dirty="0"/>
              <a:t>	</a:t>
            </a:r>
            <a:r>
              <a:rPr lang="es-ES" sz="1400" dirty="0"/>
              <a:t>b) Proyectos de Investigación en Servicios Sanitarios.</a:t>
            </a:r>
          </a:p>
          <a:p>
            <a:pPr marL="1520825" lvl="1">
              <a:spcBef>
                <a:spcPts val="0"/>
              </a:spcBef>
              <a:buNone/>
              <a:tabLst>
                <a:tab pos="179388" algn="l"/>
              </a:tabLst>
            </a:pPr>
            <a:r>
              <a:rPr lang="eu-ES" sz="1400" dirty="0"/>
              <a:t>	c) </a:t>
            </a:r>
            <a:r>
              <a:rPr lang="eu-ES" sz="1400" dirty="0" err="1"/>
              <a:t>Proyectos</a:t>
            </a:r>
            <a:r>
              <a:rPr lang="eu-ES" sz="1400" dirty="0"/>
              <a:t> </a:t>
            </a:r>
            <a:r>
              <a:rPr lang="eu-ES" sz="1400" dirty="0" err="1"/>
              <a:t>Biomédicos</a:t>
            </a:r>
            <a:r>
              <a:rPr lang="eu-ES" sz="1400" dirty="0"/>
              <a:t>.</a:t>
            </a:r>
          </a:p>
          <a:p>
            <a:pPr marL="1520825" lvl="1">
              <a:spcBef>
                <a:spcPts val="0"/>
              </a:spcBef>
              <a:spcAft>
                <a:spcPts val="600"/>
              </a:spcAft>
              <a:buNone/>
              <a:tabLst>
                <a:tab pos="179388" algn="l"/>
              </a:tabLst>
            </a:pPr>
            <a:r>
              <a:rPr lang="eu-ES" sz="1400" dirty="0"/>
              <a:t>	d) </a:t>
            </a:r>
            <a:r>
              <a:rPr lang="eu-ES" sz="1400" dirty="0" err="1"/>
              <a:t>Proyecto</a:t>
            </a:r>
            <a:r>
              <a:rPr lang="eu-ES" sz="1400" dirty="0"/>
              <a:t> sanitario </a:t>
            </a:r>
            <a:r>
              <a:rPr lang="eu-ES" sz="1400" dirty="0" err="1"/>
              <a:t>integrado</a:t>
            </a:r>
            <a:r>
              <a:rPr lang="eu-ES" sz="1400" dirty="0"/>
              <a:t>.</a:t>
            </a:r>
          </a:p>
          <a:p>
            <a:endParaRPr lang="es-ES" sz="800" dirty="0" smtClean="0"/>
          </a:p>
          <a:p>
            <a:pPr marL="265113" indent="-265113">
              <a:spcAft>
                <a:spcPts val="600"/>
              </a:spcAft>
            </a:pPr>
            <a:r>
              <a:rPr lang="es-ES" sz="1600" dirty="0" smtClean="0"/>
              <a:t>	2) </a:t>
            </a:r>
            <a:r>
              <a:rPr lang="es-ES" sz="1600" b="1" dirty="0" smtClean="0"/>
              <a:t>Intensificación </a:t>
            </a:r>
            <a:r>
              <a:rPr lang="es-ES" sz="1600" b="1" dirty="0"/>
              <a:t>de la actividad </a:t>
            </a:r>
            <a:r>
              <a:rPr lang="es-ES" sz="1600" b="1" dirty="0" smtClean="0"/>
              <a:t>investigadora sanitaria</a:t>
            </a:r>
            <a:endParaRPr lang="es-E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478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u-ES" sz="1400" u="sng" dirty="0" err="1"/>
              <a:t>Única</a:t>
            </a:r>
            <a:r>
              <a:rPr lang="eu-ES" sz="1400" u="sng" dirty="0"/>
              <a:t> </a:t>
            </a:r>
            <a:r>
              <a:rPr lang="eu-ES" sz="1400" u="sng" dirty="0" err="1"/>
              <a:t>modalidad</a:t>
            </a:r>
            <a:endParaRPr lang="eu-ES" sz="1400" u="sng" dirty="0"/>
          </a:p>
          <a:p>
            <a:pPr marL="449263" indent="-182563">
              <a:spcAft>
                <a:spcPts val="600"/>
              </a:spcAft>
            </a:pPr>
            <a:r>
              <a:rPr lang="es-ES" sz="1600" dirty="0" smtClean="0"/>
              <a:t>3) </a:t>
            </a:r>
            <a:r>
              <a:rPr lang="es-ES" sz="1600" b="1" dirty="0" smtClean="0"/>
              <a:t>Potenciación </a:t>
            </a:r>
            <a:r>
              <a:rPr lang="es-ES" sz="1600" b="1" dirty="0"/>
              <a:t>de la investigación en salud de carácter estratégico</a:t>
            </a:r>
            <a:r>
              <a:rPr lang="es-ES" sz="1600" dirty="0"/>
              <a:t>, a través de </a:t>
            </a:r>
            <a:r>
              <a:rPr lang="es-ES" sz="1600" b="1" dirty="0" smtClean="0"/>
              <a:t>proyectos </a:t>
            </a:r>
            <a:r>
              <a:rPr lang="es-ES" sz="1600" b="1" dirty="0"/>
              <a:t>de I+D</a:t>
            </a:r>
            <a:r>
              <a:rPr lang="es-ES" sz="1600" dirty="0" smtClean="0"/>
              <a:t>, para avanzar </a:t>
            </a:r>
            <a:r>
              <a:rPr lang="es-ES" sz="1600" dirty="0"/>
              <a:t>en </a:t>
            </a:r>
            <a:r>
              <a:rPr lang="es-ES" sz="1600" dirty="0" smtClean="0"/>
              <a:t>la valorización </a:t>
            </a:r>
            <a:r>
              <a:rPr lang="es-ES" sz="1600" dirty="0"/>
              <a:t>y desarrollo de nuevos productos, </a:t>
            </a:r>
            <a:r>
              <a:rPr lang="es-ES" sz="1600" dirty="0" smtClean="0"/>
              <a:t>procesos </a:t>
            </a:r>
            <a:r>
              <a:rPr lang="es-ES" sz="1600" dirty="0"/>
              <a:t>o </a:t>
            </a:r>
            <a:r>
              <a:rPr lang="es-ES" sz="1600" dirty="0" smtClean="0"/>
              <a:t>servicios.</a:t>
            </a:r>
          </a:p>
          <a:p>
            <a:pPr marL="14478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u-ES" sz="1400" u="sng" dirty="0" smtClean="0"/>
              <a:t>2 </a:t>
            </a:r>
            <a:r>
              <a:rPr lang="eu-ES" sz="1400" u="sng" dirty="0" err="1" smtClean="0"/>
              <a:t>modalidades</a:t>
            </a:r>
            <a:r>
              <a:rPr lang="eu-ES" sz="1400" u="sng" dirty="0" smtClean="0"/>
              <a:t>     </a:t>
            </a:r>
          </a:p>
          <a:p>
            <a:pPr marL="1793875">
              <a:lnSpc>
                <a:spcPct val="120000"/>
              </a:lnSpc>
              <a:tabLst>
                <a:tab pos="179388" algn="l"/>
              </a:tabLst>
            </a:pPr>
            <a:r>
              <a:rPr lang="eu-ES" sz="800" dirty="0" smtClean="0"/>
              <a:t> </a:t>
            </a:r>
            <a:r>
              <a:rPr lang="eu-ES" sz="800" dirty="0"/>
              <a:t>	</a:t>
            </a:r>
            <a:r>
              <a:rPr lang="eu-ES" sz="1400" dirty="0"/>
              <a:t>a) </a:t>
            </a:r>
            <a:r>
              <a:rPr lang="es-ES" sz="1400" dirty="0"/>
              <a:t>Proyectos cooperativos de Investigación Fundamental en salud</a:t>
            </a:r>
            <a:r>
              <a:rPr lang="eu-ES" sz="1400" dirty="0"/>
              <a:t> 	 </a:t>
            </a:r>
          </a:p>
          <a:p>
            <a:pPr marL="1793875">
              <a:lnSpc>
                <a:spcPct val="120000"/>
              </a:lnSpc>
              <a:tabLst>
                <a:tab pos="179388" algn="l"/>
              </a:tabLst>
            </a:pPr>
            <a:r>
              <a:rPr lang="eu-ES" sz="1400" dirty="0"/>
              <a:t>	b) </a:t>
            </a:r>
            <a:r>
              <a:rPr lang="eu-ES" sz="1400" dirty="0" err="1"/>
              <a:t>Proyectos</a:t>
            </a:r>
            <a:r>
              <a:rPr lang="eu-ES" sz="1400" dirty="0"/>
              <a:t> de </a:t>
            </a:r>
            <a:r>
              <a:rPr lang="es-ES" sz="1400" dirty="0"/>
              <a:t>Desarrollo Tecnológico en salud</a:t>
            </a:r>
          </a:p>
          <a:p>
            <a:endParaRPr lang="es-ES" sz="1000" dirty="0" smtClean="0"/>
          </a:p>
          <a:p>
            <a:pPr marL="265113" indent="-265113"/>
            <a:r>
              <a:rPr lang="es-ES" sz="1600" dirty="0"/>
              <a:t>	4</a:t>
            </a:r>
            <a:r>
              <a:rPr lang="es-ES" sz="1600" dirty="0" smtClean="0"/>
              <a:t>)</a:t>
            </a:r>
            <a:r>
              <a:rPr lang="es-ES" sz="1600" dirty="0" smtClean="0">
                <a:effectLst/>
              </a:rPr>
              <a:t> </a:t>
            </a:r>
            <a:r>
              <a:rPr lang="es-ES" sz="1600" b="1" dirty="0" smtClean="0">
                <a:effectLst/>
              </a:rPr>
              <a:t>Acciones </a:t>
            </a:r>
            <a:r>
              <a:rPr lang="es-ES" sz="1600" b="1" dirty="0" smtClean="0"/>
              <a:t>complementarias de especial interés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 son proyectos de I+D</a:t>
            </a: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s-E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478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u-ES" sz="1400" u="sng" dirty="0" err="1" smtClean="0"/>
              <a:t>Única</a:t>
            </a:r>
            <a:r>
              <a:rPr lang="eu-ES" sz="1400" u="sng" dirty="0" smtClean="0"/>
              <a:t> </a:t>
            </a:r>
            <a:r>
              <a:rPr lang="eu-ES" sz="1400" u="sng" dirty="0" err="1"/>
              <a:t>modalidad</a:t>
            </a:r>
            <a:endParaRPr lang="eu-ES" sz="1400" u="sng" dirty="0"/>
          </a:p>
          <a:p>
            <a:endPara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u-ES" sz="2800" dirty="0" err="1" smtClean="0">
                <a:solidFill>
                  <a:schemeClr val="tx2"/>
                </a:solidFill>
              </a:rPr>
              <a:t>Aspectos</a:t>
            </a:r>
            <a:r>
              <a:rPr lang="eu-ES" sz="2800" dirty="0" smtClean="0">
                <a:solidFill>
                  <a:schemeClr val="tx2"/>
                </a:solidFill>
              </a:rPr>
              <a:t> </a:t>
            </a:r>
            <a:r>
              <a:rPr lang="eu-ES" sz="2800" dirty="0" err="1" smtClean="0">
                <a:solidFill>
                  <a:schemeClr val="tx2"/>
                </a:solidFill>
              </a:rPr>
              <a:t>generales</a:t>
            </a:r>
            <a:r>
              <a:rPr lang="eu-ES" sz="2800" dirty="0" smtClean="0">
                <a:solidFill>
                  <a:schemeClr val="tx2"/>
                </a:solidFill>
              </a:rPr>
              <a:t>: </a:t>
            </a:r>
            <a:r>
              <a:rPr lang="eu-ES" sz="2800" dirty="0" err="1" smtClean="0">
                <a:solidFill>
                  <a:schemeClr val="tx2"/>
                </a:solidFill>
              </a:rPr>
              <a:t>líneas</a:t>
            </a:r>
            <a:r>
              <a:rPr lang="eu-ES" sz="2800" dirty="0" smtClean="0">
                <a:solidFill>
                  <a:schemeClr val="tx2"/>
                </a:solidFill>
              </a:rPr>
              <a:t> de </a:t>
            </a:r>
            <a:r>
              <a:rPr lang="eu-ES" sz="2800" dirty="0" err="1" smtClean="0">
                <a:solidFill>
                  <a:schemeClr val="tx2"/>
                </a:solidFill>
              </a:rPr>
              <a:t>apoyo</a:t>
            </a:r>
            <a:r>
              <a:rPr lang="eu-ES" sz="2800" dirty="0" smtClean="0">
                <a:solidFill>
                  <a:schemeClr val="tx2"/>
                </a:solidFill>
              </a:rPr>
              <a:t> y </a:t>
            </a:r>
            <a:r>
              <a:rPr lang="eu-ES" sz="2800" dirty="0" err="1" smtClean="0">
                <a:solidFill>
                  <a:schemeClr val="tx2"/>
                </a:solidFill>
              </a:rPr>
              <a:t>modalidades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3" name="Laukizuzena 2"/>
          <p:cNvSpPr/>
          <p:nvPr/>
        </p:nvSpPr>
        <p:spPr>
          <a:xfrm>
            <a:off x="4123640" y="3244334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u-ES" dirty="0"/>
              <a:t>- </a:t>
            </a:r>
          </a:p>
        </p:txBody>
      </p:sp>
      <p:sp>
        <p:nvSpPr>
          <p:cNvPr id="6" name="4 Elipse"/>
          <p:cNvSpPr/>
          <p:nvPr/>
        </p:nvSpPr>
        <p:spPr>
          <a:xfrm>
            <a:off x="5652120" y="3284984"/>
            <a:ext cx="1152129" cy="4713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1600" dirty="0" smtClean="0"/>
              <a:t>NUEVO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0908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generales: entidades beneficiarias</a:t>
            </a:r>
            <a:endParaRPr lang="es-ES" sz="2800" dirty="0">
              <a:solidFill>
                <a:schemeClr val="tx2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114456" cy="898401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1475656" y="5661248"/>
            <a:ext cx="604867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dirty="0">
                <a:solidFill>
                  <a:schemeClr val="tx1"/>
                </a:solidFill>
              </a:rPr>
              <a:t>El listado de Agentes se puede consultar en la siguiente dirección:</a:t>
            </a:r>
          </a:p>
          <a:p>
            <a:pPr algn="just"/>
            <a:r>
              <a:rPr lang="eu-ES" sz="1200" dirty="0" smtClean="0">
                <a:solidFill>
                  <a:schemeClr val="tx2"/>
                </a:solidFill>
                <a:hlinkClick r:id="rId4"/>
              </a:rPr>
              <a:t>https</a:t>
            </a:r>
            <a:r>
              <a:rPr lang="eu-ES" sz="1200" dirty="0">
                <a:solidFill>
                  <a:schemeClr val="tx2"/>
                </a:solidFill>
                <a:hlinkClick r:id="rId4"/>
              </a:rPr>
              <a:t>://apps.euskadi.eus/aa40paWebPublicaWar/webPublicaJSP/aa40painicio.do?idioma=es</a:t>
            </a:r>
            <a:endParaRPr lang="eu-ES" sz="1200" dirty="0">
              <a:solidFill>
                <a:schemeClr val="tx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178559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Agentes integrados (acreditados) en la Red Vasca de Ciencia, Tecnología e Innovación (RVCTI), </a:t>
            </a:r>
            <a:r>
              <a:rPr lang="eu-ES" b="1" dirty="0" err="1" smtClean="0"/>
              <a:t>pero</a:t>
            </a:r>
            <a:r>
              <a:rPr lang="eu-ES" b="1" dirty="0" smtClean="0"/>
              <a:t> </a:t>
            </a:r>
            <a:r>
              <a:rPr lang="eu-ES" b="1" dirty="0" err="1" smtClean="0"/>
              <a:t>limitado</a:t>
            </a:r>
            <a:r>
              <a:rPr lang="eu-ES" b="1" dirty="0" smtClean="0"/>
              <a:t> </a:t>
            </a:r>
            <a:r>
              <a:rPr lang="eu-ES" b="1" dirty="0" err="1" smtClean="0"/>
              <a:t>según</a:t>
            </a:r>
            <a:r>
              <a:rPr lang="eu-ES" b="1" dirty="0" smtClean="0"/>
              <a:t> </a:t>
            </a:r>
            <a:r>
              <a:rPr lang="eu-ES" b="1" dirty="0" err="1" smtClean="0"/>
              <a:t>modalidades</a:t>
            </a:r>
            <a:endParaRPr lang="es-ES" b="1" dirty="0" smtClean="0"/>
          </a:p>
        </p:txBody>
      </p:sp>
      <p:sp>
        <p:nvSpPr>
          <p:cNvPr id="9" name="8 Rectángulo redondeado"/>
          <p:cNvSpPr/>
          <p:nvPr/>
        </p:nvSpPr>
        <p:spPr>
          <a:xfrm>
            <a:off x="755576" y="1268760"/>
            <a:ext cx="1797604" cy="4317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Beneficiarios</a:t>
            </a:r>
            <a:endParaRPr lang="es-E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55576" y="3285267"/>
            <a:ext cx="7128792" cy="4317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Requisitos de los proyectos en cuanto a composición de agentes</a:t>
            </a:r>
            <a:endParaRPr lang="es-E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3568" y="408984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Obligatoria la participación de un Agente de la RVCTI acreditado en la categoría de </a:t>
            </a:r>
            <a:r>
              <a:rPr lang="es-ES" b="1" dirty="0" smtClean="0"/>
              <a:t>Centros de Investigación Sanitarios</a:t>
            </a:r>
            <a:r>
              <a:rPr lang="es-ES" b="1" dirty="0"/>
              <a:t>.</a:t>
            </a:r>
            <a:endParaRPr lang="es-ES" b="1" dirty="0" smtClean="0"/>
          </a:p>
        </p:txBody>
      </p:sp>
      <p:pic>
        <p:nvPicPr>
          <p:cNvPr id="14" name="Imagen 35" descr="bioef.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6" t="-10145" r="-1786" b="-10145"/>
          <a:stretch/>
        </p:blipFill>
        <p:spPr>
          <a:xfrm>
            <a:off x="5940152" y="4442137"/>
            <a:ext cx="1904205" cy="302775"/>
          </a:xfrm>
          <a:prstGeom prst="rect">
            <a:avLst/>
          </a:prstGeom>
        </p:spPr>
      </p:pic>
      <p:pic>
        <p:nvPicPr>
          <p:cNvPr id="15" name="Imagen 44" descr="bioef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16" y="5331967"/>
            <a:ext cx="1696275" cy="317368"/>
          </a:xfrm>
          <a:prstGeom prst="rect">
            <a:avLst/>
          </a:prstGeom>
        </p:spPr>
      </p:pic>
      <p:pic>
        <p:nvPicPr>
          <p:cNvPr id="17" name="Imagen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3"/>
          <a:stretch/>
        </p:blipFill>
        <p:spPr>
          <a:xfrm>
            <a:off x="5976016" y="3794071"/>
            <a:ext cx="1467414" cy="565916"/>
          </a:xfrm>
          <a:prstGeom prst="rect">
            <a:avLst/>
          </a:prstGeom>
        </p:spPr>
      </p:pic>
      <p:pic>
        <p:nvPicPr>
          <p:cNvPr id="18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16" y="4912811"/>
            <a:ext cx="1386863" cy="275673"/>
          </a:xfrm>
          <a:prstGeom prst="rect">
            <a:avLst/>
          </a:prstGeom>
        </p:spPr>
      </p:pic>
      <p:sp>
        <p:nvSpPr>
          <p:cNvPr id="19" name="Eskuineko giltza 18"/>
          <p:cNvSpPr/>
          <p:nvPr/>
        </p:nvSpPr>
        <p:spPr>
          <a:xfrm flipH="1">
            <a:off x="5488486" y="3877729"/>
            <a:ext cx="199498" cy="16544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2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generales: gastos financiables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57283" y="2791759"/>
            <a:ext cx="7598558" cy="63724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>
                <a:solidFill>
                  <a:schemeClr val="tx1"/>
                </a:solidFill>
              </a:rPr>
              <a:t>Costes derivados de la liberación de la actividad asistencial del profesional sanitario hasta un 50</a:t>
            </a:r>
            <a:r>
              <a:rPr lang="es-ES" dirty="0" smtClean="0">
                <a:solidFill>
                  <a:schemeClr val="tx1"/>
                </a:solidFill>
              </a:rPr>
              <a:t>% de su jornada de trabajo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0528" y="3627608"/>
            <a:ext cx="7574080" cy="144015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 smtClean="0">
                <a:solidFill>
                  <a:schemeClr val="tx1"/>
                </a:solidFill>
              </a:rPr>
              <a:t>No </a:t>
            </a:r>
            <a:r>
              <a:rPr lang="es-ES" dirty="0">
                <a:solidFill>
                  <a:schemeClr val="tx1"/>
                </a:solidFill>
              </a:rPr>
              <a:t>financiables costes del personal funcionarial, estatutario o contractual laboral vinculado a los Agentes de la RVCTI </a:t>
            </a:r>
            <a:r>
              <a:rPr lang="es-ES" dirty="0" smtClean="0">
                <a:solidFill>
                  <a:schemeClr val="tx1"/>
                </a:solidFill>
              </a:rPr>
              <a:t>del </a:t>
            </a:r>
            <a:r>
              <a:rPr lang="es-ES" dirty="0">
                <a:solidFill>
                  <a:schemeClr val="tx1"/>
                </a:solidFill>
              </a:rPr>
              <a:t>Sector Público de la CAE o Entidades con participación pública mayoritaria, no integradas en el sector público de ninguna administración, siempre que estén  financiados por otro Departamento del Gobierno Vasco o </a:t>
            </a:r>
            <a:r>
              <a:rPr lang="es-ES" dirty="0" smtClean="0">
                <a:solidFill>
                  <a:schemeClr val="tx1"/>
                </a:solidFill>
              </a:rPr>
              <a:t>Administración Pública</a:t>
            </a:r>
            <a:endParaRPr lang="eu-ES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57283" y="1999671"/>
            <a:ext cx="7572274" cy="63724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>
                <a:solidFill>
                  <a:schemeClr val="tx1"/>
                </a:solidFill>
              </a:rPr>
              <a:t>Personal investigador, personal técnico y otro personal de apoyo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614615" y="1268760"/>
            <a:ext cx="7696712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smtClean="0">
                <a:solidFill>
                  <a:schemeClr val="tx2"/>
                </a:solidFill>
              </a:rPr>
              <a:t>Costes de personal</a:t>
            </a:r>
            <a:endParaRPr lang="es-E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614615" y="1252728"/>
            <a:ext cx="7696712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smtClean="0">
                <a:solidFill>
                  <a:schemeClr val="tx2"/>
                </a:solidFill>
              </a:rPr>
              <a:t>Gastos de adquisición de bienes y contratación de servicios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14615" y="2132856"/>
            <a:ext cx="7696712" cy="115212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>
                <a:solidFill>
                  <a:schemeClr val="tx1"/>
                </a:solidFill>
              </a:rPr>
              <a:t>Material </a:t>
            </a:r>
            <a:r>
              <a:rPr lang="es-ES" dirty="0" err="1">
                <a:solidFill>
                  <a:schemeClr val="tx1"/>
                </a:solidFill>
              </a:rPr>
              <a:t>inventariable</a:t>
            </a:r>
            <a:r>
              <a:rPr lang="es-ES" dirty="0">
                <a:solidFill>
                  <a:schemeClr val="tx1"/>
                </a:solidFill>
              </a:rPr>
              <a:t>, material fungible y gastos complementarios, material bibliográfico y gastos relacionados con la difusión y transferencia de los resultados de los </a:t>
            </a:r>
            <a:r>
              <a:rPr lang="es-ES" dirty="0" smtClean="0">
                <a:solidFill>
                  <a:schemeClr val="tx1"/>
                </a:solidFill>
              </a:rPr>
              <a:t>proyectos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14615" y="3284985"/>
            <a:ext cx="7696712" cy="79208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>
                <a:solidFill>
                  <a:schemeClr val="tx1"/>
                </a:solidFill>
              </a:rPr>
              <a:t>Se excluyen: mobiliario e instalaciones, equipos informáticos de gestión y material general de oficina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11560" y="4005064"/>
            <a:ext cx="7696713" cy="144016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Contratación servicios externos: Debe estar reflejada en la memoria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Subcontratación: </a:t>
            </a:r>
            <a:r>
              <a:rPr lang="es-ES" dirty="0">
                <a:solidFill>
                  <a:schemeClr val="tx1"/>
                </a:solidFill>
              </a:rPr>
              <a:t>Deben ser actividades que no pueden ser realizadas por el Agente beneficiario.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2" name="Titulua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generales: gastos financiables</a:t>
            </a:r>
            <a:endParaRPr lang="es-E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584264" y="1988840"/>
            <a:ext cx="7696712" cy="12241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 smtClean="0">
                <a:solidFill>
                  <a:schemeClr val="tx1"/>
                </a:solidFill>
              </a:rPr>
              <a:t>Gastos generados </a:t>
            </a:r>
            <a:r>
              <a:rPr lang="es-ES" dirty="0">
                <a:solidFill>
                  <a:schemeClr val="tx1"/>
                </a:solidFill>
              </a:rPr>
              <a:t>por el trabajo de campo, reuniones de coordinación y asistencia a </a:t>
            </a:r>
            <a:r>
              <a:rPr lang="es-ES" dirty="0" smtClean="0">
                <a:solidFill>
                  <a:schemeClr val="tx1"/>
                </a:solidFill>
              </a:rPr>
              <a:t>congresos y conferencias,  </a:t>
            </a:r>
            <a:r>
              <a:rPr lang="es-ES" dirty="0">
                <a:solidFill>
                  <a:schemeClr val="tx1"/>
                </a:solidFill>
              </a:rPr>
              <a:t>siempre que estén directamente relacionados con el </a:t>
            </a:r>
            <a:r>
              <a:rPr lang="es-ES" dirty="0" smtClean="0">
                <a:solidFill>
                  <a:schemeClr val="tx1"/>
                </a:solidFill>
              </a:rPr>
              <a:t>proyecto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16743" y="4365104"/>
            <a:ext cx="7696712" cy="100811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>
                <a:solidFill>
                  <a:schemeClr val="tx1"/>
                </a:solidFill>
              </a:rPr>
              <a:t>Serán financiables en este concepto hasta el 21% de los costes directos de ejecución del proyecto</a:t>
            </a:r>
          </a:p>
        </p:txBody>
      </p:sp>
      <p:sp>
        <p:nvSpPr>
          <p:cNvPr id="12" name="Titulua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generales: gastos financiables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14615" y="1252728"/>
            <a:ext cx="7696712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smtClean="0">
                <a:solidFill>
                  <a:schemeClr val="tx2"/>
                </a:solidFill>
              </a:rPr>
              <a:t>Gastos de viajes y desplazamiento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11560" y="3645024"/>
            <a:ext cx="7696712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smtClean="0">
                <a:solidFill>
                  <a:schemeClr val="tx2"/>
                </a:solidFill>
              </a:rPr>
              <a:t>Gastos indirectos</a:t>
            </a:r>
            <a:endParaRPr lang="es-E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generales: presentación de solicitudes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1052736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Presentación de una única solicitud por proyecto, por parte del Agente Coordinador. 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Se efectuará </a:t>
            </a:r>
            <a:r>
              <a:rPr lang="es-ES" u="sng" dirty="0" smtClean="0"/>
              <a:t>únicamente</a:t>
            </a:r>
            <a:r>
              <a:rPr lang="es-ES" dirty="0" smtClean="0"/>
              <a:t> por medios electrónicos (</a:t>
            </a:r>
            <a:r>
              <a:rPr lang="es-ES" dirty="0"/>
              <a:t>Ley </a:t>
            </a:r>
            <a:r>
              <a:rPr lang="es-ES" dirty="0" smtClean="0"/>
              <a:t>39/2015. Art. 14.2)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b="1" dirty="0" smtClean="0"/>
              <a:t>Imprescindible: </a:t>
            </a:r>
            <a:r>
              <a:rPr lang="es-ES" dirty="0" smtClean="0"/>
              <a:t>tener vigente un medio de identificación electrónica admitido.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acceso a la solicitud y su cumplimentación se realizará través de la sede electrónica </a:t>
            </a:r>
            <a:r>
              <a:rPr lang="es-ES" dirty="0" err="1"/>
              <a:t>euskadi.eus</a:t>
            </a:r>
            <a:r>
              <a:rPr lang="es-ES" dirty="0"/>
              <a:t>, en las siguientes direcciones: </a:t>
            </a:r>
          </a:p>
          <a:p>
            <a:pPr lvl="0">
              <a:lnSpc>
                <a:spcPct val="100000"/>
              </a:lnSpc>
            </a:pPr>
            <a:endParaRPr lang="es-ES" b="1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575048" y="3429000"/>
            <a:ext cx="856895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Línea 1 - Promoción de la actividad investigadora sanitaria: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2"/>
            <a:r>
              <a:rPr lang="es-ES" sz="1200" u="sng" dirty="0" smtClean="0">
                <a:solidFill>
                  <a:srgbClr val="FF0000"/>
                </a:solidFill>
                <a:hlinkClick r:id="rId2"/>
              </a:rPr>
              <a:t>www.euskadi.eus/zerbitzuak/0104710</a:t>
            </a:r>
            <a:endParaRPr lang="es-ES" sz="1200" dirty="0" smtClean="0">
              <a:solidFill>
                <a:srgbClr val="FF0000"/>
              </a:solidFill>
            </a:endParaRPr>
          </a:p>
          <a:p>
            <a:pPr lvl="2"/>
            <a:r>
              <a:rPr lang="es-ES" sz="1200" u="sng" dirty="0" smtClean="0">
                <a:solidFill>
                  <a:srgbClr val="FF0000"/>
                </a:solidFill>
                <a:hlinkClick r:id="rId3"/>
              </a:rPr>
              <a:t>www.euskadi.eus/servicios/0104710</a:t>
            </a:r>
            <a:endParaRPr lang="es-ES" sz="1200" dirty="0" smtClean="0">
              <a:solidFill>
                <a:srgbClr val="FF0000"/>
              </a:solidFill>
            </a:endParaRPr>
          </a:p>
          <a:p>
            <a:pPr lvl="0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Línea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2 - Intensificación de la actividad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investigadora </a:t>
            </a:r>
            <a:r>
              <a:rPr lang="es-ES" sz="1600" dirty="0" smtClean="0"/>
              <a:t>sanitaria:</a:t>
            </a:r>
            <a:endParaRPr lang="es-ES" sz="1600" dirty="0"/>
          </a:p>
          <a:p>
            <a:pPr lvl="2"/>
            <a:r>
              <a:rPr lang="es-ES" sz="1200" u="sng" dirty="0" smtClean="0">
                <a:hlinkClick r:id="rId4"/>
              </a:rPr>
              <a:t>www.euskadi.eus/zerbitzuak/0104713</a:t>
            </a:r>
            <a:endParaRPr lang="es-ES" sz="1200" dirty="0" smtClean="0"/>
          </a:p>
          <a:p>
            <a:pPr lvl="2"/>
            <a:r>
              <a:rPr lang="es-ES" sz="1200" u="sng" dirty="0" smtClean="0">
                <a:hlinkClick r:id="rId5"/>
              </a:rPr>
              <a:t>www.euskadi.eus/servicios/0104713</a:t>
            </a:r>
            <a:endParaRPr lang="es-ES" sz="1200" u="sng" dirty="0" smtClean="0"/>
          </a:p>
          <a:p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Línea 3 - Potenciación de la investigación en salud de carácter estratégico:</a:t>
            </a:r>
          </a:p>
          <a:p>
            <a:pPr lvl="2"/>
            <a:r>
              <a:rPr lang="es-ES" sz="1200" u="sng" dirty="0" smtClean="0">
                <a:hlinkClick r:id="rId6"/>
              </a:rPr>
              <a:t>www.euskadi.eus/zerbitzuak/0104711</a:t>
            </a:r>
            <a:endParaRPr lang="es-ES" sz="1200" dirty="0" smtClean="0"/>
          </a:p>
          <a:p>
            <a:pPr lvl="2"/>
            <a:r>
              <a:rPr lang="es-ES" sz="1200" u="sng" dirty="0" smtClean="0">
                <a:hlinkClick r:id="rId7"/>
              </a:rPr>
              <a:t>www.euskadi.eus/servicios/0104711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Línea 4 - Acciones complementarias de especial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interés: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s-ES" sz="1200" u="sng" dirty="0" smtClean="0">
                <a:hlinkClick r:id="rId8"/>
              </a:rPr>
              <a:t>www.euskadi.eus/zerbitzuak/0104712</a:t>
            </a:r>
            <a:endParaRPr lang="es-ES" sz="1200" dirty="0" smtClean="0"/>
          </a:p>
          <a:p>
            <a:pPr lvl="2"/>
            <a:r>
              <a:rPr lang="es-ES" sz="1200" u="sng" dirty="0" smtClean="0">
                <a:hlinkClick r:id="rId9"/>
              </a:rPr>
              <a:t>www.euskadi.eus/servicios/0104712</a:t>
            </a:r>
            <a:endParaRPr lang="es-E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DISS_aldatu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Plantilla_DISS_aldatua</Template>
  <TotalTime>7572</TotalTime>
  <Words>3187</Words>
  <Application>Microsoft Office PowerPoint</Application>
  <PresentationFormat>Pantailako aurkezpena (4:3)</PresentationFormat>
  <Paragraphs>662</Paragraphs>
  <Slides>28</Slides>
  <Notes>6</Notes>
  <HiddenSlides>0</HiddenSlides>
  <MMClips>0</MMClips>
  <ScaleCrop>false</ScaleCrop>
  <HeadingPairs>
    <vt:vector size="6" baseType="variant">
      <vt:variant>
        <vt:lpstr>Erabilitako letra-tipoak</vt:lpstr>
      </vt:variant>
      <vt:variant>
        <vt:i4>5</vt:i4>
      </vt:variant>
      <vt:variant>
        <vt:lpstr>Gaia</vt:lpstr>
      </vt:variant>
      <vt:variant>
        <vt:i4>1</vt:i4>
      </vt:variant>
      <vt:variant>
        <vt:lpstr>Diapositiben tituluak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 Negrita</vt:lpstr>
      <vt:lpstr>Symbol</vt:lpstr>
      <vt:lpstr>Times New Roman</vt:lpstr>
      <vt:lpstr>Plantilla_DISS_aldatua</vt:lpstr>
      <vt:lpstr>CONVOCATORIA 2020 DE AYUDAS A PROYECTOS DE INVESTIGACIÓN Y DESARROLLO EN SALUD</vt:lpstr>
      <vt:lpstr>Índice</vt:lpstr>
      <vt:lpstr>Introducción</vt:lpstr>
      <vt:lpstr>Aspectos generales: líneas de apoyo y modalidades</vt:lpstr>
      <vt:lpstr>Aspectos generales: entidades beneficiarias</vt:lpstr>
      <vt:lpstr>Aspectos generales: gastos financiables</vt:lpstr>
      <vt:lpstr>Aspectos generales: gastos financiables</vt:lpstr>
      <vt:lpstr>Aspectos generales: gastos financiables</vt:lpstr>
      <vt:lpstr>Aspectos generales: presentación de solicitudes</vt:lpstr>
      <vt:lpstr>Aspectos generales: documentación a presentar (I)</vt:lpstr>
      <vt:lpstr>Aspectos generales: documentación a presentar (II)</vt:lpstr>
      <vt:lpstr>Aspectos generales: abono, seguimiento y justificación </vt:lpstr>
      <vt:lpstr>Aspectos específicos: Promoción (I)</vt:lpstr>
      <vt:lpstr>Aspectos específicos: Promoción (II)</vt:lpstr>
      <vt:lpstr>Aspectos específicos: Promoción (III)</vt:lpstr>
      <vt:lpstr>Aspectos específicos: Promoción (IV)</vt:lpstr>
      <vt:lpstr>Aspectos específicos: Intensificación (I)</vt:lpstr>
      <vt:lpstr>Aspectos específicos: Intensificación (II)</vt:lpstr>
      <vt:lpstr>Aspectos específicos: Potenciación (I)</vt:lpstr>
      <vt:lpstr>Aspectos específicos: Potenciación (II)</vt:lpstr>
      <vt:lpstr>Aspectos específicos: Potenciación (III)</vt:lpstr>
      <vt:lpstr>Aspectos específicos: Acciones Complementarias (I)</vt:lpstr>
      <vt:lpstr>Aspectos específicos: Acciones Complementarias (II)</vt:lpstr>
      <vt:lpstr>Aspectos específicos: Acciones Complementarias  (III)</vt:lpstr>
      <vt:lpstr>Información adicional (I)</vt:lpstr>
      <vt:lpstr>Información adicional (II)</vt:lpstr>
      <vt:lpstr>Información adicional: Incumplimientos </vt:lpstr>
      <vt:lpstr>PowerPoint aurkezpena</vt:lpstr>
    </vt:vector>
  </TitlesOfParts>
  <Company>EJIE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PROYECTOS DE INVESTIGACION Y DESARROLLO PRIORIDAD BIOCIENCIAS-SALUD RIS3 EUSKADI</dc:title>
  <dc:creator>Errasti Mendiaraz, Arkaitz</dc:creator>
  <cp:lastModifiedBy>Etxeberria Bidondo, Ion</cp:lastModifiedBy>
  <cp:revision>782</cp:revision>
  <cp:lastPrinted>2020-02-12T07:47:28Z</cp:lastPrinted>
  <dcterms:created xsi:type="dcterms:W3CDTF">2016-06-28T11:06:56Z</dcterms:created>
  <dcterms:modified xsi:type="dcterms:W3CDTF">2020-03-26T10:33:34Z</dcterms:modified>
</cp:coreProperties>
</file>