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  <p:sldMasterId id="2147483666" r:id="rId5"/>
    <p:sldMasterId id="214748366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embeddedFontLst>
    <p:embeddedFont>
      <p:font typeface="Anton"/>
      <p:regular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Poppins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Poppins Light"/>
      <p:regular r:id="rId40"/>
      <p:bold r:id="rId41"/>
      <p:italic r:id="rId42"/>
      <p:boldItalic r:id="rId43"/>
    </p:embeddedFont>
    <p:embeddedFont>
      <p:font typeface="Poppins Medium"/>
      <p:regular r:id="rId44"/>
      <p:bold r:id="rId45"/>
      <p:italic r:id="rId46"/>
      <p:boldItalic r:id="rId47"/>
    </p:embeddedFont>
    <p:embeddedFont>
      <p:font typeface="Poppins SemiBol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Light-regular.fntdata"/><Relationship Id="rId42" Type="http://schemas.openxmlformats.org/officeDocument/2006/relationships/font" Target="fonts/PoppinsLight-italic.fntdata"/><Relationship Id="rId41" Type="http://schemas.openxmlformats.org/officeDocument/2006/relationships/font" Target="fonts/PoppinsLight-bold.fntdata"/><Relationship Id="rId44" Type="http://schemas.openxmlformats.org/officeDocument/2006/relationships/font" Target="fonts/PoppinsMedium-regular.fntdata"/><Relationship Id="rId43" Type="http://schemas.openxmlformats.org/officeDocument/2006/relationships/font" Target="fonts/PoppinsLight-boldItalic.fntdata"/><Relationship Id="rId46" Type="http://schemas.openxmlformats.org/officeDocument/2006/relationships/font" Target="fonts/PoppinsMedium-italic.fntdata"/><Relationship Id="rId45" Type="http://schemas.openxmlformats.org/officeDocument/2006/relationships/font" Target="fonts/Poppins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PoppinsSemiBold-regular.fntdata"/><Relationship Id="rId47" Type="http://schemas.openxmlformats.org/officeDocument/2006/relationships/font" Target="fonts/PoppinsMedium-boldItalic.fntdata"/><Relationship Id="rId49" Type="http://schemas.openxmlformats.org/officeDocument/2006/relationships/font" Target="fonts/PoppinsSemiBo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33" Type="http://schemas.openxmlformats.org/officeDocument/2006/relationships/font" Target="fonts/Poppins-bold.fntdata"/><Relationship Id="rId32" Type="http://schemas.openxmlformats.org/officeDocument/2006/relationships/font" Target="fonts/Poppins-regular.fntdata"/><Relationship Id="rId35" Type="http://schemas.openxmlformats.org/officeDocument/2006/relationships/font" Target="fonts/Poppins-boldItalic.fntdata"/><Relationship Id="rId34" Type="http://schemas.openxmlformats.org/officeDocument/2006/relationships/font" Target="fonts/Poppins-italic.fntdata"/><Relationship Id="rId37" Type="http://schemas.openxmlformats.org/officeDocument/2006/relationships/font" Target="fonts/Montserrat-bold.fntdata"/><Relationship Id="rId36" Type="http://schemas.openxmlformats.org/officeDocument/2006/relationships/font" Target="fonts/Montserrat-regular.fntdata"/><Relationship Id="rId39" Type="http://schemas.openxmlformats.org/officeDocument/2006/relationships/font" Target="fonts/Montserrat-boldItalic.fntdata"/><Relationship Id="rId38" Type="http://schemas.openxmlformats.org/officeDocument/2006/relationships/font" Target="fonts/Montserrat-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Roboto-regular.fntdata"/><Relationship Id="rId27" Type="http://schemas.openxmlformats.org/officeDocument/2006/relationships/font" Target="fonts/Anton-regular.fntdata"/><Relationship Id="rId29" Type="http://schemas.openxmlformats.org/officeDocument/2006/relationships/font" Target="fonts/Roboto-bold.fntdata"/><Relationship Id="rId51" Type="http://schemas.openxmlformats.org/officeDocument/2006/relationships/font" Target="fonts/PoppinsSemiBold-boldItalic.fntdata"/><Relationship Id="rId50" Type="http://schemas.openxmlformats.org/officeDocument/2006/relationships/font" Target="fonts/PoppinsSemiBold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ehance.net/gallery/159872131/Maryle-Presentation-Template?tracking_source=project_owner_other_projects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5b84a86c7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5b84a86c7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2"/>
              </a:rPr>
              <a:t>https://www.behance.net/gallery/159872131/Maryle-Presentation-Template?tracking_source=project_owner_other_projects</a:t>
            </a:r>
            <a:r>
              <a:rPr lang="es"/>
              <a:t> </a:t>
            </a:r>
            <a:endParaRPr/>
          </a:p>
        </p:txBody>
      </p:sp>
      <p:sp>
        <p:nvSpPr>
          <p:cNvPr id="72" name="Google Shape;72;g255b84a86c7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59aa830c4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e59aa830c4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59aa830c4_0_8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e59aa830c4_0_8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e59aa830c4_0_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e59aa830c4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e59aa830c4_0_9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e59aa830c4_0_9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67fee26bf9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67fee26bf9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7fee26bf9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67fee26bf9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67fee26bf9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67fee26bf9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f85925646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5f85925646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f8592564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5f8592564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f85925646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f85925646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f8592564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f8592564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f8592564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f8592564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59aa830c4_0_802:notes"/>
          <p:cNvSpPr/>
          <p:nvPr>
            <p:ph idx="2" type="sldImg"/>
          </p:nvPr>
        </p:nvSpPr>
        <p:spPr>
          <a:xfrm>
            <a:off x="73" y="0"/>
            <a:ext cx="1124700" cy="112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1e59aa830c4_0_802:notes"/>
          <p:cNvSpPr txBox="1"/>
          <p:nvPr>
            <p:ph idx="1" type="body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1e59aa830c4_0_802:notes"/>
          <p:cNvSpPr txBox="1"/>
          <p:nvPr>
            <p:ph idx="12" type="sldNum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7fee26bf9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7fee26bf9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d247795a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d247795a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Crear un modelo de </a:t>
            </a:r>
            <a:r>
              <a:rPr b="1" lang="es" sz="1400">
                <a:solidFill>
                  <a:schemeClr val="dk1"/>
                </a:solidFill>
              </a:rPr>
              <a:t>negocio sostenible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lt1"/>
                </a:solidFill>
              </a:rPr>
              <a:t>Proporcionar </a:t>
            </a:r>
            <a:r>
              <a:rPr b="1" lang="es" sz="1400">
                <a:solidFill>
                  <a:schemeClr val="lt1"/>
                </a:solidFill>
              </a:rPr>
              <a:t>oportunidades educativas</a:t>
            </a:r>
            <a:r>
              <a:rPr lang="es" sz="1400">
                <a:solidFill>
                  <a:schemeClr val="lt1"/>
                </a:solidFill>
              </a:rPr>
              <a:t> de formación.</a:t>
            </a:r>
            <a:endParaRPr b="1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59aa830c4_0_858:notes"/>
          <p:cNvSpPr/>
          <p:nvPr>
            <p:ph idx="2" type="sldImg"/>
          </p:nvPr>
        </p:nvSpPr>
        <p:spPr>
          <a:xfrm>
            <a:off x="73" y="0"/>
            <a:ext cx="1124700" cy="112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1e59aa830c4_0_858:notes"/>
          <p:cNvSpPr txBox="1"/>
          <p:nvPr>
            <p:ph idx="1" type="body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1e59aa830c4_0_858:notes"/>
          <p:cNvSpPr txBox="1"/>
          <p:nvPr>
            <p:ph idx="12" type="sldNum"/>
          </p:nvPr>
        </p:nvSpPr>
        <p:spPr>
          <a:xfrm>
            <a:off x="0" y="0"/>
            <a:ext cx="1500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59aa830c4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e59aa830c4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59aa830c4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e59aa830c4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ctrTitle"/>
          </p:nvPr>
        </p:nvSpPr>
        <p:spPr>
          <a:xfrm>
            <a:off x="1114426" y="1390650"/>
            <a:ext cx="4136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nton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7"/>
          <p:cNvSpPr/>
          <p:nvPr>
            <p:ph idx="2" type="pic"/>
          </p:nvPr>
        </p:nvSpPr>
        <p:spPr>
          <a:xfrm>
            <a:off x="6097191" y="1307306"/>
            <a:ext cx="3046800" cy="2021700"/>
          </a:xfrm>
          <a:prstGeom prst="rect">
            <a:avLst/>
          </a:prstGeom>
          <a:gradFill>
            <a:gsLst>
              <a:gs pos="0">
                <a:srgbClr val="F93600">
                  <a:alpha val="40000"/>
                </a:srgbClr>
              </a:gs>
              <a:gs pos="100000">
                <a:srgbClr val="012BFB">
                  <a:alpha val="4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63" name="Google Shape;63;p17"/>
          <p:cNvSpPr/>
          <p:nvPr>
            <p:ph idx="3" type="pic"/>
          </p:nvPr>
        </p:nvSpPr>
        <p:spPr>
          <a:xfrm>
            <a:off x="4704160" y="3328988"/>
            <a:ext cx="1392900" cy="1814400"/>
          </a:xfrm>
          <a:prstGeom prst="rect">
            <a:avLst/>
          </a:prstGeom>
          <a:gradFill>
            <a:gsLst>
              <a:gs pos="0">
                <a:srgbClr val="F93600">
                  <a:alpha val="40000"/>
                </a:srgbClr>
              </a:gs>
              <a:gs pos="100000">
                <a:srgbClr val="012BFB">
                  <a:alpha val="4000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64" name="Google Shape;64;p17"/>
          <p:cNvSpPr/>
          <p:nvPr/>
        </p:nvSpPr>
        <p:spPr>
          <a:xfrm>
            <a:off x="1" y="4324350"/>
            <a:ext cx="843000" cy="81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dk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ctrTitle"/>
          </p:nvPr>
        </p:nvSpPr>
        <p:spPr>
          <a:xfrm>
            <a:off x="1107282" y="1390650"/>
            <a:ext cx="69135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nton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nton"/>
              <a:buNone/>
              <a:defRPr b="0" i="0" sz="3300" u="none" cap="none" strike="noStrik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8" name="Google Shape;58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9354"/>
            <a:ext cx="9144000" cy="50447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52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21.jpg"/><Relationship Id="rId7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8.png"/><Relationship Id="rId11" Type="http://schemas.openxmlformats.org/officeDocument/2006/relationships/image" Target="../media/image35.png"/><Relationship Id="rId10" Type="http://schemas.openxmlformats.org/officeDocument/2006/relationships/image" Target="../media/image36.png"/><Relationship Id="rId13" Type="http://schemas.openxmlformats.org/officeDocument/2006/relationships/image" Target="../media/image33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5" Type="http://schemas.openxmlformats.org/officeDocument/2006/relationships/image" Target="../media/image41.png"/><Relationship Id="rId14" Type="http://schemas.openxmlformats.org/officeDocument/2006/relationships/image" Target="../media/image34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5" Type="http://schemas.openxmlformats.org/officeDocument/2006/relationships/image" Target="../media/image25.png"/><Relationship Id="rId19" Type="http://schemas.openxmlformats.org/officeDocument/2006/relationships/image" Target="../media/image37.png"/><Relationship Id="rId6" Type="http://schemas.openxmlformats.org/officeDocument/2006/relationships/image" Target="../media/image27.png"/><Relationship Id="rId18" Type="http://schemas.openxmlformats.org/officeDocument/2006/relationships/image" Target="../media/image58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MotoStudentVGMotorSport/?locale=es_ES" TargetMode="External"/><Relationship Id="rId10" Type="http://schemas.openxmlformats.org/officeDocument/2006/relationships/hyperlink" Target="https://www.instagram.com/araba_motorsport/" TargetMode="External"/><Relationship Id="rId13" Type="http://schemas.openxmlformats.org/officeDocument/2006/relationships/image" Target="../media/image49.png"/><Relationship Id="rId12" Type="http://schemas.openxmlformats.org/officeDocument/2006/relationships/hyperlink" Target="https://www.linkedin.com/in/upv-ehu-araba-motorsport-motostudent-vitoria-gasteiz-367ba0283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oria@gmail.com" TargetMode="External"/><Relationship Id="rId15" Type="http://schemas.openxmlformats.org/officeDocument/2006/relationships/image" Target="../media/image46.png"/><Relationship Id="rId14" Type="http://schemas.openxmlformats.org/officeDocument/2006/relationships/image" Target="../media/image50.png"/><Relationship Id="rId16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hyperlink" Target="https://www.arabamotorsport.eus/" TargetMode="External"/><Relationship Id="rId8" Type="http://schemas.openxmlformats.org/officeDocument/2006/relationships/hyperlink" Target="mailto:motostudent.vitoria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5" Type="http://schemas.openxmlformats.org/officeDocument/2006/relationships/image" Target="../media/image16.jpg"/><Relationship Id="rId6" Type="http://schemas.openxmlformats.org/officeDocument/2006/relationships/image" Target="../media/image6.png"/><Relationship Id="rId7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Relationship Id="rId4" Type="http://schemas.openxmlformats.org/officeDocument/2006/relationships/image" Target="../media/image7.jpg"/><Relationship Id="rId5" Type="http://schemas.openxmlformats.org/officeDocument/2006/relationships/image" Target="../media/image17.jp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jpg"/><Relationship Id="rId4" Type="http://schemas.openxmlformats.org/officeDocument/2006/relationships/hyperlink" Target="https://www.instagram.com/araba_motorsport/" TargetMode="External"/><Relationship Id="rId9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hyperlink" Target="https://www.facebook.com/MotoStudentVGMotorSport/?locale=es_ES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s://www.linkedin.com/in/upv-ehu-araba-motorsport-motostudent-vitoria-367ba0283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1"/>
          <p:cNvPicPr preferRelativeResize="0"/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1"/>
          <p:cNvPicPr preferRelativeResize="0"/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1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77" name="Google Shape;77;p21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78" name="Google Shape;78;p21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79" name="Google Shape;79;p21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cxnSp>
        <p:nvCxnSpPr>
          <p:cNvPr id="80" name="Google Shape;80;p21"/>
          <p:cNvCxnSpPr/>
          <p:nvPr/>
        </p:nvCxnSpPr>
        <p:spPr>
          <a:xfrm>
            <a:off x="4572080" y="4647075"/>
            <a:ext cx="0" cy="315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1" name="Google Shape;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7497" y="4669709"/>
            <a:ext cx="467429" cy="2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9225" y="4622675"/>
            <a:ext cx="467425" cy="36104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1"/>
          <p:cNvSpPr txBox="1"/>
          <p:nvPr/>
        </p:nvSpPr>
        <p:spPr>
          <a:xfrm>
            <a:off x="265200" y="1558469"/>
            <a:ext cx="8613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800">
                <a:solidFill>
                  <a:srgbClr val="00D820"/>
                </a:solidFill>
                <a:latin typeface="Poppins"/>
                <a:ea typeface="Poppins"/>
                <a:cs typeface="Poppins"/>
                <a:sym typeface="Poppins"/>
              </a:rPr>
              <a:t>UPV/EHU </a:t>
            </a:r>
            <a:endParaRPr b="1" sz="5800">
              <a:solidFill>
                <a:srgbClr val="00D82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Araba</a:t>
            </a:r>
            <a:r>
              <a:rPr lang="es"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s" sz="5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Motorsport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84" name="Google Shape;84;p21"/>
          <p:cNvSpPr txBox="1"/>
          <p:nvPr/>
        </p:nvSpPr>
        <p:spPr>
          <a:xfrm>
            <a:off x="2228519" y="3020738"/>
            <a:ext cx="4417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MotoStudent Electric Team</a:t>
            </a:r>
            <a:endParaRPr sz="6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0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227" name="Google Shape;227;p30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Mecánica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28" name="Google Shape;228;p30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9" name="Google Shape;229;p30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688" y="1186975"/>
            <a:ext cx="2587438" cy="34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4">
            <a:alphaModFix/>
          </a:blip>
          <a:srcRect b="0" l="0" r="6120" t="0"/>
          <a:stretch/>
        </p:blipFill>
        <p:spPr>
          <a:xfrm>
            <a:off x="5908970" y="1186975"/>
            <a:ext cx="2573125" cy="152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3278" y="2846542"/>
            <a:ext cx="2573123" cy="171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737" y="1186975"/>
            <a:ext cx="2392448" cy="159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116" y="2900576"/>
            <a:ext cx="2392446" cy="169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>
            <p:ph idx="4294967295" type="ctrTitle"/>
          </p:nvPr>
        </p:nvSpPr>
        <p:spPr>
          <a:xfrm>
            <a:off x="1114426" y="1924050"/>
            <a:ext cx="4136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nton"/>
              <a:buNone/>
            </a:pPr>
            <a:r>
              <a:rPr b="1" lang="es">
                <a:latin typeface="Poppins"/>
                <a:ea typeface="Poppins"/>
                <a:cs typeface="Poppins"/>
                <a:sym typeface="Poppins"/>
              </a:rPr>
              <a:t>Electrónica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1387826" y="2599968"/>
            <a:ext cx="27597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 el encargado de garantizar el correcto funcionamiento del prototipo de moto eléctrica, centrándose en el motor eléctrico y el battery-pack. 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4" name="Google Shape;244;p31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245" name="Google Shape;245;p31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Departamentos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46" name="Google Shape;246;p31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47" name="Google Shape;247;p31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4706425" y="1397400"/>
            <a:ext cx="3804600" cy="2501100"/>
          </a:xfrm>
          <a:prstGeom prst="roundRect">
            <a:avLst>
              <a:gd fmla="val 4892" name="adj"/>
            </a:avLst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4939" l="0" r="0" t="4930"/>
          <a:stretch/>
        </p:blipFill>
        <p:spPr>
          <a:xfrm>
            <a:off x="4630225" y="1321200"/>
            <a:ext cx="3804600" cy="2501100"/>
          </a:xfrm>
          <a:prstGeom prst="roundRect">
            <a:avLst>
              <a:gd fmla="val 3139" name="adj"/>
            </a:avLst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31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2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258" name="Google Shape;258;p32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Electrónica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9" name="Google Shape;259;p32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60" name="Google Shape;260;p32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b="13459" l="16321" r="9790" t="13467"/>
          <a:stretch/>
        </p:blipFill>
        <p:spPr>
          <a:xfrm>
            <a:off x="3333088" y="1186975"/>
            <a:ext cx="2587436" cy="3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 rotWithShape="1">
          <a:blip r:embed="rId4">
            <a:alphaModFix/>
          </a:blip>
          <a:srcRect b="0" l="21557" r="21563" t="0"/>
          <a:stretch/>
        </p:blipFill>
        <p:spPr>
          <a:xfrm>
            <a:off x="608938" y="1186975"/>
            <a:ext cx="2587435" cy="341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5">
            <a:alphaModFix/>
          </a:blip>
          <a:srcRect b="553" l="0" r="0" t="553"/>
          <a:stretch/>
        </p:blipFill>
        <p:spPr>
          <a:xfrm>
            <a:off x="6057238" y="1186975"/>
            <a:ext cx="2587438" cy="3411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4" name="Google Shape;264;p32"/>
          <p:cNvPicPr preferRelativeResize="0"/>
          <p:nvPr/>
        </p:nvPicPr>
        <p:blipFill rotWithShape="1">
          <a:blip r:embed="rId6">
            <a:alphaModFix amt="56000"/>
          </a:blip>
          <a:srcRect b="0" l="0" r="0" t="0"/>
          <a:stretch/>
        </p:blipFill>
        <p:spPr>
          <a:xfrm>
            <a:off x="608950" y="1186975"/>
            <a:ext cx="2587425" cy="341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5" name="Google Shape;265;p32"/>
          <p:cNvPicPr preferRelativeResize="0"/>
          <p:nvPr/>
        </p:nvPicPr>
        <p:blipFill rotWithShape="1">
          <a:blip r:embed="rId6">
            <a:alphaModFix amt="56000"/>
          </a:blip>
          <a:srcRect b="0" l="0" r="0" t="0"/>
          <a:stretch/>
        </p:blipFill>
        <p:spPr>
          <a:xfrm>
            <a:off x="3333100" y="1186975"/>
            <a:ext cx="2587425" cy="341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6" name="Google Shape;266;p32"/>
          <p:cNvPicPr preferRelativeResize="0"/>
          <p:nvPr/>
        </p:nvPicPr>
        <p:blipFill rotWithShape="1">
          <a:blip r:embed="rId6">
            <a:alphaModFix amt="56000"/>
          </a:blip>
          <a:srcRect b="0" l="0" r="0" t="0"/>
          <a:stretch/>
        </p:blipFill>
        <p:spPr>
          <a:xfrm>
            <a:off x="6057250" y="1186975"/>
            <a:ext cx="2587425" cy="3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idx="4294967295" type="ctrTitle"/>
          </p:nvPr>
        </p:nvSpPr>
        <p:spPr>
          <a:xfrm>
            <a:off x="1114426" y="1466850"/>
            <a:ext cx="4136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nton"/>
              <a:buNone/>
            </a:pPr>
            <a:r>
              <a:rPr b="1" lang="es">
                <a:latin typeface="Poppins"/>
                <a:ea typeface="Poppins"/>
                <a:cs typeface="Poppins"/>
                <a:sym typeface="Poppins"/>
              </a:rPr>
              <a:t>Piloto y profesorado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1387826" y="2599968"/>
            <a:ext cx="27597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 equipo cuenta con el apoyo de varios profesores y un piloto profesional. </a:t>
            </a:r>
            <a:endParaRPr sz="9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Son los encargados de dar cuerpo al equipo brindándoles orientación, consejos y asistencia técnica para fortalecer tanto los departamentos como al equipo en su conjunto.  </a:t>
            </a:r>
            <a:endParaRPr sz="9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273" name="Google Shape;273;p33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274" name="Google Shape;274;p33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Departamentos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75" name="Google Shape;275;p33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76" name="Google Shape;276;p33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4706425" y="1397400"/>
            <a:ext cx="3804600" cy="2501100"/>
          </a:xfrm>
          <a:prstGeom prst="roundRect">
            <a:avLst>
              <a:gd fmla="val 4892" name="adj"/>
            </a:avLst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 rotWithShape="1">
          <a:blip r:embed="rId3">
            <a:alphaModFix/>
          </a:blip>
          <a:srcRect b="690" l="0" r="0" t="700"/>
          <a:stretch/>
        </p:blipFill>
        <p:spPr>
          <a:xfrm>
            <a:off x="4630225" y="1321200"/>
            <a:ext cx="3804600" cy="2501100"/>
          </a:xfrm>
          <a:prstGeom prst="roundRect">
            <a:avLst>
              <a:gd fmla="val 3139" name="adj"/>
            </a:avLst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750" y="552701"/>
            <a:ext cx="5384100" cy="4038000"/>
          </a:xfrm>
          <a:prstGeom prst="roundRect">
            <a:avLst>
              <a:gd fmla="val 2555" name="adj"/>
            </a:avLst>
          </a:prstGeom>
          <a:noFill/>
          <a:ln>
            <a:noFill/>
          </a:ln>
        </p:spPr>
      </p:pic>
      <p:sp>
        <p:nvSpPr>
          <p:cNvPr id="284" name="Google Shape;284;p34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88" name="Google Shape;288;p34"/>
          <p:cNvSpPr/>
          <p:nvPr/>
        </p:nvSpPr>
        <p:spPr>
          <a:xfrm>
            <a:off x="488185" y="1732900"/>
            <a:ext cx="2357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Participar en proyectos universitarios como es UPV/EHU 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Araba MotorSport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permite a los estudiantes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poner en práctica todo lo aprendido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durante su formación académica, ofreciendo la oportunidad de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adquirir nuevos conocimientos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y profundizar en áreas específicas. 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Además se pueden obtener 9 ECTS de libre elección y la posibilidad de utilizar partes del proyecto para el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Trabajo Fin de Grado 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(TFG)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p34"/>
          <p:cNvSpPr/>
          <p:nvPr/>
        </p:nvSpPr>
        <p:spPr>
          <a:xfrm>
            <a:off x="488185" y="1428100"/>
            <a:ext cx="1338300" cy="189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34"/>
          <p:cNvSpPr/>
          <p:nvPr/>
        </p:nvSpPr>
        <p:spPr>
          <a:xfrm>
            <a:off x="488185" y="1228075"/>
            <a:ext cx="14955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Académicos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34"/>
          <p:cNvSpPr/>
          <p:nvPr/>
        </p:nvSpPr>
        <p:spPr>
          <a:xfrm>
            <a:off x="495299" y="533400"/>
            <a:ext cx="3085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3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2553900" y="229600"/>
            <a:ext cx="403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Semana de la ciencia UPV (10-13/11/2022)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488185" y="1732900"/>
            <a:ext cx="2357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 participación en este tipo de proyecto es altamente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valorada por las empresas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ya que brinda a los estudiantes una presentación del mundo laboral y empresarial. 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Asimismo,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desarrollar habilidades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como la comunicación, el trabajo en equipo, la organización, la responsabilidad,  la creatividad y el liderazgo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488185" y="1428100"/>
            <a:ext cx="1338300" cy="189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3" name="Google Shape;303;p35"/>
          <p:cNvSpPr/>
          <p:nvPr/>
        </p:nvSpPr>
        <p:spPr>
          <a:xfrm>
            <a:off x="488185" y="1228075"/>
            <a:ext cx="14955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Curriculares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4" name="Google Shape;304;p35"/>
          <p:cNvSpPr/>
          <p:nvPr/>
        </p:nvSpPr>
        <p:spPr>
          <a:xfrm>
            <a:off x="495299" y="533400"/>
            <a:ext cx="3085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3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750" y="758325"/>
            <a:ext cx="5384100" cy="3733500"/>
          </a:xfrm>
          <a:prstGeom prst="roundRect">
            <a:avLst>
              <a:gd fmla="val 3049" name="adj"/>
            </a:avLst>
          </a:prstGeom>
          <a:noFill/>
          <a:ln>
            <a:noFill/>
          </a:ln>
        </p:spPr>
      </p:pic>
      <p:sp>
        <p:nvSpPr>
          <p:cNvPr id="306" name="Google Shape;306;p35"/>
          <p:cNvSpPr txBox="1"/>
          <p:nvPr/>
        </p:nvSpPr>
        <p:spPr>
          <a:xfrm>
            <a:off x="6374175" y="392525"/>
            <a:ext cx="3134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Visita Aernnova (24/02/2023)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312" name="Google Shape;312;p36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314" name="Google Shape;314;p36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315" name="Google Shape;315;p36"/>
          <p:cNvSpPr/>
          <p:nvPr/>
        </p:nvSpPr>
        <p:spPr>
          <a:xfrm>
            <a:off x="488185" y="2418700"/>
            <a:ext cx="2357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Participar en el diseño y montaje del prototipo, y ver su propia creación rodar en un circuito, proporciona una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experiencia única 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inolvidable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6" name="Google Shape;316;p36"/>
          <p:cNvSpPr/>
          <p:nvPr/>
        </p:nvSpPr>
        <p:spPr>
          <a:xfrm>
            <a:off x="488185" y="2113900"/>
            <a:ext cx="1338300" cy="189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7" name="Google Shape;317;p36"/>
          <p:cNvSpPr/>
          <p:nvPr/>
        </p:nvSpPr>
        <p:spPr>
          <a:xfrm>
            <a:off x="488185" y="1913875"/>
            <a:ext cx="14955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Experiencias personales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8" name="Google Shape;318;p36"/>
          <p:cNvSpPr/>
          <p:nvPr/>
        </p:nvSpPr>
        <p:spPr>
          <a:xfrm>
            <a:off x="495299" y="533400"/>
            <a:ext cx="3085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3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9" name="Google Shape;3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400" y="853263"/>
            <a:ext cx="5384100" cy="3589500"/>
          </a:xfrm>
          <a:prstGeom prst="roundRect">
            <a:avLst>
              <a:gd fmla="val 37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REQUISITOS Y CONOCIMIENTOS PREVIOS</a:t>
            </a:r>
            <a:endParaRPr/>
          </a:p>
        </p:txBody>
      </p:sp>
      <p:sp>
        <p:nvSpPr>
          <p:cNvPr id="325" name="Google Shape;32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El proyecto es totalmente voluntario y se basa en dos requisitos fundamentales: compromiso y responsabilidad.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 lo largo del proyecto, se deben realizar diversas actividades o entregables que se valoran positivamente. Es importante tener en cuenta que la falta de implicación de una sola persona puede afectar negativamente al trabajo de todo el equipo.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Para poder unirse al equipo no es necesario contar con un amplio conocimiento previo. No obstante, se espera que los miembros trabajen arduamente y busquen constantemente su formación para adquirir los conocimientos necesarios durante el desarrollo del proyecto. </a:t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37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327" name="Google Shape;327;p37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328" name="Google Shape;328;p37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329" name="Google Shape;329;p37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PATROCINADORES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5" name="Google Shape;3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908" y="2467453"/>
            <a:ext cx="3355722" cy="57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532" y="2440694"/>
            <a:ext cx="2332905" cy="57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4835" y="1386519"/>
            <a:ext cx="2650695" cy="57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4805" y="1290950"/>
            <a:ext cx="2213942" cy="95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1499" y="3472001"/>
            <a:ext cx="1520817" cy="17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9701" y="3361349"/>
            <a:ext cx="1520817" cy="39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39248" y="3361360"/>
            <a:ext cx="1074858" cy="47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513" y="4200130"/>
            <a:ext cx="357995" cy="21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67947" y="4152734"/>
            <a:ext cx="326076" cy="32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49291" y="4136047"/>
            <a:ext cx="605004" cy="30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07664" y="4133683"/>
            <a:ext cx="765380" cy="34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7227" y="4139731"/>
            <a:ext cx="258412" cy="33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94888" y="4205272"/>
            <a:ext cx="426220" cy="47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73067" y="4221827"/>
            <a:ext cx="899085" cy="18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43869" y="4208693"/>
            <a:ext cx="899082" cy="21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51244" y="4134696"/>
            <a:ext cx="899082" cy="3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62352" y="4176982"/>
            <a:ext cx="765363" cy="27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47126" y="4093599"/>
            <a:ext cx="765363" cy="3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8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CONTACTO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39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cxnSp>
        <p:nvCxnSpPr>
          <p:cNvPr id="360" name="Google Shape;360;p39"/>
          <p:cNvCxnSpPr/>
          <p:nvPr/>
        </p:nvCxnSpPr>
        <p:spPr>
          <a:xfrm>
            <a:off x="4572080" y="4647075"/>
            <a:ext cx="0" cy="315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1" name="Google Shape;3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297" y="4669709"/>
            <a:ext cx="467429" cy="2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5425" y="4622675"/>
            <a:ext cx="467425" cy="36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47" y="3740478"/>
            <a:ext cx="267125" cy="2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850" y="3289800"/>
            <a:ext cx="267125" cy="2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/>
          <p:nvPr/>
        </p:nvSpPr>
        <p:spPr>
          <a:xfrm>
            <a:off x="1090750" y="1327550"/>
            <a:ext cx="79020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arabamotorsport.eus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motostudent.vit</a:t>
            </a: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oria@gmail.com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Escuela Universitaria de Ingeniería de Vitoria-Gasteiz, Nieves Cano Kalea 12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@araba_motorsport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MotoStudent VG MotorSport | Vitoria-Gasteiz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 UPV/EHU Araba MotorSport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6" name="Google Shape;366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613" y="1869063"/>
            <a:ext cx="315599" cy="31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8877" y="1344890"/>
            <a:ext cx="361050" cy="3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1613" y="2354158"/>
            <a:ext cx="315599" cy="31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5862" y="2839242"/>
            <a:ext cx="267116" cy="2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2"/>
          <p:cNvPicPr preferRelativeResize="0"/>
          <p:nvPr/>
        </p:nvPicPr>
        <p:blipFill rotWithShape="1">
          <a:blip r:embed="rId3">
            <a:alphaModFix amt="24000"/>
          </a:blip>
          <a:srcRect b="0" l="0" r="0" t="0"/>
          <a:stretch/>
        </p:blipFill>
        <p:spPr>
          <a:xfrm>
            <a:off x="75" y="76200"/>
            <a:ext cx="9144000" cy="5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2"/>
          <p:cNvSpPr/>
          <p:nvPr/>
        </p:nvSpPr>
        <p:spPr>
          <a:xfrm>
            <a:off x="6047275" y="1428488"/>
            <a:ext cx="3019200" cy="2961900"/>
          </a:xfrm>
          <a:prstGeom prst="ellipse">
            <a:avLst/>
          </a:prstGeom>
          <a:solidFill>
            <a:srgbClr val="0109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" name="Google Shape;91;p22"/>
          <p:cNvSpPr/>
          <p:nvPr/>
        </p:nvSpPr>
        <p:spPr>
          <a:xfrm>
            <a:off x="133250" y="1479363"/>
            <a:ext cx="3019200" cy="29619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22"/>
          <p:cNvSpPr/>
          <p:nvPr/>
        </p:nvSpPr>
        <p:spPr>
          <a:xfrm>
            <a:off x="133250" y="1479363"/>
            <a:ext cx="3019200" cy="2961900"/>
          </a:xfrm>
          <a:prstGeom prst="ellipse">
            <a:avLst/>
          </a:prstGeom>
          <a:solidFill>
            <a:srgbClr val="00D820">
              <a:alpha val="42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22"/>
          <p:cNvSpPr/>
          <p:nvPr/>
        </p:nvSpPr>
        <p:spPr>
          <a:xfrm>
            <a:off x="6047275" y="1428488"/>
            <a:ext cx="3019200" cy="2961900"/>
          </a:xfrm>
          <a:prstGeom prst="ellipse">
            <a:avLst/>
          </a:prstGeom>
          <a:solidFill>
            <a:srgbClr val="00D820">
              <a:alpha val="42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22"/>
          <p:cNvSpPr/>
          <p:nvPr/>
        </p:nvSpPr>
        <p:spPr>
          <a:xfrm>
            <a:off x="2920350" y="1149800"/>
            <a:ext cx="3303300" cy="324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9F9F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700">
              <a:solidFill>
                <a:srgbClr val="010913"/>
              </a:solidFill>
            </a:endParaRPr>
          </a:p>
        </p:txBody>
      </p:sp>
      <p:sp>
        <p:nvSpPr>
          <p:cNvPr id="95" name="Google Shape;95;p22"/>
          <p:cNvSpPr txBox="1"/>
          <p:nvPr/>
        </p:nvSpPr>
        <p:spPr>
          <a:xfrm>
            <a:off x="689475" y="2132000"/>
            <a:ext cx="1849500" cy="12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MotoStudent</a:t>
            </a:r>
            <a:r>
              <a:rPr lang="es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es una competición </a:t>
            </a:r>
            <a:r>
              <a:rPr b="1" lang="es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internacional</a:t>
            </a:r>
            <a:r>
              <a:rPr lang="es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que se celebra cada 2 años. 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96" name="Google Shape;96;p22"/>
          <p:cNvSpPr txBox="1"/>
          <p:nvPr/>
        </p:nvSpPr>
        <p:spPr>
          <a:xfrm>
            <a:off x="3381413" y="1953675"/>
            <a:ext cx="2436900" cy="17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 ella alumnos de diferentes universidades compiten entre sí para </a:t>
            </a:r>
            <a:r>
              <a:rPr b="1"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desarrollar</a:t>
            </a:r>
            <a:r>
              <a:rPr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b="1"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fabricar</a:t>
            </a:r>
            <a:r>
              <a:rPr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una </a:t>
            </a:r>
            <a:r>
              <a:rPr b="1"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moto de competición</a:t>
            </a:r>
            <a:r>
              <a:rPr lang="es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alto rendimiento</a:t>
            </a:r>
            <a:endParaRPr sz="1250"/>
          </a:p>
        </p:txBody>
      </p:sp>
      <p:sp>
        <p:nvSpPr>
          <p:cNvPr id="97" name="Google Shape;97;p22"/>
          <p:cNvSpPr txBox="1"/>
          <p:nvPr/>
        </p:nvSpPr>
        <p:spPr>
          <a:xfrm>
            <a:off x="6441775" y="2142350"/>
            <a:ext cx="2230200" cy="15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El prototipo se pone a prueba contra el resto de equipos en una </a:t>
            </a:r>
            <a:r>
              <a:rPr b="1" lang="es" sz="12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carrera</a:t>
            </a:r>
            <a:r>
              <a:rPr lang="es" sz="12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en el circuito de MotorLand, Alcañiz (Teruel)</a:t>
            </a:r>
            <a:endParaRPr sz="125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/>
          </a:p>
        </p:txBody>
      </p:sp>
      <p:sp>
        <p:nvSpPr>
          <p:cNvPr id="98" name="Google Shape;98;p22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99" name="Google Shape;99;p22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100" name="Google Shape;100;p22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01" name="Google Shape;101;p22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02" name="Google Shape;10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MotoStudent</a:t>
            </a:r>
            <a:endParaRPr b="1">
              <a:solidFill>
                <a:srgbClr val="F9F9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 rotWithShape="1">
          <a:blip r:embed="rId3">
            <a:alphaModFix/>
          </a:blip>
          <a:srcRect b="9536" l="0" r="0" t="6068"/>
          <a:stretch/>
        </p:blipFill>
        <p:spPr>
          <a:xfrm>
            <a:off x="88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p23"/>
          <p:cNvPicPr preferRelativeResize="0"/>
          <p:nvPr/>
        </p:nvPicPr>
        <p:blipFill rotWithShape="1">
          <a:blip r:embed="rId4">
            <a:alphaModFix amt="90000"/>
          </a:blip>
          <a:srcRect b="0" l="0" r="0" t="0"/>
          <a:stretch/>
        </p:blipFill>
        <p:spPr>
          <a:xfrm>
            <a:off x="50" y="325"/>
            <a:ext cx="9143952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10" name="Google Shape;110;p23"/>
          <p:cNvSpPr txBox="1"/>
          <p:nvPr/>
        </p:nvSpPr>
        <p:spPr>
          <a:xfrm>
            <a:off x="1405851" y="2181052"/>
            <a:ext cx="29487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Los equipos construyen prototipos de moto impulsados por motores de gasolina.</a:t>
            </a:r>
            <a:endParaRPr sz="1200">
              <a:solidFill>
                <a:srgbClr val="F9F9F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1" name="Google Shape;111;p23"/>
          <p:cNvSpPr/>
          <p:nvPr/>
        </p:nvSpPr>
        <p:spPr>
          <a:xfrm>
            <a:off x="1405851" y="1805328"/>
            <a:ext cx="2948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F9F9F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Petrol</a:t>
            </a:r>
            <a:endParaRPr sz="1500">
              <a:solidFill>
                <a:srgbClr val="F9F9F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2" name="Google Shape;112;p23"/>
          <p:cNvSpPr txBox="1"/>
          <p:nvPr/>
        </p:nvSpPr>
        <p:spPr>
          <a:xfrm>
            <a:off x="1405851" y="3731648"/>
            <a:ext cx="29487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Los equipos desarrollan prototipos de motos 100% eléctricas.</a:t>
            </a:r>
            <a:endParaRPr sz="1200">
              <a:solidFill>
                <a:srgbClr val="F9F9F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3" name="Google Shape;113;p23"/>
          <p:cNvSpPr/>
          <p:nvPr/>
        </p:nvSpPr>
        <p:spPr>
          <a:xfrm>
            <a:off x="1405851" y="3355924"/>
            <a:ext cx="2948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F9F9F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Electric</a:t>
            </a:r>
            <a:endParaRPr sz="1100">
              <a:solidFill>
                <a:srgbClr val="F9F9F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4" name="Google Shape;114;p23"/>
          <p:cNvSpPr/>
          <p:nvPr/>
        </p:nvSpPr>
        <p:spPr>
          <a:xfrm>
            <a:off x="976798" y="1810072"/>
            <a:ext cx="341400" cy="341400"/>
          </a:xfrm>
          <a:prstGeom prst="ellipse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9F9F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 sz="1400">
              <a:solidFill>
                <a:srgbClr val="F9F9F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5" name="Google Shape;115;p23"/>
          <p:cNvSpPr/>
          <p:nvPr/>
        </p:nvSpPr>
        <p:spPr>
          <a:xfrm>
            <a:off x="976798" y="3358295"/>
            <a:ext cx="341400" cy="341400"/>
          </a:xfrm>
          <a:prstGeom prst="ellipse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9F9F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 sz="1400">
              <a:solidFill>
                <a:srgbClr val="F9F9F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Categorías</a:t>
            </a:r>
            <a:endParaRPr b="1">
              <a:solidFill>
                <a:srgbClr val="F9F9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424625" y="1198300"/>
            <a:ext cx="44979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Dos opciones para participar en la competición: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9F9F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7" name="Google Shape;1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7225"/>
            <a:ext cx="9143952" cy="4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/>
          <p:nvPr/>
        </p:nvSpPr>
        <p:spPr>
          <a:xfrm>
            <a:off x="495299" y="533400"/>
            <a:ext cx="3085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3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Historia del equipo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p24"/>
          <p:cNvSpPr/>
          <p:nvPr/>
        </p:nvSpPr>
        <p:spPr>
          <a:xfrm>
            <a:off x="1011002" y="1548000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2015-2016</a:t>
            </a:r>
            <a:endParaRPr sz="1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0" name="Google Shape;130;p24"/>
          <p:cNvSpPr/>
          <p:nvPr/>
        </p:nvSpPr>
        <p:spPr>
          <a:xfrm>
            <a:off x="1010997" y="1862325"/>
            <a:ext cx="138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79797"/>
                </a:solidFill>
                <a:latin typeface="Montserrat"/>
                <a:ea typeface="Montserrat"/>
                <a:cs typeface="Montserrat"/>
                <a:sym typeface="Montserrat"/>
              </a:rPr>
              <a:t>Gasolina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4"/>
          <p:cNvSpPr/>
          <p:nvPr/>
        </p:nvSpPr>
        <p:spPr>
          <a:xfrm>
            <a:off x="763349" y="1548000"/>
            <a:ext cx="2031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rgbClr val="00D8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(01)</a:t>
            </a:r>
            <a:endParaRPr sz="700">
              <a:solidFill>
                <a:srgbClr val="00D8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2" name="Google Shape;132;p24"/>
          <p:cNvSpPr/>
          <p:nvPr/>
        </p:nvSpPr>
        <p:spPr>
          <a:xfrm>
            <a:off x="3461037" y="1547988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2017-2018</a:t>
            </a:r>
            <a:endParaRPr sz="1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3" name="Google Shape;133;p24"/>
          <p:cNvSpPr/>
          <p:nvPr/>
        </p:nvSpPr>
        <p:spPr>
          <a:xfrm>
            <a:off x="3537239" y="1862313"/>
            <a:ext cx="138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79797"/>
                </a:solidFill>
                <a:latin typeface="Montserrat"/>
                <a:ea typeface="Montserrat"/>
                <a:cs typeface="Montserrat"/>
                <a:sym typeface="Montserrat"/>
              </a:rPr>
              <a:t>Gasolina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4"/>
          <p:cNvSpPr/>
          <p:nvPr/>
        </p:nvSpPr>
        <p:spPr>
          <a:xfrm>
            <a:off x="3289590" y="1547988"/>
            <a:ext cx="2223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rgbClr val="00D8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(02)</a:t>
            </a:r>
            <a:endParaRPr sz="700">
              <a:solidFill>
                <a:srgbClr val="00D8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6444451" y="1548000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2019-2021</a:t>
            </a:r>
            <a:endParaRPr sz="1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6" name="Google Shape;136;p24"/>
          <p:cNvSpPr/>
          <p:nvPr/>
        </p:nvSpPr>
        <p:spPr>
          <a:xfrm>
            <a:off x="6444449" y="1862325"/>
            <a:ext cx="138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00D820"/>
                </a:solidFill>
                <a:latin typeface="Montserrat"/>
                <a:ea typeface="Montserrat"/>
                <a:cs typeface="Montserrat"/>
                <a:sym typeface="Montserrat"/>
              </a:rPr>
              <a:t>Eléctrica</a:t>
            </a:r>
            <a:endParaRPr sz="900">
              <a:solidFill>
                <a:srgbClr val="00D8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4"/>
          <p:cNvSpPr/>
          <p:nvPr/>
        </p:nvSpPr>
        <p:spPr>
          <a:xfrm>
            <a:off x="6196800" y="1548000"/>
            <a:ext cx="222300" cy="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rgbClr val="00D8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(03)</a:t>
            </a:r>
            <a:endParaRPr sz="700">
              <a:solidFill>
                <a:srgbClr val="00D8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8" name="Google Shape;138;p24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39" name="Google Shape;139;p24"/>
          <p:cNvSpPr/>
          <p:nvPr/>
        </p:nvSpPr>
        <p:spPr>
          <a:xfrm>
            <a:off x="495297" y="2247900"/>
            <a:ext cx="8648700" cy="65730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2695561" y="2247900"/>
            <a:ext cx="6448200" cy="6573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/>
          <p:nvPr/>
        </p:nvSpPr>
        <p:spPr>
          <a:xfrm>
            <a:off x="4333853" y="2247900"/>
            <a:ext cx="4810200" cy="65730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7181825" y="2247900"/>
            <a:ext cx="1962300" cy="65730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3537250" y="2247900"/>
            <a:ext cx="2673000" cy="657300"/>
          </a:xfrm>
          <a:prstGeom prst="rect">
            <a:avLst/>
          </a:prstGeom>
          <a:solidFill>
            <a:srgbClr val="1E1E1E"/>
          </a:solidFill>
          <a:ln cap="flat" cmpd="sng" w="9525">
            <a:solidFill>
              <a:srgbClr val="1E1E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1495525" y="2247425"/>
            <a:ext cx="1794000" cy="65730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25" y="2608625"/>
            <a:ext cx="2265199" cy="180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b="2276" l="3729" r="3738" t="0"/>
          <a:stretch/>
        </p:blipFill>
        <p:spPr>
          <a:xfrm>
            <a:off x="6419100" y="2608625"/>
            <a:ext cx="2504750" cy="1763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7" name="Google Shape;147;p24"/>
          <p:cNvPicPr preferRelativeResize="0"/>
          <p:nvPr/>
        </p:nvPicPr>
        <p:blipFill rotWithShape="1">
          <a:blip r:embed="rId6">
            <a:alphaModFix amt="56000"/>
          </a:blip>
          <a:srcRect b="0" l="0" r="0" t="0"/>
          <a:stretch/>
        </p:blipFill>
        <p:spPr>
          <a:xfrm>
            <a:off x="714825" y="2608625"/>
            <a:ext cx="2265200" cy="180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8" name="Google Shape;148;p24"/>
          <p:cNvPicPr preferRelativeResize="0"/>
          <p:nvPr/>
        </p:nvPicPr>
        <p:blipFill rotWithShape="1">
          <a:blip r:embed="rId6">
            <a:alphaModFix amt="56000"/>
          </a:blip>
          <a:srcRect b="2276" l="0" r="0" t="0"/>
          <a:stretch/>
        </p:blipFill>
        <p:spPr>
          <a:xfrm>
            <a:off x="6419100" y="2608625"/>
            <a:ext cx="2504750" cy="17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7">
            <a:alphaModFix/>
          </a:blip>
          <a:srcRect b="5766" l="13044" r="22505" t="13588"/>
          <a:stretch/>
        </p:blipFill>
        <p:spPr>
          <a:xfrm>
            <a:off x="3511900" y="2608625"/>
            <a:ext cx="2504737" cy="176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0" name="Google Shape;150;p24"/>
          <p:cNvPicPr preferRelativeResize="0"/>
          <p:nvPr/>
        </p:nvPicPr>
        <p:blipFill rotWithShape="1">
          <a:blip r:embed="rId6">
            <a:alphaModFix amt="56000"/>
          </a:blip>
          <a:srcRect b="0" l="0" r="0" t="0"/>
          <a:stretch/>
        </p:blipFill>
        <p:spPr>
          <a:xfrm>
            <a:off x="3511913" y="2608625"/>
            <a:ext cx="2504738" cy="18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 b="13728" l="39817" r="40267" t="35331"/>
          <a:stretch/>
        </p:blipFill>
        <p:spPr>
          <a:xfrm>
            <a:off x="3332569" y="752707"/>
            <a:ext cx="2451256" cy="417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 b="-885" l="38281" r="22041" t="-885"/>
          <a:stretch/>
        </p:blipFill>
        <p:spPr>
          <a:xfrm>
            <a:off x="769024" y="303312"/>
            <a:ext cx="2423669" cy="423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5">
            <a:alphaModFix/>
          </a:blip>
          <a:srcRect b="3073" l="33971" r="36208" t="21421"/>
          <a:stretch/>
        </p:blipFill>
        <p:spPr>
          <a:xfrm>
            <a:off x="5923699" y="355023"/>
            <a:ext cx="2451251" cy="413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pic>
        <p:nvPicPr>
          <p:cNvPr descr="preencoded.png" id="162" name="Google Shape;16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024" y="399186"/>
            <a:ext cx="2423667" cy="4136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3" name="Google Shape;16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3825" y="752700"/>
            <a:ext cx="2480000" cy="423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4" name="Google Shape;164;p25"/>
          <p:cNvPicPr preferRelativeResize="0"/>
          <p:nvPr/>
        </p:nvPicPr>
        <p:blipFill rotWithShape="1">
          <a:blip r:embed="rId6">
            <a:alphaModFix amt="89000"/>
          </a:blip>
          <a:srcRect b="0" l="0" r="0" t="0"/>
          <a:stretch/>
        </p:blipFill>
        <p:spPr>
          <a:xfrm>
            <a:off x="5923700" y="447000"/>
            <a:ext cx="2451275" cy="41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/>
          <p:nvPr/>
        </p:nvSpPr>
        <p:spPr>
          <a:xfrm>
            <a:off x="769027" y="4619425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2015-2016</a:t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6" name="Google Shape;166;p25"/>
          <p:cNvSpPr/>
          <p:nvPr/>
        </p:nvSpPr>
        <p:spPr>
          <a:xfrm>
            <a:off x="5923701" y="4567700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2019-2021</a:t>
            </a:r>
            <a:endParaRPr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4858412" y="446988"/>
            <a:ext cx="1381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2017-2018</a:t>
            </a:r>
            <a:endParaRPr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091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325" y="0"/>
            <a:ext cx="9144000" cy="437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206925" y="4371425"/>
            <a:ext cx="87303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508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 escuela de ingeniería ha participado en las últimas tres ediciones con </a:t>
            </a:r>
            <a:r>
              <a:rPr i="1"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VG eMotorSport</a:t>
            </a: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logrando  posicionarse siempre entre los 20 primeros de entre los más de 50 equipos por categoría.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12700" marR="508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Edición 2019/2021: </a:t>
            </a: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Puesto 13 de entre más de 50 equipos participantes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 b="11695" l="0" r="0" t="1476"/>
          <a:stretch/>
        </p:blipFill>
        <p:spPr>
          <a:xfrm>
            <a:off x="447248" y="1066800"/>
            <a:ext cx="6245100" cy="3512700"/>
          </a:xfrm>
          <a:prstGeom prst="roundRect">
            <a:avLst>
              <a:gd fmla="val 1476" name="adj"/>
            </a:avLst>
          </a:prstGeom>
          <a:noFill/>
          <a:ln>
            <a:noFill/>
          </a:ln>
        </p:spPr>
      </p:pic>
      <p:pic>
        <p:nvPicPr>
          <p:cNvPr descr="preencoded.png" id="181" name="Google Shape;18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57225"/>
            <a:ext cx="9143952" cy="4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/>
          <p:nvPr/>
        </p:nvSpPr>
        <p:spPr>
          <a:xfrm>
            <a:off x="495299" y="533400"/>
            <a:ext cx="30852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73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IV Edición 2022/23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27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6780700" y="1962150"/>
            <a:ext cx="20175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Nuestro equipo está </a:t>
            </a: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formado por estudiantes de la Escuela de Ingeniería y de la Facultad de Economía y Empresa de la UPV/EHU en Vitoria-Gasteiz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eencoded.png" id="188" name="Google Shape;188;p27"/>
          <p:cNvPicPr preferRelativeResize="0"/>
          <p:nvPr/>
        </p:nvPicPr>
        <p:blipFill rotWithShape="1">
          <a:blip r:embed="rId5">
            <a:alphaModFix amt="56000"/>
          </a:blip>
          <a:srcRect b="0" l="0" r="0" t="0"/>
          <a:stretch/>
        </p:blipFill>
        <p:spPr>
          <a:xfrm>
            <a:off x="447250" y="1066800"/>
            <a:ext cx="6245100" cy="35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/>
          <p:nvPr/>
        </p:nvSpPr>
        <p:spPr>
          <a:xfrm>
            <a:off x="4706425" y="1397400"/>
            <a:ext cx="3804600" cy="2501100"/>
          </a:xfrm>
          <a:prstGeom prst="roundRect">
            <a:avLst>
              <a:gd fmla="val 4892" name="adj"/>
            </a:avLst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8"/>
          <p:cNvSpPr txBox="1"/>
          <p:nvPr>
            <p:ph idx="4294967295" type="ctrTitle"/>
          </p:nvPr>
        </p:nvSpPr>
        <p:spPr>
          <a:xfrm>
            <a:off x="1114426" y="1390650"/>
            <a:ext cx="4136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nton"/>
              <a:buNone/>
            </a:pPr>
            <a:r>
              <a:rPr b="1" lang="es">
                <a:latin typeface="Poppins"/>
                <a:ea typeface="Poppins"/>
                <a:cs typeface="Poppins"/>
                <a:sym typeface="Poppins"/>
              </a:rPr>
              <a:t>Marketing y finanzas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1387826" y="2523768"/>
            <a:ext cx="27597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Gestiona las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redes sociales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y la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imagen corporativa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interna y externa del equipo. 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Además, trabaja con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patrocinadores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gestiona el </a:t>
            </a:r>
            <a:r>
              <a:rPr b="1"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presupuesto</a:t>
            </a:r>
            <a:r>
              <a:rPr lang="e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del equipo y busca fondos para el proyecto.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96" name="Google Shape;196;p28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197" name="Google Shape;197;p28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Departamentos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98" name="Google Shape;198;p28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9" name="Google Shape;199;p28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225" y="1321200"/>
            <a:ext cx="3804600" cy="2501100"/>
          </a:xfrm>
          <a:prstGeom prst="roundRect">
            <a:avLst>
              <a:gd fmla="val 3139" name="adj"/>
            </a:avLst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6425" y="3011824"/>
            <a:ext cx="270659" cy="27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675" y="3011761"/>
            <a:ext cx="270650" cy="2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75175" y="3011761"/>
            <a:ext cx="270650" cy="2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idx="4294967295" type="ctrTitle"/>
          </p:nvPr>
        </p:nvSpPr>
        <p:spPr>
          <a:xfrm>
            <a:off x="1114426" y="1924050"/>
            <a:ext cx="4136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nton"/>
              <a:buNone/>
            </a:pPr>
            <a:r>
              <a:rPr b="1" lang="es">
                <a:latin typeface="Poppins"/>
                <a:ea typeface="Poppins"/>
                <a:cs typeface="Poppins"/>
                <a:sym typeface="Poppins"/>
              </a:rPr>
              <a:t>Mecánica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1387826" y="2599968"/>
            <a:ext cx="27597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s" sz="9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 encarga de darle cuerpo a las diferentes partes del prototipo. Una vez que se cuenta con los diseños, se realizan pruebas para asegurar la calidad y cumplir con los requisitos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13" name="Google Shape;213;p29"/>
          <p:cNvGrpSpPr/>
          <p:nvPr/>
        </p:nvGrpSpPr>
        <p:grpSpPr>
          <a:xfrm>
            <a:off x="924079" y="717950"/>
            <a:ext cx="1110375" cy="246365"/>
            <a:chOff x="1232139" y="957276"/>
            <a:chExt cx="1480500" cy="437671"/>
          </a:xfrm>
        </p:grpSpPr>
        <p:sp>
          <p:nvSpPr>
            <p:cNvPr id="214" name="Google Shape;214;p29"/>
            <p:cNvSpPr txBox="1"/>
            <p:nvPr/>
          </p:nvSpPr>
          <p:spPr>
            <a:xfrm>
              <a:off x="1232139" y="957276"/>
              <a:ext cx="14805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Departamentos</a:t>
              </a:r>
              <a:endParaRPr sz="1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15" name="Google Shape;215;p29"/>
            <p:cNvCxnSpPr/>
            <p:nvPr/>
          </p:nvCxnSpPr>
          <p:spPr>
            <a:xfrm>
              <a:off x="1507345" y="1394946"/>
              <a:ext cx="1002000" cy="0"/>
            </a:xfrm>
            <a:prstGeom prst="straightConnector1">
              <a:avLst/>
            </a:prstGeom>
            <a:noFill/>
            <a:ln cap="flat" cmpd="sng" w="19050">
              <a:solidFill>
                <a:srgbClr val="00D8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6" name="Google Shape;216;p29"/>
          <p:cNvSpPr/>
          <p:nvPr/>
        </p:nvSpPr>
        <p:spPr>
          <a:xfrm>
            <a:off x="75" y="0"/>
            <a:ext cx="9144000" cy="76200"/>
          </a:xfrm>
          <a:prstGeom prst="rect">
            <a:avLst/>
          </a:prstGeom>
          <a:solidFill>
            <a:srgbClr val="00D8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DD9B"/>
              </a:solidFill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4706425" y="1397400"/>
            <a:ext cx="3804600" cy="2501100"/>
          </a:xfrm>
          <a:prstGeom prst="roundRect">
            <a:avLst>
              <a:gd fmla="val 4892" name="adj"/>
            </a:avLst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 b="2624" l="3920" r="0" t="2633"/>
          <a:stretch/>
        </p:blipFill>
        <p:spPr>
          <a:xfrm>
            <a:off x="4630225" y="1321200"/>
            <a:ext cx="3804600" cy="2501100"/>
          </a:xfrm>
          <a:prstGeom prst="roundRect">
            <a:avLst>
              <a:gd fmla="val 3139" name="adj"/>
            </a:avLst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29"/>
          <p:cNvSpPr txBox="1"/>
          <p:nvPr/>
        </p:nvSpPr>
        <p:spPr>
          <a:xfrm>
            <a:off x="6780688" y="4694954"/>
            <a:ext cx="641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UPV/EHU</a:t>
            </a:r>
            <a:endParaRPr b="1" sz="1100">
              <a:solidFill>
                <a:srgbClr val="F8F4F0"/>
              </a:solidFill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7590374" y="4694963"/>
            <a:ext cx="12885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8F4F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MOTOSTUDENT 2022/2023</a:t>
            </a:r>
            <a:endParaRPr sz="1100">
              <a:solidFill>
                <a:srgbClr val="F8F4F0"/>
              </a:solidFill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371048" y="4694963"/>
            <a:ext cx="1545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">
                <a:solidFill>
                  <a:srgbClr val="F8F4F0"/>
                </a:solidFill>
                <a:latin typeface="Poppins"/>
                <a:ea typeface="Poppins"/>
                <a:cs typeface="Poppins"/>
                <a:sym typeface="Poppins"/>
              </a:rPr>
              <a:t>arabamotorsport.eus</a:t>
            </a:r>
            <a:endParaRPr b="1" sz="1100">
              <a:solidFill>
                <a:srgbClr val="F8F4F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ASH COLOR">
      <a:dk1>
        <a:srgbClr val="222222"/>
      </a:dk1>
      <a:lt1>
        <a:srgbClr val="FFFFFF"/>
      </a:lt1>
      <a:dk2>
        <a:srgbClr val="000000"/>
      </a:dk2>
      <a:lt2>
        <a:srgbClr val="FFFFFF"/>
      </a:lt2>
      <a:accent1>
        <a:srgbClr val="F93600"/>
      </a:accent1>
      <a:accent2>
        <a:srgbClr val="FF5627"/>
      </a:accent2>
      <a:accent3>
        <a:srgbClr val="FF714A"/>
      </a:accent3>
      <a:accent4>
        <a:srgbClr val="012BFB"/>
      </a:accent4>
      <a:accent5>
        <a:srgbClr val="3053FF"/>
      </a:accent5>
      <a:accent6>
        <a:srgbClr val="637DFF"/>
      </a:accent6>
      <a:hlink>
        <a:srgbClr val="F93600"/>
      </a:hlink>
      <a:folHlink>
        <a:srgbClr val="012B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