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2" r:id="rId6"/>
    <p:sldId id="259" r:id="rId7"/>
    <p:sldId id="260" r:id="rId8"/>
    <p:sldId id="263" r:id="rId9"/>
    <p:sldId id="261" r:id="rId10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5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r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shade val="48000"/>
                <a:satMod val="230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6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sz="4800" dirty="0" smtClean="0"/>
              <a:t>GRADO EN EDUCACIÓN SOCIAL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dirty="0" smtClean="0"/>
              <a:t>PRACTICUM II Y III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2020-21</a:t>
            </a:r>
            <a:endParaRPr lang="es-E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6008"/>
          </a:xfrm>
        </p:spPr>
        <p:txBody>
          <a:bodyPr>
            <a:normAutofit/>
          </a:bodyPr>
          <a:lstStyle/>
          <a:p>
            <a:pPr algn="just"/>
            <a:endParaRPr lang="es-ES" sz="2400" dirty="0" smtClean="0"/>
          </a:p>
          <a:p>
            <a:pPr algn="just"/>
            <a:r>
              <a:rPr lang="es-ES_tradnl" sz="2400" dirty="0" smtClean="0"/>
              <a:t>Situar al alumnado en el Practicum de cuarto curso, orientar su posible imbricación en las actividades y tareas formativas de este periodo formativo y contribuir a la concreción de herramientas de aprendizaje adecuadas para la ubicación y el análisis de su proceso de prácticas.</a:t>
            </a:r>
            <a:endParaRPr lang="es-ES" sz="2400" dirty="0" smtClean="0"/>
          </a:p>
          <a:p>
            <a:pPr algn="just">
              <a:buNone/>
            </a:pPr>
            <a:endParaRPr lang="es-ES_tradnl" sz="2100" dirty="0" smtClean="0">
              <a:solidFill>
                <a:srgbClr val="FF0000"/>
              </a:solidFill>
            </a:endParaRPr>
          </a:p>
          <a:p>
            <a:pPr algn="just"/>
            <a:r>
              <a:rPr lang="es-ES_tradnl" sz="2400" dirty="0" smtClean="0"/>
              <a:t>Reflexionar sobre la experiencia práctica y extraer las conclusiones finales pertinentes sobre todo lo aprendido y ser capaz de comunicarlas de forma argumentada. </a:t>
            </a:r>
          </a:p>
          <a:p>
            <a:pPr algn="just"/>
            <a:endParaRPr lang="es-ES" sz="2400" dirty="0" smtClean="0"/>
          </a:p>
          <a:p>
            <a:pPr algn="just">
              <a:buNone/>
            </a:pPr>
            <a:endParaRPr lang="es-ES" sz="2800" dirty="0" smtClean="0"/>
          </a:p>
          <a:p>
            <a:pPr algn="just">
              <a:buNone/>
            </a:pPr>
            <a:endParaRPr lang="es-ES" sz="28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/>
          <a:lstStyle/>
          <a:p>
            <a:r>
              <a:rPr lang="es-ES" dirty="0" smtClean="0"/>
              <a:t>DISTRIBUCIÓN, Nº CRÉDITOS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958011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pPr algn="ctr">
              <a:buNone/>
            </a:pPr>
            <a:endParaRPr lang="es-ES" sz="2800" dirty="0" smtClean="0"/>
          </a:p>
          <a:p>
            <a:pPr algn="ctr">
              <a:buNone/>
            </a:pPr>
            <a:endParaRPr lang="es-ES" sz="2800" dirty="0" smtClean="0"/>
          </a:p>
          <a:p>
            <a:pPr algn="ctr">
              <a:buNone/>
            </a:pPr>
            <a:endParaRPr lang="es-ES" sz="2800" dirty="0" smtClean="0"/>
          </a:p>
          <a:p>
            <a:pPr algn="ctr">
              <a:buNone/>
            </a:pPr>
            <a:r>
              <a:rPr lang="es-ES" sz="2800" dirty="0" smtClean="0"/>
              <a:t>30 CRÉDITOS ECTS      750 HORAS</a:t>
            </a:r>
          </a:p>
          <a:p>
            <a:pPr algn="ctr">
              <a:buNone/>
            </a:pPr>
            <a:r>
              <a:rPr lang="es-ES" sz="2800" dirty="0" smtClean="0"/>
              <a:t>(540 h presenciales y 210 h no presenciales)</a:t>
            </a:r>
          </a:p>
          <a:p>
            <a:pPr algn="ctr">
              <a:buNone/>
            </a:pPr>
            <a:endParaRPr lang="es-ES" sz="2800" dirty="0" smtClean="0"/>
          </a:p>
          <a:p>
            <a:pPr>
              <a:buNone/>
            </a:pP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83568" y="1556792"/>
          <a:ext cx="7704857" cy="1379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 gridSpan="4"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PRACTICUM II</a:t>
                      </a:r>
                      <a:r>
                        <a:rPr lang="es-ES" sz="2400" baseline="0" dirty="0" smtClean="0"/>
                        <a:t> Y III </a:t>
                      </a:r>
                      <a:r>
                        <a:rPr lang="es-ES" sz="2400" dirty="0" smtClean="0"/>
                        <a:t>GRADO EN EDUCACIÓN</a:t>
                      </a:r>
                      <a:r>
                        <a:rPr lang="es-ES" sz="2400" baseline="0" dirty="0" smtClean="0"/>
                        <a:t> SOCIAL</a:t>
                      </a:r>
                      <a:endParaRPr lang="es-E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904">
                <a:tc>
                  <a:txBody>
                    <a:bodyPr/>
                    <a:lstStyle/>
                    <a:p>
                      <a:r>
                        <a:rPr lang="es-ES" dirty="0" smtClean="0"/>
                        <a:t>PRACTICUM II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 300</a:t>
                      </a:r>
                      <a:r>
                        <a:rPr lang="es-ES" baseline="0" dirty="0" smtClean="0"/>
                        <a:t> Horas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1er</a:t>
                      </a:r>
                      <a:r>
                        <a:rPr lang="es-ES" baseline="0" dirty="0" smtClean="0"/>
                        <a:t> Cuatrimestre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4º Curso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595">
                <a:tc>
                  <a:txBody>
                    <a:bodyPr/>
                    <a:lstStyle/>
                    <a:p>
                      <a:r>
                        <a:rPr lang="es-ES" dirty="0" smtClean="0"/>
                        <a:t>PRACTICUM</a:t>
                      </a:r>
                      <a:r>
                        <a:rPr lang="es-ES" baseline="0" dirty="0" smtClean="0"/>
                        <a:t> III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450 Horas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2º Cuatrimestre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4º Curso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4 Flecha derecha"/>
          <p:cNvSpPr/>
          <p:nvPr/>
        </p:nvSpPr>
        <p:spPr>
          <a:xfrm>
            <a:off x="5220072" y="4077072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958011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pPr algn="ctr">
              <a:buNone/>
            </a:pPr>
            <a:endParaRPr lang="es-ES" sz="2800" dirty="0" smtClean="0"/>
          </a:p>
          <a:p>
            <a:pPr algn="ctr">
              <a:buNone/>
            </a:pPr>
            <a:endParaRPr lang="es-ES" sz="2800" dirty="0" smtClean="0"/>
          </a:p>
          <a:p>
            <a:pPr>
              <a:buNone/>
            </a:pP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547664" y="1052736"/>
          <a:ext cx="5760640" cy="1066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BLOQUE I :</a:t>
                      </a:r>
                      <a:r>
                        <a:rPr lang="es-ES" baseline="0" dirty="0" smtClean="0"/>
                        <a:t> EN LA FACULTAD</a:t>
                      </a:r>
                    </a:p>
                    <a:p>
                      <a:pPr algn="ctr"/>
                      <a:r>
                        <a:rPr lang="es-ES" baseline="0" dirty="0" smtClean="0"/>
                        <a:t>(Del 7 al 18 de septiembre)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328">
                <a:tc>
                  <a:txBody>
                    <a:bodyPr/>
                    <a:lstStyle/>
                    <a:p>
                      <a:pPr algn="ctr"/>
                      <a:r>
                        <a:rPr lang="es-ES" baseline="0" dirty="0" smtClean="0"/>
                        <a:t>35 h</a:t>
                      </a:r>
                      <a:r>
                        <a:rPr lang="es-ES" dirty="0" smtClean="0"/>
                        <a:t> PRESENCIALES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691680" y="2924944"/>
          <a:ext cx="5688633" cy="3577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87818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BLOQUE II:</a:t>
                      </a:r>
                      <a:r>
                        <a:rPr lang="es-ES" baseline="0" dirty="0" smtClean="0"/>
                        <a:t> EN LOS CENTROS DE PRÁCTICAS</a:t>
                      </a:r>
                    </a:p>
                    <a:p>
                      <a:pPr algn="ctr"/>
                      <a:r>
                        <a:rPr lang="es-ES" baseline="0" dirty="0" smtClean="0"/>
                        <a:t>(Del 21 de septiembre de 2020 al  7 de mayo de 2019)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818">
                <a:tc>
                  <a:txBody>
                    <a:bodyPr/>
                    <a:lstStyle/>
                    <a:p>
                      <a:pPr algn="ctr"/>
                      <a:endParaRPr lang="es-ES" dirty="0" smtClean="0"/>
                    </a:p>
                    <a:p>
                      <a:pPr algn="ctr"/>
                      <a:r>
                        <a:rPr lang="es-ES" dirty="0" smtClean="0"/>
                        <a:t>505 h PRESENCIALES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7818">
                <a:tc>
                  <a:txBody>
                    <a:bodyPr/>
                    <a:lstStyle/>
                    <a:p>
                      <a:r>
                        <a:rPr lang="es-ES" dirty="0" smtClean="0"/>
                        <a:t>PRACTICUM II: 175 h</a:t>
                      </a:r>
                      <a:r>
                        <a:rPr lang="es-ES" baseline="0" dirty="0" smtClean="0"/>
                        <a:t> en el centro de prácticas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7818">
                <a:tc>
                  <a:txBody>
                    <a:bodyPr/>
                    <a:lstStyle/>
                    <a:p>
                      <a:r>
                        <a:rPr lang="es-ES" dirty="0" smtClean="0"/>
                        <a:t>PRACTICUM III: 330 h</a:t>
                      </a:r>
                      <a:r>
                        <a:rPr lang="es-ES" baseline="0" dirty="0" smtClean="0"/>
                        <a:t> en el centro de prácticas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DÍAS/HORAS/SEMANA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958011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187624" y="2132856"/>
          <a:ext cx="72008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2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8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PRACTICUM II GRADO EN EDUCACIÓN</a:t>
                      </a:r>
                      <a:r>
                        <a:rPr lang="es-ES" sz="2400" baseline="0" dirty="0" smtClean="0"/>
                        <a:t> SOCIAL</a:t>
                      </a:r>
                      <a:endParaRPr lang="es-E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ES" baseline="0" dirty="0" smtClean="0"/>
                    </a:p>
                    <a:p>
                      <a:pPr algn="ctr"/>
                      <a:r>
                        <a:rPr lang="es-ES" baseline="0" dirty="0" smtClean="0"/>
                        <a:t> 2 DÍAS/ SEMANA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 smtClean="0"/>
                    </a:p>
                    <a:p>
                      <a:pPr algn="ctr"/>
                      <a:r>
                        <a:rPr lang="es-ES" baseline="0" dirty="0" smtClean="0"/>
                        <a:t>   </a:t>
                      </a:r>
                      <a:r>
                        <a:rPr lang="es-ES" dirty="0" smtClean="0"/>
                        <a:t>14 HORAS/ SEMANA</a:t>
                      </a:r>
                    </a:p>
                    <a:p>
                      <a:pPr algn="ctr"/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187624" y="4005064"/>
          <a:ext cx="712879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1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PRACTICUM III GRADO EN EDUCACIÓN</a:t>
                      </a:r>
                      <a:r>
                        <a:rPr lang="es-ES" sz="2400" baseline="0" dirty="0" smtClean="0"/>
                        <a:t> SOCIAL</a:t>
                      </a:r>
                      <a:endParaRPr lang="es-E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ES" baseline="0" dirty="0" smtClean="0"/>
                    </a:p>
                    <a:p>
                      <a:pPr algn="ctr"/>
                      <a:r>
                        <a:rPr lang="es-ES" baseline="0" dirty="0" smtClean="0"/>
                        <a:t> 3 DÍAS/ SEMANA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 smtClean="0"/>
                    </a:p>
                    <a:p>
                      <a:pPr algn="ctr"/>
                      <a:r>
                        <a:rPr lang="es-ES" baseline="0" dirty="0" smtClean="0"/>
                        <a:t>   22</a:t>
                      </a:r>
                      <a:r>
                        <a:rPr lang="es-ES" dirty="0" smtClean="0"/>
                        <a:t> HORAS/ SEMANA</a:t>
                      </a:r>
                    </a:p>
                    <a:p>
                      <a:pPr algn="ctr"/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       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s-ES" sz="4300" dirty="0" smtClean="0">
                <a:solidFill>
                  <a:schemeClr val="accent1"/>
                </a:solidFill>
              </a:rPr>
              <a:t>METODOLOGÍA</a:t>
            </a:r>
          </a:p>
          <a:p>
            <a:pPr algn="ctr">
              <a:buNone/>
            </a:pPr>
            <a:endParaRPr lang="es-ES" sz="4300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s-ES" sz="3300" dirty="0" smtClean="0"/>
              <a:t>Sesión previa: orientación para la elección de centro</a:t>
            </a:r>
          </a:p>
          <a:p>
            <a:pPr>
              <a:buNone/>
            </a:pPr>
            <a:endParaRPr lang="es-ES" sz="3300" dirty="0" smtClean="0"/>
          </a:p>
          <a:p>
            <a:pPr algn="ctr">
              <a:buNone/>
            </a:pPr>
            <a:r>
              <a:rPr lang="es-ES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BLOQUE I: en la facultad</a:t>
            </a:r>
          </a:p>
          <a:p>
            <a:pPr lvl="0"/>
            <a:r>
              <a:rPr lang="es-ES_tradnl" sz="2800" dirty="0" smtClean="0"/>
              <a:t>Presentación y ubicación en el Practicum.</a:t>
            </a:r>
            <a:endParaRPr lang="es-ES" sz="2800" dirty="0" smtClean="0"/>
          </a:p>
          <a:p>
            <a:r>
              <a:rPr lang="es-ES_tradnl" sz="2800" dirty="0" smtClean="0"/>
              <a:t>Análisis y ajuste de expectativas.</a:t>
            </a:r>
          </a:p>
          <a:p>
            <a:r>
              <a:rPr lang="es-ES_tradnl" sz="2800" dirty="0" smtClean="0"/>
              <a:t>Reflexión compartida en torno a las competencias académicas desarrolladas.</a:t>
            </a:r>
            <a:endParaRPr lang="es-ES" sz="2800" dirty="0" smtClean="0"/>
          </a:p>
          <a:p>
            <a:pPr lvl="0"/>
            <a:r>
              <a:rPr lang="es-ES_tradnl" sz="2800" dirty="0" smtClean="0"/>
              <a:t>Habilidades y destrezas profesionales implicadas en el centro de prácticas.</a:t>
            </a:r>
          </a:p>
          <a:p>
            <a:r>
              <a:rPr lang="es-ES_tradnl" sz="2800" dirty="0" smtClean="0"/>
              <a:t>Reconstrucción de herramientas metodológicas adaptadas al Practicum II y III.</a:t>
            </a:r>
            <a:endParaRPr lang="es-ES" sz="2800" dirty="0" smtClean="0"/>
          </a:p>
          <a:p>
            <a:pPr lvl="0"/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       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s-ES" sz="4300" dirty="0" smtClean="0">
                <a:solidFill>
                  <a:schemeClr val="accent1"/>
                </a:solidFill>
              </a:rPr>
              <a:t>METODOLOGÍA</a:t>
            </a:r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r>
              <a:rPr lang="es-ES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BLOQUE II: en los centros de prácticas</a:t>
            </a:r>
          </a:p>
          <a:p>
            <a:pPr lvl="0" algn="just"/>
            <a:r>
              <a:rPr lang="es-ES_tradnl" sz="3200" dirty="0" smtClean="0"/>
              <a:t>Prácticas en centros, servicios, instituciones y entidades.</a:t>
            </a:r>
            <a:endParaRPr lang="es-ES" sz="3200" dirty="0" smtClean="0"/>
          </a:p>
          <a:p>
            <a:pPr lvl="0" algn="just"/>
            <a:r>
              <a:rPr lang="es-ES_tradnl" sz="3200" dirty="0" smtClean="0"/>
              <a:t>Seminarios de seguimiento y elaboración teórico-práctica en la facultad.</a:t>
            </a:r>
          </a:p>
          <a:p>
            <a:pPr lvl="0" algn="just"/>
            <a:r>
              <a:rPr lang="es-ES_tradnl" sz="3200" dirty="0" smtClean="0"/>
              <a:t>Participación en sesión Orientación para la Elección de Centro (alumnado de 3º)</a:t>
            </a:r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       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4300" dirty="0" smtClean="0">
                <a:solidFill>
                  <a:schemeClr val="accent1"/>
                </a:solidFill>
              </a:rPr>
              <a:t>MEMORIA FINAL</a:t>
            </a:r>
          </a:p>
          <a:p>
            <a:pPr algn="ctr">
              <a:buNone/>
            </a:pPr>
            <a:endParaRPr lang="es-ES" sz="4000" dirty="0" smtClean="0"/>
          </a:p>
          <a:p>
            <a:pPr lvl="0" algn="just"/>
            <a:r>
              <a:rPr lang="es-ES" sz="2400" dirty="0" smtClean="0"/>
              <a:t>Datos personales.</a:t>
            </a:r>
          </a:p>
          <a:p>
            <a:pPr lvl="0" algn="just"/>
            <a:r>
              <a:rPr lang="es-ES_tradnl" sz="2400" dirty="0" smtClean="0"/>
              <a:t>Identificación y análisis del contexto del centro de prácticas .</a:t>
            </a:r>
          </a:p>
          <a:p>
            <a:pPr algn="just"/>
            <a:r>
              <a:rPr lang="es-ES_tradnl" sz="2400" dirty="0" smtClean="0"/>
              <a:t>Proceso de prácticas.</a:t>
            </a:r>
          </a:p>
          <a:p>
            <a:pPr algn="just"/>
            <a:r>
              <a:rPr lang="es-ES_tradnl" sz="2400" dirty="0" smtClean="0"/>
              <a:t>Análisis, estudio de diferentes proyectos/programas  y/o actividades de intervención. Elaboración de un proyecto de intervención.  </a:t>
            </a:r>
          </a:p>
          <a:p>
            <a:pPr algn="just"/>
            <a:r>
              <a:rPr lang="es-ES_tradnl" sz="2400" dirty="0" smtClean="0"/>
              <a:t>Análisis argumentado y valoración personal sobre el trabajo realizado.</a:t>
            </a:r>
            <a:endParaRPr lang="es-ES" sz="2400" dirty="0" smtClean="0"/>
          </a:p>
          <a:p>
            <a:endParaRPr lang="es-ES" sz="2400" dirty="0" smtClean="0"/>
          </a:p>
          <a:p>
            <a:pPr lvl="0"/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EVALUACIÓN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/>
          <a:lstStyle/>
          <a:p>
            <a:r>
              <a:rPr lang="es-ES" dirty="0" smtClean="0"/>
              <a:t>Instructor/a del centro de practicas: 50%</a:t>
            </a:r>
          </a:p>
          <a:p>
            <a:r>
              <a:rPr lang="es-ES" dirty="0" smtClean="0"/>
              <a:t>Tutor/a de la facultad: 50%</a:t>
            </a:r>
          </a:p>
          <a:p>
            <a:r>
              <a:rPr lang="es-ES" dirty="0"/>
              <a:t>I</a:t>
            </a:r>
            <a:r>
              <a:rPr lang="es-ES" dirty="0" smtClean="0"/>
              <a:t>mprescindible aprobar las dos partes.</a:t>
            </a:r>
          </a:p>
          <a:p>
            <a:r>
              <a:rPr lang="es-ES" dirty="0"/>
              <a:t>I</a:t>
            </a:r>
            <a:r>
              <a:rPr lang="es-ES" dirty="0" smtClean="0"/>
              <a:t>mprescindible acudir a </a:t>
            </a:r>
            <a:r>
              <a:rPr lang="es-ES" b="1" dirty="0" smtClean="0"/>
              <a:t>todas</a:t>
            </a:r>
            <a:r>
              <a:rPr lang="es-ES" dirty="0" smtClean="0"/>
              <a:t> las actividades programadas en la facultad.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411</TotalTime>
  <Words>407</Words>
  <Application>Microsoft Office PowerPoint</Application>
  <PresentationFormat>Presentación en pantalla (4:3)</PresentationFormat>
  <Paragraphs>90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Century Gothic</vt:lpstr>
      <vt:lpstr>Verdana</vt:lpstr>
      <vt:lpstr>Wingdings 2</vt:lpstr>
      <vt:lpstr>Brío</vt:lpstr>
      <vt:lpstr>GRADO EN EDUCACIÓN SOCIAL PRACTICUM II Y III</vt:lpstr>
      <vt:lpstr>OBJETIVOS</vt:lpstr>
      <vt:lpstr>DISTRIBUCIÓN, Nº CRÉDITOS</vt:lpstr>
      <vt:lpstr>Presentación de PowerPoint</vt:lpstr>
      <vt:lpstr>DÍAS/HORAS/SEMANA</vt:lpstr>
      <vt:lpstr>         </vt:lpstr>
      <vt:lpstr>         </vt:lpstr>
      <vt:lpstr>         </vt:lpstr>
      <vt:lpstr>EVALUACIÓN</vt:lpstr>
    </vt:vector>
  </TitlesOfParts>
  <Company>UPV-EHU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GRADO EN PEDAGOGIA PRACTICUM I</dc:title>
  <dc:creator>Usuario PDI</dc:creator>
  <cp:lastModifiedBy>Administrador</cp:lastModifiedBy>
  <cp:revision>66</cp:revision>
  <dcterms:created xsi:type="dcterms:W3CDTF">2012-02-28T08:45:34Z</dcterms:created>
  <dcterms:modified xsi:type="dcterms:W3CDTF">2020-03-30T10:18:57Z</dcterms:modified>
</cp:coreProperties>
</file>