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15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66" r:id="rId4"/>
    <p:sldId id="264" r:id="rId5"/>
    <p:sldId id="270" r:id="rId6"/>
    <p:sldId id="268" r:id="rId7"/>
    <p:sldId id="272" r:id="rId8"/>
  </p:sldIdLst>
  <p:sldSz cx="9144000" cy="6858000" type="screen4x3"/>
  <p:notesSz cx="6781800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CC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E677D5-00FE-4FDF-8E6B-DF70DE1CF7B0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2620F4E-7E79-4556-8919-27B0F050D0FF}" type="datetimeFigureOut">
              <a:rPr lang="es-ES"/>
              <a:pPr>
                <a:defRPr/>
              </a:pPr>
              <a:t>15/03/2021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7863" y="4714875"/>
            <a:ext cx="54260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90B07E-7893-421D-8B49-243EC1858FC3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0B07E-7893-421D-8B49-243EC1858FC3}" type="slidenum">
              <a:rPr lang="es-ES" altLang="es-ES" smtClean="0"/>
              <a:pPr/>
              <a:t>1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4099372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0B07E-7893-421D-8B49-243EC1858FC3}" type="slidenum">
              <a:rPr lang="es-ES" altLang="es-ES" smtClean="0"/>
              <a:pPr/>
              <a:t>2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343583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0B07E-7893-421D-8B49-243EC1858FC3}" type="slidenum">
              <a:rPr lang="es-ES" altLang="es-ES" smtClean="0"/>
              <a:pPr/>
              <a:t>3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326435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0B07E-7893-421D-8B49-243EC1858FC3}" type="slidenum">
              <a:rPr lang="es-ES" altLang="es-ES" smtClean="0"/>
              <a:pPr/>
              <a:t>4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1962588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0B07E-7893-421D-8B49-243EC1858FC3}" type="slidenum">
              <a:rPr lang="es-ES" altLang="es-ES" smtClean="0"/>
              <a:pPr/>
              <a:t>5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1413910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0B07E-7893-421D-8B49-243EC1858FC3}" type="slidenum">
              <a:rPr lang="es-ES" altLang="es-ES" smtClean="0"/>
              <a:pPr/>
              <a:t>6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40772598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10 Rectángulo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0D657F-DE27-4189-8D44-C95E49DC2EB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22774894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83CA8-67D2-42B6-ADBA-413768A8F9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395214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10 Rectángulo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03913-6E8D-486C-B6BF-01B3A039E39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2863866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/>
        <p:txBody>
          <a:bodyPr lIns="0" tIns="0" r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/>
        <p:txBody>
          <a:bodyPr lIns="0" tIns="0" r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8778F00-8F0D-4ACD-8399-7F3BFEFF8294}" type="datetimeFigureOut">
              <a:rPr lang="en-US"/>
              <a:pPr>
                <a:defRPr/>
              </a:pPr>
              <a:t>3/15/2021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A45D8BC4-6F97-4EF6-BC08-1710FB7D565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266607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4B53C-D443-468D-AA18-7F8FD3EB961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296350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10 Rectángulo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5EBA2A-268E-4601-9B8C-D7DC5D4FE8EB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24631724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B298D-00B9-4E84-8B46-228A7A9A967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35046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B5328E-7D25-477C-A8C5-F197CF63DD3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3851142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958AB-EBD5-45A0-A8D1-194856618D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84320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F8F84-C82A-4CFD-8A18-3189C585CB9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137931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Rectángulo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10 Rectángulo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A6F10-F4B3-4E95-81E6-1D6BE2536E4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74191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Rectángulo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10 Rectángulo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1BB4941E-98CF-4CA7-A600-23E27305150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="" xmlns:p14="http://schemas.microsoft.com/office/powerpoint/2010/main" val="782368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053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n-US" altLang="es-E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</a:defRPr>
            </a:lvl1pPr>
          </a:lstStyle>
          <a:p>
            <a:fld id="{18890CF7-4FA1-4B87-8014-791795FCC759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11" r:id="rId1"/>
    <p:sldLayoutId id="2147485206" r:id="rId2"/>
    <p:sldLayoutId id="2147485212" r:id="rId3"/>
    <p:sldLayoutId id="2147485207" r:id="rId4"/>
    <p:sldLayoutId id="2147485208" r:id="rId5"/>
    <p:sldLayoutId id="2147485209" r:id="rId6"/>
    <p:sldLayoutId id="2147485213" r:id="rId7"/>
    <p:sldLayoutId id="2147485214" r:id="rId8"/>
    <p:sldLayoutId id="2147485215" r:id="rId9"/>
    <p:sldLayoutId id="2147485210" r:id="rId10"/>
    <p:sldLayoutId id="2147485216" r:id="rId11"/>
    <p:sldLayoutId id="214748521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rnd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dirty="0" smtClean="0">
                <a:solidFill>
                  <a:schemeClr val="accent1">
                    <a:satMod val="150000"/>
                  </a:schemeClr>
                </a:solidFill>
              </a:rPr>
              <a:t>FACULTAD DE EDUCACIÓN FILOSOFÍA Y ANTROPOLOGIA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16113"/>
            <a:ext cx="8077200" cy="1500187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s-E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es-ES" sz="3900" dirty="0" smtClean="0">
                <a:solidFill>
                  <a:schemeClr val="accent1">
                    <a:lumMod val="75000"/>
                  </a:schemeClr>
                </a:solidFill>
              </a:rPr>
              <a:t>PRÁCTICAS VOLUNTARIAS </a:t>
            </a:r>
            <a:r>
              <a:rPr lang="es-ES" sz="3900" dirty="0" smtClean="0">
                <a:solidFill>
                  <a:schemeClr val="accent1">
                    <a:lumMod val="75000"/>
                  </a:schemeClr>
                </a:solidFill>
              </a:rPr>
              <a:t>2021/2022</a:t>
            </a:r>
            <a:endParaRPr lang="es-ES" sz="3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es-ES" sz="3200" dirty="0" smtClean="0">
                <a:solidFill>
                  <a:schemeClr val="accent1">
                    <a:lumMod val="75000"/>
                  </a:schemeClr>
                </a:solidFill>
              </a:rPr>
              <a:t>GRADO EN FILOSOFÍA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s-ES" sz="3200" dirty="0" smtClean="0">
              <a:solidFill>
                <a:schemeClr val="bg1"/>
              </a:solidFill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492500" y="476250"/>
          <a:ext cx="1933575" cy="1057275"/>
        </p:xfrm>
        <a:graphic>
          <a:graphicData uri="http://schemas.openxmlformats.org/presentationml/2006/ole">
            <p:oleObj spid="_x0000_s1035" name="Imagen" r:id="rId4" imgW="1934384" imgH="1058005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cto 1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rnd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1">
                    <a:satMod val="150000"/>
                  </a:schemeClr>
                </a:solidFill>
              </a:rPr>
              <a:t>OBJETIVOS GENERALES</a:t>
            </a:r>
            <a:endParaRPr lang="es-ES" sz="44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9219" name="1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s-ES" dirty="0" smtClean="0"/>
              <a:t>Contribuir a la formación integral del alumnado complementando el aprendizaje teórico y práctico.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s-ES" dirty="0" smtClean="0"/>
              <a:t>Facilitar el conocimiento de la metodología de trabajo adecuada a la realidad profesional.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s-ES" dirty="0" smtClean="0"/>
              <a:t>Favorecer el desarrollo de competencias técnicas, metodológicas, personales y participativas.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s-ES" dirty="0" smtClean="0"/>
              <a:t>Obtener una experiencia práctica que facilite la inserción en el mercado de trabajo y mejore su </a:t>
            </a:r>
            <a:r>
              <a:rPr lang="es-ES" dirty="0" err="1" smtClean="0"/>
              <a:t>empleabilidad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rnd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1">
                    <a:satMod val="150000"/>
                  </a:schemeClr>
                </a:solidFill>
              </a:rPr>
              <a:t>CREDITAJE Y PERÍODO DE REALIZACIÓN</a:t>
            </a:r>
            <a:endParaRPr lang="es-ES" sz="4400" dirty="0">
              <a:solidFill>
                <a:schemeClr val="accent1">
                  <a:satMod val="150000"/>
                </a:schemeClr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39750" y="2420938"/>
          <a:ext cx="8208963" cy="2316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244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7137">
                <a:tc gridSpan="3"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GRADO</a:t>
                      </a:r>
                      <a:r>
                        <a:rPr lang="es-ES" sz="2400" baseline="0" dirty="0" smtClean="0"/>
                        <a:t> EN FILOSOFÍA</a:t>
                      </a:r>
                      <a:endParaRPr lang="es-ES" sz="2400" dirty="0"/>
                    </a:p>
                  </a:txBody>
                  <a:tcPr marL="91443" marR="91443" marT="45714" marB="4571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59025">
                <a:tc>
                  <a:txBody>
                    <a:bodyPr/>
                    <a:lstStyle/>
                    <a:p>
                      <a:pPr algn="ctr"/>
                      <a:endParaRPr lang="es-ES" sz="2400" dirty="0" smtClean="0"/>
                    </a:p>
                    <a:p>
                      <a:pPr algn="ctr"/>
                      <a:r>
                        <a:rPr lang="es-ES" sz="2400" dirty="0" smtClean="0"/>
                        <a:t>6 Créditos ECTS</a:t>
                      </a:r>
                      <a:r>
                        <a:rPr lang="es-ES" sz="2400" baseline="0" dirty="0" smtClean="0"/>
                        <a:t>= 150 horas</a:t>
                      </a:r>
                    </a:p>
                    <a:p>
                      <a:pPr algn="ctr"/>
                      <a:r>
                        <a:rPr lang="es-ES" sz="2000" baseline="0" dirty="0" smtClean="0"/>
                        <a:t>75 presenciales / 75 no presenciales</a:t>
                      </a:r>
                    </a:p>
                    <a:p>
                      <a:pPr algn="ctr"/>
                      <a:endParaRPr lang="es-ES" sz="2400" baseline="0" dirty="0" smtClean="0"/>
                    </a:p>
                    <a:p>
                      <a:pPr algn="ctr"/>
                      <a:endParaRPr lang="es-ES" sz="2400" baseline="0" dirty="0" smtClean="0"/>
                    </a:p>
                  </a:txBody>
                  <a:tcPr marL="91443" marR="91443" marT="45714" marB="4571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 smtClean="0"/>
                    </a:p>
                    <a:p>
                      <a:pPr algn="ctr"/>
                      <a:r>
                        <a:rPr lang="es-ES" sz="2400" dirty="0" smtClean="0"/>
                        <a:t>1</a:t>
                      </a:r>
                      <a:r>
                        <a:rPr lang="es-ES" sz="1400" dirty="0" smtClean="0"/>
                        <a:t>er</a:t>
                      </a:r>
                      <a:r>
                        <a:rPr lang="es-ES" sz="2400" baseline="0" dirty="0" smtClean="0"/>
                        <a:t> o 2º cuatrimestre</a:t>
                      </a:r>
                      <a:endParaRPr lang="es-ES" sz="2400" dirty="0"/>
                    </a:p>
                  </a:txBody>
                  <a:tcPr marL="91443" marR="91443" marT="45714" marB="4571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2400" dirty="0" smtClean="0"/>
                    </a:p>
                    <a:p>
                      <a:pPr algn="ctr"/>
                      <a:r>
                        <a:rPr lang="es-ES" sz="2400" dirty="0" smtClean="0"/>
                        <a:t>4º curso</a:t>
                      </a:r>
                      <a:endParaRPr lang="es-ES" sz="2400" dirty="0"/>
                    </a:p>
                  </a:txBody>
                  <a:tcPr marL="91443" marR="91443" marT="45714" marB="4571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cto 1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rnd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1">
                    <a:satMod val="150000"/>
                  </a:schemeClr>
                </a:solidFill>
              </a:rPr>
              <a:t>PREINSCRIPCIÓN</a:t>
            </a:r>
            <a:endParaRPr lang="es-ES" sz="44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2291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s-ES" altLang="es-ES" sz="2000" dirty="0" smtClean="0"/>
          </a:p>
          <a:p>
            <a:pPr eaLnBrk="1" hangingPunct="1"/>
            <a:endParaRPr lang="es-ES" altLang="es-ES" sz="2000" dirty="0" smtClean="0"/>
          </a:p>
          <a:p>
            <a:pPr eaLnBrk="1" hangingPunct="1"/>
            <a:r>
              <a:rPr lang="es-ES" altLang="es-ES" sz="2400" dirty="0" smtClean="0"/>
              <a:t>Fechas de preinscripción: </a:t>
            </a:r>
            <a:r>
              <a:rPr lang="es-ES" altLang="es-ES" sz="2400" b="1" dirty="0" smtClean="0">
                <a:solidFill>
                  <a:srgbClr val="FF0000"/>
                </a:solidFill>
              </a:rPr>
              <a:t>Del  </a:t>
            </a:r>
            <a:r>
              <a:rPr lang="es-ES" altLang="es-ES" sz="2400" b="1" dirty="0" smtClean="0">
                <a:solidFill>
                  <a:srgbClr val="FF0000"/>
                </a:solidFill>
              </a:rPr>
              <a:t>26 </a:t>
            </a:r>
            <a:r>
              <a:rPr lang="es-ES" altLang="es-ES" sz="2400" b="1" dirty="0" smtClean="0">
                <a:solidFill>
                  <a:srgbClr val="FF0000"/>
                </a:solidFill>
              </a:rPr>
              <a:t>de abril al </a:t>
            </a:r>
            <a:r>
              <a:rPr lang="es-ES" altLang="es-ES" sz="2400" b="1" dirty="0" smtClean="0">
                <a:solidFill>
                  <a:srgbClr val="FF0000"/>
                </a:solidFill>
              </a:rPr>
              <a:t>23de </a:t>
            </a:r>
            <a:r>
              <a:rPr lang="es-ES" altLang="es-ES" sz="2400" b="1" dirty="0" smtClean="0">
                <a:solidFill>
                  <a:srgbClr val="FF0000"/>
                </a:solidFill>
              </a:rPr>
              <a:t>mayo.</a:t>
            </a:r>
          </a:p>
          <a:p>
            <a:pPr eaLnBrk="1" hangingPunct="1"/>
            <a:r>
              <a:rPr lang="es-ES" altLang="es-ES" sz="2400" b="1" dirty="0" smtClean="0">
                <a:solidFill>
                  <a:srgbClr val="FF0000"/>
                </a:solidFill>
              </a:rPr>
              <a:t>Contactar con el coordinador de prácticas: Jonathan Lavilla.</a:t>
            </a:r>
          </a:p>
          <a:p>
            <a:pPr eaLnBrk="1" hangingPunct="1"/>
            <a:r>
              <a:rPr lang="es-ES" altLang="es-ES" sz="2400" b="1" dirty="0" err="1">
                <a:solidFill>
                  <a:srgbClr val="FF0000"/>
                </a:solidFill>
              </a:rPr>
              <a:t>j</a:t>
            </a:r>
            <a:r>
              <a:rPr lang="es-ES" altLang="es-ES" sz="2400" b="1" dirty="0" err="1" smtClean="0">
                <a:solidFill>
                  <a:srgbClr val="FF0000"/>
                </a:solidFill>
              </a:rPr>
              <a:t>onathan.lavilla@ehu.eus</a:t>
            </a:r>
            <a:r>
              <a:rPr lang="es-ES" altLang="es-ES" sz="2400" b="1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/>
            <a:endParaRPr lang="es-ES" altLang="es-ES" sz="2400" b="1" dirty="0">
              <a:solidFill>
                <a:srgbClr val="FF0000"/>
              </a:solidFill>
            </a:endParaRPr>
          </a:p>
          <a:p>
            <a:pPr eaLnBrk="1" hangingPunct="1"/>
            <a:endParaRPr lang="es-ES" altLang="es-ES" sz="2400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s-ES" altLang="es-ES" sz="2400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s-E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cto 1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rnd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1">
                    <a:satMod val="150000"/>
                  </a:schemeClr>
                </a:solidFill>
              </a:rPr>
              <a:t>MATRICULACIÓN</a:t>
            </a:r>
            <a:endParaRPr lang="es-ES" sz="44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3315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s-ES" altLang="es-ES" sz="2000" dirty="0" smtClean="0"/>
          </a:p>
          <a:p>
            <a:pPr eaLnBrk="1" hangingPunct="1"/>
            <a:endParaRPr lang="es-ES" altLang="es-ES" sz="2000" dirty="0" smtClean="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s-ES" altLang="es-ES" sz="2400" dirty="0" smtClean="0"/>
              <a:t>El alumnado que desee realizar prácticas voluntarias deberá matricular </a:t>
            </a:r>
            <a:r>
              <a:rPr lang="es-ES" altLang="es-ES" sz="2400" b="1" dirty="0" smtClean="0"/>
              <a:t>8 asignaturas optativas </a:t>
            </a:r>
            <a:r>
              <a:rPr lang="es-ES" altLang="es-ES" sz="2400" dirty="0" smtClean="0"/>
              <a:t>y una de ellas le será reconocida como prácticas voluntarias (6 créditos ECTS).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s-ES" altLang="es-ES" sz="2400" dirty="0" smtClean="0"/>
              <a:t>Las tasas de matrícula no serán devueltas</a:t>
            </a:r>
            <a:r>
              <a:rPr lang="es-ES" altLang="es-ES" sz="2400" dirty="0" smtClean="0"/>
              <a:t>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s-ES" altLang="es-ES" sz="2400" dirty="0" smtClean="0"/>
              <a:t>¿</a:t>
            </a:r>
            <a:r>
              <a:rPr lang="es-ES" altLang="es-ES" sz="2400" dirty="0" smtClean="0">
                <a:solidFill>
                  <a:srgbClr val="FF0000"/>
                </a:solidFill>
              </a:rPr>
              <a:t>Reconocimiento 25% poner?</a:t>
            </a:r>
            <a:endParaRPr lang="es-ES" altLang="es-ES" sz="2400" dirty="0" smtClean="0">
              <a:solidFill>
                <a:srgbClr val="FF0000"/>
              </a:solidFill>
            </a:endParaRPr>
          </a:p>
          <a:p>
            <a:pPr marL="119062" indent="0" eaLnBrk="1" hangingPunct="1">
              <a:buNone/>
            </a:pPr>
            <a:endParaRPr lang="es-ES" altLang="es-ES" sz="2400" dirty="0" smtClean="0"/>
          </a:p>
          <a:p>
            <a:pPr eaLnBrk="1" hangingPunct="1">
              <a:buFont typeface="Wingdings" panose="05000000000000000000" pitchFamily="2" charset="2"/>
              <a:buChar char="q"/>
            </a:pPr>
            <a:endParaRPr lang="es-ES" alt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cto 1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rnd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1">
                    <a:satMod val="150000"/>
                  </a:schemeClr>
                </a:solidFill>
              </a:rPr>
              <a:t>ELECCIÓN Y ADJUDICACIÓN DE CENTRO</a:t>
            </a:r>
            <a:endParaRPr lang="es-ES" sz="44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5363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s-ES" altLang="es-ES" sz="2000" dirty="0" smtClean="0"/>
          </a:p>
          <a:p>
            <a:pPr eaLnBrk="1" hangingPunct="1"/>
            <a:r>
              <a:rPr lang="es-ES" altLang="es-ES" sz="2400" dirty="0" smtClean="0"/>
              <a:t>La elección de centro se realizará al hacer la preinscripción. </a:t>
            </a:r>
          </a:p>
          <a:p>
            <a:pPr eaLnBrk="1" hangingPunct="1"/>
            <a:r>
              <a:rPr lang="es-ES" altLang="es-ES" sz="2400" dirty="0" smtClean="0"/>
              <a:t>En septiembre se contactará con las personas que hayan realizado la preinscripción para hacer la adjudicación vía GAUR.</a:t>
            </a:r>
          </a:p>
          <a:p>
            <a:pPr eaLnBrk="1" hangingPunct="1"/>
            <a:r>
              <a:rPr lang="es-ES" altLang="es-ES" sz="2400" dirty="0" smtClean="0"/>
              <a:t>La adjudicación, en caso de solicitar varias personas el mismo centro, se hará teniendo en cuenta el expediente académico. En última instancia se decidirá en la Comisión de prácticas.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ES" alt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cto 1"/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rnd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26549255"/>
              </p:ext>
            </p:extLst>
          </p:nvPr>
        </p:nvGraphicFramePr>
        <p:xfrm>
          <a:off x="611188" y="1916833"/>
          <a:ext cx="8137525" cy="47225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275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275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75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275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2750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61671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CENTRO</a:t>
                      </a:r>
                      <a:endParaRPr lang="es-ES" sz="1600" dirty="0"/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PLAZAS</a:t>
                      </a:r>
                      <a:endParaRPr lang="es-ES" sz="1600" dirty="0"/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IDIOMA</a:t>
                      </a:r>
                      <a:endParaRPr lang="es-ES" sz="1600" dirty="0"/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POBLACIÓN</a:t>
                      </a:r>
                      <a:endParaRPr lang="es-ES" sz="1600" dirty="0"/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CUATRIMESTRE</a:t>
                      </a:r>
                      <a:endParaRPr lang="es-ES" sz="1600" dirty="0"/>
                    </a:p>
                  </a:txBody>
                  <a:tcPr marL="78197" marR="78197" marT="41466" marB="41466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5192">
                <a:tc rowSpan="2">
                  <a:txBody>
                    <a:bodyPr/>
                    <a:lstStyle/>
                    <a:p>
                      <a:pPr marL="0"/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IKERTZE</a:t>
                      </a:r>
                      <a:endParaRPr lang="es-ES" sz="16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197" marR="78197" marT="41466" marB="41466"/>
                </a:tc>
                <a:tc rowSpan="2">
                  <a:txBody>
                    <a:bodyPr/>
                    <a:lstStyle/>
                    <a:p>
                      <a:pPr marL="0"/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sz="16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197" marR="78197" marT="41466" marB="41466"/>
                </a:tc>
                <a:tc rowSpan="2">
                  <a:txBody>
                    <a:bodyPr/>
                    <a:lstStyle/>
                    <a:p>
                      <a:pPr marL="0"/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EUSKERA</a:t>
                      </a:r>
                      <a:endParaRPr lang="es-ES" sz="16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197" marR="78197" marT="41466" marB="41466"/>
                </a:tc>
                <a:tc rowSpan="2">
                  <a:txBody>
                    <a:bodyPr/>
                    <a:lstStyle/>
                    <a:p>
                      <a:pPr marL="0"/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DONOSTIA</a:t>
                      </a:r>
                      <a:endParaRPr lang="es-ES" sz="16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6249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2007">
                <a:tc rowSpan="2"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Paliativos sin fronteras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 rowSpan="2"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 rowSpan="2"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ESPAÑOL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 rowSpan="2"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DONOSTIA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55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extLst>
                  <a:ext uri="{0D108BD9-81ED-4DB2-BD59-A6C34878D82A}">
                    <a16:rowId xmlns="" xmlns:a16="http://schemas.microsoft.com/office/drawing/2014/main" val="386608777"/>
                  </a:ext>
                </a:extLst>
              </a:tr>
              <a:tr h="601446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Festival</a:t>
                      </a:r>
                      <a:r>
                        <a:rPr lang="es-ES" sz="16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600" dirty="0" err="1" smtClean="0">
                          <a:solidFill>
                            <a:srgbClr val="FF0000"/>
                          </a:solidFill>
                        </a:rPr>
                        <a:t>Literaktum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EUSKERA</a:t>
                      </a:r>
                    </a:p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ESPAÑOL</a:t>
                      </a: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DONOSTIA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59209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Festival</a:t>
                      </a:r>
                      <a:r>
                        <a:rPr lang="es-ES" sz="1600" baseline="0" dirty="0" smtClean="0">
                          <a:solidFill>
                            <a:srgbClr val="FF0000"/>
                          </a:solidFill>
                        </a:rPr>
                        <a:t> de Cine y Derechos Humanos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EUSKERA</a:t>
                      </a:r>
                    </a:p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ESPAÑOL</a:t>
                      </a: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DONOSTIA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2007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ELHUYAR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EUSKERA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USURBIL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1 o 2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52424">
                <a:tc>
                  <a:txBody>
                    <a:bodyPr/>
                    <a:lstStyle/>
                    <a:p>
                      <a:r>
                        <a:rPr lang="es-ES" sz="1600" dirty="0" err="1" smtClean="0">
                          <a:solidFill>
                            <a:srgbClr val="FF0000"/>
                          </a:solidFill>
                        </a:rPr>
                        <a:t>Pentsatu</a:t>
                      </a:r>
                      <a:endParaRPr lang="es-ES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  <a:p>
                      <a:r>
                        <a:rPr lang="es-ES" sz="1600" dirty="0" err="1" smtClean="0">
                          <a:solidFill>
                            <a:srgbClr val="FF0000"/>
                          </a:solidFill>
                        </a:rPr>
                        <a:t>Olinpiadas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EUSKERA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DONOSTIA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½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8197" marR="78197" marT="41466" marB="41466"/>
                </a:tc>
                <a:extLst>
                  <a:ext uri="{0D108BD9-81ED-4DB2-BD59-A6C34878D82A}">
                    <a16:rowId xmlns="" xmlns:a16="http://schemas.microsoft.com/office/drawing/2014/main" val="354303936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3276600" y="692150"/>
            <a:ext cx="365918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sz="2800" dirty="0">
                <a:solidFill>
                  <a:schemeClr val="accent1">
                    <a:satMod val="150000"/>
                  </a:schemeClr>
                </a:solidFill>
                <a:latin typeface="Arial" charset="0"/>
              </a:rPr>
              <a:t>OFERTA DE PLAZAS</a:t>
            </a:r>
            <a:endParaRPr lang="es-ES" sz="28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ódulo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ódulo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1168</TotalTime>
  <Words>293</Words>
  <Application>Microsoft Office PowerPoint</Application>
  <PresentationFormat>Presentación en pantalla (4:3)</PresentationFormat>
  <Paragraphs>85</Paragraphs>
  <Slides>7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Módulo</vt:lpstr>
      <vt:lpstr>Imagen</vt:lpstr>
      <vt:lpstr>FACULTAD DE EDUCACIÓN FILOSOFÍA Y ANTROPOLOGIA</vt:lpstr>
      <vt:lpstr>OBJETIVOS GENERALES</vt:lpstr>
      <vt:lpstr>CREDITAJE Y PERÍODO DE REALIZACIÓN</vt:lpstr>
      <vt:lpstr>PREINSCRIPCIÓN</vt:lpstr>
      <vt:lpstr>MATRICULACIÓN</vt:lpstr>
      <vt:lpstr>ELECCIÓN Y ADJUDICACIÓN DE CENTRO</vt:lpstr>
      <vt:lpstr>Diapositiva 7</vt:lpstr>
    </vt:vector>
  </TitlesOfParts>
  <Company>PROSTECNISA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FILOSOFIA Y CIENCIAS DE LA EDUCACION</dc:title>
  <dc:creator>CCTV</dc:creator>
  <cp:lastModifiedBy>MertxeTorres</cp:lastModifiedBy>
  <cp:revision>180</cp:revision>
  <dcterms:created xsi:type="dcterms:W3CDTF">2006-03-24T11:33:03Z</dcterms:created>
  <dcterms:modified xsi:type="dcterms:W3CDTF">2021-03-15T13:48:29Z</dcterms:modified>
</cp:coreProperties>
</file>