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0693400" cy="7562850"/>
  <p:notesSz cx="10693400" cy="756285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F1F5"/>
    <a:srgbClr val="EDF6F9"/>
    <a:srgbClr val="E5F2F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54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D6623A-0950-4741-B0F9-AFD2A62AD3C3}" type="datetimeFigureOut">
              <a:rPr lang="es-ES" smtClean="0"/>
              <a:pPr/>
              <a:t>15/03/2021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66738"/>
            <a:ext cx="4010025" cy="2836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1069975" y="3592513"/>
            <a:ext cx="8553450" cy="340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1D1FAE-9F0B-40DF-BB1A-667D3242AFB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79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74839" y="348995"/>
            <a:ext cx="9144000" cy="857250"/>
          </a:xfrm>
          <a:custGeom>
            <a:avLst/>
            <a:gdLst/>
            <a:ahLst/>
            <a:cxnLst/>
            <a:rect l="l" t="t" r="r" b="b"/>
            <a:pathLst>
              <a:path w="9144000" h="857250">
                <a:moveTo>
                  <a:pt x="0" y="0"/>
                </a:moveTo>
                <a:lnTo>
                  <a:pt x="0" y="857250"/>
                </a:lnTo>
                <a:lnTo>
                  <a:pt x="9144000" y="857250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3"/>
            <a:ext cx="9624059" cy="12100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5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7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5" Type="http://schemas.openxmlformats.org/officeDocument/2006/relationships/hyperlink" Target="mailto:jonathan.lavilla@ehu.eus" TargetMode="External"/><Relationship Id="rId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4839" y="348995"/>
            <a:ext cx="9144000" cy="8572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74839" y="348995"/>
            <a:ext cx="9144000" cy="857250"/>
          </a:xfrm>
          <a:custGeom>
            <a:avLst/>
            <a:gdLst/>
            <a:ahLst/>
            <a:cxnLst/>
            <a:rect l="l" t="t" r="r" b="b"/>
            <a:pathLst>
              <a:path w="9144000" h="857250">
                <a:moveTo>
                  <a:pt x="0" y="0"/>
                </a:moveTo>
                <a:lnTo>
                  <a:pt x="0" y="857250"/>
                </a:lnTo>
                <a:lnTo>
                  <a:pt x="9144000" y="857250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1206246"/>
            <a:ext cx="9144000" cy="85725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4839" y="1206246"/>
            <a:ext cx="9144000" cy="857250"/>
          </a:xfrm>
          <a:custGeom>
            <a:avLst/>
            <a:gdLst/>
            <a:ahLst/>
            <a:cxnLst/>
            <a:rect l="l" t="t" r="r" b="b"/>
            <a:pathLst>
              <a:path w="9144000" h="857250">
                <a:moveTo>
                  <a:pt x="0" y="0"/>
                </a:moveTo>
                <a:lnTo>
                  <a:pt x="0" y="857250"/>
                </a:lnTo>
                <a:lnTo>
                  <a:pt x="9144000" y="857250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410341" y="1402080"/>
            <a:ext cx="1933955" cy="66141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74839" y="2063495"/>
            <a:ext cx="9144000" cy="85725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410341" y="2063495"/>
            <a:ext cx="1933955" cy="39547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74839" y="2920745"/>
            <a:ext cx="9144000" cy="85725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74839" y="291998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74839" y="3777996"/>
            <a:ext cx="9144000" cy="85725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74839" y="377723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555127" y="3813047"/>
            <a:ext cx="6154673" cy="82219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74839" y="4635246"/>
            <a:ext cx="9144000" cy="85725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74839" y="4634484"/>
            <a:ext cx="9144000" cy="850900"/>
          </a:xfrm>
          <a:custGeom>
            <a:avLst/>
            <a:gdLst/>
            <a:ahLst/>
            <a:cxnLst/>
            <a:rect l="l" t="t" r="r" b="b"/>
            <a:pathLst>
              <a:path w="9144000" h="850900">
                <a:moveTo>
                  <a:pt x="0" y="0"/>
                </a:moveTo>
                <a:lnTo>
                  <a:pt x="0" y="850392"/>
                </a:lnTo>
                <a:lnTo>
                  <a:pt x="9144000" y="85039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74839" y="5484876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3999" y="0"/>
                </a:lnTo>
              </a:path>
            </a:pathLst>
          </a:custGeom>
          <a:ln w="165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533791" y="4635246"/>
            <a:ext cx="6203441" cy="7315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74839" y="5492496"/>
            <a:ext cx="9143999" cy="85725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74839" y="5507354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3999" y="0"/>
                </a:lnTo>
              </a:path>
            </a:pathLst>
          </a:custGeom>
          <a:ln w="325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74839" y="6349746"/>
            <a:ext cx="9143999" cy="85725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420502" y="5872080"/>
            <a:ext cx="8042909" cy="10156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" dirty="0">
                <a:solidFill>
                  <a:srgbClr val="B48300"/>
                </a:solidFill>
                <a:latin typeface="Corbel"/>
                <a:cs typeface="Corbel"/>
              </a:rPr>
              <a:t>BORON</a:t>
            </a:r>
            <a:r>
              <a:rPr sz="3600" spc="-10" dirty="0">
                <a:solidFill>
                  <a:srgbClr val="B48300"/>
                </a:solidFill>
                <a:latin typeface="Corbel"/>
                <a:cs typeface="Corbel"/>
              </a:rPr>
              <a:t>D</a:t>
            </a:r>
            <a:r>
              <a:rPr sz="3600" spc="-190" dirty="0">
                <a:solidFill>
                  <a:srgbClr val="B48300"/>
                </a:solidFill>
                <a:latin typeface="Corbel"/>
                <a:cs typeface="Corbel"/>
              </a:rPr>
              <a:t>A</a:t>
            </a:r>
            <a:r>
              <a:rPr sz="3600" spc="-5" dirty="0">
                <a:solidFill>
                  <a:srgbClr val="B48300"/>
                </a:solidFill>
                <a:latin typeface="Corbel"/>
                <a:cs typeface="Corbel"/>
              </a:rPr>
              <a:t>TEZ</a:t>
            </a:r>
            <a:r>
              <a:rPr sz="3600" spc="-200" dirty="0">
                <a:solidFill>
                  <a:srgbClr val="B48300"/>
                </a:solidFill>
                <a:latin typeface="Corbel"/>
                <a:cs typeface="Corbel"/>
              </a:rPr>
              <a:t>K</a:t>
            </a:r>
            <a:r>
              <a:rPr sz="3600" dirty="0">
                <a:solidFill>
                  <a:srgbClr val="B48300"/>
                </a:solidFill>
                <a:latin typeface="Corbel"/>
                <a:cs typeface="Corbel"/>
              </a:rPr>
              <a:t>O</a:t>
            </a:r>
            <a:r>
              <a:rPr sz="3600" spc="-5" dirty="0">
                <a:solidFill>
                  <a:srgbClr val="B48300"/>
                </a:solidFill>
                <a:latin typeface="Corbel"/>
                <a:cs typeface="Corbel"/>
              </a:rPr>
              <a:t> PRAKTIKA</a:t>
            </a:r>
            <a:r>
              <a:rPr sz="3600" dirty="0">
                <a:solidFill>
                  <a:srgbClr val="B48300"/>
                </a:solidFill>
                <a:latin typeface="Corbel"/>
                <a:cs typeface="Corbel"/>
              </a:rPr>
              <a:t>K</a:t>
            </a:r>
            <a:r>
              <a:rPr sz="3600" spc="5" dirty="0">
                <a:solidFill>
                  <a:srgbClr val="B48300"/>
                </a:solidFill>
                <a:latin typeface="Corbel"/>
                <a:cs typeface="Corbel"/>
              </a:rPr>
              <a:t> </a:t>
            </a:r>
            <a:r>
              <a:rPr sz="3600" spc="-95" dirty="0" smtClean="0">
                <a:solidFill>
                  <a:srgbClr val="B48300"/>
                </a:solidFill>
                <a:latin typeface="Corbel"/>
                <a:cs typeface="Corbel"/>
              </a:rPr>
              <a:t>2</a:t>
            </a:r>
            <a:r>
              <a:rPr sz="3600" spc="-20" dirty="0" smtClean="0">
                <a:solidFill>
                  <a:srgbClr val="B48300"/>
                </a:solidFill>
                <a:latin typeface="Corbel"/>
                <a:cs typeface="Corbel"/>
              </a:rPr>
              <a:t>0</a:t>
            </a:r>
            <a:r>
              <a:rPr lang="es-ES" sz="3600" spc="-95" dirty="0" smtClean="0">
                <a:solidFill>
                  <a:srgbClr val="B48300"/>
                </a:solidFill>
                <a:latin typeface="Corbel"/>
                <a:cs typeface="Corbel"/>
              </a:rPr>
              <a:t>20</a:t>
            </a:r>
            <a:r>
              <a:rPr sz="3600" dirty="0" smtClean="0">
                <a:solidFill>
                  <a:srgbClr val="B48300"/>
                </a:solidFill>
                <a:latin typeface="Corbel"/>
                <a:cs typeface="Corbel"/>
              </a:rPr>
              <a:t>–</a:t>
            </a:r>
            <a:r>
              <a:rPr sz="3600" spc="10" dirty="0" smtClean="0">
                <a:solidFill>
                  <a:srgbClr val="B48300"/>
                </a:solidFill>
                <a:latin typeface="Corbel"/>
                <a:cs typeface="Corbel"/>
              </a:rPr>
              <a:t> </a:t>
            </a:r>
            <a:r>
              <a:rPr sz="3600" spc="-95" dirty="0" smtClean="0">
                <a:solidFill>
                  <a:srgbClr val="B48300"/>
                </a:solidFill>
                <a:latin typeface="Corbel"/>
                <a:cs typeface="Corbel"/>
              </a:rPr>
              <a:t>2</a:t>
            </a:r>
            <a:r>
              <a:rPr sz="3600" spc="-20" dirty="0" smtClean="0">
                <a:solidFill>
                  <a:srgbClr val="B48300"/>
                </a:solidFill>
                <a:latin typeface="Corbel"/>
                <a:cs typeface="Corbel"/>
              </a:rPr>
              <a:t>0</a:t>
            </a:r>
            <a:r>
              <a:rPr lang="es-ES" sz="3600" spc="-5" dirty="0" smtClean="0">
                <a:solidFill>
                  <a:srgbClr val="B48300"/>
                </a:solidFill>
                <a:latin typeface="Corbel"/>
                <a:cs typeface="Corbel"/>
              </a:rPr>
              <a:t>21</a:t>
            </a:r>
            <a:endParaRPr sz="3600" dirty="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3000" spc="-5" dirty="0">
                <a:solidFill>
                  <a:srgbClr val="B48300"/>
                </a:solidFill>
                <a:latin typeface="Corbel"/>
                <a:cs typeface="Corbel"/>
              </a:rPr>
              <a:t>FI</a:t>
            </a:r>
            <a:r>
              <a:rPr sz="3000" spc="-140" dirty="0">
                <a:solidFill>
                  <a:srgbClr val="B48300"/>
                </a:solidFill>
                <a:latin typeface="Corbel"/>
                <a:cs typeface="Corbel"/>
              </a:rPr>
              <a:t>L</a:t>
            </a:r>
            <a:r>
              <a:rPr sz="3000" spc="-5" dirty="0">
                <a:solidFill>
                  <a:srgbClr val="B48300"/>
                </a:solidFill>
                <a:latin typeface="Corbel"/>
                <a:cs typeface="Corbel"/>
              </a:rPr>
              <a:t>O</a:t>
            </a:r>
            <a:r>
              <a:rPr sz="3000" dirty="0">
                <a:solidFill>
                  <a:srgbClr val="B48300"/>
                </a:solidFill>
                <a:latin typeface="Corbel"/>
                <a:cs typeface="Corbel"/>
              </a:rPr>
              <a:t>SOFI</a:t>
            </a:r>
            <a:r>
              <a:rPr sz="3000" spc="-5" dirty="0">
                <a:solidFill>
                  <a:srgbClr val="B48300"/>
                </a:solidFill>
                <a:latin typeface="Corbel"/>
                <a:cs typeface="Corbel"/>
              </a:rPr>
              <a:t>A</a:t>
            </a:r>
            <a:r>
              <a:rPr sz="3000" spc="-175" dirty="0">
                <a:solidFill>
                  <a:srgbClr val="B48300"/>
                </a:solidFill>
                <a:latin typeface="Corbel"/>
                <a:cs typeface="Corbel"/>
              </a:rPr>
              <a:t>K</a:t>
            </a:r>
            <a:r>
              <a:rPr sz="3000" dirty="0">
                <a:solidFill>
                  <a:srgbClr val="B48300"/>
                </a:solidFill>
                <a:latin typeface="Corbel"/>
                <a:cs typeface="Corbel"/>
              </a:rPr>
              <a:t>O</a:t>
            </a:r>
            <a:r>
              <a:rPr sz="3000" spc="-140" dirty="0">
                <a:solidFill>
                  <a:srgbClr val="B48300"/>
                </a:solidFill>
                <a:latin typeface="Corbel"/>
                <a:cs typeface="Corbel"/>
              </a:rPr>
              <a:t> </a:t>
            </a:r>
            <a:r>
              <a:rPr sz="3000" spc="-5" dirty="0">
                <a:solidFill>
                  <a:srgbClr val="B48300"/>
                </a:solidFill>
                <a:latin typeface="Corbel"/>
                <a:cs typeface="Corbel"/>
              </a:rPr>
              <a:t>GRADUA</a:t>
            </a:r>
            <a:endParaRPr sz="3000" dirty="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36761" y="922782"/>
            <a:ext cx="5888735" cy="2834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74839" y="1206246"/>
            <a:ext cx="9144000" cy="577215"/>
          </a:xfrm>
          <a:custGeom>
            <a:avLst/>
            <a:gdLst/>
            <a:ahLst/>
            <a:cxnLst/>
            <a:rect l="l" t="t" r="r" b="b"/>
            <a:pathLst>
              <a:path w="9144000" h="577214">
                <a:moveTo>
                  <a:pt x="0" y="0"/>
                </a:moveTo>
                <a:lnTo>
                  <a:pt x="0" y="576834"/>
                </a:lnTo>
                <a:lnTo>
                  <a:pt x="9144000" y="576833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36761" y="1206246"/>
            <a:ext cx="5900165" cy="13792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4839" y="291998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74839" y="377723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393070" y="2231872"/>
            <a:ext cx="7952105" cy="4382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marR="174625" indent="-320040">
              <a:lnSpc>
                <a:spcPts val="3460"/>
              </a:lnSpc>
              <a:buClr>
                <a:srgbClr val="F0AD00"/>
              </a:buClr>
              <a:buSzPct val="79687"/>
              <a:buFont typeface="Wingdings 2"/>
              <a:buChar char=""/>
              <a:tabLst>
                <a:tab pos="332740" algn="l"/>
              </a:tabLst>
            </a:pPr>
            <a:r>
              <a:rPr sz="3200" spc="-15" dirty="0">
                <a:latin typeface="Corbel"/>
                <a:cs typeface="Corbel"/>
              </a:rPr>
              <a:t>Ikasleen </a:t>
            </a:r>
            <a:r>
              <a:rPr sz="3200" spc="-20" dirty="0">
                <a:latin typeface="Corbel"/>
                <a:cs typeface="Corbel"/>
              </a:rPr>
              <a:t>oso</a:t>
            </a:r>
            <a:r>
              <a:rPr sz="3200" spc="-15" dirty="0">
                <a:latin typeface="Corbel"/>
                <a:cs typeface="Corbel"/>
              </a:rPr>
              <a:t>‐oso</a:t>
            </a:r>
            <a:r>
              <a:rPr sz="3200" spc="-80" dirty="0">
                <a:latin typeface="Corbel"/>
                <a:cs typeface="Corbel"/>
              </a:rPr>
              <a:t>k</a:t>
            </a:r>
            <a:r>
              <a:rPr sz="3200" spc="-20" dirty="0">
                <a:latin typeface="Corbel"/>
                <a:cs typeface="Corbel"/>
              </a:rPr>
              <a:t>o</a:t>
            </a:r>
            <a:r>
              <a:rPr sz="3200" spc="25" dirty="0">
                <a:latin typeface="Corbel"/>
                <a:cs typeface="Corbel"/>
              </a:rPr>
              <a:t> </a:t>
            </a:r>
            <a:r>
              <a:rPr sz="3200" spc="-15" dirty="0">
                <a:latin typeface="Corbel"/>
                <a:cs typeface="Corbel"/>
              </a:rPr>
              <a:t>prestakuntza</a:t>
            </a:r>
            <a:r>
              <a:rPr sz="3200" spc="10" dirty="0">
                <a:latin typeface="Corbel"/>
                <a:cs typeface="Corbel"/>
              </a:rPr>
              <a:t> </a:t>
            </a:r>
            <a:r>
              <a:rPr sz="3200" spc="-15" dirty="0">
                <a:latin typeface="Corbel"/>
                <a:cs typeface="Corbel"/>
              </a:rPr>
              <a:t>bultzatzea, haien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spc="-15" dirty="0">
                <a:latin typeface="Corbel"/>
                <a:cs typeface="Corbel"/>
              </a:rPr>
              <a:t>ikaskuntza</a:t>
            </a:r>
            <a:r>
              <a:rPr sz="3200" spc="15" dirty="0">
                <a:latin typeface="Corbel"/>
                <a:cs typeface="Corbel"/>
              </a:rPr>
              <a:t> </a:t>
            </a:r>
            <a:r>
              <a:rPr sz="3200" spc="-15" dirty="0">
                <a:latin typeface="Corbel"/>
                <a:cs typeface="Corbel"/>
              </a:rPr>
              <a:t>teori</a:t>
            </a:r>
            <a:r>
              <a:rPr sz="3200" spc="-80" dirty="0">
                <a:latin typeface="Corbel"/>
                <a:cs typeface="Corbel"/>
              </a:rPr>
              <a:t>k</a:t>
            </a:r>
            <a:r>
              <a:rPr sz="3200" spc="-20" dirty="0">
                <a:latin typeface="Corbel"/>
                <a:cs typeface="Corbel"/>
              </a:rPr>
              <a:t>o</a:t>
            </a:r>
            <a:r>
              <a:rPr sz="3200" spc="10" dirty="0">
                <a:latin typeface="Corbel"/>
                <a:cs typeface="Corbel"/>
              </a:rPr>
              <a:t> </a:t>
            </a:r>
            <a:r>
              <a:rPr sz="3200" spc="-15" dirty="0">
                <a:latin typeface="Corbel"/>
                <a:cs typeface="Corbel"/>
              </a:rPr>
              <a:t>eta prakti</a:t>
            </a:r>
            <a:r>
              <a:rPr sz="3200" spc="-85" dirty="0">
                <a:latin typeface="Corbel"/>
                <a:cs typeface="Corbel"/>
              </a:rPr>
              <a:t>k</a:t>
            </a:r>
            <a:r>
              <a:rPr sz="3200" spc="-25" dirty="0">
                <a:latin typeface="Corbel"/>
                <a:cs typeface="Corbel"/>
              </a:rPr>
              <a:t>o</a:t>
            </a:r>
            <a:r>
              <a:rPr sz="3200" spc="-20" dirty="0">
                <a:latin typeface="Corbel"/>
                <a:cs typeface="Corbel"/>
              </a:rPr>
              <a:t>a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spc="-20" dirty="0">
                <a:latin typeface="Corbel"/>
                <a:cs typeface="Corbel"/>
              </a:rPr>
              <a:t>osatuta.</a:t>
            </a:r>
            <a:endParaRPr sz="3200">
              <a:latin typeface="Corbel"/>
              <a:cs typeface="Corbel"/>
            </a:endParaRPr>
          </a:p>
          <a:p>
            <a:pPr marL="332740" marR="858519" indent="-320040">
              <a:lnSpc>
                <a:spcPts val="3460"/>
              </a:lnSpc>
              <a:buClr>
                <a:srgbClr val="F0AD00"/>
              </a:buClr>
              <a:buSzPct val="79687"/>
              <a:buFont typeface="Wingdings 2"/>
              <a:buChar char=""/>
              <a:tabLst>
                <a:tab pos="332740" algn="l"/>
              </a:tabLst>
            </a:pPr>
            <a:r>
              <a:rPr sz="3200" spc="-25" dirty="0">
                <a:latin typeface="Corbel"/>
                <a:cs typeface="Corbel"/>
              </a:rPr>
              <a:t>L</a:t>
            </a:r>
            <a:r>
              <a:rPr sz="3200" spc="-15" dirty="0">
                <a:latin typeface="Corbel"/>
                <a:cs typeface="Corbel"/>
              </a:rPr>
              <a:t>anbid</a:t>
            </a:r>
            <a:r>
              <a:rPr sz="3200" spc="-30" dirty="0">
                <a:latin typeface="Corbel"/>
                <a:cs typeface="Corbel"/>
              </a:rPr>
              <a:t>e</a:t>
            </a:r>
            <a:r>
              <a:rPr sz="3200" spc="-20" dirty="0">
                <a:latin typeface="Corbel"/>
                <a:cs typeface="Corbel"/>
              </a:rPr>
              <a:t>‐</a:t>
            </a:r>
            <a:r>
              <a:rPr sz="3200" spc="-15" dirty="0">
                <a:latin typeface="Corbel"/>
                <a:cs typeface="Corbel"/>
              </a:rPr>
              <a:t>errealitatera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spc="-15" dirty="0">
                <a:latin typeface="Corbel"/>
                <a:cs typeface="Corbel"/>
              </a:rPr>
              <a:t>egokitzen</a:t>
            </a:r>
            <a:r>
              <a:rPr sz="3200" spc="-5" dirty="0">
                <a:latin typeface="Corbel"/>
                <a:cs typeface="Corbel"/>
              </a:rPr>
              <a:t> </a:t>
            </a:r>
            <a:r>
              <a:rPr sz="3200" spc="-20" dirty="0">
                <a:latin typeface="Corbel"/>
                <a:cs typeface="Corbel"/>
              </a:rPr>
              <a:t>den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spc="-15" dirty="0">
                <a:latin typeface="Corbel"/>
                <a:cs typeface="Corbel"/>
              </a:rPr>
              <a:t>la</a:t>
            </a:r>
            <a:r>
              <a:rPr sz="3200" spc="-25" dirty="0">
                <a:latin typeface="Corbel"/>
                <a:cs typeface="Corbel"/>
              </a:rPr>
              <a:t>n</a:t>
            </a:r>
            <a:r>
              <a:rPr sz="3200" spc="-15" dirty="0">
                <a:latin typeface="Corbel"/>
                <a:cs typeface="Corbel"/>
              </a:rPr>
              <a:t>‐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spc="-20" dirty="0">
                <a:latin typeface="Corbel"/>
                <a:cs typeface="Corbel"/>
              </a:rPr>
              <a:t>metodologia ezagutzen</a:t>
            </a:r>
            <a:r>
              <a:rPr sz="3200" spc="-5" dirty="0">
                <a:latin typeface="Corbel"/>
                <a:cs typeface="Corbel"/>
              </a:rPr>
              <a:t> </a:t>
            </a:r>
            <a:r>
              <a:rPr sz="3200" spc="-15" dirty="0">
                <a:latin typeface="Corbel"/>
                <a:cs typeface="Corbel"/>
              </a:rPr>
              <a:t>laguntzea.</a:t>
            </a:r>
            <a:endParaRPr sz="3200">
              <a:latin typeface="Corbel"/>
              <a:cs typeface="Corbel"/>
            </a:endParaRPr>
          </a:p>
          <a:p>
            <a:pPr marL="332740" marR="5080" indent="-320040">
              <a:lnSpc>
                <a:spcPts val="3460"/>
              </a:lnSpc>
              <a:buClr>
                <a:srgbClr val="F0AD00"/>
              </a:buClr>
              <a:buSzPct val="79687"/>
              <a:buFont typeface="Wingdings 2"/>
              <a:buChar char=""/>
              <a:tabLst>
                <a:tab pos="332740" algn="l"/>
              </a:tabLst>
            </a:pPr>
            <a:r>
              <a:rPr sz="3200" spc="-15" dirty="0">
                <a:latin typeface="Corbel"/>
                <a:cs typeface="Corbel"/>
              </a:rPr>
              <a:t>Gaitasun </a:t>
            </a:r>
            <a:r>
              <a:rPr sz="3200" spc="-20" dirty="0">
                <a:latin typeface="Corbel"/>
                <a:cs typeface="Corbel"/>
              </a:rPr>
              <a:t>tekni</a:t>
            </a:r>
            <a:r>
              <a:rPr sz="3200" spc="-80" dirty="0">
                <a:latin typeface="Corbel"/>
                <a:cs typeface="Corbel"/>
              </a:rPr>
              <a:t>k</a:t>
            </a:r>
            <a:r>
              <a:rPr sz="3200" spc="-25" dirty="0">
                <a:latin typeface="Corbel"/>
                <a:cs typeface="Corbel"/>
              </a:rPr>
              <a:t>o</a:t>
            </a:r>
            <a:r>
              <a:rPr sz="3200" spc="-10" dirty="0">
                <a:latin typeface="Corbel"/>
                <a:cs typeface="Corbel"/>
              </a:rPr>
              <a:t>,</a:t>
            </a:r>
            <a:r>
              <a:rPr sz="3200" spc="20" dirty="0">
                <a:latin typeface="Corbel"/>
                <a:cs typeface="Corbel"/>
              </a:rPr>
              <a:t> </a:t>
            </a:r>
            <a:r>
              <a:rPr sz="3200" spc="-20" dirty="0">
                <a:latin typeface="Corbel"/>
                <a:cs typeface="Corbel"/>
              </a:rPr>
              <a:t>metodologi</a:t>
            </a:r>
            <a:r>
              <a:rPr sz="3200" spc="-95" dirty="0">
                <a:latin typeface="Corbel"/>
                <a:cs typeface="Corbel"/>
              </a:rPr>
              <a:t>k</a:t>
            </a:r>
            <a:r>
              <a:rPr sz="3200" spc="-30" dirty="0">
                <a:latin typeface="Corbel"/>
                <a:cs typeface="Corbel"/>
              </a:rPr>
              <a:t>o</a:t>
            </a:r>
            <a:r>
              <a:rPr sz="3200" spc="-10" dirty="0">
                <a:latin typeface="Corbel"/>
                <a:cs typeface="Corbel"/>
              </a:rPr>
              <a:t>,</a:t>
            </a:r>
            <a:r>
              <a:rPr sz="3200" spc="20" dirty="0">
                <a:latin typeface="Corbel"/>
                <a:cs typeface="Corbel"/>
              </a:rPr>
              <a:t> </a:t>
            </a:r>
            <a:r>
              <a:rPr sz="3200" spc="-15" dirty="0">
                <a:latin typeface="Corbel"/>
                <a:cs typeface="Corbel"/>
              </a:rPr>
              <a:t>pertsonal eta partaidetza</a:t>
            </a:r>
            <a:r>
              <a:rPr sz="3200" spc="-90" dirty="0">
                <a:latin typeface="Corbel"/>
                <a:cs typeface="Corbel"/>
              </a:rPr>
              <a:t>k</a:t>
            </a:r>
            <a:r>
              <a:rPr sz="3200" spc="-25" dirty="0">
                <a:latin typeface="Corbel"/>
                <a:cs typeface="Corbel"/>
              </a:rPr>
              <a:t>oa</a:t>
            </a:r>
            <a:r>
              <a:rPr sz="3200" spc="-20" dirty="0">
                <a:latin typeface="Corbel"/>
                <a:cs typeface="Corbel"/>
              </a:rPr>
              <a:t>k</a:t>
            </a:r>
            <a:r>
              <a:rPr sz="3200" spc="-5" dirty="0">
                <a:latin typeface="Corbel"/>
                <a:cs typeface="Corbel"/>
              </a:rPr>
              <a:t> </a:t>
            </a:r>
            <a:r>
              <a:rPr sz="3200" spc="-15" dirty="0">
                <a:latin typeface="Corbel"/>
                <a:cs typeface="Corbel"/>
              </a:rPr>
              <a:t>gara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spc="-15" dirty="0">
                <a:latin typeface="Corbel"/>
                <a:cs typeface="Corbel"/>
              </a:rPr>
              <a:t>ditzaten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spc="-15" dirty="0">
                <a:latin typeface="Corbel"/>
                <a:cs typeface="Corbel"/>
              </a:rPr>
              <a:t>bultzatzea.</a:t>
            </a:r>
            <a:endParaRPr sz="3200">
              <a:latin typeface="Corbel"/>
              <a:cs typeface="Corbel"/>
            </a:endParaRPr>
          </a:p>
          <a:p>
            <a:pPr marL="332740" marR="438150" indent="-320040">
              <a:lnSpc>
                <a:spcPts val="3460"/>
              </a:lnSpc>
              <a:buClr>
                <a:srgbClr val="F0AD00"/>
              </a:buClr>
              <a:buSzPct val="79687"/>
              <a:buFont typeface="Wingdings 2"/>
              <a:buChar char=""/>
              <a:tabLst>
                <a:tab pos="332740" algn="l"/>
              </a:tabLst>
            </a:pPr>
            <a:r>
              <a:rPr sz="3200" spc="-15" dirty="0">
                <a:latin typeface="Corbel"/>
                <a:cs typeface="Corbel"/>
              </a:rPr>
              <a:t>Ikasleek</a:t>
            </a:r>
            <a:r>
              <a:rPr sz="3200" spc="-5" dirty="0">
                <a:latin typeface="Corbel"/>
                <a:cs typeface="Corbel"/>
              </a:rPr>
              <a:t> </a:t>
            </a:r>
            <a:r>
              <a:rPr sz="3200" spc="-15" dirty="0">
                <a:latin typeface="Corbel"/>
                <a:cs typeface="Corbel"/>
              </a:rPr>
              <a:t>esperientzia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spc="-15" dirty="0">
                <a:latin typeface="Corbel"/>
                <a:cs typeface="Corbel"/>
              </a:rPr>
              <a:t>prakti</a:t>
            </a:r>
            <a:r>
              <a:rPr sz="3200" spc="-85" dirty="0">
                <a:latin typeface="Corbel"/>
                <a:cs typeface="Corbel"/>
              </a:rPr>
              <a:t>k</a:t>
            </a:r>
            <a:r>
              <a:rPr sz="3200" spc="-25" dirty="0">
                <a:latin typeface="Corbel"/>
                <a:cs typeface="Corbel"/>
              </a:rPr>
              <a:t>o</a:t>
            </a:r>
            <a:r>
              <a:rPr sz="3200" spc="-20" dirty="0">
                <a:latin typeface="Corbel"/>
                <a:cs typeface="Corbel"/>
              </a:rPr>
              <a:t>a</a:t>
            </a:r>
            <a:r>
              <a:rPr sz="3200" spc="10" dirty="0">
                <a:latin typeface="Corbel"/>
                <a:cs typeface="Corbel"/>
              </a:rPr>
              <a:t> </a:t>
            </a:r>
            <a:r>
              <a:rPr sz="3200" spc="-15" dirty="0">
                <a:latin typeface="Corbel"/>
                <a:cs typeface="Corbel"/>
              </a:rPr>
              <a:t>eskuratze</a:t>
            </a:r>
            <a:r>
              <a:rPr sz="3200" spc="-35" dirty="0">
                <a:latin typeface="Corbel"/>
                <a:cs typeface="Corbel"/>
              </a:rPr>
              <a:t>a</a:t>
            </a:r>
            <a:r>
              <a:rPr sz="3200" spc="-10" dirty="0">
                <a:latin typeface="Corbel"/>
                <a:cs typeface="Corbel"/>
              </a:rPr>
              <a:t>, la</a:t>
            </a:r>
            <a:r>
              <a:rPr sz="3200" spc="-25" dirty="0">
                <a:latin typeface="Corbel"/>
                <a:cs typeface="Corbel"/>
              </a:rPr>
              <a:t>n</a:t>
            </a:r>
            <a:r>
              <a:rPr sz="3200" spc="-20" dirty="0">
                <a:latin typeface="Corbel"/>
                <a:cs typeface="Corbel"/>
              </a:rPr>
              <a:t>‐merkatuan sartzen</a:t>
            </a:r>
            <a:r>
              <a:rPr sz="3200" spc="20" dirty="0">
                <a:latin typeface="Corbel"/>
                <a:cs typeface="Corbel"/>
              </a:rPr>
              <a:t> </a:t>
            </a:r>
            <a:r>
              <a:rPr sz="3200" spc="-15" dirty="0">
                <a:latin typeface="Corbel"/>
                <a:cs typeface="Corbel"/>
              </a:rPr>
              <a:t>eta </a:t>
            </a:r>
            <a:r>
              <a:rPr sz="3200" spc="-20" dirty="0">
                <a:latin typeface="Corbel"/>
                <a:cs typeface="Corbel"/>
              </a:rPr>
              <a:t>beren</a:t>
            </a:r>
            <a:r>
              <a:rPr sz="3200" spc="-15" dirty="0">
                <a:latin typeface="Corbel"/>
                <a:cs typeface="Corbel"/>
              </a:rPr>
              <a:t> enplegagarritasuna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hobetze</a:t>
            </a:r>
            <a:r>
              <a:rPr sz="3200" spc="-20" dirty="0">
                <a:latin typeface="Corbel"/>
                <a:cs typeface="Corbel"/>
              </a:rPr>
              <a:t>n</a:t>
            </a:r>
            <a:r>
              <a:rPr sz="3200" spc="5" dirty="0">
                <a:latin typeface="Corbel"/>
                <a:cs typeface="Corbel"/>
              </a:rPr>
              <a:t> </a:t>
            </a:r>
            <a:r>
              <a:rPr sz="3200" spc="-15" dirty="0">
                <a:latin typeface="Corbel"/>
                <a:cs typeface="Corbel"/>
              </a:rPr>
              <a:t>laguntze</a:t>
            </a:r>
            <a:r>
              <a:rPr sz="3200" spc="-85" dirty="0">
                <a:latin typeface="Corbel"/>
                <a:cs typeface="Corbel"/>
              </a:rPr>
              <a:t>k</a:t>
            </a:r>
            <a:r>
              <a:rPr sz="3200" spc="-25" dirty="0">
                <a:latin typeface="Corbel"/>
                <a:cs typeface="Corbel"/>
              </a:rPr>
              <a:t>o</a:t>
            </a:r>
            <a:r>
              <a:rPr sz="3200" spc="-10" dirty="0">
                <a:latin typeface="Corbel"/>
                <a:cs typeface="Corbel"/>
              </a:rPr>
              <a:t>.</a:t>
            </a:r>
            <a:endParaRPr sz="32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48191" y="930402"/>
            <a:ext cx="5863590" cy="2758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74839" y="1206246"/>
            <a:ext cx="9144000" cy="577215"/>
          </a:xfrm>
          <a:custGeom>
            <a:avLst/>
            <a:gdLst/>
            <a:ahLst/>
            <a:cxnLst/>
            <a:rect l="l" t="t" r="r" b="b"/>
            <a:pathLst>
              <a:path w="9144000" h="577214">
                <a:moveTo>
                  <a:pt x="0" y="0"/>
                </a:moveTo>
                <a:lnTo>
                  <a:pt x="0" y="576834"/>
                </a:lnTo>
                <a:lnTo>
                  <a:pt x="9144000" y="576833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48191" y="1206246"/>
            <a:ext cx="5877305" cy="1341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307985" y="2770632"/>
          <a:ext cx="8208262" cy="27351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81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2437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957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marL="2536190">
                        <a:lnSpc>
                          <a:spcPct val="100000"/>
                        </a:lnSpc>
                      </a:pPr>
                      <a:r>
                        <a:rPr sz="2400" b="1" spc="-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FI</a:t>
                      </a:r>
                      <a:r>
                        <a:rPr sz="2400" b="1" spc="-9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L</a:t>
                      </a:r>
                      <a:r>
                        <a:rPr sz="2400" b="1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O</a:t>
                      </a:r>
                      <a:r>
                        <a:rPr sz="2400" b="1" spc="-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SOFIA</a:t>
                      </a:r>
                      <a:r>
                        <a:rPr sz="2400" b="1" spc="-12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K</a:t>
                      </a:r>
                      <a:r>
                        <a:rPr sz="2400" b="1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O</a:t>
                      </a:r>
                      <a:r>
                        <a:rPr sz="2400" b="1" spc="-9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2400" b="1" spc="-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GRADUA</a:t>
                      </a:r>
                      <a:endParaRPr sz="2400">
                        <a:latin typeface="Corbel"/>
                        <a:cs typeface="Corbel"/>
                      </a:endParaRPr>
                    </a:p>
                  </a:txBody>
                  <a:tcPr marL="0" marR="0" marT="0" marB="0">
                    <a:lnB w="39370">
                      <a:solidFill>
                        <a:srgbClr val="FFFFFF"/>
                      </a:solidFill>
                      <a:prstDash val="solid"/>
                    </a:lnB>
                    <a:solidFill>
                      <a:srgbClr val="3792A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277999">
                <a:tc>
                  <a:txBody>
                    <a:bodyPr/>
                    <a:lstStyle/>
                    <a:p>
                      <a:pPr marL="169545" marR="154940" indent="175260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orbel"/>
                          <a:cs typeface="Corbel"/>
                        </a:rPr>
                        <a:t>6</a:t>
                      </a:r>
                      <a:r>
                        <a:rPr sz="2400" spc="-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2400" dirty="0">
                          <a:latin typeface="Corbel"/>
                          <a:cs typeface="Corbel"/>
                        </a:rPr>
                        <a:t>Kr</a:t>
                      </a:r>
                      <a:r>
                        <a:rPr sz="2400" spc="-5" dirty="0">
                          <a:latin typeface="Corbel"/>
                          <a:cs typeface="Corbel"/>
                        </a:rPr>
                        <a:t>e</a:t>
                      </a:r>
                      <a:r>
                        <a:rPr sz="2400" dirty="0">
                          <a:latin typeface="Corbel"/>
                          <a:cs typeface="Corbel"/>
                        </a:rPr>
                        <a:t>di</a:t>
                      </a:r>
                      <a:r>
                        <a:rPr sz="2400" spc="-5" dirty="0">
                          <a:latin typeface="Corbel"/>
                          <a:cs typeface="Corbel"/>
                        </a:rPr>
                        <a:t>t</a:t>
                      </a:r>
                      <a:r>
                        <a:rPr sz="2400" dirty="0">
                          <a:latin typeface="Corbel"/>
                          <a:cs typeface="Corbel"/>
                        </a:rPr>
                        <a:t>u</a:t>
                      </a:r>
                      <a:r>
                        <a:rPr sz="2400" spc="-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2400" dirty="0">
                          <a:latin typeface="Corbel"/>
                          <a:cs typeface="Corbel"/>
                        </a:rPr>
                        <a:t>ECT</a:t>
                      </a:r>
                      <a:r>
                        <a:rPr sz="2400" spc="5" dirty="0">
                          <a:latin typeface="Corbel"/>
                          <a:cs typeface="Corbel"/>
                        </a:rPr>
                        <a:t>S</a:t>
                      </a:r>
                      <a:r>
                        <a:rPr sz="2400" dirty="0">
                          <a:latin typeface="Corbel"/>
                          <a:cs typeface="Corbel"/>
                        </a:rPr>
                        <a:t>=</a:t>
                      </a:r>
                      <a:r>
                        <a:rPr sz="2400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2400" spc="-5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2400" spc="-50" dirty="0">
                          <a:latin typeface="Corbel"/>
                          <a:cs typeface="Corbel"/>
                        </a:rPr>
                        <a:t>5</a:t>
                      </a:r>
                      <a:r>
                        <a:rPr sz="2400" dirty="0">
                          <a:latin typeface="Corbel"/>
                          <a:cs typeface="Corbel"/>
                        </a:rPr>
                        <a:t>0 </a:t>
                      </a:r>
                      <a:r>
                        <a:rPr sz="2400" spc="-5" dirty="0">
                          <a:latin typeface="Corbel"/>
                          <a:cs typeface="Corbel"/>
                        </a:rPr>
                        <a:t>o</a:t>
                      </a:r>
                      <a:r>
                        <a:rPr sz="2400" dirty="0">
                          <a:latin typeface="Corbel"/>
                          <a:cs typeface="Corbel"/>
                        </a:rPr>
                        <a:t>r</a:t>
                      </a:r>
                      <a:r>
                        <a:rPr sz="2400" spc="-5" dirty="0">
                          <a:latin typeface="Corbel"/>
                          <a:cs typeface="Corbel"/>
                        </a:rPr>
                        <a:t>d</a:t>
                      </a:r>
                      <a:r>
                        <a:rPr sz="2400" dirty="0">
                          <a:latin typeface="Corbel"/>
                          <a:cs typeface="Corbel"/>
                        </a:rPr>
                        <a:t>u (</a:t>
                      </a:r>
                      <a:r>
                        <a:rPr sz="1800" spc="-45" dirty="0">
                          <a:latin typeface="Corbel"/>
                          <a:cs typeface="Corbel"/>
                        </a:rPr>
                        <a:t>7</a:t>
                      </a:r>
                      <a:r>
                        <a:rPr sz="1800" dirty="0">
                          <a:latin typeface="Corbel"/>
                          <a:cs typeface="Corbel"/>
                        </a:rPr>
                        <a:t>5</a:t>
                      </a:r>
                      <a:r>
                        <a:rPr sz="1800" spc="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800" spc="-5" dirty="0">
                          <a:latin typeface="Corbel"/>
                          <a:cs typeface="Corbel"/>
                        </a:rPr>
                        <a:t>aurre</a:t>
                      </a:r>
                      <a:r>
                        <a:rPr sz="1800" dirty="0">
                          <a:latin typeface="Corbel"/>
                          <a:cs typeface="Corbel"/>
                        </a:rPr>
                        <a:t>z</a:t>
                      </a:r>
                      <a:r>
                        <a:rPr sz="1800" spc="2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800" dirty="0">
                          <a:latin typeface="Corbel"/>
                          <a:cs typeface="Corbel"/>
                        </a:rPr>
                        <a:t>a</a:t>
                      </a:r>
                      <a:r>
                        <a:rPr sz="1800" spc="-5" dirty="0">
                          <a:latin typeface="Corbel"/>
                          <a:cs typeface="Corbel"/>
                        </a:rPr>
                        <a:t>urre</a:t>
                      </a:r>
                      <a:r>
                        <a:rPr sz="1800" spc="-40" dirty="0">
                          <a:latin typeface="Corbel"/>
                          <a:cs typeface="Corbel"/>
                        </a:rPr>
                        <a:t>k</a:t>
                      </a:r>
                      <a:r>
                        <a:rPr sz="1800" spc="-5" dirty="0">
                          <a:latin typeface="Corbel"/>
                          <a:cs typeface="Corbel"/>
                        </a:rPr>
                        <a:t>oa</a:t>
                      </a:r>
                      <a:r>
                        <a:rPr sz="1800" dirty="0">
                          <a:latin typeface="Corbel"/>
                          <a:cs typeface="Corbel"/>
                        </a:rPr>
                        <a:t>k</a:t>
                      </a:r>
                      <a:r>
                        <a:rPr sz="1800" spc="3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800" dirty="0">
                          <a:latin typeface="Corbel"/>
                          <a:cs typeface="Corbel"/>
                        </a:rPr>
                        <a:t>/</a:t>
                      </a:r>
                      <a:r>
                        <a:rPr sz="1800" spc="-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800" spc="-45" dirty="0">
                          <a:latin typeface="Corbel"/>
                          <a:cs typeface="Corbel"/>
                        </a:rPr>
                        <a:t>7</a:t>
                      </a:r>
                      <a:r>
                        <a:rPr sz="1800" dirty="0">
                          <a:latin typeface="Corbel"/>
                          <a:cs typeface="Corbel"/>
                        </a:rPr>
                        <a:t>5</a:t>
                      </a:r>
                      <a:r>
                        <a:rPr sz="1800" spc="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800" dirty="0">
                          <a:latin typeface="Corbel"/>
                          <a:cs typeface="Corbel"/>
                        </a:rPr>
                        <a:t>bestela</a:t>
                      </a:r>
                      <a:r>
                        <a:rPr sz="1800" spc="-40" dirty="0">
                          <a:latin typeface="Corbel"/>
                          <a:cs typeface="Corbel"/>
                        </a:rPr>
                        <a:t>k</a:t>
                      </a:r>
                      <a:r>
                        <a:rPr sz="1800" spc="-5" dirty="0">
                          <a:latin typeface="Corbel"/>
                          <a:cs typeface="Corbel"/>
                        </a:rPr>
                        <a:t>oak)</a:t>
                      </a:r>
                      <a:endParaRPr sz="1800">
                        <a:latin typeface="Corbel"/>
                        <a:cs typeface="Corbel"/>
                      </a:endParaRPr>
                    </a:p>
                  </a:txBody>
                  <a:tcPr marL="0" marR="0" marT="0" marB="0">
                    <a:lnR w="14224">
                      <a:solidFill>
                        <a:srgbClr val="FFFFFF"/>
                      </a:solidFill>
                      <a:prstDash val="solid"/>
                    </a:lnR>
                    <a:lnT w="39370">
                      <a:solidFill>
                        <a:srgbClr val="FFFFFF"/>
                      </a:solidFill>
                      <a:prstDash val="solid"/>
                    </a:lnT>
                    <a:lnB w="28829">
                      <a:solidFill>
                        <a:srgbClr val="3792AA"/>
                      </a:solidFill>
                      <a:prstDash val="solid"/>
                    </a:lnB>
                    <a:solidFill>
                      <a:srgbClr val="3792AA"/>
                    </a:solidFill>
                  </a:tcPr>
                </a:tc>
                <a:tc>
                  <a:txBody>
                    <a:bodyPr/>
                    <a:lstStyle/>
                    <a:p>
                      <a:pPr marL="647700" marR="640080" indent="259715">
                        <a:lnSpc>
                          <a:spcPct val="100000"/>
                        </a:lnSpc>
                      </a:pPr>
                      <a:r>
                        <a:rPr sz="2400" spc="-5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1600" b="1" dirty="0">
                          <a:latin typeface="Corbel"/>
                          <a:cs typeface="Corbel"/>
                        </a:rPr>
                        <a:t>go</a:t>
                      </a:r>
                      <a:r>
                        <a:rPr sz="1600" b="1" spc="13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2400" spc="-5" dirty="0">
                          <a:latin typeface="Corbel"/>
                          <a:cs typeface="Corbel"/>
                        </a:rPr>
                        <a:t>ed</a:t>
                      </a:r>
                      <a:r>
                        <a:rPr sz="2400" dirty="0">
                          <a:latin typeface="Corbel"/>
                          <a:cs typeface="Corbel"/>
                        </a:rPr>
                        <a:t>o</a:t>
                      </a:r>
                      <a:r>
                        <a:rPr sz="2400" spc="-5" dirty="0">
                          <a:latin typeface="Corbel"/>
                          <a:cs typeface="Corbel"/>
                        </a:rPr>
                        <a:t> 2</a:t>
                      </a:r>
                      <a:r>
                        <a:rPr sz="2400" dirty="0">
                          <a:latin typeface="Corbel"/>
                          <a:cs typeface="Corbel"/>
                        </a:rPr>
                        <a:t>. lauhilabetean</a:t>
                      </a:r>
                      <a:endParaRPr sz="2400">
                        <a:latin typeface="Corbel"/>
                        <a:cs typeface="Corbel"/>
                      </a:endParaRPr>
                    </a:p>
                  </a:txBody>
                  <a:tcPr marL="0" marR="0" marT="0" marB="0">
                    <a:lnL w="14224">
                      <a:solidFill>
                        <a:srgbClr val="FFFFFF"/>
                      </a:solidFill>
                      <a:prstDash val="solid"/>
                    </a:lnL>
                    <a:lnR w="14223">
                      <a:solidFill>
                        <a:srgbClr val="FFFFFF"/>
                      </a:solidFill>
                      <a:prstDash val="solid"/>
                    </a:lnR>
                    <a:lnT w="39370">
                      <a:solidFill>
                        <a:srgbClr val="FFFFFF"/>
                      </a:solidFill>
                      <a:prstDash val="solid"/>
                    </a:lnT>
                    <a:lnB w="28829">
                      <a:solidFill>
                        <a:srgbClr val="3792AA"/>
                      </a:solidFill>
                      <a:prstDash val="solid"/>
                    </a:lnB>
                    <a:solidFill>
                      <a:srgbClr val="3792AA"/>
                    </a:solidFill>
                  </a:tcPr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orbel"/>
                          <a:cs typeface="Corbel"/>
                        </a:rPr>
                        <a:t>4.maila</a:t>
                      </a:r>
                      <a:endParaRPr sz="2400">
                        <a:latin typeface="Corbel"/>
                        <a:cs typeface="Corbel"/>
                      </a:endParaRPr>
                    </a:p>
                  </a:txBody>
                  <a:tcPr marL="0" marR="0" marT="0" marB="0">
                    <a:lnL w="14223">
                      <a:solidFill>
                        <a:srgbClr val="FFFFFF"/>
                      </a:solidFill>
                      <a:prstDash val="solid"/>
                    </a:lnL>
                    <a:lnT w="39370">
                      <a:solidFill>
                        <a:srgbClr val="FFFFFF"/>
                      </a:solidFill>
                      <a:prstDash val="solid"/>
                    </a:lnT>
                    <a:lnB w="28829">
                      <a:solidFill>
                        <a:srgbClr val="3792AA"/>
                      </a:solidFill>
                      <a:prstDash val="solid"/>
                    </a:lnB>
                    <a:solidFill>
                      <a:srgbClr val="3792A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33001" y="987552"/>
            <a:ext cx="4992623" cy="21869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74839" y="1206246"/>
            <a:ext cx="9144000" cy="577215"/>
          </a:xfrm>
          <a:custGeom>
            <a:avLst/>
            <a:gdLst/>
            <a:ahLst/>
            <a:cxnLst/>
            <a:rect l="l" t="t" r="r" b="b"/>
            <a:pathLst>
              <a:path w="9144000" h="577214">
                <a:moveTo>
                  <a:pt x="0" y="0"/>
                </a:moveTo>
                <a:lnTo>
                  <a:pt x="0" y="576834"/>
                </a:lnTo>
                <a:lnTo>
                  <a:pt x="9144000" y="576833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764421" y="1206246"/>
            <a:ext cx="5127497" cy="2026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93070" y="2870355"/>
            <a:ext cx="8297030" cy="22159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1470" indent="-318770">
              <a:lnSpc>
                <a:spcPct val="100000"/>
              </a:lnSpc>
              <a:buClr>
                <a:srgbClr val="F0AD00"/>
              </a:buClr>
              <a:buSzPct val="79166"/>
              <a:buFont typeface="Wingdings 2"/>
              <a:buChar char=""/>
              <a:tabLst>
                <a:tab pos="332105" algn="l"/>
              </a:tabLst>
            </a:pPr>
            <a:r>
              <a:rPr sz="2400" spc="-5" dirty="0">
                <a:latin typeface="Corbel"/>
                <a:cs typeface="Corbel"/>
              </a:rPr>
              <a:t>A</a:t>
            </a:r>
            <a:r>
              <a:rPr sz="2400" spc="-10" dirty="0">
                <a:latin typeface="Corbel"/>
                <a:cs typeface="Corbel"/>
              </a:rPr>
              <a:t>urr</a:t>
            </a:r>
            <a:r>
              <a:rPr sz="2400" spc="-20" dirty="0">
                <a:latin typeface="Corbel"/>
                <a:cs typeface="Corbel"/>
              </a:rPr>
              <a:t>e</a:t>
            </a:r>
            <a:r>
              <a:rPr sz="2400" spc="-10" dirty="0">
                <a:latin typeface="Corbel"/>
                <a:cs typeface="Corbel"/>
              </a:rPr>
              <a:t>i</a:t>
            </a:r>
            <a:r>
              <a:rPr sz="2400" spc="-5" dirty="0">
                <a:latin typeface="Corbel"/>
                <a:cs typeface="Corbel"/>
              </a:rPr>
              <a:t>n</a:t>
            </a:r>
            <a:r>
              <a:rPr sz="2400" dirty="0">
                <a:latin typeface="Corbel"/>
                <a:cs typeface="Corbel"/>
              </a:rPr>
              <a:t>s</a:t>
            </a:r>
            <a:r>
              <a:rPr sz="2400" spc="-10" dirty="0">
                <a:latin typeface="Corbel"/>
                <a:cs typeface="Corbel"/>
              </a:rPr>
              <a:t>kri</a:t>
            </a:r>
            <a:r>
              <a:rPr sz="2400" spc="-5" dirty="0">
                <a:latin typeface="Corbel"/>
                <a:cs typeface="Corbel"/>
              </a:rPr>
              <a:t>p</a:t>
            </a:r>
            <a:r>
              <a:rPr sz="2400" dirty="0">
                <a:latin typeface="Corbel"/>
                <a:cs typeface="Corbel"/>
              </a:rPr>
              <a:t>z</a:t>
            </a:r>
            <a:r>
              <a:rPr sz="2400" spc="-10" dirty="0">
                <a:latin typeface="Corbel"/>
                <a:cs typeface="Corbel"/>
              </a:rPr>
              <a:t>i</a:t>
            </a:r>
            <a:r>
              <a:rPr sz="2400" dirty="0">
                <a:latin typeface="Corbel"/>
                <a:cs typeface="Corbel"/>
              </a:rPr>
              <a:t>o</a:t>
            </a:r>
            <a:r>
              <a:rPr sz="2400" spc="-20" dirty="0">
                <a:latin typeface="Corbel"/>
                <a:cs typeface="Corbel"/>
              </a:rPr>
              <a:t> d</a:t>
            </a:r>
            <a:r>
              <a:rPr sz="2400" spc="-10" dirty="0">
                <a:latin typeface="Corbel"/>
                <a:cs typeface="Corbel"/>
              </a:rPr>
              <a:t>at</a:t>
            </a:r>
            <a:r>
              <a:rPr sz="2400" spc="-20" dirty="0">
                <a:latin typeface="Corbel"/>
                <a:cs typeface="Corbel"/>
              </a:rPr>
              <a:t>a</a:t>
            </a:r>
            <a:r>
              <a:rPr sz="2400" spc="-15" dirty="0">
                <a:latin typeface="Corbel"/>
                <a:cs typeface="Corbel"/>
              </a:rPr>
              <a:t>k</a:t>
            </a:r>
            <a:r>
              <a:rPr sz="2400" dirty="0">
                <a:latin typeface="Corbel"/>
                <a:cs typeface="Corbel"/>
              </a:rPr>
              <a:t>:</a:t>
            </a:r>
            <a:r>
              <a:rPr sz="2400" spc="-5" dirty="0">
                <a:latin typeface="Corbel"/>
                <a:cs typeface="Corbel"/>
              </a:rPr>
              <a:t> </a:t>
            </a:r>
            <a:r>
              <a:rPr lang="es-ES" sz="2400" spc="-5" dirty="0" err="1" smtClean="0">
                <a:solidFill>
                  <a:srgbClr val="FF0000"/>
                </a:solidFill>
                <a:latin typeface="Corbel"/>
                <a:cs typeface="Corbel"/>
              </a:rPr>
              <a:t>apirilaren</a:t>
            </a:r>
            <a:r>
              <a:rPr lang="es-ES" sz="2400" spc="-5" dirty="0" smtClean="0">
                <a:solidFill>
                  <a:srgbClr val="FF0000"/>
                </a:solidFill>
                <a:latin typeface="Corbel"/>
                <a:cs typeface="Corbel"/>
              </a:rPr>
              <a:t> </a:t>
            </a:r>
            <a:r>
              <a:rPr lang="es-ES" sz="2400" spc="-5" dirty="0" smtClean="0">
                <a:solidFill>
                  <a:srgbClr val="FF0000"/>
                </a:solidFill>
                <a:latin typeface="Corbel"/>
                <a:cs typeface="Corbel"/>
              </a:rPr>
              <a:t>26</a:t>
            </a:r>
            <a:r>
              <a:rPr lang="es-ES" sz="2400" b="1" spc="-20" dirty="0" smtClean="0">
                <a:solidFill>
                  <a:srgbClr val="FF0000"/>
                </a:solidFill>
                <a:latin typeface="Corbel"/>
                <a:cs typeface="Corbel"/>
              </a:rPr>
              <a:t>tik </a:t>
            </a:r>
            <a:r>
              <a:rPr lang="es-ES" sz="2400" b="1" spc="-20" dirty="0" err="1" smtClean="0">
                <a:solidFill>
                  <a:srgbClr val="FF0000"/>
                </a:solidFill>
                <a:latin typeface="Corbel"/>
                <a:cs typeface="Corbel"/>
              </a:rPr>
              <a:t>maiatzaren</a:t>
            </a:r>
            <a:r>
              <a:rPr sz="2400" b="1" spc="25" dirty="0" smtClean="0">
                <a:solidFill>
                  <a:srgbClr val="FF0000"/>
                </a:solidFill>
                <a:latin typeface="Corbel"/>
                <a:cs typeface="Corbel"/>
              </a:rPr>
              <a:t> </a:t>
            </a:r>
            <a:r>
              <a:rPr lang="es-ES" sz="2400" b="1" spc="-15" dirty="0" smtClean="0">
                <a:solidFill>
                  <a:srgbClr val="FF0000"/>
                </a:solidFill>
                <a:latin typeface="Corbel"/>
                <a:cs typeface="Corbel"/>
              </a:rPr>
              <a:t>23</a:t>
            </a:r>
            <a:r>
              <a:rPr sz="2400" b="1" spc="-15" dirty="0" err="1" smtClean="0">
                <a:solidFill>
                  <a:srgbClr val="FF0000"/>
                </a:solidFill>
                <a:latin typeface="Corbel"/>
                <a:cs typeface="Corbel"/>
              </a:rPr>
              <a:t>ra</a:t>
            </a:r>
            <a:endParaRPr lang="es-ES" sz="2400" b="1" spc="-15" dirty="0" smtClean="0">
              <a:solidFill>
                <a:srgbClr val="FF0000"/>
              </a:solidFill>
              <a:latin typeface="Corbel"/>
              <a:cs typeface="Corbel"/>
            </a:endParaRPr>
          </a:p>
          <a:p>
            <a:pPr marL="331470" indent="-318770">
              <a:lnSpc>
                <a:spcPct val="100000"/>
              </a:lnSpc>
              <a:buClr>
                <a:srgbClr val="F0AD00"/>
              </a:buClr>
              <a:buSzPct val="79166"/>
              <a:buFont typeface="Wingdings 2"/>
              <a:buChar char=""/>
              <a:tabLst>
                <a:tab pos="332105" algn="l"/>
              </a:tabLst>
            </a:pPr>
            <a:r>
              <a:rPr lang="es-ES" sz="2400" b="1" spc="-15" dirty="0" err="1" smtClean="0">
                <a:solidFill>
                  <a:srgbClr val="FF0000"/>
                </a:solidFill>
                <a:latin typeface="Corbel"/>
                <a:cs typeface="Corbel"/>
              </a:rPr>
              <a:t>Harremanetan</a:t>
            </a:r>
            <a:r>
              <a:rPr lang="es-ES" sz="2400" b="1" spc="-15" dirty="0" smtClean="0">
                <a:solidFill>
                  <a:srgbClr val="FF0000"/>
                </a:solidFill>
                <a:latin typeface="Corbel"/>
                <a:cs typeface="Corbel"/>
              </a:rPr>
              <a:t> </a:t>
            </a:r>
            <a:r>
              <a:rPr lang="es-ES" sz="2400" b="1" spc="-15" dirty="0" err="1" smtClean="0">
                <a:solidFill>
                  <a:srgbClr val="FF0000"/>
                </a:solidFill>
                <a:latin typeface="Corbel"/>
                <a:cs typeface="Corbel"/>
              </a:rPr>
              <a:t>jarri</a:t>
            </a:r>
            <a:r>
              <a:rPr lang="es-ES" sz="2400" b="1" spc="-15" dirty="0" smtClean="0">
                <a:solidFill>
                  <a:srgbClr val="FF0000"/>
                </a:solidFill>
                <a:latin typeface="Corbel"/>
                <a:cs typeface="Corbel"/>
              </a:rPr>
              <a:t>  borondatezko </a:t>
            </a:r>
            <a:r>
              <a:rPr lang="es-ES" sz="2400" b="1" spc="-15" dirty="0" err="1" smtClean="0">
                <a:solidFill>
                  <a:srgbClr val="FF0000"/>
                </a:solidFill>
                <a:latin typeface="Corbel"/>
                <a:cs typeface="Corbel"/>
              </a:rPr>
              <a:t>praktiken</a:t>
            </a:r>
            <a:r>
              <a:rPr lang="es-ES" sz="2400" b="1" spc="-15" dirty="0" smtClean="0">
                <a:solidFill>
                  <a:srgbClr val="FF0000"/>
                </a:solidFill>
                <a:latin typeface="Corbel"/>
                <a:cs typeface="Corbel"/>
              </a:rPr>
              <a:t> </a:t>
            </a:r>
            <a:r>
              <a:rPr lang="es-ES" sz="2400" b="1" spc="-15" dirty="0" err="1" smtClean="0">
                <a:solidFill>
                  <a:srgbClr val="FF0000"/>
                </a:solidFill>
                <a:latin typeface="Corbel"/>
                <a:cs typeface="Corbel"/>
              </a:rPr>
              <a:t>koordinatzailearekin</a:t>
            </a:r>
            <a:r>
              <a:rPr lang="es-ES" sz="2400" b="1" spc="-15" dirty="0" smtClean="0">
                <a:solidFill>
                  <a:srgbClr val="FF0000"/>
                </a:solidFill>
                <a:latin typeface="Corbel"/>
                <a:cs typeface="Corbel"/>
              </a:rPr>
              <a:t>: Jonathan Lavilla</a:t>
            </a:r>
          </a:p>
          <a:p>
            <a:pPr marL="331470" indent="-318770">
              <a:lnSpc>
                <a:spcPct val="100000"/>
              </a:lnSpc>
              <a:buClr>
                <a:srgbClr val="F0AD00"/>
              </a:buClr>
              <a:buSzPct val="79166"/>
              <a:buFont typeface="Wingdings 2"/>
              <a:buChar char=""/>
              <a:tabLst>
                <a:tab pos="332105" algn="l"/>
              </a:tabLst>
            </a:pPr>
            <a:endParaRPr lang="es-ES" sz="2400" b="1" spc="-15" dirty="0">
              <a:solidFill>
                <a:srgbClr val="FF0000"/>
              </a:solidFill>
              <a:latin typeface="Corbel"/>
              <a:cs typeface="Corbel"/>
            </a:endParaRPr>
          </a:p>
          <a:p>
            <a:pPr marL="331470" indent="-318770">
              <a:lnSpc>
                <a:spcPct val="100000"/>
              </a:lnSpc>
              <a:buClr>
                <a:srgbClr val="F0AD00"/>
              </a:buClr>
              <a:buSzPct val="79166"/>
              <a:buFont typeface="Wingdings 2"/>
              <a:buChar char=""/>
              <a:tabLst>
                <a:tab pos="332105" algn="l"/>
              </a:tabLst>
            </a:pPr>
            <a:r>
              <a:rPr lang="es-ES" sz="2400" b="1" spc="-15" dirty="0" err="1" smtClean="0">
                <a:solidFill>
                  <a:srgbClr val="FF0000"/>
                </a:solidFill>
                <a:latin typeface="Corbel"/>
                <a:cs typeface="Corbel"/>
                <a:hlinkClick r:id="rId5"/>
              </a:rPr>
              <a:t>jonathan.lavilla@ehu.eus</a:t>
            </a:r>
            <a:endParaRPr lang="es-ES" sz="2400" b="1" spc="-15" dirty="0" smtClean="0">
              <a:solidFill>
                <a:srgbClr val="FF0000"/>
              </a:solidFill>
              <a:latin typeface="Corbel"/>
              <a:cs typeface="Corbel"/>
            </a:endParaRPr>
          </a:p>
          <a:p>
            <a:pPr marL="331470" indent="-318770">
              <a:lnSpc>
                <a:spcPct val="100000"/>
              </a:lnSpc>
              <a:buClr>
                <a:srgbClr val="F0AD00"/>
              </a:buClr>
              <a:buSzPct val="79166"/>
              <a:buFont typeface="Wingdings 2"/>
              <a:buChar char=""/>
              <a:tabLst>
                <a:tab pos="332105" algn="l"/>
              </a:tabLst>
            </a:pPr>
            <a:endParaRPr lang="es-ES" sz="2400" b="1" spc="-15" dirty="0" smtClean="0">
              <a:solidFill>
                <a:srgbClr val="FF0000"/>
              </a:solidFill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98761" y="987552"/>
            <a:ext cx="4223003" cy="21869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74839" y="1206246"/>
            <a:ext cx="9144000" cy="577215"/>
          </a:xfrm>
          <a:custGeom>
            <a:avLst/>
            <a:gdLst/>
            <a:ahLst/>
            <a:cxnLst/>
            <a:rect l="l" t="t" r="r" b="b"/>
            <a:pathLst>
              <a:path w="9144000" h="577214">
                <a:moveTo>
                  <a:pt x="0" y="0"/>
                </a:moveTo>
                <a:lnTo>
                  <a:pt x="0" y="576834"/>
                </a:lnTo>
                <a:lnTo>
                  <a:pt x="9144000" y="576833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198761" y="1206246"/>
            <a:ext cx="4289297" cy="2026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4839" y="377723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93070" y="3175156"/>
            <a:ext cx="7969250" cy="22159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1470" marR="5080" indent="-318770">
              <a:lnSpc>
                <a:spcPct val="100000"/>
              </a:lnSpc>
              <a:buClr>
                <a:srgbClr val="F0AD00"/>
              </a:buClr>
              <a:buSzPct val="79166"/>
              <a:buFont typeface="Wingdings"/>
              <a:buChar char=""/>
              <a:tabLst>
                <a:tab pos="332105" algn="l"/>
              </a:tabLst>
            </a:pPr>
            <a:r>
              <a:rPr sz="2400" spc="-5" dirty="0">
                <a:latin typeface="Corbel"/>
                <a:cs typeface="Corbel"/>
              </a:rPr>
              <a:t>Borondatez</a:t>
            </a:r>
            <a:r>
              <a:rPr sz="2400" spc="-45" dirty="0">
                <a:latin typeface="Corbel"/>
                <a:cs typeface="Corbel"/>
              </a:rPr>
              <a:t>k</a:t>
            </a:r>
            <a:r>
              <a:rPr sz="2400" dirty="0">
                <a:latin typeface="Corbel"/>
                <a:cs typeface="Corbel"/>
              </a:rPr>
              <a:t>o</a:t>
            </a:r>
            <a:r>
              <a:rPr sz="2400" spc="-30" dirty="0">
                <a:latin typeface="Corbel"/>
                <a:cs typeface="Corbel"/>
              </a:rPr>
              <a:t> </a:t>
            </a:r>
            <a:r>
              <a:rPr sz="2400" spc="-15" dirty="0">
                <a:latin typeface="Corbel"/>
                <a:cs typeface="Corbel"/>
              </a:rPr>
              <a:t>praktikak</a:t>
            </a:r>
            <a:r>
              <a:rPr sz="2400" spc="-30" dirty="0">
                <a:latin typeface="Corbel"/>
                <a:cs typeface="Corbel"/>
              </a:rPr>
              <a:t> </a:t>
            </a:r>
            <a:r>
              <a:rPr sz="2400" spc="-15" dirty="0">
                <a:latin typeface="Corbel"/>
                <a:cs typeface="Corbel"/>
              </a:rPr>
              <a:t>egin</a:t>
            </a:r>
            <a:r>
              <a:rPr sz="2400" dirty="0">
                <a:latin typeface="Corbel"/>
                <a:cs typeface="Corbel"/>
              </a:rPr>
              <a:t> </a:t>
            </a:r>
            <a:r>
              <a:rPr sz="2400" spc="-5" dirty="0">
                <a:latin typeface="Corbel"/>
                <a:cs typeface="Corbel"/>
              </a:rPr>
              <a:t>nah</a:t>
            </a:r>
            <a:r>
              <a:rPr sz="2400" dirty="0">
                <a:latin typeface="Corbel"/>
                <a:cs typeface="Corbel"/>
              </a:rPr>
              <a:t>i</a:t>
            </a:r>
            <a:r>
              <a:rPr sz="2400" spc="-5" dirty="0">
                <a:latin typeface="Corbel"/>
                <a:cs typeface="Corbel"/>
              </a:rPr>
              <a:t> </a:t>
            </a:r>
            <a:r>
              <a:rPr sz="2400" spc="-15" dirty="0">
                <a:latin typeface="Corbel"/>
                <a:cs typeface="Corbel"/>
              </a:rPr>
              <a:t>duenak</a:t>
            </a:r>
            <a:r>
              <a:rPr sz="2400" spc="-20" dirty="0">
                <a:latin typeface="Corbel"/>
                <a:cs typeface="Corbel"/>
              </a:rPr>
              <a:t> </a:t>
            </a:r>
            <a:r>
              <a:rPr sz="2400" b="1" spc="-15" dirty="0">
                <a:latin typeface="Corbel"/>
                <a:cs typeface="Corbel"/>
              </a:rPr>
              <a:t>8</a:t>
            </a:r>
            <a:r>
              <a:rPr sz="2400" b="1" spc="5" dirty="0">
                <a:latin typeface="Corbel"/>
                <a:cs typeface="Corbel"/>
              </a:rPr>
              <a:t> </a:t>
            </a:r>
            <a:r>
              <a:rPr sz="2400" b="1" spc="-15" dirty="0">
                <a:latin typeface="Corbel"/>
                <a:cs typeface="Corbel"/>
              </a:rPr>
              <a:t>hautaz</a:t>
            </a:r>
            <a:r>
              <a:rPr sz="2400" b="1" spc="-70" dirty="0">
                <a:latin typeface="Corbel"/>
                <a:cs typeface="Corbel"/>
              </a:rPr>
              <a:t>k</a:t>
            </a:r>
            <a:r>
              <a:rPr sz="2400" b="1" spc="-15" dirty="0">
                <a:latin typeface="Corbel"/>
                <a:cs typeface="Corbel"/>
              </a:rPr>
              <a:t>o</a:t>
            </a:r>
            <a:r>
              <a:rPr sz="2400" b="1" spc="-10" dirty="0">
                <a:latin typeface="Corbel"/>
                <a:cs typeface="Corbel"/>
              </a:rPr>
              <a:t> irakasgai</a:t>
            </a:r>
            <a:r>
              <a:rPr sz="2400" b="1" dirty="0">
                <a:latin typeface="Corbel"/>
                <a:cs typeface="Corbel"/>
              </a:rPr>
              <a:t> </a:t>
            </a:r>
            <a:r>
              <a:rPr sz="2400" spc="-15" dirty="0">
                <a:latin typeface="Corbel"/>
                <a:cs typeface="Corbel"/>
              </a:rPr>
              <a:t>matrikulatu</a:t>
            </a:r>
            <a:r>
              <a:rPr sz="2400" spc="-25" dirty="0">
                <a:latin typeface="Corbel"/>
                <a:cs typeface="Corbel"/>
              </a:rPr>
              <a:t> </a:t>
            </a:r>
            <a:r>
              <a:rPr sz="2400" spc="-15" dirty="0">
                <a:latin typeface="Corbel"/>
                <a:cs typeface="Corbel"/>
              </a:rPr>
              <a:t>behar</a:t>
            </a:r>
            <a:r>
              <a:rPr sz="2400" spc="-65" dirty="0">
                <a:latin typeface="Corbel"/>
                <a:cs typeface="Corbel"/>
              </a:rPr>
              <a:t>k</a:t>
            </a:r>
            <a:r>
              <a:rPr sz="2400" dirty="0">
                <a:latin typeface="Corbel"/>
                <a:cs typeface="Corbel"/>
              </a:rPr>
              <a:t>o</a:t>
            </a:r>
            <a:r>
              <a:rPr sz="2400" spc="-20" dirty="0">
                <a:latin typeface="Corbel"/>
                <a:cs typeface="Corbel"/>
              </a:rPr>
              <a:t> </a:t>
            </a:r>
            <a:r>
              <a:rPr sz="2400" spc="-10" dirty="0">
                <a:latin typeface="Corbel"/>
                <a:cs typeface="Corbel"/>
              </a:rPr>
              <a:t>ditu</a:t>
            </a:r>
            <a:r>
              <a:rPr sz="2400" spc="-5" dirty="0">
                <a:latin typeface="Corbel"/>
                <a:cs typeface="Corbel"/>
              </a:rPr>
              <a:t> </a:t>
            </a:r>
            <a:r>
              <a:rPr sz="2400" spc="-15" dirty="0">
                <a:latin typeface="Corbel"/>
                <a:cs typeface="Corbel"/>
              </a:rPr>
              <a:t>eta</a:t>
            </a:r>
            <a:r>
              <a:rPr sz="2400" dirty="0">
                <a:latin typeface="Corbel"/>
                <a:cs typeface="Corbel"/>
              </a:rPr>
              <a:t> </a:t>
            </a:r>
            <a:r>
              <a:rPr sz="2400" spc="-20" dirty="0">
                <a:latin typeface="Corbel"/>
                <a:cs typeface="Corbel"/>
              </a:rPr>
              <a:t>horieta</a:t>
            </a:r>
            <a:r>
              <a:rPr sz="2400" spc="-60" dirty="0">
                <a:latin typeface="Corbel"/>
                <a:cs typeface="Corbel"/>
              </a:rPr>
              <a:t>k</a:t>
            </a:r>
            <a:r>
              <a:rPr sz="2400" dirty="0">
                <a:latin typeface="Corbel"/>
                <a:cs typeface="Corbel"/>
              </a:rPr>
              <a:t>o</a:t>
            </a:r>
            <a:r>
              <a:rPr sz="2400" spc="-15" dirty="0">
                <a:latin typeface="Corbel"/>
                <a:cs typeface="Corbel"/>
              </a:rPr>
              <a:t> bat borondatez</a:t>
            </a:r>
            <a:r>
              <a:rPr sz="2400" spc="-70" dirty="0">
                <a:latin typeface="Corbel"/>
                <a:cs typeface="Corbel"/>
              </a:rPr>
              <a:t>k</a:t>
            </a:r>
            <a:r>
              <a:rPr sz="2400" dirty="0">
                <a:latin typeface="Corbel"/>
                <a:cs typeface="Corbel"/>
              </a:rPr>
              <a:t>o</a:t>
            </a:r>
            <a:r>
              <a:rPr sz="2400" spc="-30" dirty="0">
                <a:latin typeface="Corbel"/>
                <a:cs typeface="Corbel"/>
              </a:rPr>
              <a:t> </a:t>
            </a:r>
            <a:r>
              <a:rPr sz="2400" spc="-15" dirty="0">
                <a:latin typeface="Corbel"/>
                <a:cs typeface="Corbel"/>
              </a:rPr>
              <a:t>praktika</a:t>
            </a:r>
            <a:r>
              <a:rPr sz="2400" spc="-20" dirty="0">
                <a:latin typeface="Corbel"/>
                <a:cs typeface="Corbel"/>
              </a:rPr>
              <a:t> </a:t>
            </a:r>
            <a:r>
              <a:rPr sz="2400" spc="-15" dirty="0">
                <a:latin typeface="Corbel"/>
                <a:cs typeface="Corbel"/>
              </a:rPr>
              <a:t>bezala</a:t>
            </a:r>
            <a:r>
              <a:rPr sz="2400" spc="-10" dirty="0">
                <a:latin typeface="Corbel"/>
                <a:cs typeface="Corbel"/>
              </a:rPr>
              <a:t> </a:t>
            </a:r>
            <a:r>
              <a:rPr sz="2400" spc="-20" dirty="0">
                <a:latin typeface="Corbel"/>
                <a:cs typeface="Corbel"/>
              </a:rPr>
              <a:t>onartu</a:t>
            </a:r>
            <a:r>
              <a:rPr sz="2400" spc="-60" dirty="0">
                <a:latin typeface="Corbel"/>
                <a:cs typeface="Corbel"/>
              </a:rPr>
              <a:t>k</a:t>
            </a:r>
            <a:r>
              <a:rPr sz="2400" dirty="0">
                <a:latin typeface="Corbel"/>
                <a:cs typeface="Corbel"/>
              </a:rPr>
              <a:t>o</a:t>
            </a:r>
            <a:r>
              <a:rPr sz="2400" spc="-35" dirty="0">
                <a:latin typeface="Corbel"/>
                <a:cs typeface="Corbel"/>
              </a:rPr>
              <a:t> </a:t>
            </a:r>
            <a:r>
              <a:rPr sz="2400" dirty="0">
                <a:latin typeface="Corbel"/>
                <a:cs typeface="Corbel"/>
              </a:rPr>
              <a:t>zaio</a:t>
            </a:r>
            <a:r>
              <a:rPr sz="2400" spc="-10" dirty="0">
                <a:latin typeface="Corbel"/>
                <a:cs typeface="Corbel"/>
              </a:rPr>
              <a:t> </a:t>
            </a:r>
            <a:r>
              <a:rPr sz="2400" dirty="0">
                <a:latin typeface="Corbel"/>
                <a:cs typeface="Corbel"/>
              </a:rPr>
              <a:t>(6 ECTS</a:t>
            </a:r>
            <a:r>
              <a:rPr sz="2400" spc="-5" dirty="0">
                <a:latin typeface="Corbel"/>
                <a:cs typeface="Corbel"/>
              </a:rPr>
              <a:t> </a:t>
            </a:r>
            <a:r>
              <a:rPr sz="2400" spc="-10" dirty="0" err="1">
                <a:latin typeface="Corbel"/>
                <a:cs typeface="Corbel"/>
              </a:rPr>
              <a:t>kreditu</a:t>
            </a:r>
            <a:r>
              <a:rPr sz="2400" spc="-10" dirty="0" smtClean="0">
                <a:latin typeface="Corbel"/>
                <a:cs typeface="Corbel"/>
              </a:rPr>
              <a:t>)</a:t>
            </a:r>
            <a:endParaRPr lang="es-ES" sz="2400" spc="-10" dirty="0" smtClean="0">
              <a:latin typeface="Corbel"/>
              <a:cs typeface="Corbel"/>
            </a:endParaRPr>
          </a:p>
          <a:p>
            <a:pPr marL="331470" marR="5080" indent="-318770">
              <a:lnSpc>
                <a:spcPct val="100000"/>
              </a:lnSpc>
              <a:buClr>
                <a:srgbClr val="F0AD00"/>
              </a:buClr>
              <a:buSzPct val="79166"/>
              <a:buFont typeface="Wingdings"/>
              <a:buChar char=""/>
              <a:tabLst>
                <a:tab pos="332105" algn="l"/>
              </a:tabLst>
            </a:pPr>
            <a:endParaRPr lang="es-ES" sz="2400" spc="-10" dirty="0">
              <a:latin typeface="Corbel"/>
              <a:cs typeface="Corbel"/>
            </a:endParaRPr>
          </a:p>
          <a:p>
            <a:pPr marL="331470" marR="5080" indent="-318770">
              <a:lnSpc>
                <a:spcPct val="100000"/>
              </a:lnSpc>
              <a:buClr>
                <a:srgbClr val="F0AD00"/>
              </a:buClr>
              <a:buSzPct val="79166"/>
              <a:buFont typeface="Wingdings"/>
              <a:buChar char=""/>
              <a:tabLst>
                <a:tab pos="332105" algn="l"/>
              </a:tabLst>
            </a:pPr>
            <a:r>
              <a:rPr lang="es-ES" sz="2400" spc="-10" dirty="0" smtClean="0">
                <a:latin typeface="Corbel"/>
                <a:cs typeface="Corbel"/>
              </a:rPr>
              <a:t>Ez </a:t>
            </a:r>
            <a:r>
              <a:rPr lang="es-ES" sz="2400" spc="-10" dirty="0" err="1" smtClean="0">
                <a:latin typeface="Corbel"/>
                <a:cs typeface="Corbel"/>
              </a:rPr>
              <a:t>dira</a:t>
            </a:r>
            <a:r>
              <a:rPr lang="es-ES" sz="2400" spc="-10" dirty="0" smtClean="0">
                <a:latin typeface="Corbel"/>
                <a:cs typeface="Corbel"/>
              </a:rPr>
              <a:t> </a:t>
            </a:r>
            <a:r>
              <a:rPr lang="es-ES" sz="2400" spc="-10" dirty="0" err="1" smtClean="0">
                <a:latin typeface="Corbel"/>
                <a:cs typeface="Corbel"/>
              </a:rPr>
              <a:t>matrikularen</a:t>
            </a:r>
            <a:r>
              <a:rPr lang="es-ES" sz="2400" spc="-10" dirty="0" smtClean="0">
                <a:latin typeface="Corbel"/>
                <a:cs typeface="Corbel"/>
              </a:rPr>
              <a:t> </a:t>
            </a:r>
            <a:r>
              <a:rPr lang="es-ES" sz="2400" spc="-10" dirty="0" err="1" smtClean="0">
                <a:latin typeface="Corbel"/>
                <a:cs typeface="Corbel"/>
              </a:rPr>
              <a:t>tasak</a:t>
            </a:r>
            <a:r>
              <a:rPr lang="es-ES" sz="2400" spc="-10" dirty="0" smtClean="0">
                <a:latin typeface="Corbel"/>
                <a:cs typeface="Corbel"/>
              </a:rPr>
              <a:t> </a:t>
            </a:r>
            <a:r>
              <a:rPr lang="es-ES" sz="2400" spc="-10" dirty="0" err="1" smtClean="0">
                <a:latin typeface="Corbel"/>
                <a:cs typeface="Corbel"/>
              </a:rPr>
              <a:t>itzuliko</a:t>
            </a:r>
            <a:endParaRPr lang="es-ES" sz="2400" spc="-10" dirty="0" smtClean="0">
              <a:latin typeface="Corbel"/>
              <a:cs typeface="Corbel"/>
            </a:endParaRPr>
          </a:p>
          <a:p>
            <a:pPr marL="331470" marR="5080" indent="-318770">
              <a:lnSpc>
                <a:spcPct val="100000"/>
              </a:lnSpc>
              <a:buClr>
                <a:srgbClr val="F0AD00"/>
              </a:buClr>
              <a:buSzPct val="79166"/>
              <a:buFont typeface="Wingdings"/>
              <a:buChar char=""/>
              <a:tabLst>
                <a:tab pos="332105" algn="l"/>
              </a:tabLst>
            </a:pPr>
            <a:r>
              <a:rPr lang="es-ES" sz="2400" spc="-10" dirty="0" err="1" smtClean="0">
                <a:solidFill>
                  <a:srgbClr val="FF0000"/>
                </a:solidFill>
                <a:latin typeface="Corbel"/>
                <a:cs typeface="Corbel"/>
              </a:rPr>
              <a:t>Kredituen</a:t>
            </a:r>
            <a:r>
              <a:rPr lang="es-ES" sz="2400" spc="-10" dirty="0" smtClean="0">
                <a:solidFill>
                  <a:srgbClr val="FF0000"/>
                </a:solidFill>
                <a:latin typeface="Corbel"/>
                <a:cs typeface="Corbel"/>
              </a:rPr>
              <a:t> </a:t>
            </a:r>
            <a:r>
              <a:rPr lang="es-ES" sz="2400" spc="-10" dirty="0" err="1" smtClean="0">
                <a:solidFill>
                  <a:srgbClr val="FF0000"/>
                </a:solidFill>
                <a:latin typeface="Corbel"/>
                <a:cs typeface="Corbel"/>
              </a:rPr>
              <a:t>aitorpena</a:t>
            </a:r>
            <a:r>
              <a:rPr lang="es-ES" sz="2400" spc="-10" dirty="0" smtClean="0">
                <a:solidFill>
                  <a:srgbClr val="FF0000"/>
                </a:solidFill>
                <a:latin typeface="Corbel"/>
                <a:cs typeface="Corbel"/>
              </a:rPr>
              <a:t>?</a:t>
            </a:r>
            <a:endParaRPr sz="2400" dirty="0">
              <a:solidFill>
                <a:srgbClr val="FF0000"/>
              </a:solidFill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71357" y="658368"/>
            <a:ext cx="6925056" cy="40919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74839" y="1206246"/>
            <a:ext cx="9144000" cy="577215"/>
          </a:xfrm>
          <a:custGeom>
            <a:avLst/>
            <a:gdLst/>
            <a:ahLst/>
            <a:cxnLst/>
            <a:rect l="l" t="t" r="r" b="b"/>
            <a:pathLst>
              <a:path w="9144000" h="577214">
                <a:moveTo>
                  <a:pt x="0" y="0"/>
                </a:moveTo>
                <a:lnTo>
                  <a:pt x="0" y="576834"/>
                </a:lnTo>
                <a:lnTo>
                  <a:pt x="9144000" y="576833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385451" y="1326641"/>
            <a:ext cx="3915917" cy="4137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93070" y="2565556"/>
            <a:ext cx="7726045" cy="3354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1470" marR="200025" indent="-318770">
              <a:lnSpc>
                <a:spcPct val="100000"/>
              </a:lnSpc>
              <a:buClr>
                <a:srgbClr val="F0AD00"/>
              </a:buClr>
              <a:buSzPct val="79166"/>
              <a:buFont typeface="Wingdings 2"/>
              <a:buChar char=""/>
              <a:tabLst>
                <a:tab pos="332105" algn="l"/>
              </a:tabLst>
            </a:pPr>
            <a:r>
              <a:rPr sz="2400" spc="-5" dirty="0">
                <a:latin typeface="Corbel"/>
                <a:cs typeface="Corbel"/>
              </a:rPr>
              <a:t>Zentroare</a:t>
            </a:r>
            <a:r>
              <a:rPr sz="2400" dirty="0">
                <a:latin typeface="Corbel"/>
                <a:cs typeface="Corbel"/>
              </a:rPr>
              <a:t>n</a:t>
            </a:r>
            <a:r>
              <a:rPr sz="2400" spc="-10" dirty="0">
                <a:latin typeface="Corbel"/>
                <a:cs typeface="Corbel"/>
              </a:rPr>
              <a:t> </a:t>
            </a:r>
            <a:r>
              <a:rPr sz="2400" spc="-20" dirty="0" err="1">
                <a:latin typeface="Corbel"/>
                <a:cs typeface="Corbel"/>
              </a:rPr>
              <a:t>hautapen</a:t>
            </a:r>
            <a:r>
              <a:rPr sz="2400" spc="-15" dirty="0" err="1">
                <a:latin typeface="Corbel"/>
                <a:cs typeface="Corbel"/>
              </a:rPr>
              <a:t>a</a:t>
            </a:r>
            <a:r>
              <a:rPr sz="2400" spc="-5" dirty="0">
                <a:latin typeface="Corbel"/>
                <a:cs typeface="Corbel"/>
              </a:rPr>
              <a:t> </a:t>
            </a:r>
            <a:r>
              <a:rPr sz="2400" spc="-15" dirty="0" err="1" smtClean="0">
                <a:latin typeface="Corbel"/>
                <a:cs typeface="Corbel"/>
              </a:rPr>
              <a:t>egingo</a:t>
            </a:r>
            <a:r>
              <a:rPr sz="2400" spc="-10" dirty="0" smtClean="0">
                <a:latin typeface="Corbel"/>
                <a:cs typeface="Corbel"/>
              </a:rPr>
              <a:t> </a:t>
            </a:r>
            <a:r>
              <a:rPr sz="2400" spc="-20" dirty="0">
                <a:latin typeface="Corbel"/>
                <a:cs typeface="Corbel"/>
              </a:rPr>
              <a:t>da</a:t>
            </a:r>
            <a:r>
              <a:rPr sz="2400" spc="-10" dirty="0">
                <a:latin typeface="Corbel"/>
                <a:cs typeface="Corbel"/>
              </a:rPr>
              <a:t> aurreinskripzioa</a:t>
            </a:r>
            <a:r>
              <a:rPr sz="2400" spc="-30" dirty="0">
                <a:latin typeface="Corbel"/>
                <a:cs typeface="Corbel"/>
              </a:rPr>
              <a:t> </a:t>
            </a:r>
            <a:r>
              <a:rPr sz="2400" spc="-10" dirty="0">
                <a:latin typeface="Corbel"/>
                <a:cs typeface="Corbel"/>
              </a:rPr>
              <a:t>egitera</a:t>
            </a:r>
            <a:r>
              <a:rPr sz="2400" spc="-70" dirty="0">
                <a:latin typeface="Corbel"/>
                <a:cs typeface="Corbel"/>
              </a:rPr>
              <a:t>k</a:t>
            </a:r>
            <a:r>
              <a:rPr sz="2400" spc="-5" dirty="0">
                <a:latin typeface="Corbel"/>
                <a:cs typeface="Corbel"/>
              </a:rPr>
              <a:t>oan.</a:t>
            </a:r>
            <a:endParaRPr sz="2400" dirty="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F0AD00"/>
              </a:buClr>
              <a:buFont typeface="Wingdings 2"/>
              <a:buChar char=""/>
            </a:pPr>
            <a:endParaRPr sz="2500" dirty="0">
              <a:latin typeface="Times New Roman"/>
              <a:cs typeface="Times New Roman"/>
            </a:endParaRPr>
          </a:p>
          <a:p>
            <a:pPr marL="331470" marR="302895" indent="-318770">
              <a:lnSpc>
                <a:spcPct val="100000"/>
              </a:lnSpc>
              <a:buClr>
                <a:srgbClr val="F0AD00"/>
              </a:buClr>
              <a:buSzPct val="79166"/>
              <a:buFont typeface="Wingdings 2"/>
              <a:buChar char=""/>
              <a:tabLst>
                <a:tab pos="391795" algn="l"/>
              </a:tabLst>
            </a:pPr>
            <a:r>
              <a:rPr sz="2400" spc="-10" dirty="0">
                <a:latin typeface="Corbel"/>
                <a:cs typeface="Corbel"/>
              </a:rPr>
              <a:t>Irailea</a:t>
            </a:r>
            <a:r>
              <a:rPr sz="2400" spc="-25" dirty="0">
                <a:latin typeface="Corbel"/>
                <a:cs typeface="Corbel"/>
              </a:rPr>
              <a:t>n</a:t>
            </a:r>
            <a:r>
              <a:rPr sz="2400" spc="-10" dirty="0">
                <a:latin typeface="Corbel"/>
                <a:cs typeface="Corbel"/>
              </a:rPr>
              <a:t>,</a:t>
            </a:r>
            <a:r>
              <a:rPr sz="2400" dirty="0">
                <a:latin typeface="Corbel"/>
                <a:cs typeface="Corbel"/>
              </a:rPr>
              <a:t> </a:t>
            </a:r>
            <a:r>
              <a:rPr sz="2400" spc="-15" dirty="0">
                <a:latin typeface="Corbel"/>
                <a:cs typeface="Corbel"/>
              </a:rPr>
              <a:t>borondatez</a:t>
            </a:r>
            <a:r>
              <a:rPr sz="2400" spc="-70" dirty="0">
                <a:latin typeface="Corbel"/>
                <a:cs typeface="Corbel"/>
              </a:rPr>
              <a:t>k</a:t>
            </a:r>
            <a:r>
              <a:rPr sz="2400" dirty="0">
                <a:latin typeface="Corbel"/>
                <a:cs typeface="Corbel"/>
              </a:rPr>
              <a:t>o</a:t>
            </a:r>
            <a:r>
              <a:rPr sz="2400" spc="-25" dirty="0">
                <a:latin typeface="Corbel"/>
                <a:cs typeface="Corbel"/>
              </a:rPr>
              <a:t> </a:t>
            </a:r>
            <a:r>
              <a:rPr sz="2400" spc="-10" dirty="0">
                <a:latin typeface="Corbel"/>
                <a:cs typeface="Corbel"/>
              </a:rPr>
              <a:t>prakti</a:t>
            </a:r>
            <a:r>
              <a:rPr sz="2400" spc="-65" dirty="0">
                <a:latin typeface="Corbel"/>
                <a:cs typeface="Corbel"/>
              </a:rPr>
              <a:t>k</a:t>
            </a:r>
            <a:r>
              <a:rPr sz="2400" spc="-15" dirty="0">
                <a:latin typeface="Corbel"/>
                <a:cs typeface="Corbel"/>
              </a:rPr>
              <a:t>e</a:t>
            </a:r>
            <a:r>
              <a:rPr sz="2400" dirty="0">
                <a:latin typeface="Corbel"/>
                <a:cs typeface="Corbel"/>
              </a:rPr>
              <a:t>tan</a:t>
            </a:r>
            <a:r>
              <a:rPr sz="2400" spc="-10" dirty="0">
                <a:latin typeface="Corbel"/>
                <a:cs typeface="Corbel"/>
              </a:rPr>
              <a:t> aurreinskripzioa</a:t>
            </a:r>
            <a:r>
              <a:rPr sz="2400" spc="-25" dirty="0">
                <a:latin typeface="Corbel"/>
                <a:cs typeface="Corbel"/>
              </a:rPr>
              <a:t> </a:t>
            </a:r>
            <a:r>
              <a:rPr sz="2400" spc="-15" dirty="0">
                <a:latin typeface="Corbel"/>
                <a:cs typeface="Corbel"/>
              </a:rPr>
              <a:t>egin duten</a:t>
            </a:r>
            <a:r>
              <a:rPr sz="2400" spc="-10" dirty="0">
                <a:latin typeface="Corbel"/>
                <a:cs typeface="Corbel"/>
              </a:rPr>
              <a:t> ikasleekin</a:t>
            </a:r>
            <a:r>
              <a:rPr sz="2400" dirty="0">
                <a:latin typeface="Corbel"/>
                <a:cs typeface="Corbel"/>
              </a:rPr>
              <a:t> </a:t>
            </a:r>
            <a:r>
              <a:rPr sz="2400" spc="-20" dirty="0">
                <a:latin typeface="Corbel"/>
                <a:cs typeface="Corbel"/>
              </a:rPr>
              <a:t>harremaneta</a:t>
            </a:r>
            <a:r>
              <a:rPr sz="2400" spc="-15" dirty="0">
                <a:latin typeface="Corbel"/>
                <a:cs typeface="Corbel"/>
              </a:rPr>
              <a:t>n</a:t>
            </a:r>
            <a:r>
              <a:rPr sz="2400" spc="-10" dirty="0">
                <a:latin typeface="Corbel"/>
                <a:cs typeface="Corbel"/>
              </a:rPr>
              <a:t> </a:t>
            </a:r>
            <a:r>
              <a:rPr sz="2400" spc="-15" dirty="0">
                <a:latin typeface="Corbel"/>
                <a:cs typeface="Corbel"/>
              </a:rPr>
              <a:t>jarri</a:t>
            </a:r>
            <a:r>
              <a:rPr sz="2400" spc="-60" dirty="0">
                <a:latin typeface="Corbel"/>
                <a:cs typeface="Corbel"/>
              </a:rPr>
              <a:t>k</a:t>
            </a:r>
            <a:r>
              <a:rPr sz="2400" dirty="0">
                <a:latin typeface="Corbel"/>
                <a:cs typeface="Corbel"/>
              </a:rPr>
              <a:t>o</a:t>
            </a:r>
            <a:r>
              <a:rPr sz="2400" spc="-25" dirty="0">
                <a:latin typeface="Corbel"/>
                <a:cs typeface="Corbel"/>
              </a:rPr>
              <a:t> </a:t>
            </a:r>
            <a:r>
              <a:rPr sz="2400" spc="-15" dirty="0">
                <a:latin typeface="Corbel"/>
                <a:cs typeface="Corbel"/>
              </a:rPr>
              <a:t>gara.</a:t>
            </a:r>
            <a:endParaRPr sz="2400" dirty="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F0AD00"/>
              </a:buClr>
              <a:buFont typeface="Wingdings 2"/>
              <a:buChar char=""/>
            </a:pPr>
            <a:endParaRPr sz="2500" dirty="0">
              <a:latin typeface="Times New Roman"/>
              <a:cs typeface="Times New Roman"/>
            </a:endParaRPr>
          </a:p>
          <a:p>
            <a:pPr marL="331470" marR="5080" indent="-318770">
              <a:lnSpc>
                <a:spcPct val="100000"/>
              </a:lnSpc>
              <a:buClr>
                <a:srgbClr val="F0AD00"/>
              </a:buClr>
              <a:buSzPct val="79166"/>
              <a:buFont typeface="Wingdings 2"/>
              <a:buChar char=""/>
              <a:tabLst>
                <a:tab pos="332105" algn="l"/>
              </a:tabLst>
            </a:pPr>
            <a:r>
              <a:rPr sz="2400" spc="-15" dirty="0">
                <a:latin typeface="Corbel"/>
                <a:cs typeface="Corbel"/>
              </a:rPr>
              <a:t>Esleipena:</a:t>
            </a:r>
            <a:r>
              <a:rPr sz="2400" spc="15" dirty="0">
                <a:latin typeface="Corbel"/>
                <a:cs typeface="Corbel"/>
              </a:rPr>
              <a:t> </a:t>
            </a:r>
            <a:r>
              <a:rPr sz="2400" spc="-10" dirty="0">
                <a:latin typeface="Corbel"/>
                <a:cs typeface="Corbel"/>
              </a:rPr>
              <a:t>ikasle</a:t>
            </a:r>
            <a:r>
              <a:rPr sz="2400" dirty="0">
                <a:latin typeface="Corbel"/>
                <a:cs typeface="Corbel"/>
              </a:rPr>
              <a:t> </a:t>
            </a:r>
            <a:r>
              <a:rPr sz="2400" spc="-15" dirty="0">
                <a:latin typeface="Corbel"/>
                <a:cs typeface="Corbel"/>
              </a:rPr>
              <a:t>batek</a:t>
            </a:r>
            <a:r>
              <a:rPr sz="2400" spc="-5" dirty="0">
                <a:latin typeface="Corbel"/>
                <a:cs typeface="Corbel"/>
              </a:rPr>
              <a:t> </a:t>
            </a:r>
            <a:r>
              <a:rPr sz="2400" spc="-15" dirty="0">
                <a:latin typeface="Corbel"/>
                <a:cs typeface="Corbel"/>
              </a:rPr>
              <a:t>baino gehiagok</a:t>
            </a:r>
            <a:r>
              <a:rPr sz="2400" spc="-10" dirty="0">
                <a:latin typeface="Corbel"/>
                <a:cs typeface="Corbel"/>
              </a:rPr>
              <a:t> </a:t>
            </a:r>
            <a:r>
              <a:rPr sz="2400" spc="-5" dirty="0">
                <a:latin typeface="Corbel"/>
                <a:cs typeface="Corbel"/>
              </a:rPr>
              <a:t>zentr</a:t>
            </a:r>
            <a:r>
              <a:rPr sz="2400" dirty="0">
                <a:latin typeface="Corbel"/>
                <a:cs typeface="Corbel"/>
              </a:rPr>
              <a:t>o</a:t>
            </a:r>
            <a:r>
              <a:rPr sz="2400" spc="-5" dirty="0">
                <a:latin typeface="Corbel"/>
                <a:cs typeface="Corbel"/>
              </a:rPr>
              <a:t> </a:t>
            </a:r>
            <a:r>
              <a:rPr sz="2400" spc="-15" dirty="0">
                <a:latin typeface="Corbel"/>
                <a:cs typeface="Corbel"/>
              </a:rPr>
              <a:t>bera</a:t>
            </a:r>
            <a:r>
              <a:rPr sz="2400" spc="-10" dirty="0">
                <a:latin typeface="Corbel"/>
                <a:cs typeface="Corbel"/>
              </a:rPr>
              <a:t> </a:t>
            </a:r>
            <a:r>
              <a:rPr sz="2400" spc="-15" dirty="0">
                <a:latin typeface="Corbel"/>
                <a:cs typeface="Corbel"/>
              </a:rPr>
              <a:t>eskatuz</a:t>
            </a:r>
            <a:r>
              <a:rPr sz="2400" spc="-5" dirty="0">
                <a:latin typeface="Corbel"/>
                <a:cs typeface="Corbel"/>
              </a:rPr>
              <a:t> </a:t>
            </a:r>
            <a:r>
              <a:rPr sz="2400" spc="-20" dirty="0">
                <a:latin typeface="Corbel"/>
                <a:cs typeface="Corbel"/>
              </a:rPr>
              <a:t>gero</a:t>
            </a:r>
            <a:r>
              <a:rPr sz="2400" spc="-10" dirty="0">
                <a:latin typeface="Corbel"/>
                <a:cs typeface="Corbel"/>
              </a:rPr>
              <a:t>,</a:t>
            </a:r>
            <a:r>
              <a:rPr sz="2400" spc="-5" dirty="0">
                <a:latin typeface="Corbel"/>
                <a:cs typeface="Corbel"/>
              </a:rPr>
              <a:t> </a:t>
            </a:r>
            <a:r>
              <a:rPr sz="2400" spc="-15" dirty="0">
                <a:latin typeface="Corbel"/>
                <a:cs typeface="Corbel"/>
              </a:rPr>
              <a:t>akademi</a:t>
            </a:r>
            <a:r>
              <a:rPr sz="2400" spc="-5" dirty="0">
                <a:latin typeface="Corbel"/>
                <a:cs typeface="Corbel"/>
              </a:rPr>
              <a:t> </a:t>
            </a:r>
            <a:r>
              <a:rPr sz="2400" spc="-15" dirty="0">
                <a:latin typeface="Corbel"/>
                <a:cs typeface="Corbel"/>
              </a:rPr>
              <a:t>espedientearen</a:t>
            </a:r>
            <a:r>
              <a:rPr sz="2400" spc="5" dirty="0">
                <a:latin typeface="Corbel"/>
                <a:cs typeface="Corbel"/>
              </a:rPr>
              <a:t> </a:t>
            </a:r>
            <a:r>
              <a:rPr sz="2400" spc="-15" dirty="0">
                <a:latin typeface="Corbel"/>
                <a:cs typeface="Corbel"/>
              </a:rPr>
              <a:t>arabera</a:t>
            </a:r>
            <a:r>
              <a:rPr sz="2400" spc="-10" dirty="0">
                <a:latin typeface="Corbel"/>
                <a:cs typeface="Corbel"/>
              </a:rPr>
              <a:t> </a:t>
            </a:r>
            <a:r>
              <a:rPr sz="2400" spc="-15" dirty="0">
                <a:latin typeface="Corbel"/>
                <a:cs typeface="Corbel"/>
              </a:rPr>
              <a:t>egingo</a:t>
            </a:r>
            <a:r>
              <a:rPr sz="2400" dirty="0">
                <a:latin typeface="Corbel"/>
                <a:cs typeface="Corbel"/>
              </a:rPr>
              <a:t> </a:t>
            </a:r>
            <a:r>
              <a:rPr sz="2400" spc="-15" dirty="0">
                <a:latin typeface="Corbel"/>
                <a:cs typeface="Corbel"/>
              </a:rPr>
              <a:t>da.</a:t>
            </a:r>
            <a:r>
              <a:rPr sz="2400" spc="-110" dirty="0">
                <a:latin typeface="Corbel"/>
                <a:cs typeface="Corbel"/>
              </a:rPr>
              <a:t> </a:t>
            </a:r>
            <a:r>
              <a:rPr sz="2400" spc="-5" dirty="0">
                <a:latin typeface="Corbel"/>
                <a:cs typeface="Corbel"/>
              </a:rPr>
              <a:t>Az</a:t>
            </a:r>
            <a:r>
              <a:rPr sz="2400" spc="-50" dirty="0">
                <a:latin typeface="Corbel"/>
                <a:cs typeface="Corbel"/>
              </a:rPr>
              <a:t>k</a:t>
            </a:r>
            <a:r>
              <a:rPr sz="2400" spc="-15" dirty="0">
                <a:latin typeface="Corbel"/>
                <a:cs typeface="Corbel"/>
              </a:rPr>
              <a:t>e</a:t>
            </a:r>
            <a:r>
              <a:rPr sz="2400" dirty="0">
                <a:latin typeface="Corbel"/>
                <a:cs typeface="Corbel"/>
              </a:rPr>
              <a:t>n </a:t>
            </a:r>
            <a:r>
              <a:rPr sz="2400" spc="-15" dirty="0">
                <a:latin typeface="Corbel"/>
                <a:cs typeface="Corbel"/>
              </a:rPr>
              <a:t>batean </a:t>
            </a:r>
            <a:r>
              <a:rPr sz="2400" spc="-10" dirty="0">
                <a:latin typeface="Corbel"/>
                <a:cs typeface="Corbel"/>
              </a:rPr>
              <a:t>prakti</a:t>
            </a:r>
            <a:r>
              <a:rPr sz="2400" spc="-65" dirty="0">
                <a:latin typeface="Corbel"/>
                <a:cs typeface="Corbel"/>
              </a:rPr>
              <a:t>k</a:t>
            </a:r>
            <a:r>
              <a:rPr sz="2400" spc="-15" dirty="0">
                <a:latin typeface="Corbel"/>
                <a:cs typeface="Corbel"/>
              </a:rPr>
              <a:t>eta</a:t>
            </a:r>
            <a:r>
              <a:rPr sz="2400" spc="-60" dirty="0">
                <a:latin typeface="Corbel"/>
                <a:cs typeface="Corbel"/>
              </a:rPr>
              <a:t>k</a:t>
            </a:r>
            <a:r>
              <a:rPr sz="2400" dirty="0">
                <a:latin typeface="Corbel"/>
                <a:cs typeface="Corbel"/>
              </a:rPr>
              <a:t>o</a:t>
            </a:r>
            <a:r>
              <a:rPr sz="2400" spc="-20" dirty="0">
                <a:latin typeface="Corbel"/>
                <a:cs typeface="Corbel"/>
              </a:rPr>
              <a:t> </a:t>
            </a:r>
            <a:r>
              <a:rPr sz="2400" spc="-15" dirty="0">
                <a:latin typeface="Corbel"/>
                <a:cs typeface="Corbel"/>
              </a:rPr>
              <a:t>batzordeak</a:t>
            </a:r>
            <a:r>
              <a:rPr sz="2400" spc="-20" dirty="0">
                <a:latin typeface="Corbel"/>
                <a:cs typeface="Corbel"/>
              </a:rPr>
              <a:t> </a:t>
            </a:r>
            <a:r>
              <a:rPr sz="2400" spc="-15" dirty="0">
                <a:latin typeface="Corbel"/>
                <a:cs typeface="Corbel"/>
              </a:rPr>
              <a:t>erabakia hartu</a:t>
            </a:r>
            <a:r>
              <a:rPr sz="2400" spc="-60" dirty="0">
                <a:latin typeface="Corbel"/>
                <a:cs typeface="Corbel"/>
              </a:rPr>
              <a:t>k</a:t>
            </a:r>
            <a:r>
              <a:rPr sz="2400" dirty="0">
                <a:latin typeface="Corbel"/>
                <a:cs typeface="Corbel"/>
              </a:rPr>
              <a:t>o</a:t>
            </a:r>
            <a:r>
              <a:rPr sz="2400" spc="-25" dirty="0">
                <a:latin typeface="Corbel"/>
                <a:cs typeface="Corbel"/>
              </a:rPr>
              <a:t> </a:t>
            </a:r>
            <a:r>
              <a:rPr sz="2400" spc="-20" dirty="0">
                <a:latin typeface="Corbel"/>
                <a:cs typeface="Corbel"/>
              </a:rPr>
              <a:t>du.</a:t>
            </a:r>
            <a:endParaRPr sz="2400" dirty="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15981" y="1056132"/>
            <a:ext cx="3006089" cy="15011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74839" y="1206246"/>
            <a:ext cx="9144000" cy="577215"/>
          </a:xfrm>
          <a:custGeom>
            <a:avLst/>
            <a:gdLst/>
            <a:ahLst/>
            <a:cxnLst/>
            <a:rect l="l" t="t" r="r" b="b"/>
            <a:pathLst>
              <a:path w="9144000" h="577214">
                <a:moveTo>
                  <a:pt x="0" y="0"/>
                </a:moveTo>
                <a:lnTo>
                  <a:pt x="0" y="576834"/>
                </a:lnTo>
                <a:lnTo>
                  <a:pt x="9144000" y="576833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815981" y="1206246"/>
            <a:ext cx="3051810" cy="13030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821023476"/>
              </p:ext>
            </p:extLst>
          </p:nvPr>
        </p:nvGraphicFramePr>
        <p:xfrm>
          <a:off x="1079500" y="2028826"/>
          <a:ext cx="8686800" cy="472439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373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373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3736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3736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26889">
                <a:tc>
                  <a:txBody>
                    <a:bodyPr/>
                    <a:lstStyle/>
                    <a:p>
                      <a:r>
                        <a:rPr lang="es-ES" dirty="0" smtClean="0"/>
                        <a:t>ZENTROA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PLAZAK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HIZKUNTZA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HERRIA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LAUHILABETEA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5085">
                <a:tc rowSpan="2">
                  <a:txBody>
                    <a:bodyPr/>
                    <a:lstStyle/>
                    <a:p>
                      <a:pPr marL="0"/>
                      <a:r>
                        <a:rPr lang="es-ES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IKERTZE</a:t>
                      </a:r>
                    </a:p>
                  </a:txBody>
                  <a:tcPr>
                    <a:solidFill>
                      <a:srgbClr val="E9F1F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/>
                      <a:r>
                        <a:rPr lang="es-ES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rgbClr val="E9F1F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/>
                      <a:r>
                        <a:rPr lang="es-ES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EUSKARA</a:t>
                      </a:r>
                    </a:p>
                  </a:txBody>
                  <a:tcPr>
                    <a:solidFill>
                      <a:srgbClr val="E9F1F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/>
                      <a:r>
                        <a:rPr lang="es-ES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DONOSTIA</a:t>
                      </a:r>
                    </a:p>
                  </a:txBody>
                  <a:tcP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4091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2 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04091">
                <a:tc rowSpan="2"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Paliativos sin fronteras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GAZTELERA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DONOSTIA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0409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3567633"/>
                  </a:ext>
                </a:extLst>
              </a:tr>
              <a:tr h="532159">
                <a:tc>
                  <a:txBody>
                    <a:bodyPr/>
                    <a:lstStyle/>
                    <a:p>
                      <a:r>
                        <a:rPr lang="es-ES" dirty="0" err="1" smtClean="0">
                          <a:solidFill>
                            <a:srgbClr val="FF0000"/>
                          </a:solidFill>
                        </a:rPr>
                        <a:t>Literaktum</a:t>
                      </a:r>
                      <a:r>
                        <a:rPr lang="es-ES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ES" baseline="0" dirty="0" err="1" smtClean="0">
                          <a:solidFill>
                            <a:srgbClr val="FF0000"/>
                          </a:solidFill>
                        </a:rPr>
                        <a:t>Jaialdia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EUSKARA</a:t>
                      </a:r>
                    </a:p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GAZTELERA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DONOSTIA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32159">
                <a:tc>
                  <a:txBody>
                    <a:bodyPr/>
                    <a:lstStyle/>
                    <a:p>
                      <a:r>
                        <a:rPr lang="es-ES" dirty="0" err="1" smtClean="0">
                          <a:solidFill>
                            <a:srgbClr val="FF0000"/>
                          </a:solidFill>
                        </a:rPr>
                        <a:t>Giza</a:t>
                      </a:r>
                      <a:r>
                        <a:rPr lang="es-ES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ES" baseline="0" dirty="0" err="1" smtClean="0">
                          <a:solidFill>
                            <a:srgbClr val="FF0000"/>
                          </a:solidFill>
                        </a:rPr>
                        <a:t>Eskubideen</a:t>
                      </a:r>
                      <a:r>
                        <a:rPr lang="es-ES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ES" baseline="0" dirty="0" err="1" smtClean="0">
                          <a:solidFill>
                            <a:srgbClr val="FF0000"/>
                          </a:solidFill>
                        </a:rPr>
                        <a:t>Zinemaldia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EUSKARA</a:t>
                      </a:r>
                    </a:p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GAZTELERA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DONOSTIA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39910"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ELHUYAR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EUSKARA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USURBIL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1 </a:t>
                      </a:r>
                      <a:r>
                        <a:rPr lang="es-ES" dirty="0" err="1" smtClean="0">
                          <a:solidFill>
                            <a:srgbClr val="FF0000"/>
                          </a:solidFill>
                        </a:rPr>
                        <a:t>edo</a:t>
                      </a:r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08471">
                <a:tc>
                  <a:txBody>
                    <a:bodyPr/>
                    <a:lstStyle/>
                    <a:p>
                      <a:r>
                        <a:rPr lang="es-ES" dirty="0" err="1" smtClean="0">
                          <a:solidFill>
                            <a:srgbClr val="FF0000"/>
                          </a:solidFill>
                        </a:rPr>
                        <a:t>Pentsatu</a:t>
                      </a:r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/>
                      </a:r>
                      <a:br>
                        <a:rPr lang="es-ES" dirty="0" smtClean="0">
                          <a:solidFill>
                            <a:srgbClr val="FF0000"/>
                          </a:solidFill>
                        </a:rPr>
                      </a:br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+</a:t>
                      </a:r>
                      <a:br>
                        <a:rPr lang="es-ES" dirty="0" smtClean="0">
                          <a:solidFill>
                            <a:srgbClr val="FF0000"/>
                          </a:solidFill>
                        </a:rPr>
                      </a:br>
                      <a:r>
                        <a:rPr lang="es-ES" dirty="0" err="1" smtClean="0">
                          <a:solidFill>
                            <a:srgbClr val="FF0000"/>
                          </a:solidFill>
                        </a:rPr>
                        <a:t>Olinpiadak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EUSKRA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DONOSTIA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0000"/>
                          </a:solidFill>
                        </a:rPr>
                        <a:t>1/2</a:t>
                      </a:r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629868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216</Words>
  <Application>Microsoft Office PowerPoint</Application>
  <PresentationFormat>Personalizado</PresentationFormat>
  <Paragraphs>62</Paragraphs>
  <Slides>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Office Theme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FILOSOFIA EUSK .ppt [Modo de compatibilidad]</dc:title>
  <dc:creator>yvpbubum</dc:creator>
  <cp:lastModifiedBy>MertxeTorres</cp:lastModifiedBy>
  <cp:revision>16</cp:revision>
  <dcterms:created xsi:type="dcterms:W3CDTF">2018-02-14T12:35:36Z</dcterms:created>
  <dcterms:modified xsi:type="dcterms:W3CDTF">2021-03-15T13:50:46Z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2017-05-22T00:00:00Z</vt:filetime>
  </property>
  <property fmtid="{D5CDD505-2E9C-101B-9397-08002B2CF9AE}" pid="3" name="LastSaved">
    <vt:filetime>2018-02-14T00:00:00Z</vt:filetime>
  </property>
</Properties>
</file>