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68" r:id="rId5"/>
    <p:sldId id="269" r:id="rId6"/>
    <p:sldId id="262" r:id="rId7"/>
    <p:sldId id="270" r:id="rId8"/>
    <p:sldId id="258" r:id="rId9"/>
    <p:sldId id="271" r:id="rId10"/>
    <p:sldId id="272" r:id="rId11"/>
    <p:sldId id="263" r:id="rId12"/>
    <p:sldId id="264" r:id="rId13"/>
    <p:sldId id="259" r:id="rId14"/>
    <p:sldId id="260" r:id="rId15"/>
    <p:sldId id="261" r:id="rId16"/>
    <p:sldId id="273" r:id="rId17"/>
    <p:sldId id="274" r:id="rId18"/>
    <p:sldId id="26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00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52869E4-8D1A-428B-831C-208D26B43F60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745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3402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130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039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7367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406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707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147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443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8859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080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2145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73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522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556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422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0610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52869E4-8D1A-428B-831C-208D26B43F60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02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ehu.eus/eu/web/hezkuntza-filosofia-antropologia-fakultatea/practicum2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ede.mjusticia.gob.es/eu/tramites/certificado-registro-centra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ehu.eus/eu/web/hezkuntza-filosofia-antropologia-fakultatea/practicum-extranjero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ehu.eus/eu/web/hezkuntza-filosofia-antropologia-fakultatea/becas-transici%C3%B3n-del-mundo-educativo-al-laboral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to:hefa.practicum@ehu.eu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to:hefa.practicum@ehu.eu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hu.eus/eu/web/hefa/practicum2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698091" y="1818968"/>
            <a:ext cx="10815482" cy="635256"/>
          </a:xfrm>
          <a:prstGeom prst="rect">
            <a:avLst/>
          </a:prstGeom>
          <a:solidFill>
            <a:srgbClr val="FFFFFF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/>
                <a:latin typeface="Arial Black" panose="020B0A04020102020204" pitchFamily="34" charset="0"/>
              </a:rPr>
              <a:t>2022-2023ko PRACTICUM ASTEA</a:t>
            </a:r>
            <a:endParaRPr lang="es-ES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2D05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1031" name="Imagen 2" descr="Facultad Educacion Filosofia Antropologia_Gipuzkoa_bilingue_positivo_al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948" y="3807329"/>
            <a:ext cx="37623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552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>
                <a:solidFill>
                  <a:schemeClr val="accent1">
                    <a:satMod val="150000"/>
                  </a:schemeClr>
                </a:solidFill>
              </a:rPr>
              <a:t>ESLEIPEN PROZEDURA</a:t>
            </a:r>
          </a:p>
        </p:txBody>
      </p:sp>
      <p:sp>
        <p:nvSpPr>
          <p:cNvPr id="17411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endParaRPr lang="es-ES" altLang="es-ES" sz="2000" dirty="0"/>
          </a:p>
          <a:p>
            <a:pPr eaLnBrk="1" hangingPunct="1"/>
            <a:r>
              <a:rPr lang="es-ES" altLang="es-ES" dirty="0" err="1"/>
              <a:t>Esleipena</a:t>
            </a:r>
            <a:r>
              <a:rPr lang="es-ES" altLang="es-ES" dirty="0"/>
              <a:t>, </a:t>
            </a:r>
            <a:r>
              <a:rPr lang="es-ES" altLang="es-ES" dirty="0" err="1"/>
              <a:t>ikasle</a:t>
            </a:r>
            <a:r>
              <a:rPr lang="es-ES" altLang="es-ES" dirty="0"/>
              <a:t> </a:t>
            </a:r>
            <a:r>
              <a:rPr lang="es-ES" altLang="es-ES" dirty="0" err="1"/>
              <a:t>batek</a:t>
            </a:r>
            <a:r>
              <a:rPr lang="es-ES" altLang="es-ES" dirty="0"/>
              <a:t> </a:t>
            </a:r>
            <a:r>
              <a:rPr lang="es-ES" altLang="es-ES" dirty="0" err="1"/>
              <a:t>baino</a:t>
            </a:r>
            <a:r>
              <a:rPr lang="es-ES" altLang="es-ES" dirty="0"/>
              <a:t> </a:t>
            </a:r>
            <a:r>
              <a:rPr lang="es-ES" altLang="es-ES" dirty="0" err="1"/>
              <a:t>gehiago</a:t>
            </a:r>
            <a:r>
              <a:rPr lang="es-ES" altLang="es-ES" dirty="0"/>
              <a:t> </a:t>
            </a:r>
            <a:r>
              <a:rPr lang="es-ES" altLang="es-ES" dirty="0" err="1"/>
              <a:t>zentro</a:t>
            </a:r>
            <a:r>
              <a:rPr lang="es-ES" altLang="es-ES" dirty="0"/>
              <a:t> </a:t>
            </a:r>
            <a:r>
              <a:rPr lang="es-ES" altLang="es-ES" dirty="0" err="1"/>
              <a:t>bera</a:t>
            </a:r>
            <a:r>
              <a:rPr lang="es-ES" altLang="es-ES" dirty="0"/>
              <a:t> </a:t>
            </a:r>
            <a:r>
              <a:rPr lang="es-ES" altLang="es-ES" dirty="0" err="1"/>
              <a:t>eskatuz</a:t>
            </a:r>
            <a:r>
              <a:rPr lang="es-ES" altLang="es-ES" dirty="0"/>
              <a:t> </a:t>
            </a:r>
            <a:r>
              <a:rPr lang="es-ES" altLang="es-ES" dirty="0" err="1"/>
              <a:t>gero</a:t>
            </a:r>
            <a:r>
              <a:rPr lang="es-ES" altLang="es-ES" dirty="0"/>
              <a:t>, </a:t>
            </a:r>
            <a:r>
              <a:rPr lang="es-ES" altLang="es-ES" dirty="0" err="1"/>
              <a:t>akademi</a:t>
            </a:r>
            <a:r>
              <a:rPr lang="es-ES" altLang="es-ES" dirty="0"/>
              <a:t> </a:t>
            </a:r>
            <a:r>
              <a:rPr lang="es-ES" altLang="es-ES" dirty="0" err="1"/>
              <a:t>espedientearen</a:t>
            </a:r>
            <a:r>
              <a:rPr lang="es-ES" altLang="es-ES" dirty="0"/>
              <a:t> </a:t>
            </a:r>
            <a:r>
              <a:rPr lang="es-ES" altLang="es-ES" dirty="0" err="1"/>
              <a:t>arabera</a:t>
            </a:r>
            <a:r>
              <a:rPr lang="es-ES" altLang="es-ES" dirty="0"/>
              <a:t> </a:t>
            </a:r>
            <a:r>
              <a:rPr lang="es-ES" altLang="es-ES" dirty="0" err="1"/>
              <a:t>egingo</a:t>
            </a:r>
            <a:r>
              <a:rPr lang="es-ES" altLang="es-ES" dirty="0"/>
              <a:t> da.</a:t>
            </a:r>
          </a:p>
          <a:p>
            <a:pPr eaLnBrk="1" hangingPunct="1"/>
            <a:r>
              <a:rPr lang="es-ES" altLang="es-ES" dirty="0" err="1"/>
              <a:t>Esleipenak</a:t>
            </a:r>
            <a:r>
              <a:rPr lang="es-ES" altLang="es-ES" dirty="0"/>
              <a:t>  </a:t>
            </a:r>
            <a:r>
              <a:rPr lang="es-ES" altLang="es-ES" dirty="0" err="1"/>
              <a:t>egiterakoan</a:t>
            </a:r>
            <a:r>
              <a:rPr lang="es-ES" altLang="es-ES" dirty="0"/>
              <a:t> </a:t>
            </a:r>
            <a:r>
              <a:rPr lang="es-ES" altLang="es-ES" dirty="0" err="1"/>
              <a:t>GAURen</a:t>
            </a:r>
            <a:r>
              <a:rPr lang="es-ES" altLang="es-ES" dirty="0"/>
              <a:t> </a:t>
            </a:r>
            <a:r>
              <a:rPr lang="es-ES" altLang="es-ES" dirty="0" err="1"/>
              <a:t>agertzen</a:t>
            </a:r>
            <a:r>
              <a:rPr lang="es-ES" altLang="es-ES" dirty="0"/>
              <a:t> den </a:t>
            </a:r>
            <a:r>
              <a:rPr lang="es-ES" altLang="es-ES" dirty="0" err="1"/>
              <a:t>bataz</a:t>
            </a:r>
            <a:r>
              <a:rPr lang="es-ES" altLang="es-ES" dirty="0"/>
              <a:t> </a:t>
            </a:r>
            <a:r>
              <a:rPr lang="es-ES" altLang="es-ES" dirty="0" err="1"/>
              <a:t>besteko</a:t>
            </a:r>
            <a:r>
              <a:rPr lang="es-ES" altLang="es-ES" dirty="0"/>
              <a:t> nota </a:t>
            </a:r>
            <a:r>
              <a:rPr lang="es-ES" altLang="es-ES" dirty="0" err="1"/>
              <a:t>aintzat</a:t>
            </a:r>
            <a:r>
              <a:rPr lang="es-ES" altLang="es-ES" dirty="0"/>
              <a:t> </a:t>
            </a:r>
            <a:r>
              <a:rPr lang="es-ES" altLang="es-ES" dirty="0" err="1"/>
              <a:t>hartuko</a:t>
            </a:r>
            <a:r>
              <a:rPr lang="es-ES" altLang="es-ES" dirty="0"/>
              <a:t> da.</a:t>
            </a:r>
          </a:p>
          <a:p>
            <a:r>
              <a:rPr lang="nn-NO" altLang="es-ES" dirty="0"/>
              <a:t>Nolanahi ere, praktikak hautatzerakoan eta </a:t>
            </a:r>
            <a:r>
              <a:rPr lang="es-ES" altLang="es-ES" dirty="0" err="1"/>
              <a:t>esleitzerakoan</a:t>
            </a:r>
            <a:r>
              <a:rPr lang="es-ES" altLang="es-ES" dirty="0"/>
              <a:t>, </a:t>
            </a:r>
            <a:r>
              <a:rPr lang="es-ES" altLang="es-ES" dirty="0" err="1"/>
              <a:t>lehentasuna</a:t>
            </a:r>
            <a:r>
              <a:rPr lang="es-ES" altLang="es-ES" dirty="0"/>
              <a:t> </a:t>
            </a:r>
            <a:r>
              <a:rPr lang="es-ES" altLang="es-ES" dirty="0" err="1"/>
              <a:t>izango</a:t>
            </a:r>
            <a:r>
              <a:rPr lang="es-ES" altLang="es-ES" dirty="0"/>
              <a:t> </a:t>
            </a:r>
            <a:r>
              <a:rPr lang="es-ES" altLang="es-ES" dirty="0" err="1"/>
              <a:t>dute</a:t>
            </a:r>
            <a:r>
              <a:rPr lang="es-ES" altLang="es-ES" dirty="0"/>
              <a:t> </a:t>
            </a:r>
            <a:r>
              <a:rPr lang="es-ES" altLang="es-ES" dirty="0" err="1"/>
              <a:t>ikasle</a:t>
            </a:r>
            <a:r>
              <a:rPr lang="es-ES" altLang="es-ES" dirty="0"/>
              <a:t> </a:t>
            </a:r>
            <a:r>
              <a:rPr lang="es-ES" altLang="es-ES" dirty="0" err="1"/>
              <a:t>ezinduek</a:t>
            </a:r>
            <a:r>
              <a:rPr lang="es-ES" altLang="es-ES" dirty="0"/>
              <a:t>, </a:t>
            </a:r>
            <a:r>
              <a:rPr lang="es-ES" altLang="es-ES" dirty="0" err="1"/>
              <a:t>irisgarritasun</a:t>
            </a:r>
            <a:r>
              <a:rPr lang="es-ES" altLang="es-ES" dirty="0"/>
              <a:t> </a:t>
            </a:r>
            <a:r>
              <a:rPr lang="es-ES" altLang="es-ES" dirty="0" err="1"/>
              <a:t>unibertsalerako</a:t>
            </a:r>
            <a:r>
              <a:rPr lang="es-ES" altLang="es-ES" dirty="0"/>
              <a:t> </a:t>
            </a:r>
            <a:r>
              <a:rPr lang="es-ES" altLang="es-ES" dirty="0" err="1"/>
              <a:t>neurri</a:t>
            </a:r>
            <a:r>
              <a:rPr lang="es-ES" altLang="es-ES" dirty="0"/>
              <a:t> </a:t>
            </a:r>
            <a:r>
              <a:rPr lang="es-ES" altLang="es-ES" dirty="0" err="1"/>
              <a:t>guztiak</a:t>
            </a:r>
            <a:r>
              <a:rPr lang="es-ES" altLang="es-ES" dirty="0"/>
              <a:t> </a:t>
            </a:r>
            <a:r>
              <a:rPr lang="es-ES" altLang="es-ES" dirty="0" err="1"/>
              <a:t>egiaztatzen</a:t>
            </a:r>
            <a:r>
              <a:rPr lang="es-ES" altLang="es-ES" dirty="0"/>
              <a:t> </a:t>
            </a:r>
            <a:r>
              <a:rPr lang="es-ES" altLang="es-ES" dirty="0" err="1"/>
              <a:t>dituzten</a:t>
            </a:r>
            <a:r>
              <a:rPr lang="es-ES" altLang="es-ES" dirty="0"/>
              <a:t> </a:t>
            </a:r>
            <a:r>
              <a:rPr lang="es-ES" altLang="es-ES" dirty="0" err="1"/>
              <a:t>enpresetara</a:t>
            </a:r>
            <a:r>
              <a:rPr lang="es-ES" altLang="es-ES" dirty="0"/>
              <a:t> </a:t>
            </a:r>
            <a:r>
              <a:rPr lang="es-ES" altLang="es-ES" dirty="0" err="1"/>
              <a:t>joateko</a:t>
            </a:r>
            <a:r>
              <a:rPr lang="es-ES" altLang="es-ES" dirty="0"/>
              <a:t> </a:t>
            </a:r>
            <a:r>
              <a:rPr lang="es-ES" altLang="es-ES" dirty="0" err="1"/>
              <a:t>aukera</a:t>
            </a:r>
            <a:r>
              <a:rPr lang="es-ES" altLang="es-ES" dirty="0"/>
              <a:t> izan </a:t>
            </a:r>
            <a:r>
              <a:rPr lang="es-ES" altLang="es-ES" dirty="0" err="1"/>
              <a:t>dezaten</a:t>
            </a:r>
            <a:endParaRPr lang="es-ES" altLang="es-ES" dirty="0"/>
          </a:p>
          <a:p>
            <a:pPr eaLnBrk="1" hangingPunct="1"/>
            <a:r>
              <a:rPr lang="es-ES" altLang="es-ES" dirty="0" err="1"/>
              <a:t>Esleitutako</a:t>
            </a:r>
            <a:r>
              <a:rPr lang="es-ES" altLang="es-ES" dirty="0"/>
              <a:t> </a:t>
            </a:r>
            <a:r>
              <a:rPr lang="es-ES" altLang="es-ES" dirty="0" err="1"/>
              <a:t>zentroa</a:t>
            </a:r>
            <a:r>
              <a:rPr lang="es-ES" altLang="es-ES" dirty="0"/>
              <a:t> </a:t>
            </a:r>
            <a:r>
              <a:rPr lang="es-ES" altLang="es-ES" dirty="0" err="1"/>
              <a:t>GAURen</a:t>
            </a:r>
            <a:r>
              <a:rPr lang="es-ES" altLang="es-ES" dirty="0"/>
              <a:t> </a:t>
            </a:r>
            <a:r>
              <a:rPr lang="es-ES" altLang="es-ES" dirty="0" err="1"/>
              <a:t>bidez</a:t>
            </a:r>
            <a:r>
              <a:rPr lang="es-ES" altLang="es-ES" dirty="0"/>
              <a:t> </a:t>
            </a:r>
            <a:r>
              <a:rPr lang="es-ES" altLang="es-ES" dirty="0" err="1"/>
              <a:t>ikusi</a:t>
            </a:r>
            <a:r>
              <a:rPr lang="es-ES" altLang="es-ES" dirty="0"/>
              <a:t> </a:t>
            </a:r>
            <a:r>
              <a:rPr lang="es-ES" altLang="es-ES" dirty="0" err="1"/>
              <a:t>ahal</a:t>
            </a:r>
            <a:r>
              <a:rPr lang="es-ES" altLang="es-ES" dirty="0"/>
              <a:t> </a:t>
            </a:r>
            <a:r>
              <a:rPr lang="es-ES" altLang="es-ES" dirty="0" err="1"/>
              <a:t>izango</a:t>
            </a:r>
            <a:r>
              <a:rPr lang="es-ES" altLang="es-ES" dirty="0"/>
              <a:t> da </a:t>
            </a:r>
            <a:r>
              <a:rPr lang="es-ES" altLang="es-ES" dirty="0" err="1"/>
              <a:t>irailaren</a:t>
            </a:r>
            <a:r>
              <a:rPr lang="es-ES" altLang="es-ES" dirty="0"/>
              <a:t> 6tik </a:t>
            </a:r>
            <a:r>
              <a:rPr lang="es-ES" altLang="es-ES" dirty="0" err="1"/>
              <a:t>aurrera</a:t>
            </a:r>
            <a:r>
              <a:rPr lang="es-ES" alt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397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72762" y="5356666"/>
            <a:ext cx="959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www.ehu.eus/eu/web/hezkuntza-filosofia-antropologia-fakultatea/practicum2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452" y="748812"/>
            <a:ext cx="7406786" cy="441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8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846625"/>
            <a:ext cx="8229600" cy="347662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280138" y="4697243"/>
            <a:ext cx="72536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3"/>
              </a:rPr>
              <a:t>https://</a:t>
            </a:r>
            <a:r>
              <a:rPr lang="es-ES" dirty="0" smtClean="0">
                <a:hlinkClick r:id="rId3"/>
              </a:rPr>
              <a:t>sede.mjusticia.gob.es/eu/tramites/certificado-registro-central</a:t>
            </a: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1148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286356"/>
              </p:ext>
            </p:extLst>
          </p:nvPr>
        </p:nvGraphicFramePr>
        <p:xfrm>
          <a:off x="1072661" y="975947"/>
          <a:ext cx="9653953" cy="49889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8841">
                  <a:extLst>
                    <a:ext uri="{9D8B030D-6E8A-4147-A177-3AD203B41FA5}">
                      <a16:colId xmlns:a16="http://schemas.microsoft.com/office/drawing/2014/main" val="3106638336"/>
                    </a:ext>
                  </a:extLst>
                </a:gridCol>
                <a:gridCol w="3359741">
                  <a:extLst>
                    <a:ext uri="{9D8B030D-6E8A-4147-A177-3AD203B41FA5}">
                      <a16:colId xmlns:a16="http://schemas.microsoft.com/office/drawing/2014/main" val="2986460847"/>
                    </a:ext>
                  </a:extLst>
                </a:gridCol>
                <a:gridCol w="4055371">
                  <a:extLst>
                    <a:ext uri="{9D8B030D-6E8A-4147-A177-3AD203B41FA5}">
                      <a16:colId xmlns:a16="http://schemas.microsoft.com/office/drawing/2014/main" val="565836903"/>
                    </a:ext>
                  </a:extLst>
                </a:gridCol>
              </a:tblGrid>
              <a:tr h="5554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E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FAKULTATEAN HASIERA</a:t>
                      </a:r>
                      <a:endParaRPr lang="es-E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PRAKTIKETAKO ZENTROEN DATAK</a:t>
                      </a:r>
                      <a:endParaRPr lang="es-ES" sz="2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E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4456873"/>
                  </a:ext>
                </a:extLst>
              </a:tr>
              <a:tr h="5554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Gizarte Antropologia</a:t>
                      </a:r>
                      <a:br>
                        <a:rPr lang="es-ES" sz="1800">
                          <a:effectLst/>
                        </a:rPr>
                      </a:br>
                      <a:r>
                        <a:rPr lang="es-ES" sz="1800">
                          <a:effectLst/>
                        </a:rPr>
                        <a:t>PRACTICUM</a:t>
                      </a:r>
                      <a:endParaRPr lang="es-E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2022ko irailaren 12ko astea</a:t>
                      </a:r>
                      <a:endParaRPr lang="es-E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2022ko irailaren 19tik abenduaren 22ra</a:t>
                      </a:r>
                      <a:endParaRPr lang="es-E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2174586"/>
                  </a:ext>
                </a:extLst>
              </a:tr>
              <a:tr h="5554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Gizarte Hezkuntza</a:t>
                      </a:r>
                      <a:br>
                        <a:rPr lang="es-ES" sz="1800">
                          <a:effectLst/>
                        </a:rPr>
                      </a:br>
                      <a:r>
                        <a:rPr lang="es-ES" sz="1800">
                          <a:effectLst/>
                        </a:rPr>
                        <a:t>PRACTICUM I</a:t>
                      </a:r>
                      <a:endParaRPr lang="es-E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2022ko irailaren 12ko astea</a:t>
                      </a:r>
                      <a:endParaRPr lang="es-E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2022ko irailaren 26tik abenduaren 22ra</a:t>
                      </a:r>
                      <a:endParaRPr lang="es-E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385293"/>
                  </a:ext>
                </a:extLst>
              </a:tr>
              <a:tr h="5554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Gizarte Hezkuntza</a:t>
                      </a:r>
                      <a:br>
                        <a:rPr lang="es-ES" sz="1800">
                          <a:effectLst/>
                        </a:rPr>
                      </a:br>
                      <a:r>
                        <a:rPr lang="es-ES" sz="1800">
                          <a:effectLst/>
                        </a:rPr>
                        <a:t>PRACTICUM II</a:t>
                      </a:r>
                      <a:endParaRPr lang="es-E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2022ko irailaren 12ko astea</a:t>
                      </a:r>
                      <a:endParaRPr lang="es-E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2022ko irailaren 26tik abenduaren 22ra</a:t>
                      </a:r>
                      <a:endParaRPr lang="es-E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8452449"/>
                  </a:ext>
                </a:extLst>
              </a:tr>
              <a:tr h="5554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Gizarte Hezkuntza</a:t>
                      </a:r>
                      <a:br>
                        <a:rPr lang="es-ES" sz="1800">
                          <a:effectLst/>
                        </a:rPr>
                      </a:br>
                      <a:r>
                        <a:rPr lang="es-ES" sz="1800">
                          <a:effectLst/>
                        </a:rPr>
                        <a:t>PRACTICUM III</a:t>
                      </a:r>
                      <a:endParaRPr lang="es-E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2023ko urtarrilaren 23ko astea</a:t>
                      </a:r>
                      <a:endParaRPr lang="es-E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2023ko urtarrilaren 23tik maiatzaren 12ra</a:t>
                      </a:r>
                      <a:endParaRPr lang="es-E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4233862"/>
                  </a:ext>
                </a:extLst>
              </a:tr>
              <a:tr h="5554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Pedagogia</a:t>
                      </a:r>
                      <a:br>
                        <a:rPr lang="es-ES" sz="1800">
                          <a:effectLst/>
                        </a:rPr>
                      </a:br>
                      <a:r>
                        <a:rPr lang="es-ES" sz="1800">
                          <a:effectLst/>
                        </a:rPr>
                        <a:t>PRACTICUM I</a:t>
                      </a:r>
                      <a:endParaRPr lang="es-E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2023ko urtarrilaren 23ko astea</a:t>
                      </a:r>
                      <a:endParaRPr lang="es-E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2023ko otsailaren 6tik maiatzaren 12ra</a:t>
                      </a:r>
                      <a:endParaRPr lang="es-E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9544393"/>
                  </a:ext>
                </a:extLst>
              </a:tr>
              <a:tr h="5554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Pedagogia</a:t>
                      </a:r>
                      <a:br>
                        <a:rPr lang="es-ES" sz="1800">
                          <a:effectLst/>
                        </a:rPr>
                      </a:br>
                      <a:r>
                        <a:rPr lang="es-ES" sz="1800">
                          <a:effectLst/>
                        </a:rPr>
                        <a:t>PRACTICUM II</a:t>
                      </a:r>
                      <a:endParaRPr lang="es-E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2022ko irailaren 12ko astea</a:t>
                      </a:r>
                      <a:endParaRPr lang="es-E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2022ko irailaren 26tik abenduaren 22ra</a:t>
                      </a:r>
                      <a:endParaRPr lang="es-E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8098077"/>
                  </a:ext>
                </a:extLst>
              </a:tr>
              <a:tr h="8332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Filosofia</a:t>
                      </a:r>
                      <a:endParaRPr lang="es-ES" sz="2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BORONDATEZKO</a:t>
                      </a:r>
                      <a:br>
                        <a:rPr lang="es-ES" sz="1800">
                          <a:effectLst/>
                        </a:rPr>
                      </a:br>
                      <a:r>
                        <a:rPr lang="es-ES" sz="1800">
                          <a:effectLst/>
                        </a:rPr>
                        <a:t>PRAKTIKAK</a:t>
                      </a:r>
                      <a:endParaRPr lang="es-E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E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</a:rPr>
                        <a:t>Lehenengo</a:t>
                      </a:r>
                      <a:r>
                        <a:rPr lang="es-ES" sz="1800" dirty="0">
                          <a:effectLst/>
                        </a:rPr>
                        <a:t> </a:t>
                      </a:r>
                      <a:r>
                        <a:rPr lang="es-ES" sz="1800" dirty="0" err="1">
                          <a:effectLst/>
                        </a:rPr>
                        <a:t>edo</a:t>
                      </a:r>
                      <a:r>
                        <a:rPr lang="es-ES" sz="1800" dirty="0">
                          <a:effectLst/>
                        </a:rPr>
                        <a:t> </a:t>
                      </a:r>
                      <a:r>
                        <a:rPr lang="es-ES" sz="1800" dirty="0" err="1">
                          <a:effectLst/>
                        </a:rPr>
                        <a:t>bigarren</a:t>
                      </a:r>
                      <a:r>
                        <a:rPr lang="es-ES" sz="1800" dirty="0">
                          <a:effectLst/>
                        </a:rPr>
                        <a:t> </a:t>
                      </a:r>
                      <a:r>
                        <a:rPr lang="es-ES" sz="1800" dirty="0" err="1">
                          <a:effectLst/>
                        </a:rPr>
                        <a:t>lauhilabetean</a:t>
                      </a:r>
                      <a:r>
                        <a:rPr lang="es-ES" sz="1800" dirty="0">
                          <a:effectLst/>
                        </a:rPr>
                        <a:t> </a:t>
                      </a:r>
                      <a:r>
                        <a:rPr lang="es-ES" sz="1800" dirty="0" err="1">
                          <a:effectLst/>
                        </a:rPr>
                        <a:t>aukeran</a:t>
                      </a:r>
                      <a:endParaRPr lang="es-E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436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963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15561" y="5400627"/>
            <a:ext cx="93022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www.ehu.eus/eu/web/hezkuntza-filosofia-antropologia-fakultatea/practicum-extranjero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1283" y="723189"/>
            <a:ext cx="4352558" cy="456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102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55079" y="4971981"/>
            <a:ext cx="96979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www.ehu.eus/eu/web/hezkuntza-filosofia-antropologia-fakultatea/becas-transici%C3%B3n-del-mundo-educativo-al-laboral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369" y="687116"/>
            <a:ext cx="6069624" cy="428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31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>
                <a:solidFill>
                  <a:schemeClr val="accent1">
                    <a:satMod val="150000"/>
                  </a:schemeClr>
                </a:solidFill>
              </a:rPr>
              <a:t>                  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172669" y="1319717"/>
            <a:ext cx="7643812" cy="6284913"/>
          </a:xfrm>
        </p:spPr>
        <p:txBody>
          <a:bodyPr rtlCol="0">
            <a:normAutofit/>
          </a:bodyPr>
          <a:lstStyle/>
          <a:p>
            <a:pPr marL="438912" indent="-32004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ES" sz="3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MUGIKORTASUN PROGRAMETAN PARTE HARTZEN DUTEN IKASLEEK</a:t>
            </a:r>
          </a:p>
          <a:p>
            <a:pPr marL="438912" indent="-320040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s-ES" sz="3000" b="1" dirty="0"/>
          </a:p>
          <a:p>
            <a:pPr marL="438912" indent="-320040" algn="just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ES" dirty="0" err="1" smtClean="0"/>
              <a:t>Practicumeko</a:t>
            </a:r>
            <a:r>
              <a:rPr lang="es-ES" dirty="0" smtClean="0"/>
              <a:t> </a:t>
            </a:r>
            <a:r>
              <a:rPr lang="es-ES" dirty="0" err="1" smtClean="0"/>
              <a:t>Bulegoan</a:t>
            </a:r>
            <a:r>
              <a:rPr lang="es-ES" dirty="0" smtClean="0"/>
              <a:t> </a:t>
            </a:r>
            <a:r>
              <a:rPr lang="es-ES" dirty="0" err="1" smtClean="0"/>
              <a:t>izena</a:t>
            </a:r>
            <a:r>
              <a:rPr lang="es-ES" dirty="0" smtClean="0"/>
              <a:t> </a:t>
            </a:r>
            <a:r>
              <a:rPr lang="es-ES" dirty="0" err="1" smtClean="0"/>
              <a:t>eman</a:t>
            </a:r>
            <a:r>
              <a:rPr lang="es-ES" dirty="0" smtClean="0"/>
              <a:t> </a:t>
            </a:r>
            <a:r>
              <a:rPr lang="es-ES" dirty="0" err="1" smtClean="0"/>
              <a:t>beharko</a:t>
            </a:r>
            <a:r>
              <a:rPr lang="es-ES" dirty="0" smtClean="0"/>
              <a:t> </a:t>
            </a:r>
            <a:r>
              <a:rPr lang="es-ES" dirty="0" err="1" smtClean="0"/>
              <a:t>dute</a:t>
            </a:r>
            <a:r>
              <a:rPr lang="es-ES" dirty="0" smtClean="0"/>
              <a:t>. </a:t>
            </a:r>
          </a:p>
          <a:p>
            <a:pPr marL="438912" indent="-320040" algn="just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ES" dirty="0" err="1" smtClean="0"/>
              <a:t>Bueltatzen</a:t>
            </a:r>
            <a:r>
              <a:rPr lang="es-ES" dirty="0" smtClean="0"/>
              <a:t> </a:t>
            </a:r>
            <a:r>
              <a:rPr lang="es-ES" dirty="0" err="1" smtClean="0"/>
              <a:t>diren</a:t>
            </a:r>
            <a:r>
              <a:rPr lang="es-ES" dirty="0" smtClean="0"/>
              <a:t> dataren </a:t>
            </a:r>
            <a:r>
              <a:rPr lang="es-ES" dirty="0" err="1" smtClean="0"/>
              <a:t>berri</a:t>
            </a:r>
            <a:r>
              <a:rPr lang="es-ES" dirty="0" smtClean="0"/>
              <a:t> </a:t>
            </a:r>
            <a:r>
              <a:rPr lang="es-ES" dirty="0" err="1" smtClean="0"/>
              <a:t>eman</a:t>
            </a:r>
            <a:r>
              <a:rPr lang="es-ES" dirty="0" smtClean="0"/>
              <a:t> </a:t>
            </a:r>
            <a:r>
              <a:rPr lang="es-ES" dirty="0" err="1" smtClean="0"/>
              <a:t>beharko</a:t>
            </a:r>
            <a:r>
              <a:rPr lang="es-ES" dirty="0" smtClean="0"/>
              <a:t> </a:t>
            </a:r>
            <a:r>
              <a:rPr lang="es-ES" dirty="0" err="1" smtClean="0"/>
              <a:t>dute</a:t>
            </a:r>
            <a:r>
              <a:rPr lang="es-ES" dirty="0" smtClean="0"/>
              <a:t>.</a:t>
            </a:r>
          </a:p>
          <a:p>
            <a:pPr marL="438912" indent="-32004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s-E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38912" indent="-32004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ES" sz="2800" dirty="0">
                <a:hlinkClick r:id="rId2"/>
              </a:rPr>
              <a:t>hefa.practicum@ehu.eus </a:t>
            </a:r>
            <a:endParaRPr lang="es-ES" sz="2800" dirty="0"/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7792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>
                <a:solidFill>
                  <a:schemeClr val="accent1">
                    <a:satMod val="150000"/>
                  </a:schemeClr>
                </a:solidFill>
              </a:rPr>
              <a:t>                  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395693" y="1330868"/>
            <a:ext cx="7643812" cy="6284913"/>
          </a:xfrm>
        </p:spPr>
        <p:txBody>
          <a:bodyPr rtlCol="0">
            <a:normAutofit/>
          </a:bodyPr>
          <a:lstStyle/>
          <a:p>
            <a:pPr marL="438912" indent="-32004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ES" sz="3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IKASKETAGATIK  KONBALIDAKETA  NAHI  DUTEN IKASLEEK</a:t>
            </a:r>
          </a:p>
          <a:p>
            <a:pPr marL="438912" indent="-320040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s-ES" sz="3000" b="1" dirty="0"/>
          </a:p>
          <a:p>
            <a:pPr marL="438912" indent="-320040" algn="just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ES" dirty="0" err="1" smtClean="0"/>
              <a:t>Practicumeko</a:t>
            </a:r>
            <a:r>
              <a:rPr lang="es-ES" dirty="0" smtClean="0"/>
              <a:t> </a:t>
            </a:r>
            <a:r>
              <a:rPr lang="es-ES" dirty="0" err="1" smtClean="0"/>
              <a:t>Bulegoan</a:t>
            </a:r>
            <a:r>
              <a:rPr lang="es-ES" dirty="0" smtClean="0"/>
              <a:t> </a:t>
            </a:r>
            <a:r>
              <a:rPr lang="es-ES" dirty="0" err="1" smtClean="0"/>
              <a:t>izena</a:t>
            </a:r>
            <a:r>
              <a:rPr lang="es-ES" dirty="0" smtClean="0"/>
              <a:t> </a:t>
            </a:r>
            <a:r>
              <a:rPr lang="es-ES" dirty="0" err="1" smtClean="0"/>
              <a:t>eman</a:t>
            </a:r>
            <a:r>
              <a:rPr lang="es-ES" dirty="0" smtClean="0"/>
              <a:t> </a:t>
            </a:r>
            <a:r>
              <a:rPr lang="es-ES" dirty="0" err="1" smtClean="0"/>
              <a:t>beharko</a:t>
            </a:r>
            <a:r>
              <a:rPr lang="es-ES" dirty="0" smtClean="0"/>
              <a:t> </a:t>
            </a:r>
            <a:r>
              <a:rPr lang="es-ES" dirty="0" err="1" smtClean="0"/>
              <a:t>dute</a:t>
            </a:r>
            <a:r>
              <a:rPr lang="es-ES" dirty="0" smtClean="0"/>
              <a:t>. </a:t>
            </a:r>
          </a:p>
          <a:p>
            <a:pPr marL="438912" indent="-32004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s-E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38912" indent="-32004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ES" sz="2800" dirty="0">
                <a:hlinkClick r:id="rId2"/>
              </a:rPr>
              <a:t>hefa.practicum@ehu.eus </a:t>
            </a:r>
            <a:endParaRPr lang="es-ES" sz="2800" dirty="0"/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8470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691822" y="2710857"/>
            <a:ext cx="42954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Eskerrik</a:t>
            </a:r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S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asko</a:t>
            </a:r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!!!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n 2" descr="Facultad Educacion Filosofia Antropologia_Gipuzkoa_bilingue_positivo_al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655" y="3896539"/>
            <a:ext cx="37623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132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>
                <a:solidFill>
                  <a:schemeClr val="accent1">
                    <a:satMod val="150000"/>
                  </a:schemeClr>
                </a:solidFill>
              </a:rPr>
              <a:t>HELBURU OROKORRAK</a:t>
            </a:r>
          </a:p>
        </p:txBody>
      </p:sp>
      <p:sp>
        <p:nvSpPr>
          <p:cNvPr id="9219" name="2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38912" indent="-320040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u-ES" smtClean="0"/>
              <a:t>Ikasleen oso-osoko prestakuntza bultzatzea, haien ikaskuntza teoriko eta praktikoa osatuta.</a:t>
            </a:r>
            <a:endParaRPr lang="es-ES" smtClean="0"/>
          </a:p>
          <a:p>
            <a:pPr marL="438912" indent="-320040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ES" smtClean="0"/>
              <a:t>L</a:t>
            </a:r>
            <a:r>
              <a:rPr lang="eu-ES" smtClean="0"/>
              <a:t>anbide-errealitatera egokitzen den lan-metodologia ezagutzen laguntzea.</a:t>
            </a:r>
            <a:endParaRPr lang="es-ES" smtClean="0"/>
          </a:p>
          <a:p>
            <a:pPr marL="438912" indent="-320040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u-ES" smtClean="0"/>
              <a:t>Gaitasun tekniko, metodologiko, pertsonal eta partaidetzakoak gara ditzaten bultzatzea.</a:t>
            </a:r>
            <a:endParaRPr lang="es-ES" smtClean="0"/>
          </a:p>
          <a:p>
            <a:pPr marL="438912" indent="-320040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u-ES" smtClean="0"/>
              <a:t>Ikasleek esperientzia praktikoa eskuratzea, lan-merkatuan sartzen eta beren enplegagarritasuna hobetzen laguntzeko.</a:t>
            </a:r>
            <a:endParaRPr lang="es-ES" smtClean="0"/>
          </a:p>
          <a:p>
            <a:pPr marL="438912" indent="-320040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23943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>
                <a:solidFill>
                  <a:schemeClr val="accent1">
                    <a:satMod val="150000"/>
                  </a:schemeClr>
                </a:solidFill>
              </a:rPr>
              <a:t>KREDITUAK ETA EPEAK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981201" y="1600200"/>
          <a:ext cx="8075613" cy="1482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6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3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30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681">
                <a:tc gridSpan="4"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GIZARTE</a:t>
                      </a:r>
                      <a:r>
                        <a:rPr lang="es-ES" sz="1800" baseline="0" dirty="0" smtClean="0"/>
                        <a:t> HEZKUNTZAKO GRADUA</a:t>
                      </a:r>
                      <a:endParaRPr lang="es-ES" sz="1800" dirty="0"/>
                    </a:p>
                  </a:txBody>
                  <a:tcPr marL="91444" marR="91444" marT="45700" marB="45700"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PRACTICUM I</a:t>
                      </a:r>
                      <a:endParaRPr lang="es-ES" sz="1800" dirty="0"/>
                    </a:p>
                  </a:txBody>
                  <a:tcPr marL="91444" marR="91444" marT="45700" marB="45700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12 </a:t>
                      </a:r>
                      <a:r>
                        <a:rPr lang="es-ES" sz="1800" dirty="0" err="1" smtClean="0"/>
                        <a:t>Kreditu</a:t>
                      </a:r>
                      <a:r>
                        <a:rPr lang="es-ES" sz="1800" baseline="0" dirty="0" smtClean="0"/>
                        <a:t>= 300 </a:t>
                      </a:r>
                      <a:r>
                        <a:rPr lang="es-ES" sz="1800" baseline="0" dirty="0" err="1" smtClean="0"/>
                        <a:t>ordu</a:t>
                      </a:r>
                      <a:endParaRPr lang="es-ES" sz="1800" dirty="0"/>
                    </a:p>
                  </a:txBody>
                  <a:tcPr marL="91444" marR="91444" marT="45700" marB="45700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1go </a:t>
                      </a:r>
                      <a:r>
                        <a:rPr lang="es-ES" sz="1800" dirty="0" err="1" smtClean="0"/>
                        <a:t>lauhilabetea</a:t>
                      </a:r>
                      <a:endParaRPr lang="es-ES" sz="1800" dirty="0"/>
                    </a:p>
                  </a:txBody>
                  <a:tcPr marL="91444" marR="91444" marT="45700" marB="45700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3.</a:t>
                      </a:r>
                      <a:endParaRPr lang="es-ES" sz="1800" dirty="0"/>
                    </a:p>
                  </a:txBody>
                  <a:tcPr marL="91444" marR="91444"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PRACTICUM</a:t>
                      </a:r>
                      <a:r>
                        <a:rPr lang="es-ES" sz="1800" baseline="0" dirty="0" smtClean="0"/>
                        <a:t> II</a:t>
                      </a:r>
                      <a:endParaRPr lang="es-ES" sz="1800" dirty="0"/>
                    </a:p>
                  </a:txBody>
                  <a:tcPr marL="91444" marR="91444" marT="45700" marB="45700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12 </a:t>
                      </a:r>
                      <a:r>
                        <a:rPr lang="es-ES" sz="1800" dirty="0" err="1" smtClean="0"/>
                        <a:t>Kreditu</a:t>
                      </a:r>
                      <a:r>
                        <a:rPr lang="es-ES" sz="1800" dirty="0" smtClean="0"/>
                        <a:t>=</a:t>
                      </a:r>
                      <a:r>
                        <a:rPr lang="es-ES" sz="1800" baseline="0" dirty="0" smtClean="0"/>
                        <a:t> 300 </a:t>
                      </a:r>
                      <a:r>
                        <a:rPr lang="es-ES" sz="1800" baseline="0" dirty="0" err="1" smtClean="0"/>
                        <a:t>ordu</a:t>
                      </a:r>
                      <a:endParaRPr lang="es-ES" sz="1800" dirty="0"/>
                    </a:p>
                  </a:txBody>
                  <a:tcPr marL="91444" marR="91444" marT="45700" marB="45700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1go </a:t>
                      </a:r>
                      <a:r>
                        <a:rPr lang="es-ES" sz="1800" dirty="0" err="1" smtClean="0"/>
                        <a:t>lauhilabetea</a:t>
                      </a:r>
                      <a:endParaRPr lang="es-ES" sz="1800" dirty="0"/>
                    </a:p>
                  </a:txBody>
                  <a:tcPr marL="91444" marR="91444" marT="45700" marB="45700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4.</a:t>
                      </a:r>
                      <a:endParaRPr lang="es-ES" sz="1800" dirty="0"/>
                    </a:p>
                  </a:txBody>
                  <a:tcPr marL="91444" marR="91444" marT="45700" marB="45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PRACTICUM</a:t>
                      </a:r>
                      <a:r>
                        <a:rPr lang="es-ES" sz="1800" baseline="0" dirty="0" smtClean="0"/>
                        <a:t> III</a:t>
                      </a:r>
                      <a:endParaRPr lang="es-ES" sz="1800" dirty="0"/>
                    </a:p>
                  </a:txBody>
                  <a:tcPr marL="91444" marR="91444" marT="45700" marB="45700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18 </a:t>
                      </a:r>
                      <a:r>
                        <a:rPr lang="es-ES" sz="1800" dirty="0" err="1" smtClean="0"/>
                        <a:t>Kreditu</a:t>
                      </a:r>
                      <a:r>
                        <a:rPr lang="es-ES" sz="1800" dirty="0" smtClean="0"/>
                        <a:t>=</a:t>
                      </a:r>
                      <a:r>
                        <a:rPr lang="es-ES" sz="1800" baseline="0" dirty="0" smtClean="0"/>
                        <a:t> 450 </a:t>
                      </a:r>
                      <a:r>
                        <a:rPr lang="es-ES" sz="1800" baseline="0" dirty="0" err="1" smtClean="0"/>
                        <a:t>ordu</a:t>
                      </a:r>
                      <a:endParaRPr lang="es-ES" sz="1800" dirty="0"/>
                    </a:p>
                  </a:txBody>
                  <a:tcPr marL="91444" marR="91444" marT="45700" marB="45700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2. </a:t>
                      </a:r>
                      <a:r>
                        <a:rPr lang="es-ES" sz="1800" dirty="0" err="1" smtClean="0"/>
                        <a:t>lauhilabetea</a:t>
                      </a:r>
                      <a:endParaRPr lang="es-ES" sz="1800" dirty="0"/>
                    </a:p>
                  </a:txBody>
                  <a:tcPr marL="91444" marR="91444" marT="45700" marB="45700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4.</a:t>
                      </a:r>
                      <a:endParaRPr lang="es-ES" sz="1800" dirty="0"/>
                    </a:p>
                  </a:txBody>
                  <a:tcPr marL="91444" marR="91444" marT="45700" marB="457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992313" y="3429000"/>
          <a:ext cx="8064500" cy="1097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8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96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4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654">
                <a:tc gridSpan="4"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PEDAGOGIAKO GRADUA</a:t>
                      </a:r>
                      <a:endParaRPr lang="es-ES" sz="1800" dirty="0"/>
                    </a:p>
                  </a:txBody>
                  <a:tcPr marL="91435" marR="91435" marT="45707" marB="45707">
                    <a:solidFill>
                      <a:srgbClr val="C00000">
                        <a:alpha val="76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>
                    <a:solidFill>
                      <a:srgbClr val="C00000">
                        <a:alpha val="7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PRACTICUM I</a:t>
                      </a:r>
                      <a:endParaRPr lang="es-ES" sz="1800" dirty="0"/>
                    </a:p>
                  </a:txBody>
                  <a:tcPr marL="91435" marR="91435" marT="45707" marB="45707">
                    <a:solidFill>
                      <a:srgbClr val="C00000">
                        <a:alpha val="2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6 </a:t>
                      </a:r>
                      <a:r>
                        <a:rPr lang="es-ES" sz="1800" dirty="0" err="1" smtClean="0"/>
                        <a:t>Kreditu</a:t>
                      </a:r>
                      <a:r>
                        <a:rPr lang="es-ES" sz="1800" baseline="0" dirty="0" smtClean="0"/>
                        <a:t>= 150 </a:t>
                      </a:r>
                      <a:r>
                        <a:rPr lang="es-ES" sz="1800" baseline="0" dirty="0" err="1" smtClean="0"/>
                        <a:t>ordu</a:t>
                      </a:r>
                      <a:endParaRPr lang="es-ES" sz="1800" dirty="0"/>
                    </a:p>
                  </a:txBody>
                  <a:tcPr marL="91435" marR="91435" marT="45707" marB="45707">
                    <a:solidFill>
                      <a:srgbClr val="C00000">
                        <a:alpha val="2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2. </a:t>
                      </a:r>
                      <a:r>
                        <a:rPr lang="es-ES" sz="1800" dirty="0" err="1" smtClean="0"/>
                        <a:t>lauhilabetea</a:t>
                      </a:r>
                      <a:endParaRPr lang="es-ES" sz="1800" dirty="0"/>
                    </a:p>
                  </a:txBody>
                  <a:tcPr marL="91435" marR="91435" marT="45707" marB="45707">
                    <a:solidFill>
                      <a:srgbClr val="C00000">
                        <a:alpha val="2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3.</a:t>
                      </a:r>
                      <a:endParaRPr lang="es-ES" sz="1800" dirty="0"/>
                    </a:p>
                  </a:txBody>
                  <a:tcPr marL="91435" marR="91435" marT="45707" marB="45707">
                    <a:solidFill>
                      <a:srgbClr val="C00000">
                        <a:alpha val="2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PRACTICUM</a:t>
                      </a:r>
                      <a:r>
                        <a:rPr lang="es-ES" sz="1800" baseline="0" dirty="0" smtClean="0"/>
                        <a:t> II</a:t>
                      </a:r>
                      <a:endParaRPr lang="es-ES" sz="1800" dirty="0"/>
                    </a:p>
                  </a:txBody>
                  <a:tcPr marL="91435" marR="91435" marT="45707" marB="45707">
                    <a:solidFill>
                      <a:srgbClr val="C00000">
                        <a:alpha val="2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24 </a:t>
                      </a:r>
                      <a:r>
                        <a:rPr lang="es-ES" sz="1800" dirty="0" err="1" smtClean="0"/>
                        <a:t>Kreditu</a:t>
                      </a:r>
                      <a:r>
                        <a:rPr lang="es-ES" sz="1800" dirty="0" smtClean="0"/>
                        <a:t>=</a:t>
                      </a:r>
                      <a:r>
                        <a:rPr lang="es-ES" sz="1800" baseline="0" dirty="0" smtClean="0"/>
                        <a:t> 600 </a:t>
                      </a:r>
                      <a:r>
                        <a:rPr lang="es-ES" sz="1800" baseline="0" dirty="0" err="1" smtClean="0"/>
                        <a:t>ordu</a:t>
                      </a:r>
                      <a:endParaRPr lang="es-ES" sz="1800" dirty="0"/>
                    </a:p>
                  </a:txBody>
                  <a:tcPr marL="91435" marR="91435" marT="45707" marB="45707">
                    <a:solidFill>
                      <a:srgbClr val="C00000">
                        <a:alpha val="2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1go </a:t>
                      </a:r>
                      <a:r>
                        <a:rPr lang="es-ES" sz="1800" dirty="0" err="1" smtClean="0"/>
                        <a:t>lauhilabetea</a:t>
                      </a:r>
                      <a:endParaRPr lang="es-ES" sz="1800" dirty="0"/>
                    </a:p>
                  </a:txBody>
                  <a:tcPr marL="91435" marR="91435" marT="45707" marB="45707">
                    <a:solidFill>
                      <a:srgbClr val="C00000">
                        <a:alpha val="2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4.</a:t>
                      </a:r>
                      <a:endParaRPr lang="es-ES" sz="1800" dirty="0"/>
                    </a:p>
                  </a:txBody>
                  <a:tcPr marL="91435" marR="91435" marT="45707" marB="45707">
                    <a:solidFill>
                      <a:srgbClr val="C00000">
                        <a:alpha val="2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992313" y="4868863"/>
          <a:ext cx="8064500" cy="73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8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96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4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919">
                <a:tc gridSpan="4"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GIZARTE</a:t>
                      </a:r>
                      <a:r>
                        <a:rPr lang="es-ES" sz="1800" baseline="0" dirty="0" smtClean="0"/>
                        <a:t> ANTROPOLOGIAKO GRADUA</a:t>
                      </a:r>
                      <a:endParaRPr lang="es-ES" sz="1800" dirty="0"/>
                    </a:p>
                  </a:txBody>
                  <a:tcPr marL="91435" marR="91435" marT="45740" marB="45740">
                    <a:solidFill>
                      <a:srgbClr val="00B050">
                        <a:alpha val="72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>
                    <a:solidFill>
                      <a:srgbClr val="00B050">
                        <a:alpha val="7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PRACTICUM </a:t>
                      </a:r>
                      <a:endParaRPr lang="es-ES" sz="1800" dirty="0"/>
                    </a:p>
                  </a:txBody>
                  <a:tcPr marL="91435" marR="91435" marT="45740" marB="45740">
                    <a:solidFill>
                      <a:srgbClr val="00B050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18</a:t>
                      </a:r>
                      <a:r>
                        <a:rPr lang="es-ES" sz="1800" baseline="0" dirty="0" smtClean="0"/>
                        <a:t> </a:t>
                      </a:r>
                      <a:r>
                        <a:rPr lang="es-ES" sz="1800" dirty="0" err="1" smtClean="0"/>
                        <a:t>Kreditu</a:t>
                      </a:r>
                      <a:r>
                        <a:rPr lang="es-ES" sz="1800" baseline="0" dirty="0" smtClean="0"/>
                        <a:t>= 450 </a:t>
                      </a:r>
                      <a:r>
                        <a:rPr lang="es-ES" sz="1800" baseline="0" dirty="0" err="1" smtClean="0"/>
                        <a:t>ordu</a:t>
                      </a:r>
                      <a:endParaRPr lang="es-ES" sz="1800" dirty="0"/>
                    </a:p>
                  </a:txBody>
                  <a:tcPr marL="91435" marR="91435" marT="45740" marB="45740">
                    <a:solidFill>
                      <a:srgbClr val="00B050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1go </a:t>
                      </a:r>
                      <a:r>
                        <a:rPr lang="es-ES" sz="1800" dirty="0" err="1" smtClean="0"/>
                        <a:t>lauhilabetea</a:t>
                      </a:r>
                      <a:endParaRPr lang="es-ES" sz="1800" dirty="0"/>
                    </a:p>
                  </a:txBody>
                  <a:tcPr marL="91435" marR="91435" marT="45740" marB="45740">
                    <a:solidFill>
                      <a:srgbClr val="00B050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4.</a:t>
                      </a:r>
                      <a:endParaRPr lang="es-ES" sz="1800" dirty="0"/>
                    </a:p>
                  </a:txBody>
                  <a:tcPr marL="91435" marR="91435" marT="45740" marB="45740">
                    <a:solidFill>
                      <a:srgbClr val="00B050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510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9"/>
          <p:cNvSpPr>
            <a:spLocks noGrp="1" noChangeArrowheads="1"/>
          </p:cNvSpPr>
          <p:nvPr>
            <p:ph type="ctrTitle"/>
          </p:nvPr>
        </p:nvSpPr>
        <p:spPr>
          <a:xfrm>
            <a:off x="2279650" y="692151"/>
            <a:ext cx="7772400" cy="1584325"/>
          </a:xfrm>
        </p:spPr>
        <p:txBody>
          <a:bodyPr/>
          <a:lstStyle/>
          <a:p>
            <a:pPr>
              <a:defRPr/>
            </a:pPr>
            <a:r>
              <a:rPr lang="es-ES" sz="4400" dirty="0" smtClean="0">
                <a:solidFill>
                  <a:schemeClr val="accent1">
                    <a:satMod val="150000"/>
                  </a:schemeClr>
                </a:solidFill>
              </a:rPr>
              <a:t>ELKARRELAZIOA</a:t>
            </a:r>
            <a:endParaRPr lang="es-ES" sz="4400" dirty="0">
              <a:solidFill>
                <a:schemeClr val="accent1">
                  <a:satMod val="150000"/>
                </a:schemeClr>
              </a:solidFill>
            </a:endParaRPr>
          </a:p>
        </p:txBody>
      </p:sp>
      <p:grpSp>
        <p:nvGrpSpPr>
          <p:cNvPr id="11267" name="Group 52"/>
          <p:cNvGrpSpPr>
            <a:grpSpLocks noChangeAspect="1"/>
          </p:cNvGrpSpPr>
          <p:nvPr/>
        </p:nvGrpSpPr>
        <p:grpSpPr bwMode="auto">
          <a:xfrm>
            <a:off x="2276100" y="2339783"/>
            <a:ext cx="7291388" cy="3240087"/>
            <a:chOff x="339" y="1660"/>
            <a:chExt cx="4594" cy="2041"/>
          </a:xfrm>
        </p:grpSpPr>
        <p:sp>
          <p:nvSpPr>
            <p:cNvPr id="11272" name="AutoShape 51"/>
            <p:cNvSpPr>
              <a:spLocks noChangeAspect="1" noChangeArrowheads="1" noTextEdit="1"/>
            </p:cNvSpPr>
            <p:nvPr/>
          </p:nvSpPr>
          <p:spPr bwMode="auto">
            <a:xfrm>
              <a:off x="657" y="1705"/>
              <a:ext cx="4264" cy="1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1273" name="Rectangle 53"/>
            <p:cNvSpPr>
              <a:spLocks noChangeArrowheads="1"/>
            </p:cNvSpPr>
            <p:nvPr/>
          </p:nvSpPr>
          <p:spPr bwMode="auto">
            <a:xfrm>
              <a:off x="703" y="1667"/>
              <a:ext cx="63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3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1274" name="Rectangle 54"/>
            <p:cNvSpPr>
              <a:spLocks noChangeArrowheads="1"/>
            </p:cNvSpPr>
            <p:nvPr/>
          </p:nvSpPr>
          <p:spPr bwMode="auto">
            <a:xfrm>
              <a:off x="1051" y="1667"/>
              <a:ext cx="63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3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1275" name="Rectangle 55"/>
            <p:cNvSpPr>
              <a:spLocks noChangeArrowheads="1"/>
            </p:cNvSpPr>
            <p:nvPr/>
          </p:nvSpPr>
          <p:spPr bwMode="auto">
            <a:xfrm>
              <a:off x="1399" y="1667"/>
              <a:ext cx="63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3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1276" name="Rectangle 56"/>
            <p:cNvSpPr>
              <a:spLocks noChangeArrowheads="1"/>
            </p:cNvSpPr>
            <p:nvPr/>
          </p:nvSpPr>
          <p:spPr bwMode="auto">
            <a:xfrm>
              <a:off x="1747" y="1667"/>
              <a:ext cx="63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3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1277" name="Rectangle 57"/>
            <p:cNvSpPr>
              <a:spLocks noChangeArrowheads="1"/>
            </p:cNvSpPr>
            <p:nvPr/>
          </p:nvSpPr>
          <p:spPr bwMode="auto">
            <a:xfrm>
              <a:off x="703" y="1953"/>
              <a:ext cx="63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3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1278" name="Rectangle 58"/>
            <p:cNvSpPr>
              <a:spLocks noChangeArrowheads="1"/>
            </p:cNvSpPr>
            <p:nvPr/>
          </p:nvSpPr>
          <p:spPr bwMode="auto">
            <a:xfrm>
              <a:off x="703" y="2239"/>
              <a:ext cx="63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3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1279" name="Rectangle 59"/>
            <p:cNvSpPr>
              <a:spLocks noChangeArrowheads="1"/>
            </p:cNvSpPr>
            <p:nvPr/>
          </p:nvSpPr>
          <p:spPr bwMode="auto">
            <a:xfrm>
              <a:off x="2792" y="2524"/>
              <a:ext cx="63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3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1280" name="Rectangle 60"/>
            <p:cNvSpPr>
              <a:spLocks noChangeArrowheads="1"/>
            </p:cNvSpPr>
            <p:nvPr/>
          </p:nvSpPr>
          <p:spPr bwMode="auto">
            <a:xfrm>
              <a:off x="2792" y="2810"/>
              <a:ext cx="63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3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1281" name="Rectangle 61"/>
            <p:cNvSpPr>
              <a:spLocks noChangeArrowheads="1"/>
            </p:cNvSpPr>
            <p:nvPr/>
          </p:nvSpPr>
          <p:spPr bwMode="auto">
            <a:xfrm>
              <a:off x="2792" y="3096"/>
              <a:ext cx="63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3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1282" name="Rectangle 62"/>
            <p:cNvSpPr>
              <a:spLocks noChangeArrowheads="1"/>
            </p:cNvSpPr>
            <p:nvPr/>
          </p:nvSpPr>
          <p:spPr bwMode="auto">
            <a:xfrm>
              <a:off x="2792" y="3381"/>
              <a:ext cx="63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3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1283" name="Freeform 63"/>
            <p:cNvSpPr>
              <a:spLocks noEditPoints="1"/>
            </p:cNvSpPr>
            <p:nvPr/>
          </p:nvSpPr>
          <p:spPr bwMode="auto">
            <a:xfrm>
              <a:off x="2330" y="1802"/>
              <a:ext cx="849" cy="45"/>
            </a:xfrm>
            <a:custGeom>
              <a:avLst/>
              <a:gdLst>
                <a:gd name="T0" fmla="*/ 0 w 6000"/>
                <a:gd name="T1" fmla="*/ 0 h 400"/>
                <a:gd name="T2" fmla="*/ 0 w 6000"/>
                <a:gd name="T3" fmla="*/ 0 h 400"/>
                <a:gd name="T4" fmla="*/ 0 w 6000"/>
                <a:gd name="T5" fmla="*/ 0 h 400"/>
                <a:gd name="T6" fmla="*/ 0 w 6000"/>
                <a:gd name="T7" fmla="*/ 0 h 400"/>
                <a:gd name="T8" fmla="*/ 0 w 6000"/>
                <a:gd name="T9" fmla="*/ 0 h 400"/>
                <a:gd name="T10" fmla="*/ 0 w 6000"/>
                <a:gd name="T11" fmla="*/ 0 h 400"/>
                <a:gd name="T12" fmla="*/ 0 w 6000"/>
                <a:gd name="T13" fmla="*/ 0 h 400"/>
                <a:gd name="T14" fmla="*/ 0 w 6000"/>
                <a:gd name="T15" fmla="*/ 0 h 400"/>
                <a:gd name="T16" fmla="*/ 0 w 6000"/>
                <a:gd name="T17" fmla="*/ 0 h 400"/>
                <a:gd name="T18" fmla="*/ 0 w 6000"/>
                <a:gd name="T19" fmla="*/ 0 h 400"/>
                <a:gd name="T20" fmla="*/ 0 w 6000"/>
                <a:gd name="T21" fmla="*/ 0 h 400"/>
                <a:gd name="T22" fmla="*/ 0 w 6000"/>
                <a:gd name="T23" fmla="*/ 0 h 400"/>
                <a:gd name="T24" fmla="*/ 0 w 6000"/>
                <a:gd name="T25" fmla="*/ 0 h 400"/>
                <a:gd name="T26" fmla="*/ 0 w 6000"/>
                <a:gd name="T27" fmla="*/ 0 h 400"/>
                <a:gd name="T28" fmla="*/ 0 w 6000"/>
                <a:gd name="T29" fmla="*/ 0 h 4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000"/>
                <a:gd name="T46" fmla="*/ 0 h 400"/>
                <a:gd name="T47" fmla="*/ 6000 w 6000"/>
                <a:gd name="T48" fmla="*/ 400 h 4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000" h="400">
                  <a:moveTo>
                    <a:pt x="333" y="166"/>
                  </a:moveTo>
                  <a:lnTo>
                    <a:pt x="5667" y="166"/>
                  </a:lnTo>
                  <a:cubicBezTo>
                    <a:pt x="5685" y="166"/>
                    <a:pt x="5700" y="181"/>
                    <a:pt x="5700" y="200"/>
                  </a:cubicBezTo>
                  <a:cubicBezTo>
                    <a:pt x="5700" y="218"/>
                    <a:pt x="5685" y="233"/>
                    <a:pt x="5667" y="233"/>
                  </a:cubicBezTo>
                  <a:lnTo>
                    <a:pt x="333" y="233"/>
                  </a:lnTo>
                  <a:cubicBezTo>
                    <a:pt x="315" y="233"/>
                    <a:pt x="300" y="218"/>
                    <a:pt x="300" y="200"/>
                  </a:cubicBezTo>
                  <a:cubicBezTo>
                    <a:pt x="300" y="181"/>
                    <a:pt x="315" y="166"/>
                    <a:pt x="333" y="166"/>
                  </a:cubicBezTo>
                  <a:close/>
                  <a:moveTo>
                    <a:pt x="400" y="400"/>
                  </a:moveTo>
                  <a:lnTo>
                    <a:pt x="0" y="200"/>
                  </a:lnTo>
                  <a:lnTo>
                    <a:pt x="400" y="0"/>
                  </a:lnTo>
                  <a:lnTo>
                    <a:pt x="400" y="400"/>
                  </a:lnTo>
                  <a:close/>
                  <a:moveTo>
                    <a:pt x="5600" y="0"/>
                  </a:moveTo>
                  <a:lnTo>
                    <a:pt x="6000" y="200"/>
                  </a:lnTo>
                  <a:lnTo>
                    <a:pt x="5600" y="400"/>
                  </a:lnTo>
                  <a:lnTo>
                    <a:pt x="5600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11284" name="Group 66"/>
            <p:cNvGrpSpPr>
              <a:grpSpLocks/>
            </p:cNvGrpSpPr>
            <p:nvPr/>
          </p:nvGrpSpPr>
          <p:grpSpPr bwMode="auto">
            <a:xfrm>
              <a:off x="702" y="1660"/>
              <a:ext cx="1617" cy="320"/>
              <a:chOff x="702" y="1660"/>
              <a:chExt cx="1617" cy="320"/>
            </a:xfrm>
          </p:grpSpPr>
          <p:sp>
            <p:nvSpPr>
              <p:cNvPr id="11301" name="Rectangle 64"/>
              <p:cNvSpPr>
                <a:spLocks noChangeArrowheads="1"/>
              </p:cNvSpPr>
              <p:nvPr/>
            </p:nvSpPr>
            <p:spPr bwMode="auto">
              <a:xfrm>
                <a:off x="702" y="1660"/>
                <a:ext cx="1617" cy="32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11302" name="Rectangle 65"/>
              <p:cNvSpPr>
                <a:spLocks noChangeArrowheads="1"/>
              </p:cNvSpPr>
              <p:nvPr/>
            </p:nvSpPr>
            <p:spPr bwMode="auto">
              <a:xfrm>
                <a:off x="702" y="1660"/>
                <a:ext cx="1617" cy="320"/>
              </a:xfrm>
              <a:prstGeom prst="rect">
                <a:avLst/>
              </a:prstGeom>
              <a:noFill/>
              <a:ln w="1111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sp>
          <p:nvSpPr>
            <p:cNvPr id="2" name="Rectangle 67"/>
            <p:cNvSpPr>
              <a:spLocks noChangeArrowheads="1"/>
            </p:cNvSpPr>
            <p:nvPr/>
          </p:nvSpPr>
          <p:spPr bwMode="auto">
            <a:xfrm>
              <a:off x="777" y="1703"/>
              <a:ext cx="157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es-ES" sz="2800" dirty="0">
                  <a:solidFill>
                    <a:srgbClr val="000000"/>
                  </a:solidFill>
                </a:rPr>
                <a:t>FAKULTATEA</a:t>
              </a:r>
              <a:endParaRPr lang="es-ES" sz="2800" dirty="0"/>
            </a:p>
          </p:txBody>
        </p:sp>
        <p:sp>
          <p:nvSpPr>
            <p:cNvPr id="11286" name="Rectangle 68"/>
            <p:cNvSpPr>
              <a:spLocks noChangeArrowheads="1"/>
            </p:cNvSpPr>
            <p:nvPr/>
          </p:nvSpPr>
          <p:spPr bwMode="auto">
            <a:xfrm>
              <a:off x="2244" y="1703"/>
              <a:ext cx="63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3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grpSp>
          <p:nvGrpSpPr>
            <p:cNvPr id="11287" name="Group 71"/>
            <p:cNvGrpSpPr>
              <a:grpSpLocks/>
            </p:cNvGrpSpPr>
            <p:nvPr/>
          </p:nvGrpSpPr>
          <p:grpSpPr bwMode="auto">
            <a:xfrm>
              <a:off x="3179" y="1660"/>
              <a:ext cx="1754" cy="400"/>
              <a:chOff x="3179" y="1660"/>
              <a:chExt cx="1754" cy="400"/>
            </a:xfrm>
          </p:grpSpPr>
          <p:sp>
            <p:nvSpPr>
              <p:cNvPr id="11299" name="Rectangle 69"/>
              <p:cNvSpPr>
                <a:spLocks noChangeArrowheads="1"/>
              </p:cNvSpPr>
              <p:nvPr/>
            </p:nvSpPr>
            <p:spPr bwMode="auto">
              <a:xfrm>
                <a:off x="3179" y="1660"/>
                <a:ext cx="1334" cy="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>
                  <a:solidFill>
                    <a:schemeClr val="bg1"/>
                  </a:solidFill>
                </a:endParaRPr>
              </a:p>
            </p:txBody>
          </p:sp>
          <p:sp>
            <p:nvSpPr>
              <p:cNvPr id="11300" name="Rectangle 70"/>
              <p:cNvSpPr>
                <a:spLocks noChangeArrowheads="1"/>
              </p:cNvSpPr>
              <p:nvPr/>
            </p:nvSpPr>
            <p:spPr bwMode="auto">
              <a:xfrm>
                <a:off x="3179" y="1660"/>
                <a:ext cx="1754" cy="400"/>
              </a:xfrm>
              <a:prstGeom prst="rect">
                <a:avLst/>
              </a:prstGeom>
              <a:noFill/>
              <a:ln w="1111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sp>
          <p:nvSpPr>
            <p:cNvPr id="11285" name="Rectangle 72"/>
            <p:cNvSpPr>
              <a:spLocks noChangeArrowheads="1"/>
            </p:cNvSpPr>
            <p:nvPr/>
          </p:nvSpPr>
          <p:spPr bwMode="auto">
            <a:xfrm>
              <a:off x="3569" y="1722"/>
              <a:ext cx="1352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es-ES" sz="2800" dirty="0"/>
                <a:t>IKASLEA</a:t>
              </a:r>
            </a:p>
          </p:txBody>
        </p:sp>
        <p:sp>
          <p:nvSpPr>
            <p:cNvPr id="11289" name="Rectangle 73"/>
            <p:cNvSpPr>
              <a:spLocks noChangeArrowheads="1"/>
            </p:cNvSpPr>
            <p:nvPr/>
          </p:nvSpPr>
          <p:spPr bwMode="auto">
            <a:xfrm>
              <a:off x="4859" y="1831"/>
              <a:ext cx="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13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grpSp>
          <p:nvGrpSpPr>
            <p:cNvPr id="11290" name="Group 76"/>
            <p:cNvGrpSpPr>
              <a:grpSpLocks/>
            </p:cNvGrpSpPr>
            <p:nvPr/>
          </p:nvGrpSpPr>
          <p:grpSpPr bwMode="auto">
            <a:xfrm>
              <a:off x="339" y="2612"/>
              <a:ext cx="4186" cy="688"/>
              <a:chOff x="339" y="2612"/>
              <a:chExt cx="4186" cy="688"/>
            </a:xfrm>
          </p:grpSpPr>
          <p:sp>
            <p:nvSpPr>
              <p:cNvPr id="11297" name="Rectangle 74"/>
              <p:cNvSpPr>
                <a:spLocks noChangeArrowheads="1"/>
              </p:cNvSpPr>
              <p:nvPr/>
            </p:nvSpPr>
            <p:spPr bwMode="auto">
              <a:xfrm>
                <a:off x="702" y="2658"/>
                <a:ext cx="3448" cy="6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11298" name="Rectangle 75"/>
              <p:cNvSpPr>
                <a:spLocks noChangeArrowheads="1"/>
              </p:cNvSpPr>
              <p:nvPr/>
            </p:nvSpPr>
            <p:spPr bwMode="auto">
              <a:xfrm>
                <a:off x="339" y="2612"/>
                <a:ext cx="4186" cy="642"/>
              </a:xfrm>
              <a:prstGeom prst="rect">
                <a:avLst/>
              </a:prstGeom>
              <a:noFill/>
              <a:ln w="1111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sp>
          <p:nvSpPr>
            <p:cNvPr id="11288" name="Rectangle 77"/>
            <p:cNvSpPr>
              <a:spLocks noChangeArrowheads="1"/>
            </p:cNvSpPr>
            <p:nvPr/>
          </p:nvSpPr>
          <p:spPr bwMode="auto">
            <a:xfrm>
              <a:off x="735" y="2741"/>
              <a:ext cx="3438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s-ES" sz="2800" dirty="0" smtClean="0"/>
                <a:t>PRACTICUMEAN L</a:t>
              </a:r>
            </a:p>
            <a:p>
              <a:pPr algn="ctr">
                <a:defRPr/>
              </a:pPr>
              <a:r>
                <a:rPr lang="es-ES" sz="2800" dirty="0" smtClean="0"/>
                <a:t>LANKIDE </a:t>
              </a:r>
              <a:r>
                <a:rPr lang="es-ES" sz="2800" dirty="0"/>
                <a:t>DITUGUN ZENTROAK</a:t>
              </a:r>
            </a:p>
          </p:txBody>
        </p:sp>
        <p:sp>
          <p:nvSpPr>
            <p:cNvPr id="11292" name="Rectangle 78"/>
            <p:cNvSpPr>
              <a:spLocks noChangeArrowheads="1"/>
            </p:cNvSpPr>
            <p:nvPr/>
          </p:nvSpPr>
          <p:spPr bwMode="auto">
            <a:xfrm>
              <a:off x="4753" y="2741"/>
              <a:ext cx="125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3100">
                  <a:solidFill>
                    <a:srgbClr val="000000"/>
                  </a:solidFill>
                  <a:latin typeface="Times New Roman" panose="02020603050405020304" pitchFamily="18" charset="0"/>
                </a:rPr>
                <a:t>  </a:t>
              </a:r>
              <a:endParaRPr lang="es-ES" altLang="es-ES"/>
            </a:p>
          </p:txBody>
        </p:sp>
        <p:sp>
          <p:nvSpPr>
            <p:cNvPr id="11293" name="Rectangle 79"/>
            <p:cNvSpPr>
              <a:spLocks noChangeArrowheads="1"/>
            </p:cNvSpPr>
            <p:nvPr/>
          </p:nvSpPr>
          <p:spPr bwMode="auto">
            <a:xfrm>
              <a:off x="1661" y="302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1294" name="Rectangle 80"/>
            <p:cNvSpPr>
              <a:spLocks noChangeArrowheads="1"/>
            </p:cNvSpPr>
            <p:nvPr/>
          </p:nvSpPr>
          <p:spPr bwMode="auto">
            <a:xfrm>
              <a:off x="4107" y="3027"/>
              <a:ext cx="63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3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1295" name="Freeform 81"/>
            <p:cNvSpPr>
              <a:spLocks noEditPoints="1"/>
            </p:cNvSpPr>
            <p:nvPr/>
          </p:nvSpPr>
          <p:spPr bwMode="auto">
            <a:xfrm>
              <a:off x="3179" y="2076"/>
              <a:ext cx="971" cy="543"/>
            </a:xfrm>
            <a:custGeom>
              <a:avLst/>
              <a:gdLst>
                <a:gd name="T0" fmla="*/ 0 w 6600"/>
                <a:gd name="T1" fmla="*/ 0 h 3600"/>
                <a:gd name="T2" fmla="*/ 0 w 6600"/>
                <a:gd name="T3" fmla="*/ 0 h 3600"/>
                <a:gd name="T4" fmla="*/ 0 w 6600"/>
                <a:gd name="T5" fmla="*/ 0 h 3600"/>
                <a:gd name="T6" fmla="*/ 0 w 6600"/>
                <a:gd name="T7" fmla="*/ 0 h 3600"/>
                <a:gd name="T8" fmla="*/ 0 w 6600"/>
                <a:gd name="T9" fmla="*/ 0 h 3600"/>
                <a:gd name="T10" fmla="*/ 0 w 6600"/>
                <a:gd name="T11" fmla="*/ 0 h 3600"/>
                <a:gd name="T12" fmla="*/ 0 w 6600"/>
                <a:gd name="T13" fmla="*/ 0 h 3600"/>
                <a:gd name="T14" fmla="*/ 0 w 6600"/>
                <a:gd name="T15" fmla="*/ 0 h 3600"/>
                <a:gd name="T16" fmla="*/ 0 w 6600"/>
                <a:gd name="T17" fmla="*/ 0 h 3600"/>
                <a:gd name="T18" fmla="*/ 0 w 6600"/>
                <a:gd name="T19" fmla="*/ 0 h 3600"/>
                <a:gd name="T20" fmla="*/ 0 w 6600"/>
                <a:gd name="T21" fmla="*/ 0 h 3600"/>
                <a:gd name="T22" fmla="*/ 0 w 6600"/>
                <a:gd name="T23" fmla="*/ 0 h 3600"/>
                <a:gd name="T24" fmla="*/ 0 w 6600"/>
                <a:gd name="T25" fmla="*/ 0 h 3600"/>
                <a:gd name="T26" fmla="*/ 0 w 6600"/>
                <a:gd name="T27" fmla="*/ 0 h 3600"/>
                <a:gd name="T28" fmla="*/ 0 w 6600"/>
                <a:gd name="T29" fmla="*/ 0 h 36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600"/>
                <a:gd name="T46" fmla="*/ 0 h 3600"/>
                <a:gd name="T47" fmla="*/ 6600 w 6600"/>
                <a:gd name="T48" fmla="*/ 3600 h 36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600" h="3600">
                  <a:moveTo>
                    <a:pt x="277" y="3412"/>
                  </a:moveTo>
                  <a:lnTo>
                    <a:pt x="6292" y="131"/>
                  </a:lnTo>
                  <a:cubicBezTo>
                    <a:pt x="6308" y="122"/>
                    <a:pt x="6328" y="128"/>
                    <a:pt x="6337" y="144"/>
                  </a:cubicBezTo>
                  <a:cubicBezTo>
                    <a:pt x="6346" y="160"/>
                    <a:pt x="6340" y="181"/>
                    <a:pt x="6324" y="189"/>
                  </a:cubicBezTo>
                  <a:lnTo>
                    <a:pt x="309" y="3470"/>
                  </a:lnTo>
                  <a:cubicBezTo>
                    <a:pt x="293" y="3479"/>
                    <a:pt x="273" y="3473"/>
                    <a:pt x="264" y="3457"/>
                  </a:cubicBezTo>
                  <a:cubicBezTo>
                    <a:pt x="255" y="3441"/>
                    <a:pt x="261" y="3420"/>
                    <a:pt x="277" y="3412"/>
                  </a:cubicBezTo>
                  <a:close/>
                  <a:moveTo>
                    <a:pt x="447" y="3585"/>
                  </a:moveTo>
                  <a:lnTo>
                    <a:pt x="0" y="3600"/>
                  </a:lnTo>
                  <a:lnTo>
                    <a:pt x="256" y="3233"/>
                  </a:lnTo>
                  <a:lnTo>
                    <a:pt x="447" y="3585"/>
                  </a:lnTo>
                  <a:close/>
                  <a:moveTo>
                    <a:pt x="6154" y="16"/>
                  </a:moveTo>
                  <a:lnTo>
                    <a:pt x="6600" y="0"/>
                  </a:lnTo>
                  <a:lnTo>
                    <a:pt x="6345" y="368"/>
                  </a:lnTo>
                  <a:lnTo>
                    <a:pt x="6154" y="16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296" name="Freeform 82"/>
            <p:cNvSpPr>
              <a:spLocks noEditPoints="1"/>
            </p:cNvSpPr>
            <p:nvPr/>
          </p:nvSpPr>
          <p:spPr bwMode="auto">
            <a:xfrm>
              <a:off x="1475" y="1993"/>
              <a:ext cx="820" cy="612"/>
            </a:xfrm>
            <a:custGeom>
              <a:avLst/>
              <a:gdLst>
                <a:gd name="T0" fmla="*/ 0 w 14400"/>
                <a:gd name="T1" fmla="*/ 0 h 7200"/>
                <a:gd name="T2" fmla="*/ 0 w 14400"/>
                <a:gd name="T3" fmla="*/ 0 h 7200"/>
                <a:gd name="T4" fmla="*/ 0 w 14400"/>
                <a:gd name="T5" fmla="*/ 0 h 7200"/>
                <a:gd name="T6" fmla="*/ 0 w 14400"/>
                <a:gd name="T7" fmla="*/ 0 h 7200"/>
                <a:gd name="T8" fmla="*/ 0 w 14400"/>
                <a:gd name="T9" fmla="*/ 0 h 7200"/>
                <a:gd name="T10" fmla="*/ 0 w 14400"/>
                <a:gd name="T11" fmla="*/ 0 h 7200"/>
                <a:gd name="T12" fmla="*/ 0 w 14400"/>
                <a:gd name="T13" fmla="*/ 0 h 7200"/>
                <a:gd name="T14" fmla="*/ 0 w 14400"/>
                <a:gd name="T15" fmla="*/ 0 h 7200"/>
                <a:gd name="T16" fmla="*/ 0 w 14400"/>
                <a:gd name="T17" fmla="*/ 0 h 7200"/>
                <a:gd name="T18" fmla="*/ 0 w 14400"/>
                <a:gd name="T19" fmla="*/ 0 h 7200"/>
                <a:gd name="T20" fmla="*/ 0 w 14400"/>
                <a:gd name="T21" fmla="*/ 0 h 7200"/>
                <a:gd name="T22" fmla="*/ 0 w 14400"/>
                <a:gd name="T23" fmla="*/ 0 h 7200"/>
                <a:gd name="T24" fmla="*/ 0 w 14400"/>
                <a:gd name="T25" fmla="*/ 0 h 7200"/>
                <a:gd name="T26" fmla="*/ 0 w 14400"/>
                <a:gd name="T27" fmla="*/ 0 h 7200"/>
                <a:gd name="T28" fmla="*/ 0 w 14400"/>
                <a:gd name="T29" fmla="*/ 0 h 72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400"/>
                <a:gd name="T46" fmla="*/ 0 h 7200"/>
                <a:gd name="T47" fmla="*/ 14400 w 14400"/>
                <a:gd name="T48" fmla="*/ 7200 h 72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400" h="7200">
                  <a:moveTo>
                    <a:pt x="627" y="238"/>
                  </a:moveTo>
                  <a:lnTo>
                    <a:pt x="13834" y="6842"/>
                  </a:lnTo>
                  <a:cubicBezTo>
                    <a:pt x="13867" y="6859"/>
                    <a:pt x="13880" y="6899"/>
                    <a:pt x="13864" y="6931"/>
                  </a:cubicBezTo>
                  <a:cubicBezTo>
                    <a:pt x="13847" y="6964"/>
                    <a:pt x="13807" y="6978"/>
                    <a:pt x="13774" y="6961"/>
                  </a:cubicBezTo>
                  <a:lnTo>
                    <a:pt x="567" y="358"/>
                  </a:lnTo>
                  <a:cubicBezTo>
                    <a:pt x="534" y="341"/>
                    <a:pt x="521" y="301"/>
                    <a:pt x="537" y="268"/>
                  </a:cubicBezTo>
                  <a:cubicBezTo>
                    <a:pt x="554" y="235"/>
                    <a:pt x="594" y="222"/>
                    <a:pt x="627" y="238"/>
                  </a:cubicBezTo>
                  <a:close/>
                  <a:moveTo>
                    <a:pt x="537" y="715"/>
                  </a:moveTo>
                  <a:lnTo>
                    <a:pt x="0" y="0"/>
                  </a:lnTo>
                  <a:lnTo>
                    <a:pt x="895" y="0"/>
                  </a:lnTo>
                  <a:lnTo>
                    <a:pt x="537" y="715"/>
                  </a:lnTo>
                  <a:close/>
                  <a:moveTo>
                    <a:pt x="13864" y="6484"/>
                  </a:moveTo>
                  <a:lnTo>
                    <a:pt x="14400" y="7200"/>
                  </a:lnTo>
                  <a:lnTo>
                    <a:pt x="13506" y="7200"/>
                  </a:lnTo>
                  <a:lnTo>
                    <a:pt x="13864" y="6484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1268" name="Rectangle 8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0296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2" y="759807"/>
            <a:ext cx="9601196" cy="1303867"/>
          </a:xfrm>
        </p:spPr>
        <p:txBody>
          <a:bodyPr/>
          <a:lstStyle/>
          <a:p>
            <a:pPr>
              <a:defRPr/>
            </a:pPr>
            <a:r>
              <a:rPr lang="es-ES" dirty="0">
                <a:solidFill>
                  <a:schemeClr val="accent1">
                    <a:satMod val="150000"/>
                  </a:schemeClr>
                </a:solidFill>
              </a:rPr>
              <a:t>FAKULTATEA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025766" y="2561455"/>
            <a:ext cx="7467600" cy="510726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u-ES" altLang="es-ES" dirty="0" smtClean="0"/>
              <a:t>Arduradunak</a:t>
            </a:r>
            <a:r>
              <a:rPr lang="eu-ES" altLang="es-ES" dirty="0"/>
              <a:t>: Irakasle-tutoreak, dekanordea, </a:t>
            </a:r>
            <a:r>
              <a:rPr lang="eu-ES" altLang="es-ES" dirty="0" err="1"/>
              <a:t>practicumeko</a:t>
            </a:r>
            <a:r>
              <a:rPr lang="eu-ES" altLang="es-ES" dirty="0"/>
              <a:t> teknikaria.</a:t>
            </a:r>
          </a:p>
          <a:p>
            <a:pPr eaLnBrk="1" hangingPunct="1">
              <a:lnSpc>
                <a:spcPct val="90000"/>
              </a:lnSpc>
            </a:pPr>
            <a:r>
              <a:rPr lang="eu-ES" altLang="es-ES" dirty="0"/>
              <a:t>Titulazio bakoitzeko </a:t>
            </a:r>
            <a:r>
              <a:rPr lang="eu-ES" altLang="es-ES" dirty="0" err="1"/>
              <a:t>practicumaren</a:t>
            </a:r>
            <a:r>
              <a:rPr lang="eu-ES" altLang="es-ES" dirty="0"/>
              <a:t> antolaketa.</a:t>
            </a:r>
          </a:p>
          <a:p>
            <a:pPr eaLnBrk="1" hangingPunct="1">
              <a:lnSpc>
                <a:spcPct val="90000"/>
              </a:lnSpc>
            </a:pPr>
            <a:r>
              <a:rPr lang="eu-ES" altLang="es-ES" dirty="0"/>
              <a:t>Praktiketako </a:t>
            </a:r>
            <a:r>
              <a:rPr lang="eu-ES" altLang="es-ES" dirty="0" err="1"/>
              <a:t>zentruen</a:t>
            </a:r>
            <a:r>
              <a:rPr lang="eu-ES" altLang="es-ES" dirty="0"/>
              <a:t> esleipena.</a:t>
            </a:r>
          </a:p>
          <a:p>
            <a:pPr eaLnBrk="1" hangingPunct="1">
              <a:lnSpc>
                <a:spcPct val="90000"/>
              </a:lnSpc>
            </a:pPr>
            <a:r>
              <a:rPr lang="eu-ES" altLang="es-ES" dirty="0"/>
              <a:t>Ikaslearen praktika-formazioaren jarraipena eta </a:t>
            </a:r>
            <a:r>
              <a:rPr lang="eu-ES" altLang="es-ES" dirty="0" err="1"/>
              <a:t>ebaluaketa</a:t>
            </a:r>
            <a:r>
              <a:rPr lang="eu-ES" altLang="es-ES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u-ES" altLang="es-ES" dirty="0"/>
              <a:t>Gure </a:t>
            </a:r>
            <a:r>
              <a:rPr lang="eu-ES" altLang="es-ES" dirty="0" err="1"/>
              <a:t>practicumean</a:t>
            </a:r>
            <a:r>
              <a:rPr lang="eu-ES" altLang="es-ES" dirty="0"/>
              <a:t> lankide diren </a:t>
            </a:r>
            <a:r>
              <a:rPr lang="eu-ES" altLang="es-ES" dirty="0" err="1"/>
              <a:t>zentruekiko</a:t>
            </a:r>
            <a:r>
              <a:rPr lang="eu-ES" altLang="es-ES" dirty="0"/>
              <a:t> koordinazioa.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s-ES" dirty="0" err="1"/>
              <a:t>Fakultateko</a:t>
            </a:r>
            <a:r>
              <a:rPr lang="es-ES" altLang="es-ES" dirty="0"/>
              <a:t> </a:t>
            </a:r>
            <a:r>
              <a:rPr lang="es-ES" altLang="es-ES" dirty="0" err="1"/>
              <a:t>Practicumeko</a:t>
            </a:r>
            <a:r>
              <a:rPr lang="es-ES" altLang="es-ES" dirty="0"/>
              <a:t> Web </a:t>
            </a:r>
            <a:r>
              <a:rPr lang="es-ES" altLang="es-ES" dirty="0" err="1"/>
              <a:t>orriaren</a:t>
            </a:r>
            <a:r>
              <a:rPr lang="es-ES" altLang="es-ES" dirty="0"/>
              <a:t> </a:t>
            </a:r>
            <a:r>
              <a:rPr lang="es-ES" altLang="es-ES" dirty="0" err="1"/>
              <a:t>eguneratzea</a:t>
            </a:r>
            <a:r>
              <a:rPr lang="es-ES" altLang="es-ES" dirty="0"/>
              <a:t>: </a:t>
            </a:r>
            <a:r>
              <a:rPr lang="es-ES" altLang="es-ES" dirty="0" err="1"/>
              <a:t>Practicumeko</a:t>
            </a:r>
            <a:r>
              <a:rPr lang="es-ES" altLang="es-ES" dirty="0"/>
              <a:t> </a:t>
            </a:r>
            <a:r>
              <a:rPr lang="es-ES" altLang="es-ES" dirty="0" err="1"/>
              <a:t>Gidak</a:t>
            </a:r>
            <a:r>
              <a:rPr lang="es-ES" altLang="es-ES" dirty="0"/>
              <a:t>, </a:t>
            </a:r>
            <a:r>
              <a:rPr lang="es-ES" altLang="es-ES" dirty="0" err="1"/>
              <a:t>egutegiak</a:t>
            </a:r>
            <a:r>
              <a:rPr lang="es-ES" altLang="es-ES" dirty="0"/>
              <a:t>, </a:t>
            </a:r>
            <a:r>
              <a:rPr lang="es-ES" altLang="es-ES" dirty="0" err="1"/>
              <a:t>araudia</a:t>
            </a:r>
            <a:r>
              <a:rPr lang="es-ES" altLang="es-ES" dirty="0"/>
              <a:t>, </a:t>
            </a:r>
            <a:r>
              <a:rPr lang="es-ES" altLang="es-ES" dirty="0" err="1"/>
              <a:t>eranskinak</a:t>
            </a:r>
            <a:r>
              <a:rPr lang="es-ES" altLang="es-ES" dirty="0"/>
              <a:t> …</a:t>
            </a:r>
          </a:p>
          <a:p>
            <a:pPr algn="ctr" eaLnBrk="1" hangingPunct="1">
              <a:lnSpc>
                <a:spcPct val="90000"/>
              </a:lnSpc>
            </a:pPr>
            <a:r>
              <a:rPr lang="es-ES" altLang="es-ES" sz="2000" dirty="0" smtClean="0">
                <a:hlinkClick r:id="rId2"/>
              </a:rPr>
              <a:t>https</a:t>
            </a:r>
            <a:r>
              <a:rPr lang="es-ES" altLang="es-ES" sz="2000" dirty="0">
                <a:hlinkClick r:id="rId2"/>
              </a:rPr>
              <a:t>://www.ehu.eus/eu/web/hefa/practicum2</a:t>
            </a:r>
            <a:endParaRPr lang="es-ES" altLang="es-ES" sz="2000" dirty="0"/>
          </a:p>
          <a:p>
            <a:pPr algn="ctr" eaLnBrk="1" hangingPunct="1">
              <a:lnSpc>
                <a:spcPct val="90000"/>
              </a:lnSpc>
            </a:pPr>
            <a:endParaRPr lang="es-ES" altLang="es-ES" sz="2000" dirty="0"/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8529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00575" y="2914582"/>
            <a:ext cx="41483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Zeintzuk</a:t>
            </a:r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gara</a:t>
            </a:r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654" y="703385"/>
            <a:ext cx="6172200" cy="549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729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s-ES" dirty="0" smtClean="0">
                <a:solidFill>
                  <a:schemeClr val="accent1">
                    <a:satMod val="150000"/>
                  </a:schemeClr>
                </a:solidFill>
              </a:rPr>
              <a:t>LANKIDE DITUGUN ZENTRUAK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003464" y="2553089"/>
            <a:ext cx="7467600" cy="4873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u-ES" altLang="es-ES" dirty="0" smtClean="0"/>
              <a:t>Instruktorea izendatzen dute.</a:t>
            </a:r>
          </a:p>
          <a:p>
            <a:pPr eaLnBrk="1" hangingPunct="1">
              <a:lnSpc>
                <a:spcPct val="90000"/>
              </a:lnSpc>
            </a:pPr>
            <a:r>
              <a:rPr lang="eu-ES" altLang="es-ES" dirty="0" smtClean="0"/>
              <a:t>Praktikan formatzeko espazioa eta aukera eskaintzen diote Fakultateko ikasleari.</a:t>
            </a:r>
          </a:p>
          <a:p>
            <a:pPr eaLnBrk="1" hangingPunct="1">
              <a:lnSpc>
                <a:spcPct val="90000"/>
              </a:lnSpc>
            </a:pPr>
            <a:r>
              <a:rPr lang="eu-ES" altLang="es-ES" dirty="0" smtClean="0"/>
              <a:t>Prozesu </a:t>
            </a:r>
            <a:r>
              <a:rPr lang="eu-ES" altLang="es-ES" dirty="0" err="1" smtClean="0"/>
              <a:t>praktiko-formatzailearen</a:t>
            </a:r>
            <a:r>
              <a:rPr lang="eu-ES" altLang="es-ES" dirty="0" smtClean="0"/>
              <a:t> jarraipena eta </a:t>
            </a:r>
            <a:r>
              <a:rPr lang="eu-ES" altLang="es-ES" dirty="0" err="1" smtClean="0"/>
              <a:t>ebaluaketa</a:t>
            </a:r>
            <a:r>
              <a:rPr lang="eu-ES" altLang="es-ES" dirty="0" smtClean="0"/>
              <a:t> egiteko ardura hartzen dute.</a:t>
            </a:r>
          </a:p>
          <a:p>
            <a:pPr eaLnBrk="1" hangingPunct="1">
              <a:lnSpc>
                <a:spcPct val="90000"/>
              </a:lnSpc>
            </a:pPr>
            <a:r>
              <a:rPr lang="eu-ES" altLang="es-ES" dirty="0" smtClean="0"/>
              <a:t>Euren lana eta prestutasunarekiko errespetua eskatzen dute.</a:t>
            </a: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8235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656129"/>
              </p:ext>
            </p:extLst>
          </p:nvPr>
        </p:nvGraphicFramePr>
        <p:xfrm>
          <a:off x="896815" y="861647"/>
          <a:ext cx="10410093" cy="51522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8152">
                  <a:extLst>
                    <a:ext uri="{9D8B030D-6E8A-4147-A177-3AD203B41FA5}">
                      <a16:colId xmlns:a16="http://schemas.microsoft.com/office/drawing/2014/main" val="1342180130"/>
                    </a:ext>
                  </a:extLst>
                </a:gridCol>
                <a:gridCol w="5429686">
                  <a:extLst>
                    <a:ext uri="{9D8B030D-6E8A-4147-A177-3AD203B41FA5}">
                      <a16:colId xmlns:a16="http://schemas.microsoft.com/office/drawing/2014/main" val="2711460590"/>
                    </a:ext>
                  </a:extLst>
                </a:gridCol>
                <a:gridCol w="2112255">
                  <a:extLst>
                    <a:ext uri="{9D8B030D-6E8A-4147-A177-3AD203B41FA5}">
                      <a16:colId xmlns:a16="http://schemas.microsoft.com/office/drawing/2014/main" val="946876851"/>
                    </a:ext>
                  </a:extLst>
                </a:gridCol>
              </a:tblGrid>
              <a:tr h="2897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DATAK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TOKIA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45001442"/>
                  </a:ext>
                </a:extLst>
              </a:tr>
              <a:tr h="8691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2022ko Maiatzaren 2tik Maiatzaren  27ra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4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PRAKTIKETAKO </a:t>
                      </a:r>
                      <a:r>
                        <a:rPr lang="es-ES" sz="1400" dirty="0">
                          <a:effectLst/>
                        </a:rPr>
                        <a:t>AURRETIKO HAUTAKETA-AUTOPRACTICUMA EGITEKO EPEA</a:t>
                      </a:r>
                      <a:endParaRPr lang="es-ES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GAURen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25837312"/>
                  </a:ext>
                </a:extLst>
              </a:tr>
              <a:tr h="10961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2022ko </a:t>
                      </a:r>
                      <a:r>
                        <a:rPr lang="es-ES" sz="1400" dirty="0" err="1">
                          <a:effectLst/>
                        </a:rPr>
                        <a:t>Uztailaren</a:t>
                      </a:r>
                      <a:r>
                        <a:rPr lang="es-ES" sz="1400" dirty="0">
                          <a:effectLst/>
                        </a:rPr>
                        <a:t> 20an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s-ES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ZENTROAREN BEHIN-BEHINEKO ESLEIPENEN ARGITALPENA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GAURen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82348861"/>
                  </a:ext>
                </a:extLst>
              </a:tr>
              <a:tr h="8691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2022ko </a:t>
                      </a:r>
                      <a:r>
                        <a:rPr lang="es-ES" sz="1400" dirty="0" err="1">
                          <a:effectLst/>
                        </a:rPr>
                        <a:t>Uztailaren</a:t>
                      </a:r>
                      <a:r>
                        <a:rPr lang="es-ES" sz="1400" dirty="0">
                          <a:effectLst/>
                        </a:rPr>
                        <a:t> 20tik-23ra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ES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ERREKLAMAZIOAK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PRACTICUMEKO BULEGOAN</a:t>
                      </a:r>
                      <a:endParaRPr lang="es-ES" sz="2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(Idatziz eta eskura)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61788098"/>
                  </a:ext>
                </a:extLst>
              </a:tr>
              <a:tr h="5794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2022ko </a:t>
                      </a:r>
                      <a:r>
                        <a:rPr lang="es-ES" sz="1400" dirty="0" err="1" smtClean="0">
                          <a:effectLst/>
                        </a:rPr>
                        <a:t>Uztailaren</a:t>
                      </a:r>
                      <a:r>
                        <a:rPr lang="es-ES" sz="1400" dirty="0" smtClean="0">
                          <a:effectLst/>
                        </a:rPr>
                        <a:t> 20tik-23ra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KASU BEREZIEN FORMULARIOA BETETZEA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Weborrian dagoen inprimakia bete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89684555"/>
                  </a:ext>
                </a:extLst>
              </a:tr>
              <a:tr h="14486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2022ko IRAILAren 12an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ES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S" sz="14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S" sz="14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ZENTROAREN </a:t>
                      </a:r>
                      <a:r>
                        <a:rPr lang="es-ES" sz="1400" dirty="0">
                          <a:effectLst/>
                        </a:rPr>
                        <a:t>BEHIN BETIKO ESLEIPENEN ARGITALPENA</a:t>
                      </a:r>
                      <a:endParaRPr lang="es-ES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ES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 err="1">
                          <a:effectLst/>
                        </a:rPr>
                        <a:t>GAURen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04906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0396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919654" y="819761"/>
            <a:ext cx="8147050" cy="1143000"/>
          </a:xfrm>
        </p:spPr>
        <p:txBody>
          <a:bodyPr/>
          <a:lstStyle/>
          <a:p>
            <a:pPr>
              <a:defRPr/>
            </a:pPr>
            <a:r>
              <a:rPr lang="es-ES" dirty="0">
                <a:solidFill>
                  <a:schemeClr val="accent1">
                    <a:satMod val="150000"/>
                  </a:schemeClr>
                </a:solidFill>
              </a:rPr>
              <a:t>AUTOPRACTICUMA</a:t>
            </a:r>
          </a:p>
        </p:txBody>
      </p:sp>
      <p:sp>
        <p:nvSpPr>
          <p:cNvPr id="16387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s-ES" altLang="es-ES" b="1" dirty="0" err="1"/>
              <a:t>Autopracticum</a:t>
            </a:r>
            <a:r>
              <a:rPr lang="es-ES" altLang="es-ES" b="1" dirty="0"/>
              <a:t> </a:t>
            </a:r>
            <a:r>
              <a:rPr lang="es-ES" altLang="es-ES" b="1" dirty="0" err="1"/>
              <a:t>orria</a:t>
            </a:r>
            <a:r>
              <a:rPr lang="es-ES" altLang="es-ES" b="1" dirty="0"/>
              <a:t> </a:t>
            </a:r>
            <a:r>
              <a:rPr lang="es-ES" altLang="es-ES" dirty="0" err="1"/>
              <a:t>bete</a:t>
            </a:r>
            <a:r>
              <a:rPr lang="es-ES" altLang="es-ES" dirty="0"/>
              <a:t> eta </a:t>
            </a:r>
            <a:r>
              <a:rPr lang="es-ES" altLang="es-ES" dirty="0" err="1"/>
              <a:t>Practicumeko</a:t>
            </a:r>
            <a:r>
              <a:rPr lang="es-ES" altLang="es-ES" dirty="0"/>
              <a:t> </a:t>
            </a:r>
            <a:r>
              <a:rPr lang="es-ES" altLang="es-ES" dirty="0" err="1"/>
              <a:t>Bulegoan</a:t>
            </a:r>
            <a:r>
              <a:rPr lang="es-ES" altLang="es-ES" dirty="0"/>
              <a:t> </a:t>
            </a:r>
            <a:r>
              <a:rPr lang="es-ES" altLang="es-ES" dirty="0" err="1"/>
              <a:t>utzi</a:t>
            </a:r>
            <a:r>
              <a:rPr lang="es-ES" altLang="es-ES" dirty="0"/>
              <a:t>.</a:t>
            </a:r>
            <a:endParaRPr lang="es-ES" altLang="es-ES" b="1" dirty="0">
              <a:solidFill>
                <a:srgbClr val="FF0000"/>
              </a:solidFill>
            </a:endParaRPr>
          </a:p>
          <a:p>
            <a:pPr eaLnBrk="1" hangingPunct="1"/>
            <a:r>
              <a:rPr lang="es-ES" altLang="es-ES" dirty="0" err="1"/>
              <a:t>Autopracticumeko</a:t>
            </a:r>
            <a:r>
              <a:rPr lang="es-ES" altLang="es-ES" dirty="0"/>
              <a:t> </a:t>
            </a:r>
            <a:r>
              <a:rPr lang="es-ES" altLang="es-ES" dirty="0" err="1"/>
              <a:t>datak</a:t>
            </a:r>
            <a:r>
              <a:rPr lang="es-ES" altLang="es-ES" dirty="0"/>
              <a:t>:  </a:t>
            </a:r>
            <a:r>
              <a:rPr lang="es-ES" altLang="es-ES" dirty="0" err="1" smtClean="0">
                <a:solidFill>
                  <a:srgbClr val="FF0000"/>
                </a:solidFill>
              </a:rPr>
              <a:t>Maiatzaren</a:t>
            </a:r>
            <a:r>
              <a:rPr lang="es-ES" altLang="es-ES" dirty="0" smtClean="0">
                <a:solidFill>
                  <a:srgbClr val="FF0000"/>
                </a:solidFill>
              </a:rPr>
              <a:t> </a:t>
            </a:r>
            <a:r>
              <a:rPr lang="es-ES" altLang="es-ES" b="1" dirty="0" smtClean="0">
                <a:solidFill>
                  <a:srgbClr val="FF0000"/>
                </a:solidFill>
              </a:rPr>
              <a:t> 2tik  </a:t>
            </a:r>
            <a:r>
              <a:rPr lang="es-ES" altLang="es-ES" b="1" dirty="0" err="1">
                <a:solidFill>
                  <a:srgbClr val="FF0000"/>
                </a:solidFill>
              </a:rPr>
              <a:t>maiatzaren</a:t>
            </a:r>
            <a:r>
              <a:rPr lang="es-ES" altLang="es-ES" b="1" dirty="0">
                <a:solidFill>
                  <a:srgbClr val="FF0000"/>
                </a:solidFill>
              </a:rPr>
              <a:t> </a:t>
            </a:r>
            <a:r>
              <a:rPr lang="es-ES" altLang="es-ES" b="1" dirty="0" smtClean="0">
                <a:solidFill>
                  <a:srgbClr val="FF0000"/>
                </a:solidFill>
              </a:rPr>
              <a:t>27ra</a:t>
            </a:r>
            <a:r>
              <a:rPr lang="es-ES" altLang="es-ES" b="1" dirty="0">
                <a:solidFill>
                  <a:srgbClr val="FF0000"/>
                </a:solidFill>
              </a:rPr>
              <a:t>.</a:t>
            </a:r>
          </a:p>
          <a:p>
            <a:pPr eaLnBrk="1" hangingPunct="1"/>
            <a:r>
              <a:rPr lang="es-ES" altLang="es-ES" b="1" dirty="0" err="1" smtClean="0"/>
              <a:t>Grabatu</a:t>
            </a:r>
            <a:r>
              <a:rPr lang="es-ES" altLang="es-ES" b="1" dirty="0" smtClean="0"/>
              <a:t> </a:t>
            </a:r>
            <a:r>
              <a:rPr lang="es-ES" altLang="es-ES" b="1" dirty="0" err="1" smtClean="0"/>
              <a:t>behar</a:t>
            </a:r>
            <a:r>
              <a:rPr lang="es-ES" altLang="es-ES" b="1" dirty="0" smtClean="0"/>
              <a:t> </a:t>
            </a:r>
            <a:r>
              <a:rPr lang="es-ES" altLang="es-ES" b="1" dirty="0" err="1" smtClean="0"/>
              <a:t>duzue</a:t>
            </a:r>
            <a:r>
              <a:rPr lang="es-ES" altLang="es-ES" b="1" dirty="0" smtClean="0"/>
              <a:t> </a:t>
            </a:r>
            <a:r>
              <a:rPr lang="es-ES" altLang="es-ES" b="1" dirty="0" err="1" smtClean="0"/>
              <a:t>Autopracticuma</a:t>
            </a:r>
            <a:r>
              <a:rPr lang="es-ES" altLang="es-ES" b="1" dirty="0" smtClean="0"/>
              <a:t> </a:t>
            </a:r>
            <a:r>
              <a:rPr lang="es-ES" altLang="es-ES" dirty="0" err="1"/>
              <a:t>GAUReko</a:t>
            </a:r>
            <a:r>
              <a:rPr lang="es-ES" altLang="es-ES" dirty="0"/>
              <a:t> perfilaren </a:t>
            </a:r>
            <a:r>
              <a:rPr lang="es-ES" altLang="es-ES" dirty="0" err="1"/>
              <a:t>bidez</a:t>
            </a:r>
            <a:r>
              <a:rPr lang="es-ES" altLang="es-ES" dirty="0"/>
              <a:t>:  “</a:t>
            </a:r>
            <a:r>
              <a:rPr lang="es-ES" altLang="es-ES" dirty="0" err="1"/>
              <a:t>Nahitaezko</a:t>
            </a:r>
            <a:r>
              <a:rPr lang="es-ES" altLang="es-ES" dirty="0"/>
              <a:t> Praktikak”: “</a:t>
            </a:r>
            <a:r>
              <a:rPr lang="es-ES" altLang="es-ES" dirty="0" err="1"/>
              <a:t>Autopracticuma</a:t>
            </a:r>
            <a:r>
              <a:rPr lang="es-ES" altLang="es-ES" dirty="0" smtClean="0"/>
              <a:t>”</a:t>
            </a:r>
          </a:p>
          <a:p>
            <a:pPr eaLnBrk="1" hangingPunct="1"/>
            <a:r>
              <a:rPr lang="es-ES" altLang="es-ES" b="1" dirty="0" err="1" smtClean="0"/>
              <a:t>Gizarte</a:t>
            </a:r>
            <a:r>
              <a:rPr lang="es-ES" altLang="es-ES" b="1" dirty="0" smtClean="0"/>
              <a:t> </a:t>
            </a:r>
            <a:r>
              <a:rPr lang="es-ES" altLang="es-ES" b="1" dirty="0" err="1" smtClean="0"/>
              <a:t>Hezkuntzako</a:t>
            </a:r>
            <a:r>
              <a:rPr lang="es-ES" altLang="es-ES" b="1" dirty="0" smtClean="0"/>
              <a:t> II-III </a:t>
            </a:r>
            <a:r>
              <a:rPr lang="es-ES" altLang="es-ES" b="1" dirty="0" err="1" smtClean="0"/>
              <a:t>practicumeko</a:t>
            </a:r>
            <a:r>
              <a:rPr lang="es-ES" altLang="es-ES" b="1" dirty="0" smtClean="0"/>
              <a:t> </a:t>
            </a:r>
            <a:r>
              <a:rPr lang="es-ES" altLang="es-ES" b="1" dirty="0" err="1" smtClean="0"/>
              <a:t>ikasleek</a:t>
            </a:r>
            <a:r>
              <a:rPr lang="es-ES" altLang="es-ES" b="1" dirty="0" smtClean="0"/>
              <a:t> </a:t>
            </a:r>
            <a:r>
              <a:rPr lang="es-ES" altLang="es-ES" b="1" dirty="0" err="1" smtClean="0"/>
              <a:t>autopracticuma</a:t>
            </a:r>
            <a:r>
              <a:rPr lang="es-ES" altLang="es-ES" b="1" dirty="0" smtClean="0"/>
              <a:t> 2 </a:t>
            </a:r>
            <a:r>
              <a:rPr lang="es-ES" altLang="es-ES" b="1" dirty="0" err="1" smtClean="0"/>
              <a:t>aldiz</a:t>
            </a:r>
            <a:r>
              <a:rPr lang="es-ES" altLang="es-ES" b="1" dirty="0" smtClean="0"/>
              <a:t> </a:t>
            </a:r>
            <a:r>
              <a:rPr lang="es-ES" altLang="es-ES" b="1" dirty="0" err="1" smtClean="0"/>
              <a:t>grabatu</a:t>
            </a:r>
            <a:r>
              <a:rPr lang="es-ES" altLang="es-ES" b="1" dirty="0" smtClean="0"/>
              <a:t> </a:t>
            </a:r>
            <a:r>
              <a:rPr lang="es-ES" altLang="es-ES" b="1" dirty="0" err="1" smtClean="0"/>
              <a:t>behar</a:t>
            </a:r>
            <a:r>
              <a:rPr lang="es-ES" altLang="es-ES" b="1" dirty="0" smtClean="0"/>
              <a:t> </a:t>
            </a:r>
            <a:r>
              <a:rPr lang="es-ES" altLang="es-ES" b="1" dirty="0" err="1" smtClean="0"/>
              <a:t>dute</a:t>
            </a:r>
            <a:r>
              <a:rPr lang="es-ES" altLang="es-ES" b="1" dirty="0" smtClean="0"/>
              <a:t>, Practicum </a:t>
            </a:r>
            <a:r>
              <a:rPr lang="es-ES" altLang="es-ES" b="1" dirty="0" err="1" smtClean="0"/>
              <a:t>bakoitzendako</a:t>
            </a:r>
            <a:r>
              <a:rPr lang="es-ES" altLang="es-ES" b="1" dirty="0" smtClean="0"/>
              <a:t> </a:t>
            </a:r>
            <a:r>
              <a:rPr lang="es-ES" altLang="es-ES" b="1" dirty="0" err="1" smtClean="0"/>
              <a:t>bat</a:t>
            </a:r>
            <a:endParaRPr lang="es-ES" altLang="es-ES" b="1" dirty="0"/>
          </a:p>
          <a:p>
            <a:pPr eaLnBrk="1" hangingPunct="1"/>
            <a:r>
              <a:rPr lang="es-ES" altLang="es-ES" dirty="0" err="1"/>
              <a:t>Ezin</a:t>
            </a:r>
            <a:r>
              <a:rPr lang="es-ES" altLang="es-ES" dirty="0"/>
              <a:t> </a:t>
            </a:r>
            <a:r>
              <a:rPr lang="es-ES" altLang="es-ES" dirty="0" err="1"/>
              <a:t>izango</a:t>
            </a:r>
            <a:r>
              <a:rPr lang="es-ES" altLang="es-ES" dirty="0"/>
              <a:t> da </a:t>
            </a:r>
            <a:r>
              <a:rPr lang="es-ES" altLang="es-ES" dirty="0" err="1"/>
              <a:t>Autopracticuma</a:t>
            </a:r>
            <a:r>
              <a:rPr lang="es-ES" altLang="es-ES" dirty="0"/>
              <a:t> </a:t>
            </a:r>
            <a:r>
              <a:rPr lang="es-ES" altLang="es-ES" dirty="0" err="1"/>
              <a:t>proposatu</a:t>
            </a:r>
            <a:r>
              <a:rPr lang="es-ES" altLang="es-ES" dirty="0"/>
              <a:t> </a:t>
            </a:r>
            <a:r>
              <a:rPr lang="es-ES" altLang="es-ES" dirty="0" err="1"/>
              <a:t>GAURen</a:t>
            </a:r>
            <a:r>
              <a:rPr lang="es-ES" altLang="es-ES" dirty="0"/>
              <a:t> </a:t>
            </a:r>
            <a:r>
              <a:rPr lang="es-ES" altLang="es-ES" dirty="0" err="1"/>
              <a:t>agertzen</a:t>
            </a:r>
            <a:r>
              <a:rPr lang="es-ES" altLang="es-ES" dirty="0"/>
              <a:t> </a:t>
            </a:r>
            <a:r>
              <a:rPr lang="es-ES" altLang="es-ES" dirty="0" err="1"/>
              <a:t>diren</a:t>
            </a:r>
            <a:r>
              <a:rPr lang="es-ES" altLang="es-ES" dirty="0"/>
              <a:t> </a:t>
            </a:r>
            <a:r>
              <a:rPr lang="es-ES" altLang="es-ES" dirty="0" err="1"/>
              <a:t>zentroekin</a:t>
            </a:r>
            <a:r>
              <a:rPr lang="es-ES" altLang="es-ES" dirty="0"/>
              <a:t>.</a:t>
            </a:r>
          </a:p>
          <a:p>
            <a:pPr eaLnBrk="1" hangingPunct="1"/>
            <a:r>
              <a:rPr lang="es-ES" altLang="es-ES" dirty="0" err="1"/>
              <a:t>Nolanahi</a:t>
            </a:r>
            <a:r>
              <a:rPr lang="es-ES" altLang="es-ES" dirty="0"/>
              <a:t> ere, </a:t>
            </a:r>
            <a:r>
              <a:rPr lang="es-ES" altLang="es-ES" dirty="0" err="1"/>
              <a:t>Autopracticumak</a:t>
            </a:r>
            <a:r>
              <a:rPr lang="es-ES" altLang="es-ES" dirty="0"/>
              <a:t> </a:t>
            </a:r>
            <a:r>
              <a:rPr lang="es-ES" altLang="es-ES" dirty="0" err="1"/>
              <a:t>fakultateko</a:t>
            </a:r>
            <a:r>
              <a:rPr lang="es-ES" altLang="es-ES" dirty="0"/>
              <a:t> </a:t>
            </a:r>
            <a:r>
              <a:rPr lang="es-ES" altLang="es-ES" dirty="0" err="1"/>
              <a:t>oniritziak</a:t>
            </a:r>
            <a:r>
              <a:rPr lang="es-ES" altLang="es-ES" dirty="0"/>
              <a:t> jaso </a:t>
            </a:r>
            <a:r>
              <a:rPr lang="es-ES" altLang="es-ES" dirty="0" err="1"/>
              <a:t>beharko</a:t>
            </a:r>
            <a:r>
              <a:rPr lang="es-ES" altLang="es-ES" dirty="0"/>
              <a:t> du.</a:t>
            </a:r>
          </a:p>
          <a:p>
            <a:pPr eaLnBrk="1" hangingPunct="1"/>
            <a:r>
              <a:rPr lang="es-ES" altLang="es-ES" dirty="0"/>
              <a:t>10 </a:t>
            </a:r>
            <a:r>
              <a:rPr lang="es-ES" altLang="es-ES" dirty="0" err="1"/>
              <a:t>zentroen</a:t>
            </a:r>
            <a:r>
              <a:rPr lang="es-ES" altLang="es-ES" dirty="0"/>
              <a:t> </a:t>
            </a:r>
            <a:r>
              <a:rPr lang="es-ES" altLang="es-ES" dirty="0" err="1"/>
              <a:t>aurrehautaketa</a:t>
            </a:r>
            <a:r>
              <a:rPr lang="es-ES" altLang="es-ES" dirty="0"/>
              <a:t> </a:t>
            </a:r>
            <a:r>
              <a:rPr lang="es-ES" altLang="es-ES" dirty="0" err="1"/>
              <a:t>egin</a:t>
            </a:r>
            <a:r>
              <a:rPr lang="es-ES" altLang="es-ES" dirty="0"/>
              <a:t>, </a:t>
            </a:r>
            <a:r>
              <a:rPr lang="es-ES" altLang="es-ES" dirty="0" err="1"/>
              <a:t>badaezpada</a:t>
            </a:r>
            <a:r>
              <a:rPr lang="es-ES" altLang="es-ES" dirty="0"/>
              <a:t> ere.</a:t>
            </a:r>
          </a:p>
          <a:p>
            <a:pPr marL="0" indent="0" eaLnBrk="1" hangingPunct="1">
              <a:buNone/>
            </a:pPr>
            <a:endParaRPr lang="es-ES" altLang="es-ES" sz="2000" dirty="0"/>
          </a:p>
        </p:txBody>
      </p:sp>
    </p:spTree>
    <p:extLst>
      <p:ext uri="{BB962C8B-B14F-4D97-AF65-F5344CB8AC3E}">
        <p14:creationId xmlns:p14="http://schemas.microsoft.com/office/powerpoint/2010/main" val="374362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4231</TotalTime>
  <Words>590</Words>
  <Application>Microsoft Office PowerPoint</Application>
  <PresentationFormat>Panorámica</PresentationFormat>
  <Paragraphs>153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Garamond</vt:lpstr>
      <vt:lpstr>Times New Roman</vt:lpstr>
      <vt:lpstr>Wingdings</vt:lpstr>
      <vt:lpstr>Wingdings 2</vt:lpstr>
      <vt:lpstr>Orgánico</vt:lpstr>
      <vt:lpstr>Presentación de PowerPoint</vt:lpstr>
      <vt:lpstr>HELBURU OROKORRAK</vt:lpstr>
      <vt:lpstr>KREDITUAK ETA EPEAK</vt:lpstr>
      <vt:lpstr>ELKARRELAZIOA</vt:lpstr>
      <vt:lpstr>FAKULTATEA</vt:lpstr>
      <vt:lpstr>Presentación de PowerPoint</vt:lpstr>
      <vt:lpstr>LANKIDE DITUGUN ZENTRUAK</vt:lpstr>
      <vt:lpstr>Presentación de PowerPoint</vt:lpstr>
      <vt:lpstr>AUTOPRACTICUMA</vt:lpstr>
      <vt:lpstr>ESLEIPEN PROZEDURA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               </vt:lpstr>
      <vt:lpstr>                   </vt:lpstr>
      <vt:lpstr>Presentación de PowerPoint</vt:lpstr>
    </vt:vector>
  </TitlesOfParts>
  <Company>UPV/EHU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Esther CRUZ</dc:creator>
  <cp:lastModifiedBy>MARIAJE PARRAS</cp:lastModifiedBy>
  <cp:revision>10</cp:revision>
  <dcterms:created xsi:type="dcterms:W3CDTF">2022-04-01T09:00:42Z</dcterms:created>
  <dcterms:modified xsi:type="dcterms:W3CDTF">2022-05-11T09:09:19Z</dcterms:modified>
</cp:coreProperties>
</file>