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6" r:id="rId11"/>
    <p:sldId id="26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Practicum 2019-2020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14348-86D8-490B-AB81-ED7BC742D6F9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93595-C426-4CEC-B056-AFC70CA1D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Practicum 2019-2020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71F85-8F27-4E56-9416-65780B121F47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B513F-5A4B-4858-9FA8-E6DB9619A7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B513F-5A4B-4858-9FA8-E6DB9619A741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Practicum 2019-2020</a:t>
            </a:r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s-ES" smtClean="0"/>
              <a:t>Practicum 2019-2020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1B513F-5A4B-4858-9FA8-E6DB9619A741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CFF6-67A0-432E-B4A9-20FC0FCF65A4}" type="datetimeFigureOut">
              <a:rPr lang="es-ES" smtClean="0"/>
              <a:pPr/>
              <a:t>03/05/2019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019A9-3CAA-493D-90B9-70B5DC21C6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PRACTICUM 2019-2020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/>
          <a:p>
            <a:r>
              <a:rPr lang="es-ES" b="1" dirty="0" err="1" smtClean="0"/>
              <a:t>Haur</a:t>
            </a:r>
            <a:r>
              <a:rPr lang="es-ES" b="1" dirty="0" smtClean="0"/>
              <a:t> </a:t>
            </a:r>
            <a:r>
              <a:rPr lang="es-ES" b="1" dirty="0" err="1" smtClean="0"/>
              <a:t>Hezkuntzako</a:t>
            </a:r>
            <a:r>
              <a:rPr lang="es-ES" b="1" dirty="0" smtClean="0"/>
              <a:t> </a:t>
            </a:r>
            <a:r>
              <a:rPr lang="es-ES" b="1" dirty="0" err="1" smtClean="0"/>
              <a:t>Gradua</a:t>
            </a:r>
            <a:endParaRPr lang="es-ES" b="1" dirty="0" smtClean="0"/>
          </a:p>
          <a:p>
            <a:r>
              <a:rPr lang="es-ES" b="1" dirty="0" err="1" smtClean="0"/>
              <a:t>Lehen</a:t>
            </a:r>
            <a:r>
              <a:rPr lang="es-ES" b="1" dirty="0" smtClean="0"/>
              <a:t> </a:t>
            </a:r>
            <a:r>
              <a:rPr lang="es-ES" b="1" dirty="0" err="1" smtClean="0"/>
              <a:t>Hezkuntzako</a:t>
            </a:r>
            <a:r>
              <a:rPr lang="es-ES" b="1" dirty="0" smtClean="0"/>
              <a:t> </a:t>
            </a:r>
            <a:r>
              <a:rPr lang="es-ES" b="1" dirty="0" err="1" smtClean="0"/>
              <a:t>Gradua</a:t>
            </a:r>
            <a:endParaRPr lang="es-ES" dirty="0"/>
          </a:p>
        </p:txBody>
      </p:sp>
      <p:pic>
        <p:nvPicPr>
          <p:cNvPr id="11268" name="Picture 4" descr="https://www.ehu.eus/image/image_gallery?uuid=cd7e0ad5-082d-4a7a-85da-ed653b5a0f68&amp;groupId=5299588&amp;t=14677924542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0740" y="5443686"/>
            <a:ext cx="4381500" cy="1009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3200" b="1" dirty="0"/>
              <a:t>BESTELAKOAK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u-ES" dirty="0" smtClean="0"/>
              <a:t>Ikastetxe bat baino gehiagotan egin behar dira hiru  </a:t>
            </a:r>
            <a:r>
              <a:rPr lang="eu-ES" dirty="0" err="1" smtClean="0"/>
              <a:t>Practicum-ak</a:t>
            </a:r>
            <a:r>
              <a:rPr lang="eu-ES" dirty="0" smtClean="0"/>
              <a:t> eta norberak bermatu behar du hori.</a:t>
            </a:r>
          </a:p>
          <a:p>
            <a:r>
              <a:rPr lang="eu-ES" dirty="0" smtClean="0"/>
              <a:t>Formaziorako aukera paregabea da </a:t>
            </a:r>
            <a:r>
              <a:rPr lang="eu-ES" dirty="0" err="1" smtClean="0"/>
              <a:t>Practicum-a</a:t>
            </a:r>
            <a:r>
              <a:rPr lang="eu-ES" dirty="0" smtClean="0"/>
              <a:t>:</a:t>
            </a:r>
          </a:p>
          <a:p>
            <a:pPr lvl="1"/>
            <a:r>
              <a:rPr lang="eu-ES" dirty="0" smtClean="0"/>
              <a:t>Irakaslearen rola barneratu eta ikuspegi horren arabera eraikitzeko nork bere bidea</a:t>
            </a:r>
          </a:p>
          <a:p>
            <a:r>
              <a:rPr lang="eu-ES" dirty="0" smtClean="0"/>
              <a:t>Eskola eredu ezberdinak ezagutzen ahalegindu: </a:t>
            </a:r>
          </a:p>
          <a:p>
            <a:pPr lvl="1"/>
            <a:r>
              <a:rPr lang="eu-ES" dirty="0" smtClean="0"/>
              <a:t>Eskola txikiak, handiak, auzoetakoak, hiri barnekoak, Berrikuntza Proiektuak dituztenak …</a:t>
            </a:r>
          </a:p>
          <a:p>
            <a:r>
              <a:rPr lang="eu-ES" dirty="0" smtClean="0"/>
              <a:t>Tresnak: WEB orria (egutegia, araudia, bilera deiak …), GAUR, </a:t>
            </a:r>
            <a:r>
              <a:rPr lang="eu-ES" dirty="0" err="1" smtClean="0"/>
              <a:t>Practicum</a:t>
            </a:r>
            <a:r>
              <a:rPr lang="eu-ES" dirty="0" smtClean="0"/>
              <a:t> bulegoa.</a:t>
            </a:r>
          </a:p>
          <a:p>
            <a:r>
              <a:rPr lang="eu-ES" dirty="0" err="1" smtClean="0"/>
              <a:t>E-mailaren</a:t>
            </a:r>
            <a:r>
              <a:rPr lang="eu-ES" dirty="0" smtClean="0"/>
              <a:t> bidez edo bulegoan: zalantzak, galderak, behin-behineko oharrak.</a:t>
            </a:r>
            <a:endParaRPr lang="eu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s://www.ehu.eus/image/image_gallery?uuid=cd7e0ad5-082d-4a7a-85da-ed653b5a0f68&amp;groupId=5299588&amp;t=14677924542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496" y="2060848"/>
            <a:ext cx="8928000" cy="20573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dirty="0" err="1" smtClean="0"/>
              <a:t>Egutegia</a:t>
            </a:r>
            <a:r>
              <a:rPr lang="es-ES" dirty="0" smtClean="0"/>
              <a:t> 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522528"/>
              </p:ext>
            </p:extLst>
          </p:nvPr>
        </p:nvGraphicFramePr>
        <p:xfrm>
          <a:off x="457200" y="2161664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800" b="1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PRACTICUM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baseline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+mn-cs"/>
                        </a:rPr>
                        <a:t>AURRETIKO FORMAZIOA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HASIERA DATA ESKOLAN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AMAIERA DATA ESKOLAN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IRAUPENA</a:t>
                      </a:r>
                    </a:p>
                    <a:p>
                      <a:r>
                        <a:rPr lang="pt-BR" sz="1800" b="1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ESKOLAN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PRACTICUM I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Irailaren 26 eta 27an</a:t>
                      </a:r>
                      <a:endParaRPr lang="eu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Irailaren 30a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Urriaren  31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5 </a:t>
                      </a:r>
                      <a:r>
                        <a:rPr lang="es-ES" sz="1800" dirty="0" err="1" smtClean="0"/>
                        <a:t>aste</a:t>
                      </a:r>
                      <a:endParaRPr lang="es-E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PRACTICUM II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Urtarrilaren 23 eta 24an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Urtarrilaren 27a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Martxoaren</a:t>
                      </a:r>
                      <a:r>
                        <a:rPr lang="eu-E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7 </a:t>
                      </a:r>
                      <a:r>
                        <a:rPr lang="es-ES" sz="1800" dirty="0" err="1" smtClean="0"/>
                        <a:t>aste</a:t>
                      </a:r>
                      <a:endParaRPr lang="es-E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PRACTICUM III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Urriaren 30 eta 31n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Azaroaren 4a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Urtarrilaren 24a</a:t>
                      </a:r>
                      <a:endParaRPr lang="es-ES" sz="1800" dirty="0" smtClean="0"/>
                    </a:p>
                    <a:p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10 </a:t>
                      </a:r>
                      <a:r>
                        <a:rPr lang="es-ES" sz="1800" dirty="0" err="1" smtClean="0"/>
                        <a:t>aste</a:t>
                      </a:r>
                      <a:endParaRPr lang="es-E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67544" y="5550331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/>
              <a:t>Eskolan</a:t>
            </a:r>
            <a:r>
              <a:rPr lang="es-ES" sz="2400" dirty="0" smtClean="0"/>
              <a:t> astero </a:t>
            </a:r>
            <a:r>
              <a:rPr lang="es-ES" sz="2400" b="1" dirty="0"/>
              <a:t>30 </a:t>
            </a:r>
            <a:r>
              <a:rPr lang="es-ES" sz="2400" b="1" dirty="0" err="1"/>
              <a:t>ordu</a:t>
            </a:r>
            <a:r>
              <a:rPr lang="es-ES" sz="2400" b="1" dirty="0"/>
              <a:t> </a:t>
            </a:r>
            <a:r>
              <a:rPr lang="es-ES" sz="2400" dirty="0" err="1" smtClean="0"/>
              <a:t>beteko</a:t>
            </a:r>
            <a:r>
              <a:rPr lang="es-ES" sz="2400" dirty="0" smtClean="0"/>
              <a:t> </a:t>
            </a:r>
            <a:r>
              <a:rPr lang="es-ES" sz="2400" dirty="0" err="1" smtClean="0"/>
              <a:t>dituzte</a:t>
            </a:r>
            <a:r>
              <a:rPr lang="es-ES" sz="2400" dirty="0" smtClean="0"/>
              <a:t> </a:t>
            </a:r>
            <a:r>
              <a:rPr lang="es-ES" sz="2400" dirty="0" err="1" smtClean="0"/>
              <a:t>ikasleek</a:t>
            </a:r>
            <a:r>
              <a:rPr lang="es-ES" sz="2400" dirty="0" smtClean="0"/>
              <a:t>: </a:t>
            </a:r>
            <a:r>
              <a:rPr lang="es-ES" sz="2400" b="1" dirty="0" err="1" smtClean="0"/>
              <a:t>ikasgelakoaz</a:t>
            </a:r>
            <a:r>
              <a:rPr lang="es-ES" sz="2400" dirty="0" smtClean="0"/>
              <a:t> </a:t>
            </a:r>
            <a:r>
              <a:rPr lang="es-ES" sz="2400" dirty="0" err="1"/>
              <a:t>gain</a:t>
            </a:r>
            <a:r>
              <a:rPr lang="es-ES" sz="2400" dirty="0"/>
              <a:t>, </a:t>
            </a:r>
            <a:r>
              <a:rPr lang="es-ES" sz="2400" b="1" dirty="0" err="1"/>
              <a:t>bestelako</a:t>
            </a:r>
            <a:r>
              <a:rPr lang="es-ES" sz="2400" b="1" dirty="0"/>
              <a:t> </a:t>
            </a:r>
            <a:r>
              <a:rPr lang="es-ES" sz="2400" b="1" dirty="0" err="1"/>
              <a:t>zereginetan</a:t>
            </a:r>
            <a:r>
              <a:rPr lang="es-ES" sz="2400" b="1" dirty="0"/>
              <a:t> </a:t>
            </a:r>
            <a:r>
              <a:rPr lang="es-ES" sz="2400" dirty="0" smtClean="0"/>
              <a:t>ere parte </a:t>
            </a:r>
            <a:r>
              <a:rPr lang="es-ES" sz="2400" dirty="0" err="1"/>
              <a:t>hartu</a:t>
            </a:r>
            <a:r>
              <a:rPr lang="es-ES" sz="2400" dirty="0"/>
              <a:t> </a:t>
            </a:r>
            <a:r>
              <a:rPr lang="es-ES" sz="2400" dirty="0" err="1"/>
              <a:t>ahal</a:t>
            </a:r>
            <a:r>
              <a:rPr lang="es-ES" sz="2400" dirty="0"/>
              <a:t> </a:t>
            </a:r>
            <a:r>
              <a:rPr lang="es-ES" sz="2400" dirty="0" err="1"/>
              <a:t>izateko</a:t>
            </a:r>
            <a:r>
              <a:rPr lang="es-ES"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dirty="0" smtClean="0"/>
              <a:t>PRACTICUM I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348880"/>
          <a:ext cx="821901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9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PRAKTIKA ALDIA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Eskolan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150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5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astetan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astean,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goiz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arratsaldeko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saioetan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HELBURUAK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Eskola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errealitatea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ezagutzea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aztertzea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behaketa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orokor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bat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eginaz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b="0" dirty="0" smtClean="0"/>
                        <a:t>JARDUERAK</a:t>
                      </a:r>
                      <a:endParaRPr lang="es-E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Behaketa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aktiboa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Irakaslearen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zeregin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guztietan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parte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hartu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gelakoak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zein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gelaz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kanpokoak</a:t>
                      </a:r>
                      <a:r>
                        <a:rPr lang="es-E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630016"/>
          <a:ext cx="8218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PRAKTIKA ALDIA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Eskolan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210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7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astetan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astean,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goiz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arratsaldeko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saioetan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HELBURUAK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Irakaslearen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eginkizunaren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irakas-praktikaren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inguruan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hausnartzea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esku-hartze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didaktiko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bat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diseinatzea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JARDUERAK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Irakaslearen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zeregin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guztietan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parte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zein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gelaz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kanpokoak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Ikaslegelako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dinamikari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jarraituz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ahal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den 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neurrian, esku hartzeren bat antolatu eta bertan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burutu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dirty="0" smtClean="0"/>
              <a:t>PRACTICUM II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9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PRAKTIKA  ALDIA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Eskolan</a:t>
                      </a:r>
                      <a:r>
                        <a:rPr lang="es-ES" dirty="0" smtClean="0"/>
                        <a:t>, 300 </a:t>
                      </a:r>
                      <a:r>
                        <a:rPr lang="es-ES" dirty="0" err="1" smtClean="0"/>
                        <a:t>ordu</a:t>
                      </a:r>
                      <a:r>
                        <a:rPr lang="es-ES" dirty="0" smtClean="0"/>
                        <a:t>, 10 </a:t>
                      </a:r>
                      <a:r>
                        <a:rPr lang="es-ES" dirty="0" err="1" smtClean="0"/>
                        <a:t>astetan</a:t>
                      </a:r>
                      <a:endParaRPr lang="es-ES" dirty="0" smtClean="0"/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ordu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astean,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goiz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arratsaldeko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saioetan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HELBURUAK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Proiektu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didaktikoak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hezkuntza-programak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berrikuntzakoak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lankidetzakoak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esku-hartzekoak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...)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diseinatzeko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praktikan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jartzeko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ebaluatzeko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gaitasunak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garatzea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aurreko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Practicum-etan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egindako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lana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berrikusiz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esperientzia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zer-nolako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ikastetxean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gauzatuko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duten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aurretik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ezagutuz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JARDUERAK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Irakaslearen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zeregin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guztietan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gelaz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kanpokoak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parte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Proiektu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programa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berritzaileak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diseinatu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landu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dirty="0" smtClean="0"/>
              <a:t>PRACTICUM III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/>
              <a:t>BALIOZKOTZEAK</a:t>
            </a:r>
            <a:endParaRPr lang="es-ES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912" cy="4939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8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6499">
                <a:tc>
                  <a:txBody>
                    <a:bodyPr/>
                    <a:lstStyle/>
                    <a:p>
                      <a:r>
                        <a:rPr lang="eu-ES" sz="1200" noProof="0" dirty="0" smtClean="0"/>
                        <a:t>PRACTICUM</a:t>
                      </a:r>
                      <a:r>
                        <a:rPr lang="eu-ES" sz="1200" baseline="0" noProof="0" dirty="0" smtClean="0"/>
                        <a:t> </a:t>
                      </a:r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u-ES" sz="1200" noProof="0" dirty="0" smtClean="0"/>
                        <a:t>Egonaldia soilik</a:t>
                      </a:r>
                    </a:p>
                    <a:p>
                      <a:pPr algn="ctr"/>
                      <a:r>
                        <a:rPr lang="eu-ES" sz="1200" noProof="0" dirty="0" smtClean="0"/>
                        <a:t>(</a:t>
                      </a:r>
                      <a:r>
                        <a:rPr lang="eu-ES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aurreko formazioa, jarraipen mintegiak eta azken memoria egin behar </a:t>
                      </a:r>
                      <a:r>
                        <a:rPr lang="eu-ES" sz="1200" noProof="0" dirty="0" smtClean="0"/>
                        <a:t>)</a:t>
                      </a:r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noProof="0" dirty="0" smtClean="0"/>
                        <a:t>Irakasgaia osorik</a:t>
                      </a:r>
                    </a:p>
                    <a:p>
                      <a:pPr algn="ctr"/>
                      <a:endParaRPr lang="eu-ES" sz="1200" noProof="0" dirty="0"/>
                    </a:p>
                  </a:txBody>
                  <a:tcPr marL="91564" marR="915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noProof="0" dirty="0" smtClean="0"/>
                        <a:t>PRACTICUM</a:t>
                      </a:r>
                      <a:r>
                        <a:rPr lang="eu-ES" sz="1200" baseline="0" noProof="0" dirty="0" smtClean="0"/>
                        <a:t>  </a:t>
                      </a:r>
                      <a:r>
                        <a:rPr lang="eu-ES" sz="1200" noProof="0" dirty="0" smtClean="0"/>
                        <a:t>I</a:t>
                      </a:r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Praktika aldian ikasleak ziurtatzen badu, Haur Hezkuntzan edo Lehen Hezkuntzan, lanaldi  osoan diharduela irakasle gisa.</a:t>
                      </a:r>
                    </a:p>
                    <a:p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Haur Hezkuntza Graduko ikaslea izanik, Haur Hezkuntzako Goi Mailako Teknikaria bada.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Maisu-maistra diplomatua bada.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Azkeneko hiru urteetan  aritu bada irakasle gisa, gutxienez, urte erdiz lanaldi osoan edo urtebetez lanaldi erdiko arduraldian Haur Hezkuntzan edo Lehen Hezkuntzan.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-Haur Hezkuntza Graduko ikaslea izanik,  Lehen Hezkuntzan graduatua bada, eta alderantziz.</a:t>
                      </a:r>
                      <a:endParaRPr lang="eu-ES" sz="1200" noProof="0" dirty="0"/>
                    </a:p>
                  </a:txBody>
                  <a:tcPr marL="91564" marR="915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9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noProof="0" dirty="0" smtClean="0"/>
                        <a:t>PRACTICUM</a:t>
                      </a:r>
                      <a:r>
                        <a:rPr lang="eu-ES" sz="1200" baseline="0" noProof="0" dirty="0" smtClean="0"/>
                        <a:t>  </a:t>
                      </a:r>
                      <a:r>
                        <a:rPr lang="eu-ES" sz="1200" noProof="0" dirty="0" smtClean="0"/>
                        <a:t>II</a:t>
                      </a:r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Praktika aldian ikasleak ziurtatzen badu, lanaldi osoan, matrikulatuta  dagoen graduan diharduela irakasle gisa.</a:t>
                      </a:r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Haur Hezkuntza Graduko ikaslea izanik, Haur Hezkuntzako Goi Mailako Teknikaria bada.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Maisu-maistra diplomatua bada.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Haur Hezkuntza Graduko ikaslea izanik,  Lehen Hezkuntzan graduatua bada, eta alderantziz.</a:t>
                      </a:r>
                      <a:endParaRPr lang="eu-ES" sz="1200" noProof="0" dirty="0"/>
                    </a:p>
                  </a:txBody>
                  <a:tcPr marL="91564" marR="9156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3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noProof="0" dirty="0" smtClean="0"/>
                        <a:t>PRACTICUM</a:t>
                      </a:r>
                      <a:r>
                        <a:rPr lang="eu-ES" sz="1200" baseline="0" noProof="0" dirty="0" smtClean="0"/>
                        <a:t>  </a:t>
                      </a:r>
                      <a:r>
                        <a:rPr lang="eu-ES" sz="1200" noProof="0" dirty="0" smtClean="0"/>
                        <a:t>III</a:t>
                      </a:r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Praktika aldian ikasleak ziurtatzen badu, lanaldi osoan, matrikulatuta  dagoen graduan irakasle gisa diharduela, baita Gorputz Hezkuntzako minorrean ere.</a:t>
                      </a:r>
                      <a:endParaRPr lang="eu-ES" sz="1200" noProof="0" dirty="0"/>
                    </a:p>
                  </a:txBody>
                  <a:tcPr marL="91564" marR="91564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Gorputz Hezkuntzako minorreko ikaslea izanik, Jarduera Fisikoaren eta Kirolaren Zientzietan graduduna bada.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u-ES" sz="12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Matrikulatu den espezialitateko maisu-maistra diplomatua bada</a:t>
                      </a:r>
                      <a:r>
                        <a:rPr lang="eu-E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91564" marR="9156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3200" b="1" dirty="0"/>
              <a:t>PROZEDURA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u-ES" sz="1600" b="1" dirty="0" err="1" smtClean="0"/>
              <a:t>Practicum</a:t>
            </a:r>
            <a:r>
              <a:rPr lang="eu-ES" sz="1600" b="1" dirty="0" smtClean="0"/>
              <a:t> I eta II:</a:t>
            </a:r>
          </a:p>
          <a:p>
            <a:pPr lvl="1"/>
            <a:r>
              <a:rPr lang="eu-ES" sz="1400" dirty="0" smtClean="0"/>
              <a:t>Abiapuntua Eusko Jaurlaritzako Hezkuntza Sailak eskura jarritako IKASTETXEEN ESKAINTZA izango da. Plazok izango dira Euskal Herriko Autonomia Erkidegoan ezarrita dauden unibertsitate guztientzako, baita, kanpoko unibertsitateak izanik, bertako ikasleak dituztenentzako ere. </a:t>
            </a:r>
          </a:p>
          <a:p>
            <a:pPr lvl="1"/>
            <a:r>
              <a:rPr lang="eu-ES" sz="1400" dirty="0" smtClean="0"/>
              <a:t>Arabako Lurralde Historikoan burutuko dira.</a:t>
            </a:r>
          </a:p>
          <a:p>
            <a:pPr lvl="1"/>
            <a:r>
              <a:rPr lang="eu-ES" sz="1400" dirty="0" err="1" smtClean="0"/>
              <a:t>Practicum</a:t>
            </a:r>
            <a:r>
              <a:rPr lang="eu-ES" sz="1400" dirty="0" smtClean="0"/>
              <a:t> Dekanordetza saiatuko da ikasleen gustuko diren eskolekin bitartekari lana egiten, baina ezin izango du sekula bermatu haiek gurako zuketena beteko denik. </a:t>
            </a:r>
          </a:p>
          <a:p>
            <a:pPr lvl="1"/>
            <a:r>
              <a:rPr lang="eu-ES" sz="1400" dirty="0" smtClean="0"/>
              <a:t>Praktika lekuaren esleipena aldaezina da.</a:t>
            </a:r>
          </a:p>
          <a:p>
            <a:r>
              <a:rPr lang="eu-ES" sz="1600" b="1" dirty="0" err="1" smtClean="0"/>
              <a:t>Practicum</a:t>
            </a:r>
            <a:r>
              <a:rPr lang="eu-ES" sz="1600" b="1" dirty="0" smtClean="0"/>
              <a:t> III:</a:t>
            </a:r>
          </a:p>
          <a:p>
            <a:pPr lvl="1"/>
            <a:r>
              <a:rPr lang="eu-ES" sz="1400" dirty="0"/>
              <a:t>Abiapuntua Eusko Jaurlaritzako Hezkuntza Sailak eskura jarritako IKASTETXEEN ESKAINTZA izango da.</a:t>
            </a:r>
          </a:p>
          <a:p>
            <a:pPr lvl="1"/>
            <a:r>
              <a:rPr lang="eu-ES" sz="1400" dirty="0" smtClean="0"/>
              <a:t>Plaza eskuratzeko modua AUTOPRACTICUM-a izango da</a:t>
            </a:r>
          </a:p>
          <a:p>
            <a:pPr lvl="1"/>
            <a:r>
              <a:rPr lang="eu-ES" sz="1400" dirty="0" smtClean="0"/>
              <a:t>Ikasleak zein minorretan arituko den jakin ondoren egingo du.</a:t>
            </a:r>
          </a:p>
          <a:p>
            <a:pPr lvl="1"/>
            <a:r>
              <a:rPr lang="eu-ES" sz="1400" dirty="0" smtClean="0"/>
              <a:t>Ikasleak zuzenean ikastetxearekin adostuko du, bere graduko eta Gorputz Hezkuntzako minorreko praktiken baldintzak bermatuz. </a:t>
            </a:r>
          </a:p>
          <a:p>
            <a:pPr lvl="2"/>
            <a:r>
              <a:rPr lang="eu-ES" sz="1200" dirty="0" smtClean="0"/>
              <a:t>Ikastetxera AUTOPRACTICUM inprimakia eraman beharko du, bertan osatu eta sinatzeko.</a:t>
            </a:r>
          </a:p>
          <a:p>
            <a:pPr lvl="2"/>
            <a:r>
              <a:rPr lang="eu-ES" sz="1200" dirty="0" err="1" smtClean="0"/>
              <a:t>GAUR-eko</a:t>
            </a:r>
            <a:r>
              <a:rPr lang="eu-ES" sz="1200" dirty="0" smtClean="0"/>
              <a:t> Nahitaezko Praktikak atalean </a:t>
            </a:r>
            <a:r>
              <a:rPr lang="eu-ES" sz="1200" dirty="0" err="1" smtClean="0"/>
              <a:t>AUTOPRACTICUM-a</a:t>
            </a:r>
            <a:r>
              <a:rPr lang="eu-ES" sz="1200" dirty="0" smtClean="0"/>
              <a:t> bete.</a:t>
            </a:r>
          </a:p>
          <a:p>
            <a:pPr lvl="2"/>
            <a:r>
              <a:rPr lang="eu-ES" sz="1200" dirty="0" smtClean="0"/>
              <a:t>Eta inprimakia </a:t>
            </a:r>
            <a:r>
              <a:rPr lang="eu-ES" sz="1200" dirty="0" err="1" smtClean="0"/>
              <a:t>Practicum</a:t>
            </a:r>
            <a:r>
              <a:rPr lang="eu-ES" sz="1200" dirty="0" smtClean="0"/>
              <a:t> bulegoan entregatu ezarritako epean.</a:t>
            </a:r>
          </a:p>
          <a:p>
            <a:r>
              <a:rPr lang="eu-ES" sz="1600" b="1" smtClean="0"/>
              <a:t>Derrigorrezkoa da Natura Sexualeko Delitu Ziurtagiria aurkeztea</a:t>
            </a:r>
          </a:p>
          <a:p>
            <a:pPr lvl="1"/>
            <a:r>
              <a:rPr lang="eu-ES" sz="1400" smtClean="0"/>
              <a:t>Norberak edo Unibertsitateari baimena emanda matrikulatzerakoan.</a:t>
            </a:r>
            <a:endParaRPr lang="eu-E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3200" b="1" dirty="0"/>
              <a:t>KRONOGRAMA (</a:t>
            </a:r>
            <a:r>
              <a:rPr lang="es-ES" sz="3200" b="1" dirty="0" err="1"/>
              <a:t>behin-behinekoa</a:t>
            </a:r>
            <a:r>
              <a:rPr lang="es-ES" sz="3200" b="1" dirty="0"/>
              <a:t>)</a:t>
            </a:r>
            <a:endParaRPr lang="es-ES" sz="32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102672"/>
              </p:ext>
            </p:extLst>
          </p:nvPr>
        </p:nvGraphicFramePr>
        <p:xfrm>
          <a:off x="992112" y="1498696"/>
          <a:ext cx="7159775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1955">
                  <a:extLst>
                    <a:ext uri="{9D8B030D-6E8A-4147-A177-3AD203B41FA5}">
                      <a16:colId xmlns:a16="http://schemas.microsoft.com/office/drawing/2014/main" val="936155508"/>
                    </a:ext>
                  </a:extLst>
                </a:gridCol>
                <a:gridCol w="1431955">
                  <a:extLst>
                    <a:ext uri="{9D8B030D-6E8A-4147-A177-3AD203B41FA5}">
                      <a16:colId xmlns:a16="http://schemas.microsoft.com/office/drawing/2014/main" val="1962697937"/>
                    </a:ext>
                  </a:extLst>
                </a:gridCol>
                <a:gridCol w="1431955">
                  <a:extLst>
                    <a:ext uri="{9D8B030D-6E8A-4147-A177-3AD203B41FA5}">
                      <a16:colId xmlns:a16="http://schemas.microsoft.com/office/drawing/2014/main" val="2306511658"/>
                    </a:ext>
                  </a:extLst>
                </a:gridCol>
                <a:gridCol w="1431955">
                  <a:extLst>
                    <a:ext uri="{9D8B030D-6E8A-4147-A177-3AD203B41FA5}">
                      <a16:colId xmlns:a16="http://schemas.microsoft.com/office/drawing/2014/main" val="1633910235"/>
                    </a:ext>
                  </a:extLst>
                </a:gridCol>
                <a:gridCol w="1431955">
                  <a:extLst>
                    <a:ext uri="{9D8B030D-6E8A-4147-A177-3AD203B41FA5}">
                      <a16:colId xmlns:a16="http://schemas.microsoft.com/office/drawing/2014/main" val="3281160013"/>
                    </a:ext>
                  </a:extLst>
                </a:gridCol>
              </a:tblGrid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 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PRACTICUM I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PRACTICUM II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PRACTICUM III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NON - ZER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1809140768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Ikastetxeen eskaintza ikusgai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Maiatzaren 14an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Maiatzaren 7an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Apirilaren 16an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Fakultateko web-ean, Practicum atalean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1701349378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Ikastetxearen aukeraketa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</a:rPr>
                        <a:t> </a:t>
                      </a:r>
                      <a:endParaRPr lang="eu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 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 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Practicum bulegoan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3251128772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AUTOPRACTICUM-a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Ez dagokio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Ez dagokio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Maiatzaren 31rako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GAUR-en eta Practicum bulegoan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2401813163"/>
                  </a:ext>
                </a:extLst>
              </a:tr>
              <a:tr h="780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Salbuespenak eta kasu berezien eskaerak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Irailaren 1etik 18ra bitartean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 hMerge="1">
                  <a:txBody>
                    <a:bodyPr/>
                    <a:lstStyle/>
                    <a:p>
                      <a:endParaRPr lang="eu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u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Fakultateko web-ean, Practicum-eko Hezkuntzako atalean prestaturiko eskabiderako aplikazioan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2667238640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Tutoreen esleipena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Irailaren 25a baino lehen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>
                          <a:effectLst/>
                        </a:rPr>
                        <a:t>Urtarrilaren 23a baino lehen</a:t>
                      </a:r>
                      <a:endParaRPr lang="eu-ES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Urriaren 30a baino lehen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GAUR-en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3368644783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Eskolara joan aurreko formazioa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Irailaren 26 eta 27an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>
                          <a:effectLst/>
                        </a:rPr>
                        <a:t>Urtarrilaren 23 eta 24ean</a:t>
                      </a:r>
                      <a:endParaRPr lang="eu-ES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Urriaren 30 eta 31n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Fakultatean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1425245970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Egonaldia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Irailaren 30etik urriaren 31ra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>
                          <a:effectLst/>
                        </a:rPr>
                        <a:t>Urtarrilaren 27tik martxoaren 13ra</a:t>
                      </a:r>
                      <a:endParaRPr lang="eu-ES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Azaroaren 4etik urtarrilaren 24ra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Eskolan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2706188348"/>
                  </a:ext>
                </a:extLst>
              </a:tr>
              <a:tr h="1248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Jarraipen mintegiak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Urriaren 9, 16 eta 23an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0" dirty="0">
                          <a:effectLst/>
                        </a:rPr>
                        <a:t>Haur Hezkuntza: </a:t>
                      </a:r>
                      <a:r>
                        <a:rPr lang="eu-ES" sz="1000" b="1" dirty="0">
                          <a:effectLst/>
                        </a:rPr>
                        <a:t>otsailaren 12an eta 26an; eta martxoaren 11n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0" dirty="0">
                          <a:effectLst/>
                        </a:rPr>
                        <a:t>Lehen Hezkuntza: </a:t>
                      </a:r>
                      <a:r>
                        <a:rPr lang="eu-ES" sz="1000" b="1" dirty="0">
                          <a:effectLst/>
                        </a:rPr>
                        <a:t>otsailaren 5ean eta 19an; eta martxoaren 4an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0" dirty="0">
                          <a:effectLst/>
                        </a:rPr>
                        <a:t>Haur Hezkuntza: </a:t>
                      </a:r>
                      <a:r>
                        <a:rPr lang="eu-ES" sz="1000" b="1" dirty="0">
                          <a:effectLst/>
                        </a:rPr>
                        <a:t>azaroaren 20an, abenduaren 11n eta urtarrilaren 8 eta 22an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0" dirty="0">
                          <a:effectLst/>
                        </a:rPr>
                        <a:t>Lehen Hezkuntza: </a:t>
                      </a:r>
                      <a:r>
                        <a:rPr lang="eu-ES" sz="1000" b="1" dirty="0">
                          <a:effectLst/>
                        </a:rPr>
                        <a:t>azaroaren 13an eta 27an; abenduaren 18an; eta urtarrilaren 15ean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Fakultatean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1649055553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Memoria aurkeztea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Urtarrilaren 9an / martxoaren 12an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>
                          <a:effectLst/>
                        </a:rPr>
                        <a:t>Apirilaren 23an / ekainaren 4an </a:t>
                      </a:r>
                      <a:endParaRPr lang="eu-ES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Martxoaren 5ean / maiatzaren 7an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Idazkaritzan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2969268041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>
                          <a:effectLst/>
                        </a:rPr>
                        <a:t>Notak argitaratzea </a:t>
                      </a:r>
                      <a:endParaRPr lang="eu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Otsailaren 20ean / apirilaren 2an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Maiatzaren 21ean / ekainaren 18an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effectLst/>
                        </a:rPr>
                        <a:t>Apirilaren 30ean / maiatzaren 28an</a:t>
                      </a:r>
                      <a:endParaRPr lang="eu-E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</a:rPr>
                        <a:t>GAUR-</a:t>
                      </a:r>
                      <a:r>
                        <a:rPr lang="eu-ES" sz="1000" dirty="0" err="1">
                          <a:effectLst/>
                        </a:rPr>
                        <a:t>en</a:t>
                      </a:r>
                      <a:endParaRPr lang="eu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65" marR="59665" marT="0" marB="0"/>
                </a:tc>
                <a:extLst>
                  <a:ext uri="{0D108BD9-81ED-4DB2-BD59-A6C34878D82A}">
                    <a16:rowId xmlns:a16="http://schemas.microsoft.com/office/drawing/2014/main" val="34910693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3200" dirty="0" smtClean="0"/>
              <a:t>ALDATZEKO ESKABIDEAK, KASU BEREZIAK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u-ES" sz="1400" dirty="0" smtClean="0"/>
          </a:p>
          <a:p>
            <a:r>
              <a:rPr lang="eu-ES" sz="1400" dirty="0" smtClean="0"/>
              <a:t>Arau orokor gisa, </a:t>
            </a:r>
            <a:r>
              <a:rPr lang="eu-ES" sz="1400" dirty="0" err="1" smtClean="0"/>
              <a:t>Practicum-a</a:t>
            </a:r>
            <a:r>
              <a:rPr lang="eu-ES" sz="1400" dirty="0" smtClean="0"/>
              <a:t> enborreko irakasgai bat da eta, beraz, errespetatu beharreko  egutegi, ordutegi eta ordu kopuru bat dauka zehaztuta.</a:t>
            </a:r>
          </a:p>
          <a:p>
            <a:r>
              <a:rPr lang="eu-ES" sz="1400" dirty="0" smtClean="0"/>
              <a:t>Ikasle batek ezin badu </a:t>
            </a:r>
            <a:r>
              <a:rPr lang="eu-ES" sz="1400" dirty="0" err="1" smtClean="0"/>
              <a:t>Practicum-a</a:t>
            </a:r>
            <a:r>
              <a:rPr lang="eu-ES" sz="1400" dirty="0" smtClean="0"/>
              <a:t> ezarrita dagoen moduan bete, bere egoera “Kasu Berezi” bat izan daiteke frogatuko balu: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Ikasketak eta lana batera egin behar dituela.</a:t>
            </a:r>
            <a:endParaRPr lang="eu-ES" sz="1200" dirty="0"/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Erditzeko, adopzioko edo harrerako kasuetan eta hiru urtetik beherako seme-alaben ardura duela.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Mendeko senide baten zaintzailea dela.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Genero indarkeriaren biktima dela.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Goi mailako kirolari, teknikari eta epaile gisa edo errendimendu handiko kirolari gisa egiaztatutako UPV/EHU-koa dela.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Mugikortasun programetan parte hartzen duela.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Garapenerako Lankidetza programetan parte hartzen duela.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u-ES" sz="1200" dirty="0" smtClean="0"/>
              <a:t>Beste egoera batzuetan dauden ikasleak:</a:t>
            </a:r>
          </a:p>
          <a:p>
            <a:pPr marL="1371600" lvl="2" indent="-514350">
              <a:buFont typeface="+mj-lt"/>
              <a:buAutoNum type="alphaLcParenR"/>
            </a:pPr>
            <a:r>
              <a:rPr lang="eu-ES" sz="1100" dirty="0" smtClean="0"/>
              <a:t>Gaixotasunak, istripuak</a:t>
            </a:r>
          </a:p>
          <a:p>
            <a:pPr marL="1371600" lvl="2" indent="-514350">
              <a:buFont typeface="+mj-lt"/>
              <a:buAutoNum type="alphaLcParenR"/>
            </a:pPr>
            <a:r>
              <a:rPr lang="eu-ES" sz="1100" dirty="0" smtClean="0"/>
              <a:t>Arazo administratiboak</a:t>
            </a:r>
          </a:p>
          <a:p>
            <a:pPr marL="1371600" lvl="2" indent="-514350">
              <a:buFont typeface="+mj-lt"/>
              <a:buAutoNum type="alphaLcParenR"/>
            </a:pPr>
            <a:r>
              <a:rPr lang="eu-ES" sz="1100" dirty="0" smtClean="0"/>
              <a:t>Aldez aurretik ikusi ezin daitezkeenak</a:t>
            </a:r>
          </a:p>
          <a:p>
            <a:endParaRPr lang="eu-ES" sz="1400" dirty="0" smtClean="0"/>
          </a:p>
          <a:p>
            <a:r>
              <a:rPr lang="eu-ES" sz="1400" dirty="0" smtClean="0"/>
              <a:t>Egoera hauen aurrean ikasleak egin ditzakeen eskaera motak: egutegia, ordutegia edo ikastegi aldaketa.</a:t>
            </a:r>
          </a:p>
          <a:p>
            <a:r>
              <a:rPr lang="eu-ES" sz="1400" dirty="0" smtClean="0"/>
              <a:t>Eskaera Hezkuntza eta Kirol Fakultateak zehaztutako epean eta moduan egin behar da, berezitasuna ziurtatuko duen dokumentazio guztia gehituz.</a:t>
            </a:r>
            <a:endParaRPr lang="eu-E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1342</TotalTime>
  <Words>1060</Words>
  <Application>Microsoft Office PowerPoint</Application>
  <PresentationFormat>Presentación en pantalla (4:3)</PresentationFormat>
  <Paragraphs>178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Tema de Office</vt:lpstr>
      <vt:lpstr>PRACTICUM 2019-2020</vt:lpstr>
      <vt:lpstr>Egutegia </vt:lpstr>
      <vt:lpstr>PRACTICUM I</vt:lpstr>
      <vt:lpstr>PRACTICUM II</vt:lpstr>
      <vt:lpstr>PRACTICUM III</vt:lpstr>
      <vt:lpstr>BALIOZKOTZEAK</vt:lpstr>
      <vt:lpstr>PROZEDURA</vt:lpstr>
      <vt:lpstr>KRONOGRAMA (behin-behinekoa)</vt:lpstr>
      <vt:lpstr>ALDATZEKO ESKABIDEAK, KASU BEREZIAK</vt:lpstr>
      <vt:lpstr>BESTELAKOAK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PRACTICUM 2019-20</dc:title>
  <dc:creator>ordenador4</dc:creator>
  <cp:lastModifiedBy>ANA ISABEL UGALDE</cp:lastModifiedBy>
  <cp:revision>137</cp:revision>
  <dcterms:created xsi:type="dcterms:W3CDTF">2019-03-30T05:53:17Z</dcterms:created>
  <dcterms:modified xsi:type="dcterms:W3CDTF">2019-05-03T09:10:47Z</dcterms:modified>
</cp:coreProperties>
</file>