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256" r:id="rId2"/>
    <p:sldId id="257" r:id="rId3"/>
    <p:sldId id="258" r:id="rId4"/>
    <p:sldId id="259" r:id="rId5"/>
    <p:sldId id="260" r:id="rId6"/>
    <p:sldId id="263" r:id="rId7"/>
    <p:sldId id="264" r:id="rId8"/>
    <p:sldId id="265" r:id="rId9"/>
    <p:sldId id="261" r:id="rId10"/>
    <p:sldId id="266" r:id="rId11"/>
    <p:sldId id="267" r:id="rId1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4" d="100"/>
          <a:sy n="124" d="100"/>
        </p:scale>
        <p:origin x="122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s-ES" smtClean="0"/>
              <a:t>Practicum 2019-2020</a:t>
            </a:r>
            <a:endParaRPr lang="es-ES"/>
          </a:p>
        </p:txBody>
      </p:sp>
      <p:sp>
        <p:nvSpPr>
          <p:cNvPr id="3" name="2 Marcador de fecha"/>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BA14348-86D8-490B-AB81-ED7BC742D6F9}" type="datetimeFigureOut">
              <a:rPr lang="es-ES" smtClean="0"/>
              <a:pPr/>
              <a:t>03/05/2019</a:t>
            </a:fld>
            <a:endParaRPr lang="es-ES"/>
          </a:p>
        </p:txBody>
      </p:sp>
      <p:sp>
        <p:nvSpPr>
          <p:cNvPr id="4" name="3 Marcador de pie de página"/>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5" name="4 Marcador de número de diapositiva"/>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8A93595-C426-4CEC-B056-AFC70CA1D1F2}" type="slidenum">
              <a:rPr lang="es-ES" smtClean="0"/>
              <a:pPr/>
              <a:t>‹Nº›</a:t>
            </a:fld>
            <a:endParaRPr lang="es-ES"/>
          </a:p>
        </p:txBody>
      </p:sp>
    </p:spTree>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s-ES" smtClean="0"/>
              <a:t>Practicum 2019-2020</a:t>
            </a:r>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EC71F85-8F27-4E56-9416-65780B121F47}" type="datetimeFigureOut">
              <a:rPr lang="es-ES" smtClean="0"/>
              <a:pPr/>
              <a:t>03/05/2019</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11B513F-5A4B-4858-9FA8-E6DB9619A741}" type="slidenum">
              <a:rPr lang="es-ES" smtClean="0"/>
              <a:pPr/>
              <a:t>‹Nº›</a:t>
            </a:fld>
            <a:endParaRPr lang="es-ES"/>
          </a:p>
        </p:txBody>
      </p:sp>
    </p:spTree>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711B513F-5A4B-4858-9FA8-E6DB9619A741}" type="slidenum">
              <a:rPr lang="es-ES" smtClean="0"/>
              <a:pPr/>
              <a:t>2</a:t>
            </a:fld>
            <a:endParaRPr lang="es-ES"/>
          </a:p>
        </p:txBody>
      </p:sp>
      <p:sp>
        <p:nvSpPr>
          <p:cNvPr id="5" name="4 Marcador de encabezado"/>
          <p:cNvSpPr>
            <a:spLocks noGrp="1"/>
          </p:cNvSpPr>
          <p:nvPr>
            <p:ph type="hdr" sz="quarter" idx="11"/>
          </p:nvPr>
        </p:nvSpPr>
        <p:spPr/>
        <p:txBody>
          <a:bodyPr/>
          <a:lstStyle/>
          <a:p>
            <a:r>
              <a:rPr lang="es-ES" smtClean="0"/>
              <a:t>Practicum 2019-2020</a:t>
            </a:r>
            <a:endParaRPr lang="es-E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ES"/>
          </a:p>
        </p:txBody>
      </p:sp>
      <p:sp>
        <p:nvSpPr>
          <p:cNvPr id="4" name="3 Marcador de fecha"/>
          <p:cNvSpPr>
            <a:spLocks noGrp="1"/>
          </p:cNvSpPr>
          <p:nvPr>
            <p:ph type="dt" sz="half" idx="10"/>
          </p:nvPr>
        </p:nvSpPr>
        <p:spPr/>
        <p:txBody>
          <a:bodyPr/>
          <a:lstStyle/>
          <a:p>
            <a:fld id="{EA7ACFF6-67A0-432E-B4A9-20FC0FCF65A4}" type="datetimeFigureOut">
              <a:rPr lang="es-ES" smtClean="0"/>
              <a:pPr/>
              <a:t>03/05/2019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E7019A9-3CAA-493D-90B9-70B5DC21C6B8}"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A7ACFF6-67A0-432E-B4A9-20FC0FCF65A4}" type="datetimeFigureOut">
              <a:rPr lang="es-ES" smtClean="0"/>
              <a:pPr/>
              <a:t>03/05/2019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E7019A9-3CAA-493D-90B9-70B5DC21C6B8}"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A7ACFF6-67A0-432E-B4A9-20FC0FCF65A4}" type="datetimeFigureOut">
              <a:rPr lang="es-ES" smtClean="0"/>
              <a:pPr/>
              <a:t>03/05/2019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E7019A9-3CAA-493D-90B9-70B5DC21C6B8}"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p>
            <a:fld id="{EA7ACFF6-67A0-432E-B4A9-20FC0FCF65A4}" type="datetimeFigureOut">
              <a:rPr lang="es-ES" smtClean="0"/>
              <a:pPr/>
              <a:t>03/05/2019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E7019A9-3CAA-493D-90B9-70B5DC21C6B8}"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EA7ACFF6-67A0-432E-B4A9-20FC0FCF65A4}" type="datetimeFigureOut">
              <a:rPr lang="es-ES" smtClean="0"/>
              <a:pPr/>
              <a:t>03/05/2019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CE7019A9-3CAA-493D-90B9-70B5DC21C6B8}"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p>
            <a:fld id="{EA7ACFF6-67A0-432E-B4A9-20FC0FCF65A4}" type="datetimeFigureOut">
              <a:rPr lang="es-ES" smtClean="0"/>
              <a:pPr/>
              <a:t>03/05/2019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E7019A9-3CAA-493D-90B9-70B5DC21C6B8}"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p>
            <a:fld id="{EA7ACFF6-67A0-432E-B4A9-20FC0FCF65A4}" type="datetimeFigureOut">
              <a:rPr lang="es-ES" smtClean="0"/>
              <a:pPr/>
              <a:t>03/05/2019</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CE7019A9-3CAA-493D-90B9-70B5DC21C6B8}"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p>
            <a:fld id="{EA7ACFF6-67A0-432E-B4A9-20FC0FCF65A4}" type="datetimeFigureOut">
              <a:rPr lang="es-ES" smtClean="0"/>
              <a:pPr/>
              <a:t>03/05/2019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CE7019A9-3CAA-493D-90B9-70B5DC21C6B8}"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EA7ACFF6-67A0-432E-B4A9-20FC0FCF65A4}" type="datetimeFigureOut">
              <a:rPr lang="es-ES" smtClean="0"/>
              <a:pPr/>
              <a:t>03/05/2019</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CE7019A9-3CAA-493D-90B9-70B5DC21C6B8}"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A7ACFF6-67A0-432E-B4A9-20FC0FCF65A4}" type="datetimeFigureOut">
              <a:rPr lang="es-ES" smtClean="0"/>
              <a:pPr/>
              <a:t>03/05/2019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E7019A9-3CAA-493D-90B9-70B5DC21C6B8}"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EA7ACFF6-67A0-432E-B4A9-20FC0FCF65A4}" type="datetimeFigureOut">
              <a:rPr lang="es-ES" smtClean="0"/>
              <a:pPr/>
              <a:t>03/05/2019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CE7019A9-3CAA-493D-90B9-70B5DC21C6B8}"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7ACFF6-67A0-432E-B4A9-20FC0FCF65A4}" type="datetimeFigureOut">
              <a:rPr lang="es-ES" smtClean="0"/>
              <a:pPr/>
              <a:t>03/05/2019</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7019A9-3CAA-493D-90B9-70B5DC21C6B8}"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b="1" dirty="0" smtClean="0"/>
              <a:t>PRACTICUM 2019-2020</a:t>
            </a:r>
            <a:endParaRPr lang="es-ES" dirty="0"/>
          </a:p>
        </p:txBody>
      </p:sp>
      <p:sp>
        <p:nvSpPr>
          <p:cNvPr id="3" name="2 Subtítulo"/>
          <p:cNvSpPr>
            <a:spLocks noGrp="1"/>
          </p:cNvSpPr>
          <p:nvPr>
            <p:ph type="subTitle" idx="1"/>
          </p:nvPr>
        </p:nvSpPr>
        <p:spPr>
          <a:xfrm>
            <a:off x="1371600" y="3886200"/>
            <a:ext cx="6400800" cy="1343000"/>
          </a:xfrm>
        </p:spPr>
        <p:txBody>
          <a:bodyPr/>
          <a:lstStyle/>
          <a:p>
            <a:r>
              <a:rPr lang="es-ES" b="1" dirty="0" err="1" smtClean="0"/>
              <a:t>Haur</a:t>
            </a:r>
            <a:r>
              <a:rPr lang="es-ES" b="1" dirty="0" smtClean="0"/>
              <a:t> </a:t>
            </a:r>
            <a:r>
              <a:rPr lang="es-ES" b="1" dirty="0" err="1" smtClean="0"/>
              <a:t>Hezkuntzako</a:t>
            </a:r>
            <a:r>
              <a:rPr lang="es-ES" b="1" dirty="0" smtClean="0"/>
              <a:t> </a:t>
            </a:r>
            <a:r>
              <a:rPr lang="es-ES" b="1" dirty="0" err="1" smtClean="0"/>
              <a:t>Gradua</a:t>
            </a:r>
            <a:endParaRPr lang="es-ES" b="1" dirty="0" smtClean="0"/>
          </a:p>
          <a:p>
            <a:r>
              <a:rPr lang="es-ES" b="1" dirty="0" err="1" smtClean="0"/>
              <a:t>Lehen</a:t>
            </a:r>
            <a:r>
              <a:rPr lang="es-ES" b="1" dirty="0" smtClean="0"/>
              <a:t> </a:t>
            </a:r>
            <a:r>
              <a:rPr lang="es-ES" b="1" dirty="0" err="1" smtClean="0"/>
              <a:t>Hezkuntzako</a:t>
            </a:r>
            <a:r>
              <a:rPr lang="es-ES" b="1" dirty="0" smtClean="0"/>
              <a:t> </a:t>
            </a:r>
            <a:r>
              <a:rPr lang="es-ES" b="1" dirty="0" err="1" smtClean="0"/>
              <a:t>Gradua</a:t>
            </a:r>
            <a:endParaRPr lang="es-ES" dirty="0"/>
          </a:p>
        </p:txBody>
      </p:sp>
      <p:pic>
        <p:nvPicPr>
          <p:cNvPr id="11268" name="Picture 4" descr="https://www.ehu.eus/image/image_gallery?uuid=cd7e0ad5-082d-4a7a-85da-ed653b5a0f68&amp;groupId=5299588&amp;t=1467792454254"/>
          <p:cNvPicPr>
            <a:picLocks noChangeAspect="1" noChangeArrowheads="1"/>
          </p:cNvPicPr>
          <p:nvPr/>
        </p:nvPicPr>
        <p:blipFill>
          <a:blip r:embed="rId2" cstate="print"/>
          <a:srcRect/>
          <a:stretch>
            <a:fillRect/>
          </a:stretch>
        </p:blipFill>
        <p:spPr bwMode="auto">
          <a:xfrm>
            <a:off x="2350740" y="5443686"/>
            <a:ext cx="4381500" cy="100965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38100">
            <a:solidFill>
              <a:schemeClr val="accent1"/>
            </a:solidFill>
          </a:ln>
        </p:spPr>
        <p:txBody>
          <a:bodyPr>
            <a:normAutofit/>
          </a:bodyPr>
          <a:lstStyle/>
          <a:p>
            <a:r>
              <a:rPr lang="es-ES" sz="3200" b="1" dirty="0" smtClean="0"/>
              <a:t>OTROS</a:t>
            </a:r>
            <a:endParaRPr lang="es-ES" sz="3200" dirty="0"/>
          </a:p>
        </p:txBody>
      </p:sp>
      <p:sp>
        <p:nvSpPr>
          <p:cNvPr id="3" name="2 Marcador de contenido"/>
          <p:cNvSpPr>
            <a:spLocks noGrp="1"/>
          </p:cNvSpPr>
          <p:nvPr>
            <p:ph idx="1"/>
          </p:nvPr>
        </p:nvSpPr>
        <p:spPr/>
        <p:txBody>
          <a:bodyPr>
            <a:normAutofit fontScale="77500" lnSpcReduction="20000"/>
          </a:bodyPr>
          <a:lstStyle/>
          <a:p>
            <a:r>
              <a:rPr lang="es-ES" dirty="0" smtClean="0"/>
              <a:t>Los 3 </a:t>
            </a:r>
            <a:r>
              <a:rPr lang="es-ES" dirty="0" err="1" smtClean="0"/>
              <a:t>Practicum</a:t>
            </a:r>
            <a:r>
              <a:rPr lang="es-ES" dirty="0" smtClean="0"/>
              <a:t> deberán cursarse en más de una escuela y  será responsabilidad cada estudiante garantizar esta condición. </a:t>
            </a:r>
          </a:p>
          <a:p>
            <a:r>
              <a:rPr lang="es-ES" dirty="0" smtClean="0"/>
              <a:t>El </a:t>
            </a:r>
            <a:r>
              <a:rPr lang="es-ES" dirty="0" err="1" smtClean="0"/>
              <a:t>Practicum</a:t>
            </a:r>
            <a:r>
              <a:rPr lang="es-ES" dirty="0" smtClean="0"/>
              <a:t> es una ocasión inmejorable para formarse:</a:t>
            </a:r>
          </a:p>
          <a:p>
            <a:pPr lvl="1"/>
            <a:r>
              <a:rPr lang="es-ES" dirty="0" smtClean="0"/>
              <a:t>Como docente, interiorizar el rol de maestra/o e ir forjando su trayectoria profesional. </a:t>
            </a:r>
          </a:p>
          <a:p>
            <a:r>
              <a:rPr lang="es-ES" dirty="0" smtClean="0"/>
              <a:t>Aprovechar para conocer realidades diversas: </a:t>
            </a:r>
          </a:p>
          <a:p>
            <a:pPr lvl="1"/>
            <a:r>
              <a:rPr lang="es-ES" dirty="0" smtClean="0"/>
              <a:t>escuelas pequeñas, grandes, de barrio, de ciudad, con Proyectos innovadores, etc. </a:t>
            </a:r>
          </a:p>
          <a:p>
            <a:r>
              <a:rPr lang="es-ES" dirty="0" smtClean="0"/>
              <a:t>Herramientas: página WEB (calendario, normativas, convocatorias…), GAUR, despacho de </a:t>
            </a:r>
            <a:r>
              <a:rPr lang="es-ES" dirty="0" err="1" smtClean="0"/>
              <a:t>Practicum</a:t>
            </a:r>
            <a:r>
              <a:rPr lang="es-ES" dirty="0" smtClean="0"/>
              <a:t>.</a:t>
            </a:r>
          </a:p>
          <a:p>
            <a:r>
              <a:rPr lang="es-ES" dirty="0" smtClean="0"/>
              <a:t>A través del e-mail o en el despacho de </a:t>
            </a:r>
            <a:r>
              <a:rPr lang="es-ES" dirty="0" err="1" smtClean="0"/>
              <a:t>Practicum</a:t>
            </a:r>
            <a:r>
              <a:rPr lang="es-ES" dirty="0" smtClean="0"/>
              <a:t>: dudas, preguntas, etc.</a:t>
            </a:r>
            <a:endParaRPr lang="es-E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4" descr="https://www.ehu.eus/image/image_gallery?uuid=cd7e0ad5-082d-4a7a-85da-ed653b5a0f68&amp;groupId=5299588&amp;t=1467792454254"/>
          <p:cNvPicPr>
            <a:picLocks noChangeAspect="1" noChangeArrowheads="1"/>
          </p:cNvPicPr>
          <p:nvPr/>
        </p:nvPicPr>
        <p:blipFill>
          <a:blip r:embed="rId2" cstate="print"/>
          <a:srcRect/>
          <a:stretch>
            <a:fillRect/>
          </a:stretch>
        </p:blipFill>
        <p:spPr bwMode="auto">
          <a:xfrm>
            <a:off x="108496" y="2060848"/>
            <a:ext cx="8928000" cy="2057309"/>
          </a:xfrm>
          <a:prstGeom prst="rect">
            <a:avLst/>
          </a:prstGeom>
          <a:noFill/>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38100">
            <a:solidFill>
              <a:schemeClr val="accent1"/>
            </a:solidFill>
          </a:ln>
        </p:spPr>
        <p:txBody>
          <a:bodyPr/>
          <a:lstStyle/>
          <a:p>
            <a:r>
              <a:rPr lang="es-ES" dirty="0" smtClean="0"/>
              <a:t>Calendario</a:t>
            </a:r>
            <a:endParaRPr lang="es-ES"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820587036"/>
              </p:ext>
            </p:extLst>
          </p:nvPr>
        </p:nvGraphicFramePr>
        <p:xfrm>
          <a:off x="457200" y="2161664"/>
          <a:ext cx="8229600" cy="2834640"/>
        </p:xfrm>
        <a:graphic>
          <a:graphicData uri="http://schemas.openxmlformats.org/drawingml/2006/table">
            <a:tbl>
              <a:tblPr firstRow="1" bandRow="1">
                <a:tableStyleId>{5C22544A-7EE6-4342-B048-85BDC9FD1C3A}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r>
                        <a:rPr lang="pt-BR" sz="1800" b="1" baseline="0" dirty="0" smtClean="0">
                          <a:solidFill>
                            <a:srgbClr val="FFFFFF"/>
                          </a:solidFill>
                          <a:latin typeface="Arial"/>
                        </a:rPr>
                        <a:t>PRACTICUM</a:t>
                      </a:r>
                    </a:p>
                    <a:p>
                      <a:endParaRPr lang="es-ES" dirty="0"/>
                    </a:p>
                  </a:txBody>
                  <a:tcPr/>
                </a:tc>
                <a:tc>
                  <a:txBody>
                    <a:bodyPr/>
                    <a:lstStyle/>
                    <a:p>
                      <a:r>
                        <a:rPr lang="es-ES" sz="1800" b="1" kern="1200" baseline="0" dirty="0" smtClean="0">
                          <a:solidFill>
                            <a:srgbClr val="FFFFFF"/>
                          </a:solidFill>
                          <a:latin typeface="Arial"/>
                          <a:ea typeface="+mn-ea"/>
                          <a:cs typeface="+mn-cs"/>
                        </a:rPr>
                        <a:t>FORMACIÓN PREVIA</a:t>
                      </a:r>
                    </a:p>
                  </a:txBody>
                  <a:tcPr/>
                </a:tc>
                <a:tc>
                  <a:txBody>
                    <a:bodyPr/>
                    <a:lstStyle/>
                    <a:p>
                      <a:r>
                        <a:rPr lang="pt-BR" sz="1800" b="1" baseline="0" dirty="0" smtClean="0">
                          <a:solidFill>
                            <a:srgbClr val="FFFFFF"/>
                          </a:solidFill>
                          <a:latin typeface="Arial"/>
                        </a:rPr>
                        <a:t>COMIENZO EN LA ESCUELA</a:t>
                      </a:r>
                      <a:endParaRPr lang="es-ES" dirty="0"/>
                    </a:p>
                  </a:txBody>
                  <a:tcPr/>
                </a:tc>
                <a:tc>
                  <a:txBody>
                    <a:bodyPr/>
                    <a:lstStyle/>
                    <a:p>
                      <a:r>
                        <a:rPr lang="pt-BR" sz="1800" b="1" baseline="0" dirty="0" smtClean="0">
                          <a:solidFill>
                            <a:srgbClr val="FFFFFF"/>
                          </a:solidFill>
                          <a:latin typeface="Arial"/>
                        </a:rPr>
                        <a:t>FIN EN LA ESCUELA</a:t>
                      </a:r>
                      <a:endParaRPr lang="es-ES" dirty="0"/>
                    </a:p>
                  </a:txBody>
                  <a:tcPr/>
                </a:tc>
                <a:tc>
                  <a:txBody>
                    <a:bodyPr/>
                    <a:lstStyle/>
                    <a:p>
                      <a:r>
                        <a:rPr lang="pt-BR" sz="1800" b="1" baseline="0" dirty="0" smtClean="0">
                          <a:solidFill>
                            <a:srgbClr val="FFFFFF"/>
                          </a:solidFill>
                          <a:latin typeface="Arial"/>
                        </a:rPr>
                        <a:t>DURACIÓN EN LA ESCUELA</a:t>
                      </a:r>
                      <a:endParaRPr lang="es-ES" dirty="0"/>
                    </a:p>
                  </a:txBody>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b="1" baseline="0" dirty="0" smtClean="0">
                          <a:solidFill>
                            <a:schemeClr val="tx1"/>
                          </a:solidFill>
                          <a:latin typeface="Arial"/>
                        </a:rPr>
                        <a:t>PRACTICUM I</a:t>
                      </a:r>
                      <a:endParaRPr lang="es-ES" dirty="0" smtClean="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800" b="1" kern="1200" dirty="0" smtClean="0">
                          <a:solidFill>
                            <a:schemeClr val="dk1"/>
                          </a:solidFill>
                          <a:effectLst/>
                          <a:latin typeface="+mn-lt"/>
                          <a:ea typeface="+mn-ea"/>
                          <a:cs typeface="+mn-cs"/>
                        </a:rPr>
                        <a:t>26 y 27 de septiembre</a:t>
                      </a:r>
                      <a:endParaRPr lang="eu-ES" sz="1800" kern="1200" dirty="0" smtClean="0">
                        <a:solidFill>
                          <a:schemeClr val="dk1"/>
                        </a:solidFill>
                        <a:effectLst/>
                        <a:latin typeface="+mn-lt"/>
                        <a:ea typeface="+mn-ea"/>
                        <a:cs typeface="+mn-cs"/>
                      </a:endParaRPr>
                    </a:p>
                  </a:txBody>
                  <a:tcPr/>
                </a:tc>
                <a:tc>
                  <a:txBody>
                    <a:bodyPr/>
                    <a:lstStyle/>
                    <a:p>
                      <a:r>
                        <a:rPr lang="es-ES" sz="1800" b="1" kern="1200" dirty="0" smtClean="0">
                          <a:solidFill>
                            <a:schemeClr val="dk1"/>
                          </a:solidFill>
                          <a:effectLst/>
                          <a:latin typeface="+mn-lt"/>
                          <a:ea typeface="+mn-ea"/>
                          <a:cs typeface="+mn-cs"/>
                        </a:rPr>
                        <a:t>30 de</a:t>
                      </a:r>
                      <a:r>
                        <a:rPr lang="es-ES" sz="1800" b="1" kern="1200" baseline="0" dirty="0" smtClean="0">
                          <a:solidFill>
                            <a:schemeClr val="dk1"/>
                          </a:solidFill>
                          <a:effectLst/>
                          <a:latin typeface="+mn-lt"/>
                          <a:ea typeface="+mn-ea"/>
                          <a:cs typeface="+mn-cs"/>
                        </a:rPr>
                        <a:t> septiembre</a:t>
                      </a:r>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800" b="1" kern="1200" dirty="0" smtClean="0">
                          <a:solidFill>
                            <a:schemeClr val="dk1"/>
                          </a:solidFill>
                          <a:effectLst/>
                          <a:latin typeface="+mn-lt"/>
                          <a:ea typeface="+mn-ea"/>
                          <a:cs typeface="+mn-cs"/>
                        </a:rPr>
                        <a:t>31 de octubre</a:t>
                      </a:r>
                      <a:endParaRPr lang="es-ES" dirty="0" smtClean="0"/>
                    </a:p>
                  </a:txBody>
                  <a:tcPr/>
                </a:tc>
                <a:tc>
                  <a:txBody>
                    <a:bodyPr/>
                    <a:lstStyle/>
                    <a:p>
                      <a:r>
                        <a:rPr lang="es-ES" dirty="0" smtClean="0"/>
                        <a:t>5 semanas</a:t>
                      </a:r>
                      <a:endParaRPr lang="es-ES" dirty="0"/>
                    </a:p>
                  </a:txBody>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b="1" baseline="0" dirty="0" smtClean="0">
                          <a:solidFill>
                            <a:schemeClr val="tx1"/>
                          </a:solidFill>
                          <a:latin typeface="Arial"/>
                        </a:rPr>
                        <a:t>PRACTICUM II</a:t>
                      </a:r>
                      <a:endParaRPr lang="es-ES" dirty="0" smtClean="0">
                        <a:solidFill>
                          <a:schemeClr val="tx1"/>
                        </a:solidFil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800" b="1" kern="1200" dirty="0" smtClean="0">
                          <a:solidFill>
                            <a:schemeClr val="dk1"/>
                          </a:solidFill>
                          <a:effectLst/>
                          <a:latin typeface="+mn-lt"/>
                          <a:ea typeface="+mn-ea"/>
                          <a:cs typeface="+mn-cs"/>
                        </a:rPr>
                        <a:t>23 y 24 de enero</a:t>
                      </a:r>
                      <a:endParaRPr lang="es-ES" dirty="0" smtClean="0">
                        <a:solidFill>
                          <a:schemeClr val="tx1"/>
                        </a:solidFill>
                      </a:endParaRPr>
                    </a:p>
                  </a:txBody>
                  <a:tcPr/>
                </a:tc>
                <a:tc>
                  <a:txBody>
                    <a:bodyPr/>
                    <a:lstStyle/>
                    <a:p>
                      <a:r>
                        <a:rPr lang="es-ES" sz="1800" b="1" kern="1200" dirty="0" smtClean="0">
                          <a:solidFill>
                            <a:schemeClr val="dk1"/>
                          </a:solidFill>
                          <a:effectLst/>
                          <a:latin typeface="+mn-lt"/>
                          <a:ea typeface="+mn-ea"/>
                          <a:cs typeface="+mn-cs"/>
                        </a:rPr>
                        <a:t>27 de enero</a:t>
                      </a:r>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800" b="1" kern="1200" dirty="0" smtClean="0">
                          <a:solidFill>
                            <a:schemeClr val="dk1"/>
                          </a:solidFill>
                          <a:effectLst/>
                          <a:latin typeface="+mn-lt"/>
                          <a:ea typeface="+mn-ea"/>
                          <a:cs typeface="+mn-cs"/>
                        </a:rPr>
                        <a:t>13 de marzo</a:t>
                      </a:r>
                      <a:endParaRPr lang="es-ES" dirty="0" smtClean="0"/>
                    </a:p>
                  </a:txBody>
                  <a:tcPr/>
                </a:tc>
                <a:tc>
                  <a:txBody>
                    <a:bodyPr/>
                    <a:lstStyle/>
                    <a:p>
                      <a:r>
                        <a:rPr lang="es-ES" dirty="0" smtClean="0"/>
                        <a:t>7 semanas</a:t>
                      </a:r>
                      <a:endParaRPr lang="es-ES" dirty="0"/>
                    </a:p>
                  </a:txBody>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b="1" baseline="0" dirty="0" smtClean="0">
                          <a:solidFill>
                            <a:schemeClr val="tx1"/>
                          </a:solidFill>
                          <a:latin typeface="Arial"/>
                        </a:rPr>
                        <a:t>PRACTICUM III</a:t>
                      </a:r>
                      <a:endParaRPr lang="es-E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800" b="1" kern="1200" dirty="0" smtClean="0">
                          <a:solidFill>
                            <a:schemeClr val="dk1"/>
                          </a:solidFill>
                          <a:effectLst/>
                          <a:latin typeface="+mn-lt"/>
                          <a:ea typeface="+mn-ea"/>
                          <a:cs typeface="+mn-cs"/>
                        </a:rPr>
                        <a:t>30 y 31 de octubre</a:t>
                      </a:r>
                      <a:endParaRPr lang="es-ES" dirty="0"/>
                    </a:p>
                  </a:txBody>
                  <a:tcPr/>
                </a:tc>
                <a:tc>
                  <a:txBody>
                    <a:bodyPr/>
                    <a:lstStyle/>
                    <a:p>
                      <a:r>
                        <a:rPr lang="es-ES" sz="1800" b="1" kern="1200" dirty="0" smtClean="0">
                          <a:solidFill>
                            <a:schemeClr val="dk1"/>
                          </a:solidFill>
                          <a:effectLst/>
                          <a:latin typeface="+mn-lt"/>
                          <a:ea typeface="+mn-ea"/>
                          <a:cs typeface="+mn-cs"/>
                        </a:rPr>
                        <a:t>4 de noviembre</a:t>
                      </a:r>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800" b="1" kern="1200" dirty="0" smtClean="0">
                          <a:solidFill>
                            <a:schemeClr val="dk1"/>
                          </a:solidFill>
                          <a:effectLst/>
                          <a:latin typeface="+mn-lt"/>
                          <a:ea typeface="+mn-ea"/>
                          <a:cs typeface="+mn-cs"/>
                        </a:rPr>
                        <a:t>24 de enero</a:t>
                      </a:r>
                      <a:endParaRPr lang="es-ES" dirty="0"/>
                    </a:p>
                  </a:txBody>
                  <a:tcPr/>
                </a:tc>
                <a:tc>
                  <a:txBody>
                    <a:bodyPr/>
                    <a:lstStyle/>
                    <a:p>
                      <a:r>
                        <a:rPr lang="es-ES" dirty="0" smtClean="0"/>
                        <a:t>10 semanas</a:t>
                      </a:r>
                      <a:endParaRPr lang="es-ES" dirty="0"/>
                    </a:p>
                  </a:txBody>
                  <a:tcPr/>
                </a:tc>
                <a:extLst>
                  <a:ext uri="{0D108BD9-81ED-4DB2-BD59-A6C34878D82A}">
                    <a16:rowId xmlns:a16="http://schemas.microsoft.com/office/drawing/2014/main" val="10003"/>
                  </a:ext>
                </a:extLst>
              </a:tr>
            </a:tbl>
          </a:graphicData>
        </a:graphic>
      </p:graphicFrame>
      <p:sp>
        <p:nvSpPr>
          <p:cNvPr id="5" name="4 Rectángulo"/>
          <p:cNvSpPr/>
          <p:nvPr/>
        </p:nvSpPr>
        <p:spPr>
          <a:xfrm>
            <a:off x="467544" y="5550331"/>
            <a:ext cx="8208912" cy="1200329"/>
          </a:xfrm>
          <a:prstGeom prst="rect">
            <a:avLst/>
          </a:prstGeom>
        </p:spPr>
        <p:txBody>
          <a:bodyPr wrap="square">
            <a:spAutoFit/>
          </a:bodyPr>
          <a:lstStyle/>
          <a:p>
            <a:r>
              <a:rPr lang="es-ES" sz="2400" b="1" dirty="0" smtClean="0"/>
              <a:t>El alumnado deberá permanecer en la escuela 30 horas semanales, </a:t>
            </a:r>
            <a:r>
              <a:rPr lang="es-ES" sz="2400" dirty="0" smtClean="0"/>
              <a:t>para poder participar en todas las actividades, además de las estrictas del aula.</a:t>
            </a:r>
            <a:endParaRPr lang="es-E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38100">
            <a:solidFill>
              <a:schemeClr val="accent1"/>
            </a:solidFill>
          </a:ln>
        </p:spPr>
        <p:txBody>
          <a:bodyPr/>
          <a:lstStyle/>
          <a:p>
            <a:r>
              <a:rPr lang="es-ES" dirty="0" smtClean="0"/>
              <a:t>PRACTICUM I</a:t>
            </a:r>
            <a:endParaRPr lang="es-ES" dirty="0"/>
          </a:p>
        </p:txBody>
      </p:sp>
      <p:graphicFrame>
        <p:nvGraphicFramePr>
          <p:cNvPr id="4" name="3 Marcador de contenido"/>
          <p:cNvGraphicFramePr>
            <a:graphicFrameLocks noGrp="1"/>
          </p:cNvGraphicFramePr>
          <p:nvPr>
            <p:ph idx="1"/>
          </p:nvPr>
        </p:nvGraphicFramePr>
        <p:xfrm>
          <a:off x="467544" y="2348880"/>
          <a:ext cx="8219016" cy="3291840"/>
        </p:xfrm>
        <a:graphic>
          <a:graphicData uri="http://schemas.openxmlformats.org/drawingml/2006/table">
            <a:tbl>
              <a:tblPr firstRow="1" bandRow="1">
                <a:tableStyleId>{5C22544A-7EE6-4342-B048-85BDC9FD1C3A}</a:tableStyleId>
              </a:tblPr>
              <a:tblGrid>
                <a:gridCol w="2160000">
                  <a:extLst>
                    <a:ext uri="{9D8B030D-6E8A-4147-A177-3AD203B41FA5}">
                      <a16:colId xmlns:a16="http://schemas.microsoft.com/office/drawing/2014/main" val="20000"/>
                    </a:ext>
                  </a:extLst>
                </a:gridCol>
                <a:gridCol w="6059016">
                  <a:extLst>
                    <a:ext uri="{9D8B030D-6E8A-4147-A177-3AD203B41FA5}">
                      <a16:colId xmlns:a16="http://schemas.microsoft.com/office/drawing/2014/main" val="20001"/>
                    </a:ext>
                  </a:extLst>
                </a:gridCol>
              </a:tblGrid>
              <a:tr h="370840">
                <a:tc>
                  <a:txBody>
                    <a:bodyPr/>
                    <a:lstStyle/>
                    <a:p>
                      <a:r>
                        <a:rPr lang="es-ES" sz="2400" dirty="0" smtClean="0"/>
                        <a:t>PERÍODO DE PRÁCTICAS</a:t>
                      </a:r>
                      <a:endParaRPr lang="es-E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800" b="1" kern="1200" baseline="0" dirty="0" smtClean="0">
                          <a:solidFill>
                            <a:schemeClr val="lt1"/>
                          </a:solidFill>
                          <a:latin typeface="+mn-lt"/>
                          <a:ea typeface="+mn-ea"/>
                          <a:cs typeface="+mn-cs"/>
                        </a:rPr>
                        <a:t>En la escuela, 150 horas, durante 5 semanas. 	</a:t>
                      </a:r>
                    </a:p>
                    <a:p>
                      <a:r>
                        <a:rPr lang="es-ES" sz="1800" b="1" kern="1200" baseline="0" dirty="0" smtClean="0">
                          <a:solidFill>
                            <a:schemeClr val="lt1"/>
                          </a:solidFill>
                          <a:latin typeface="+mn-lt"/>
                          <a:ea typeface="+mn-ea"/>
                          <a:cs typeface="+mn-cs"/>
                        </a:rPr>
                        <a:t>6 horas diarias, </a:t>
                      </a:r>
                    </a:p>
                    <a:p>
                      <a:r>
                        <a:rPr lang="es-ES" sz="1800" b="1" kern="1200" baseline="0" dirty="0" smtClean="0">
                          <a:solidFill>
                            <a:schemeClr val="lt1"/>
                          </a:solidFill>
                          <a:latin typeface="+mn-lt"/>
                          <a:ea typeface="+mn-ea"/>
                          <a:cs typeface="+mn-cs"/>
                        </a:rPr>
                        <a:t>30 horas semanales, en jornadas de mañana y tarde	</a:t>
                      </a:r>
                    </a:p>
                  </a:txBody>
                  <a:tcPr/>
                </a:tc>
                <a:extLst>
                  <a:ext uri="{0D108BD9-81ED-4DB2-BD59-A6C34878D82A}">
                    <a16:rowId xmlns:a16="http://schemas.microsoft.com/office/drawing/2014/main" val="10000"/>
                  </a:ext>
                </a:extLst>
              </a:tr>
              <a:tr h="370840">
                <a:tc>
                  <a:txBody>
                    <a:bodyPr/>
                    <a:lstStyle/>
                    <a:p>
                      <a:r>
                        <a:rPr lang="es-ES" sz="2400" dirty="0" smtClean="0"/>
                        <a:t>OBJETIVOS</a:t>
                      </a:r>
                      <a:endParaRPr lang="es-ES" sz="2400" dirty="0"/>
                    </a:p>
                  </a:txBody>
                  <a:tcPr/>
                </a:tc>
                <a:tc>
                  <a:txBody>
                    <a:bodyPr/>
                    <a:lstStyle/>
                    <a:p>
                      <a:pPr>
                        <a:buFont typeface="Arial" pitchFamily="34" charset="0"/>
                        <a:buChar char="•"/>
                      </a:pPr>
                      <a:r>
                        <a:rPr lang="es-ES" sz="2400" kern="1200" baseline="0" dirty="0" smtClean="0">
                          <a:solidFill>
                            <a:schemeClr val="dk1"/>
                          </a:solidFill>
                          <a:latin typeface="+mn-lt"/>
                          <a:ea typeface="+mn-ea"/>
                          <a:cs typeface="+mn-cs"/>
                        </a:rPr>
                        <a:t>Conocer y analizar la realidad escolar, mediante una observación global.</a:t>
                      </a:r>
                    </a:p>
                  </a:txBody>
                  <a:tcPr/>
                </a:tc>
                <a:extLst>
                  <a:ext uri="{0D108BD9-81ED-4DB2-BD59-A6C34878D82A}">
                    <a16:rowId xmlns:a16="http://schemas.microsoft.com/office/drawing/2014/main" val="10001"/>
                  </a:ext>
                </a:extLst>
              </a:tr>
              <a:tr h="370840">
                <a:tc>
                  <a:txBody>
                    <a:bodyPr/>
                    <a:lstStyle/>
                    <a:p>
                      <a:r>
                        <a:rPr lang="es-ES" sz="2400" b="0" dirty="0" smtClean="0"/>
                        <a:t>ACTIVIDADES</a:t>
                      </a:r>
                      <a:endParaRPr lang="es-ES" sz="2400" b="0" dirty="0"/>
                    </a:p>
                  </a:txBody>
                  <a:tcPr/>
                </a:tc>
                <a:tc>
                  <a:txBody>
                    <a:bodyPr/>
                    <a:lstStyle/>
                    <a:p>
                      <a:pPr>
                        <a:buFont typeface="Arial" pitchFamily="34" charset="0"/>
                        <a:buChar char="•"/>
                      </a:pPr>
                      <a:r>
                        <a:rPr lang="es-ES" sz="2400" kern="1200" baseline="0" dirty="0" smtClean="0">
                          <a:solidFill>
                            <a:schemeClr val="dk1"/>
                          </a:solidFill>
                          <a:latin typeface="+mn-lt"/>
                          <a:ea typeface="+mn-ea"/>
                          <a:cs typeface="+mn-cs"/>
                        </a:rPr>
                        <a:t>Observación activa.</a:t>
                      </a:r>
                    </a:p>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 sz="2400" kern="1200" baseline="0" dirty="0" smtClean="0">
                          <a:solidFill>
                            <a:schemeClr val="dk1"/>
                          </a:solidFill>
                          <a:latin typeface="+mn-lt"/>
                          <a:ea typeface="+mn-ea"/>
                          <a:cs typeface="+mn-cs"/>
                        </a:rPr>
                        <a:t>Participar en todas las actividades del profesorado (tanto las del aula como las de fuera de la misma).</a:t>
                      </a:r>
                    </a:p>
                  </a:txBody>
                  <a:tcPr/>
                </a:tc>
                <a:extLst>
                  <a:ext uri="{0D108BD9-81ED-4DB2-BD59-A6C34878D82A}">
                    <a16:rowId xmlns:a16="http://schemas.microsoft.com/office/drawing/2014/main" val="10002"/>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Marcador de contenido"/>
          <p:cNvGraphicFramePr>
            <a:graphicFrameLocks noGrp="1"/>
          </p:cNvGraphicFramePr>
          <p:nvPr>
            <p:ph idx="1"/>
          </p:nvPr>
        </p:nvGraphicFramePr>
        <p:xfrm>
          <a:off x="457200" y="2630016"/>
          <a:ext cx="8218800" cy="3291840"/>
        </p:xfrm>
        <a:graphic>
          <a:graphicData uri="http://schemas.openxmlformats.org/drawingml/2006/table">
            <a:tbl>
              <a:tblPr firstRow="1" bandRow="1">
                <a:tableStyleId>{5C22544A-7EE6-4342-B048-85BDC9FD1C3A}</a:tableStyleId>
              </a:tblPr>
              <a:tblGrid>
                <a:gridCol w="2170584">
                  <a:extLst>
                    <a:ext uri="{9D8B030D-6E8A-4147-A177-3AD203B41FA5}">
                      <a16:colId xmlns:a16="http://schemas.microsoft.com/office/drawing/2014/main" val="20000"/>
                    </a:ext>
                  </a:extLst>
                </a:gridCol>
                <a:gridCol w="6048216">
                  <a:extLst>
                    <a:ext uri="{9D8B030D-6E8A-4147-A177-3AD203B41FA5}">
                      <a16:colId xmlns:a16="http://schemas.microsoft.com/office/drawing/2014/main" val="20001"/>
                    </a:ext>
                  </a:extLst>
                </a:gridCol>
              </a:tblGrid>
              <a:tr h="370840">
                <a:tc>
                  <a:txBody>
                    <a:bodyPr/>
                    <a:lstStyle/>
                    <a:p>
                      <a:r>
                        <a:rPr lang="es-ES" sz="2400" dirty="0" smtClean="0"/>
                        <a:t>PERÍODO DE PRÁCTICAS</a:t>
                      </a:r>
                      <a:endParaRPr lang="es-E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800" b="1" kern="1200" baseline="0" dirty="0" smtClean="0">
                          <a:solidFill>
                            <a:schemeClr val="lt1"/>
                          </a:solidFill>
                          <a:latin typeface="+mn-lt"/>
                          <a:ea typeface="+mn-ea"/>
                          <a:cs typeface="+mn-cs"/>
                        </a:rPr>
                        <a:t>En la escuela, 210 horas, durante 7 semanas. 	</a:t>
                      </a:r>
                    </a:p>
                    <a:p>
                      <a:r>
                        <a:rPr lang="es-ES" sz="1800" b="1" kern="1200" baseline="0" dirty="0" smtClean="0">
                          <a:solidFill>
                            <a:schemeClr val="lt1"/>
                          </a:solidFill>
                          <a:latin typeface="+mn-lt"/>
                          <a:ea typeface="+mn-ea"/>
                          <a:cs typeface="+mn-cs"/>
                        </a:rPr>
                        <a:t>6 horas diarias, </a:t>
                      </a:r>
                    </a:p>
                    <a:p>
                      <a:r>
                        <a:rPr lang="es-ES" sz="1800" b="1" kern="1200" baseline="0" dirty="0" smtClean="0">
                          <a:solidFill>
                            <a:schemeClr val="lt1"/>
                          </a:solidFill>
                          <a:latin typeface="+mn-lt"/>
                          <a:ea typeface="+mn-ea"/>
                          <a:cs typeface="+mn-cs"/>
                        </a:rPr>
                        <a:t>30 horas semanales, en jornadas de mañana y tarde</a:t>
                      </a:r>
                    </a:p>
                  </a:txBody>
                  <a:tcPr/>
                </a:tc>
                <a:extLst>
                  <a:ext uri="{0D108BD9-81ED-4DB2-BD59-A6C34878D82A}">
                    <a16:rowId xmlns:a16="http://schemas.microsoft.com/office/drawing/2014/main" val="10000"/>
                  </a:ext>
                </a:extLst>
              </a:tr>
              <a:tr h="370840">
                <a:tc>
                  <a:txBody>
                    <a:bodyPr/>
                    <a:lstStyle/>
                    <a:p>
                      <a:r>
                        <a:rPr lang="es-ES" sz="2400" dirty="0" smtClean="0"/>
                        <a:t>OBJETIVOS</a:t>
                      </a:r>
                      <a:endParaRPr lang="es-ES" sz="2400" dirty="0"/>
                    </a:p>
                  </a:txBody>
                  <a:tcPr/>
                </a:tc>
                <a:tc>
                  <a:txBody>
                    <a:bodyPr/>
                    <a:lstStyle/>
                    <a:p>
                      <a:pPr>
                        <a:buFont typeface="Arial" pitchFamily="34" charset="0"/>
                        <a:buChar char="•"/>
                      </a:pPr>
                      <a:r>
                        <a:rPr lang="es-ES" sz="1800" kern="1200" baseline="0" dirty="0" smtClean="0">
                          <a:solidFill>
                            <a:schemeClr val="dk1"/>
                          </a:solidFill>
                          <a:latin typeface="+mn-lt"/>
                          <a:ea typeface="+mn-ea"/>
                          <a:cs typeface="+mn-cs"/>
                        </a:rPr>
                        <a:t>Analizar y reflexionar acerca del rol del maestro y la maestra tutora y de la práctica educativa, y diseñar una intervención didáctica </a:t>
                      </a:r>
                      <a:endParaRPr lang="es-ES" dirty="0"/>
                    </a:p>
                  </a:txBody>
                  <a:tcPr/>
                </a:tc>
                <a:extLst>
                  <a:ext uri="{0D108BD9-81ED-4DB2-BD59-A6C34878D82A}">
                    <a16:rowId xmlns:a16="http://schemas.microsoft.com/office/drawing/2014/main" val="10001"/>
                  </a:ext>
                </a:extLst>
              </a:tr>
              <a:tr h="370840">
                <a:tc>
                  <a:txBody>
                    <a:bodyPr/>
                    <a:lstStyle/>
                    <a:p>
                      <a:r>
                        <a:rPr lang="es-ES" sz="2400" b="0" dirty="0" smtClean="0"/>
                        <a:t>ACTIVIDADES</a:t>
                      </a:r>
                      <a:endParaRPr lang="es-ES" sz="2400" b="0" dirty="0"/>
                    </a:p>
                  </a:txBody>
                  <a:tcPr/>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 sz="1800" kern="1200" baseline="0" dirty="0" smtClean="0">
                          <a:solidFill>
                            <a:schemeClr val="dk1"/>
                          </a:solidFill>
                          <a:latin typeface="+mn-lt"/>
                          <a:ea typeface="+mn-ea"/>
                          <a:cs typeface="+mn-cs"/>
                        </a:rPr>
                        <a:t>Participar en todas las actividades del profesorado (tanto las del aula como las de fuera de la misma).</a:t>
                      </a:r>
                    </a:p>
                    <a:p>
                      <a:pPr>
                        <a:buFont typeface="Arial" pitchFamily="34" charset="0"/>
                        <a:buChar char="•"/>
                      </a:pPr>
                      <a:r>
                        <a:rPr lang="es-ES" sz="1800" kern="1200" baseline="0" dirty="0" smtClean="0">
                          <a:solidFill>
                            <a:schemeClr val="dk1"/>
                          </a:solidFill>
                          <a:latin typeface="+mn-lt"/>
                          <a:ea typeface="+mn-ea"/>
                          <a:cs typeface="+mn-cs"/>
                        </a:rPr>
                        <a:t>En el marco de la dinámica del aula, dentro de sus posibilidades, preparar una intervención didáctica e implementarla. </a:t>
                      </a:r>
                      <a:endParaRPr lang="es-ES" dirty="0"/>
                    </a:p>
                  </a:txBody>
                  <a:tcPr/>
                </a:tc>
                <a:extLst>
                  <a:ext uri="{0D108BD9-81ED-4DB2-BD59-A6C34878D82A}">
                    <a16:rowId xmlns:a16="http://schemas.microsoft.com/office/drawing/2014/main" val="10002"/>
                  </a:ext>
                </a:extLst>
              </a:tr>
            </a:tbl>
          </a:graphicData>
        </a:graphic>
      </p:graphicFrame>
      <p:sp>
        <p:nvSpPr>
          <p:cNvPr id="4" name="1 Título"/>
          <p:cNvSpPr>
            <a:spLocks noGrp="1"/>
          </p:cNvSpPr>
          <p:nvPr>
            <p:ph type="title"/>
          </p:nvPr>
        </p:nvSpPr>
        <p:spPr>
          <a:ln w="38100">
            <a:solidFill>
              <a:schemeClr val="accent1"/>
            </a:solidFill>
          </a:ln>
        </p:spPr>
        <p:txBody>
          <a:bodyPr/>
          <a:lstStyle/>
          <a:p>
            <a:r>
              <a:rPr lang="es-ES" dirty="0" smtClean="0"/>
              <a:t>PRACTICUM II</a:t>
            </a:r>
            <a:endParaRPr lang="es-E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Marcador de contenido"/>
          <p:cNvGraphicFramePr>
            <a:graphicFrameLocks noGrp="1"/>
          </p:cNvGraphicFramePr>
          <p:nvPr>
            <p:ph idx="1"/>
          </p:nvPr>
        </p:nvGraphicFramePr>
        <p:xfrm>
          <a:off x="457200" y="2455128"/>
          <a:ext cx="8229600" cy="3566160"/>
        </p:xfrm>
        <a:graphic>
          <a:graphicData uri="http://schemas.openxmlformats.org/drawingml/2006/table">
            <a:tbl>
              <a:tblPr firstRow="1" bandRow="1">
                <a:tableStyleId>{5C22544A-7EE6-4342-B048-85BDC9FD1C3A}</a:tableStyleId>
              </a:tblPr>
              <a:tblGrid>
                <a:gridCol w="2170584">
                  <a:extLst>
                    <a:ext uri="{9D8B030D-6E8A-4147-A177-3AD203B41FA5}">
                      <a16:colId xmlns:a16="http://schemas.microsoft.com/office/drawing/2014/main" val="20000"/>
                    </a:ext>
                  </a:extLst>
                </a:gridCol>
                <a:gridCol w="6059016">
                  <a:extLst>
                    <a:ext uri="{9D8B030D-6E8A-4147-A177-3AD203B41FA5}">
                      <a16:colId xmlns:a16="http://schemas.microsoft.com/office/drawing/2014/main" val="20001"/>
                    </a:ext>
                  </a:extLst>
                </a:gridCol>
              </a:tblGrid>
              <a:tr h="370840">
                <a:tc>
                  <a:txBody>
                    <a:bodyPr/>
                    <a:lstStyle/>
                    <a:p>
                      <a:r>
                        <a:rPr lang="es-ES" sz="2400" dirty="0" smtClean="0"/>
                        <a:t>PERÍODO DE PRÁCTICAS</a:t>
                      </a:r>
                      <a:endParaRPr lang="es-ES" sz="2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800" b="1" kern="1200" baseline="0" dirty="0" smtClean="0">
                          <a:solidFill>
                            <a:schemeClr val="lt1"/>
                          </a:solidFill>
                          <a:latin typeface="+mn-lt"/>
                          <a:ea typeface="+mn-ea"/>
                          <a:cs typeface="+mn-cs"/>
                        </a:rPr>
                        <a:t>En la escuela, 300 horas, durante 10 semanas. 	</a:t>
                      </a:r>
                    </a:p>
                    <a:p>
                      <a:r>
                        <a:rPr lang="es-ES" sz="1800" b="1" kern="1200" baseline="0" dirty="0" smtClean="0">
                          <a:solidFill>
                            <a:schemeClr val="lt1"/>
                          </a:solidFill>
                          <a:latin typeface="+mn-lt"/>
                          <a:ea typeface="+mn-ea"/>
                          <a:cs typeface="+mn-cs"/>
                        </a:rPr>
                        <a:t>6 horas diarias, </a:t>
                      </a:r>
                    </a:p>
                    <a:p>
                      <a:r>
                        <a:rPr lang="es-ES" sz="1800" b="1" kern="1200" baseline="0" dirty="0" smtClean="0">
                          <a:solidFill>
                            <a:schemeClr val="lt1"/>
                          </a:solidFill>
                          <a:latin typeface="+mn-lt"/>
                          <a:ea typeface="+mn-ea"/>
                          <a:cs typeface="+mn-cs"/>
                        </a:rPr>
                        <a:t>30 horas semanales, en jornadas de mañana y tarde</a:t>
                      </a:r>
                      <a:endParaRPr lang="es-ES" dirty="0"/>
                    </a:p>
                  </a:txBody>
                  <a:tcPr/>
                </a:tc>
                <a:extLst>
                  <a:ext uri="{0D108BD9-81ED-4DB2-BD59-A6C34878D82A}">
                    <a16:rowId xmlns:a16="http://schemas.microsoft.com/office/drawing/2014/main" val="10000"/>
                  </a:ext>
                </a:extLst>
              </a:tr>
              <a:tr h="370840">
                <a:tc>
                  <a:txBody>
                    <a:bodyPr/>
                    <a:lstStyle/>
                    <a:p>
                      <a:r>
                        <a:rPr lang="es-ES" sz="2400" dirty="0" smtClean="0"/>
                        <a:t>OBJETIVOS</a:t>
                      </a:r>
                      <a:endParaRPr lang="es-ES" sz="2400" dirty="0"/>
                    </a:p>
                  </a:txBody>
                  <a:tcPr/>
                </a:tc>
                <a:tc>
                  <a:txBody>
                    <a:bodyPr/>
                    <a:lstStyle/>
                    <a:p>
                      <a:pPr>
                        <a:buFont typeface="Arial" pitchFamily="34" charset="0"/>
                        <a:buChar char="•"/>
                      </a:pPr>
                      <a:r>
                        <a:rPr lang="es-ES" sz="1800" kern="1200" baseline="0" dirty="0" smtClean="0">
                          <a:solidFill>
                            <a:schemeClr val="dk1"/>
                          </a:solidFill>
                          <a:latin typeface="+mn-lt"/>
                          <a:ea typeface="+mn-ea"/>
                          <a:cs typeface="+mn-cs"/>
                        </a:rPr>
                        <a:t>Progresar en la capacidad de diseñar, poner en práctica y evaluar proyectos didácticos y programas educativos (de innovación, de colaboración, de intervención…), basándose en una revisión de la labor llevada a cabo durante los </a:t>
                      </a:r>
                      <a:r>
                        <a:rPr lang="es-ES" sz="1800" kern="1200" baseline="0" dirty="0" err="1" smtClean="0">
                          <a:solidFill>
                            <a:schemeClr val="dk1"/>
                          </a:solidFill>
                          <a:latin typeface="+mn-lt"/>
                          <a:ea typeface="+mn-ea"/>
                          <a:cs typeface="+mn-cs"/>
                        </a:rPr>
                        <a:t>Practicum</a:t>
                      </a:r>
                      <a:r>
                        <a:rPr lang="es-ES" sz="1800" kern="1200" baseline="0" dirty="0" smtClean="0">
                          <a:solidFill>
                            <a:schemeClr val="dk1"/>
                          </a:solidFill>
                          <a:latin typeface="+mn-lt"/>
                          <a:ea typeface="+mn-ea"/>
                          <a:cs typeface="+mn-cs"/>
                        </a:rPr>
                        <a:t> anteriores y en el conocimiento previo del centro escolar donde se desarrollará la experiencia. </a:t>
                      </a:r>
                      <a:endParaRPr lang="es-ES" dirty="0"/>
                    </a:p>
                  </a:txBody>
                  <a:tcPr/>
                </a:tc>
                <a:extLst>
                  <a:ext uri="{0D108BD9-81ED-4DB2-BD59-A6C34878D82A}">
                    <a16:rowId xmlns:a16="http://schemas.microsoft.com/office/drawing/2014/main" val="10001"/>
                  </a:ext>
                </a:extLst>
              </a:tr>
              <a:tr h="370840">
                <a:tc>
                  <a:txBody>
                    <a:bodyPr/>
                    <a:lstStyle/>
                    <a:p>
                      <a:r>
                        <a:rPr lang="es-ES" sz="2400" b="0" dirty="0" smtClean="0"/>
                        <a:t>ACTIVIDADES</a:t>
                      </a:r>
                      <a:endParaRPr lang="es-ES" sz="2400" b="0" dirty="0"/>
                    </a:p>
                  </a:txBody>
                  <a:tcPr/>
                </a:tc>
                <a:tc>
                  <a:txBody>
                    <a:bodyPr/>
                    <a:lstStyle/>
                    <a:p>
                      <a:pPr marL="0" marR="0" indent="0" algn="l" defTabSz="914400" rtl="0" eaLnBrk="1" fontAlgn="auto" latinLnBrk="0" hangingPunct="1">
                        <a:lnSpc>
                          <a:spcPct val="100000"/>
                        </a:lnSpc>
                        <a:spcBef>
                          <a:spcPts val="0"/>
                        </a:spcBef>
                        <a:spcAft>
                          <a:spcPts val="0"/>
                        </a:spcAft>
                        <a:buClrTx/>
                        <a:buSzTx/>
                        <a:buFont typeface="Arial" pitchFamily="34" charset="0"/>
                        <a:buChar char="•"/>
                        <a:tabLst/>
                        <a:defRPr/>
                      </a:pPr>
                      <a:r>
                        <a:rPr lang="es-ES" sz="1800" kern="1200" baseline="0" dirty="0" smtClean="0">
                          <a:solidFill>
                            <a:schemeClr val="dk1"/>
                          </a:solidFill>
                          <a:latin typeface="+mn-lt"/>
                          <a:ea typeface="+mn-ea"/>
                          <a:cs typeface="+mn-cs"/>
                        </a:rPr>
                        <a:t>Participar en todas las actividades del profesorado (tanto las del aula como las de fuera de la misma).</a:t>
                      </a:r>
                    </a:p>
                    <a:p>
                      <a:pPr>
                        <a:buFont typeface="Arial" pitchFamily="34" charset="0"/>
                        <a:buChar char="•"/>
                      </a:pPr>
                      <a:r>
                        <a:rPr lang="es-ES" sz="1800" kern="1200" baseline="0" dirty="0" smtClean="0">
                          <a:solidFill>
                            <a:schemeClr val="dk1"/>
                          </a:solidFill>
                          <a:latin typeface="+mn-lt"/>
                          <a:ea typeface="+mn-ea"/>
                          <a:cs typeface="+mn-cs"/>
                        </a:rPr>
                        <a:t>Diseñar, implementar y evaluar una intervención didáctica. </a:t>
                      </a:r>
                      <a:endParaRPr lang="es-ES" dirty="0"/>
                    </a:p>
                  </a:txBody>
                  <a:tcPr/>
                </a:tc>
                <a:extLst>
                  <a:ext uri="{0D108BD9-81ED-4DB2-BD59-A6C34878D82A}">
                    <a16:rowId xmlns:a16="http://schemas.microsoft.com/office/drawing/2014/main" val="10002"/>
                  </a:ext>
                </a:extLst>
              </a:tr>
            </a:tbl>
          </a:graphicData>
        </a:graphic>
      </p:graphicFrame>
      <p:sp>
        <p:nvSpPr>
          <p:cNvPr id="4" name="1 Título"/>
          <p:cNvSpPr>
            <a:spLocks noGrp="1"/>
          </p:cNvSpPr>
          <p:nvPr>
            <p:ph type="title"/>
          </p:nvPr>
        </p:nvSpPr>
        <p:spPr>
          <a:ln w="38100">
            <a:solidFill>
              <a:schemeClr val="accent1"/>
            </a:solidFill>
          </a:ln>
        </p:spPr>
        <p:txBody>
          <a:bodyPr/>
          <a:lstStyle/>
          <a:p>
            <a:r>
              <a:rPr lang="es-ES" dirty="0" smtClean="0"/>
              <a:t>PRACTICUM III</a:t>
            </a:r>
            <a:endParaRPr lang="es-E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40000"/>
          </a:xfrm>
          <a:ln w="38100">
            <a:solidFill>
              <a:schemeClr val="accent1"/>
            </a:solidFill>
          </a:ln>
        </p:spPr>
        <p:txBody>
          <a:bodyPr>
            <a:normAutofit fontScale="90000"/>
          </a:bodyPr>
          <a:lstStyle/>
          <a:p>
            <a:r>
              <a:rPr lang="es-ES" sz="3200" b="1" dirty="0" smtClean="0"/>
              <a:t>CONVALIDACIONES</a:t>
            </a:r>
            <a:endParaRPr lang="es-ES" sz="3200" dirty="0"/>
          </a:p>
        </p:txBody>
      </p:sp>
      <p:graphicFrame>
        <p:nvGraphicFramePr>
          <p:cNvPr id="4" name="3 Marcador de contenido"/>
          <p:cNvGraphicFramePr>
            <a:graphicFrameLocks noGrp="1"/>
          </p:cNvGraphicFramePr>
          <p:nvPr>
            <p:ph idx="1"/>
            <p:extLst>
              <p:ext uri="{D42A27DB-BD31-4B8C-83A1-F6EECF244321}">
                <p14:modId xmlns:p14="http://schemas.microsoft.com/office/powerpoint/2010/main" val="3099139930"/>
              </p:ext>
            </p:extLst>
          </p:nvPr>
        </p:nvGraphicFramePr>
        <p:xfrm>
          <a:off x="457200" y="1124744"/>
          <a:ext cx="8218800" cy="5506575"/>
        </p:xfrm>
        <a:graphic>
          <a:graphicData uri="http://schemas.openxmlformats.org/drawingml/2006/table">
            <a:tbl>
              <a:tblPr firstRow="1" bandRow="1">
                <a:tableStyleId>{5C22544A-7EE6-4342-B048-85BDC9FD1C3A}</a:tableStyleId>
              </a:tblPr>
              <a:tblGrid>
                <a:gridCol w="1871280">
                  <a:extLst>
                    <a:ext uri="{9D8B030D-6E8A-4147-A177-3AD203B41FA5}">
                      <a16:colId xmlns:a16="http://schemas.microsoft.com/office/drawing/2014/main" val="20000"/>
                    </a:ext>
                  </a:extLst>
                </a:gridCol>
                <a:gridCol w="3173760">
                  <a:extLst>
                    <a:ext uri="{9D8B030D-6E8A-4147-A177-3AD203B41FA5}">
                      <a16:colId xmlns:a16="http://schemas.microsoft.com/office/drawing/2014/main" val="20001"/>
                    </a:ext>
                  </a:extLst>
                </a:gridCol>
                <a:gridCol w="3173760">
                  <a:extLst>
                    <a:ext uri="{9D8B030D-6E8A-4147-A177-3AD203B41FA5}">
                      <a16:colId xmlns:a16="http://schemas.microsoft.com/office/drawing/2014/main" val="20002"/>
                    </a:ext>
                  </a:extLst>
                </a:gridCol>
              </a:tblGrid>
              <a:tr h="646499">
                <a:tc>
                  <a:txBody>
                    <a:bodyPr/>
                    <a:lstStyle/>
                    <a:p>
                      <a:r>
                        <a:rPr lang="eu-ES" sz="1200" noProof="0" dirty="0" smtClean="0"/>
                        <a:t>PRACTICUM</a:t>
                      </a:r>
                      <a:r>
                        <a:rPr lang="eu-ES" sz="1200" baseline="0" noProof="0" dirty="0" smtClean="0"/>
                        <a:t> </a:t>
                      </a:r>
                      <a:endParaRPr lang="eu-ES" sz="1200" noProof="0" dirty="0"/>
                    </a:p>
                  </a:txBody>
                  <a:tcPr/>
                </a:tc>
                <a:tc>
                  <a:txBody>
                    <a:bodyPr/>
                    <a:lstStyle/>
                    <a:p>
                      <a:pPr algn="ctr"/>
                      <a:r>
                        <a:rPr lang="eu-ES" sz="1200" noProof="0" dirty="0" smtClean="0"/>
                        <a:t>Solamente</a:t>
                      </a:r>
                      <a:r>
                        <a:rPr lang="eu-ES" sz="1200" baseline="0" noProof="0" dirty="0" smtClean="0"/>
                        <a:t> la ESTANCIA</a:t>
                      </a:r>
                      <a:endParaRPr lang="eu-ES" sz="1200" noProof="0" dirty="0" smtClean="0"/>
                    </a:p>
                    <a:p>
                      <a:pPr algn="ctr"/>
                      <a:r>
                        <a:rPr lang="es-ES" sz="1200" noProof="0" dirty="0" smtClean="0"/>
                        <a:t>(</a:t>
                      </a:r>
                      <a:r>
                        <a:rPr lang="es-ES" sz="1200" b="1" kern="1200" baseline="0" noProof="0" dirty="0" smtClean="0">
                          <a:solidFill>
                            <a:schemeClr val="lt1"/>
                          </a:solidFill>
                          <a:latin typeface="+mn-lt"/>
                          <a:ea typeface="+mn-ea"/>
                          <a:cs typeface="+mn-cs"/>
                        </a:rPr>
                        <a:t>deberán realizarse la formación previa, seminarios de seguimiento y la memoria final</a:t>
                      </a:r>
                      <a:r>
                        <a:rPr lang="eu-ES" sz="1200" noProof="0" dirty="0" smtClean="0"/>
                        <a:t>)</a:t>
                      </a:r>
                      <a:endParaRPr lang="eu-ES" sz="1200" noProof="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u-ES" sz="1200" noProof="0" dirty="0" smtClean="0"/>
                        <a:t>ASIGNATURA COMPLETA</a:t>
                      </a:r>
                    </a:p>
                    <a:p>
                      <a:pPr algn="ctr"/>
                      <a:endParaRPr lang="eu-ES" sz="1200" noProof="0" dirty="0"/>
                    </a:p>
                  </a:txBody>
                  <a:tcPr/>
                </a:tc>
                <a:extLst>
                  <a:ext uri="{0D108BD9-81ED-4DB2-BD59-A6C34878D82A}">
                    <a16:rowId xmlns:a16="http://schemas.microsoft.com/office/drawing/2014/main" val="10000"/>
                  </a:ext>
                </a:extLst>
              </a:tr>
              <a:tr h="11698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u-ES" sz="1200" noProof="0" dirty="0" smtClean="0"/>
                        <a:t>PRACTICUM</a:t>
                      </a:r>
                      <a:r>
                        <a:rPr lang="eu-ES" sz="1200" baseline="0" noProof="0" dirty="0" smtClean="0"/>
                        <a:t>  </a:t>
                      </a:r>
                      <a:r>
                        <a:rPr lang="eu-ES" sz="1200" noProof="0" dirty="0" smtClean="0"/>
                        <a:t>I</a:t>
                      </a:r>
                      <a:endParaRPr lang="eu-ES" sz="1200" noProof="0" dirty="0"/>
                    </a:p>
                  </a:txBody>
                  <a:tcPr/>
                </a:tc>
                <a:tc>
                  <a:txBody>
                    <a:bodyPr/>
                    <a:lstStyle/>
                    <a:p>
                      <a:r>
                        <a:rPr lang="es-ES" sz="1200" kern="1200" baseline="0" noProof="0" dirty="0" smtClean="0">
                          <a:solidFill>
                            <a:schemeClr val="dk1"/>
                          </a:solidFill>
                          <a:latin typeface="+mn-lt"/>
                          <a:ea typeface="+mn-ea"/>
                          <a:cs typeface="+mn-cs"/>
                        </a:rPr>
                        <a:t>-Al alumnado que acredite que trabaja como docente durante el  </a:t>
                      </a:r>
                      <a:r>
                        <a:rPr lang="es-ES" sz="1200" kern="1200" baseline="0" noProof="0" dirty="0" err="1" smtClean="0">
                          <a:solidFill>
                            <a:schemeClr val="dk1"/>
                          </a:solidFill>
                          <a:latin typeface="+mn-lt"/>
                          <a:ea typeface="+mn-ea"/>
                          <a:cs typeface="+mn-cs"/>
                        </a:rPr>
                        <a:t>Practicum</a:t>
                      </a:r>
                      <a:r>
                        <a:rPr lang="es-ES" sz="1200" kern="1200" baseline="0" noProof="0" dirty="0" smtClean="0">
                          <a:solidFill>
                            <a:schemeClr val="dk1"/>
                          </a:solidFill>
                          <a:latin typeface="+mn-lt"/>
                          <a:ea typeface="+mn-ea"/>
                          <a:cs typeface="+mn-cs"/>
                        </a:rPr>
                        <a:t>, a jornada completa, en Educación Infantil o Educación Primaria.</a:t>
                      </a:r>
                    </a:p>
                    <a:p>
                      <a:endParaRPr lang="es-ES" sz="120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200" kern="1200" baseline="0" noProof="0" dirty="0" smtClean="0">
                          <a:solidFill>
                            <a:schemeClr val="dk1"/>
                          </a:solidFill>
                          <a:latin typeface="+mn-lt"/>
                          <a:ea typeface="+mn-ea"/>
                          <a:cs typeface="+mn-cs"/>
                        </a:rPr>
                        <a:t>- Al alumnado de Educación Infantil en posesión del título de Técnico/a Superior de Educación Infantil. </a:t>
                      </a:r>
                    </a:p>
                    <a:p>
                      <a:pPr marL="0" marR="0" indent="0" algn="l" defTabSz="914400" rtl="0" eaLnBrk="1" fontAlgn="auto" latinLnBrk="0" hangingPunct="1">
                        <a:lnSpc>
                          <a:spcPct val="100000"/>
                        </a:lnSpc>
                        <a:spcBef>
                          <a:spcPts val="0"/>
                        </a:spcBef>
                        <a:spcAft>
                          <a:spcPts val="0"/>
                        </a:spcAft>
                        <a:buClrTx/>
                        <a:buSzTx/>
                        <a:buFontTx/>
                        <a:buChar char="-"/>
                        <a:tabLst/>
                        <a:defRPr/>
                      </a:pPr>
                      <a:r>
                        <a:rPr lang="es-ES" sz="1200" kern="1200" baseline="0" noProof="0" dirty="0" smtClean="0">
                          <a:solidFill>
                            <a:schemeClr val="dk1"/>
                          </a:solidFill>
                          <a:latin typeface="+mn-lt"/>
                          <a:ea typeface="+mn-ea"/>
                          <a:cs typeface="+mn-cs"/>
                        </a:rPr>
                        <a:t> Maestras /os Diplomadas/os. </a:t>
                      </a:r>
                    </a:p>
                    <a:p>
                      <a:pPr marL="0" marR="0" indent="0" algn="l" defTabSz="914400" rtl="0" eaLnBrk="1" fontAlgn="auto" latinLnBrk="0" hangingPunct="1">
                        <a:lnSpc>
                          <a:spcPct val="100000"/>
                        </a:lnSpc>
                        <a:spcBef>
                          <a:spcPts val="0"/>
                        </a:spcBef>
                        <a:spcAft>
                          <a:spcPts val="0"/>
                        </a:spcAft>
                        <a:buClrTx/>
                        <a:buSzTx/>
                        <a:buFontTx/>
                        <a:buNone/>
                        <a:tabLst/>
                        <a:defRPr/>
                      </a:pPr>
                      <a:r>
                        <a:rPr lang="es-ES" sz="1200" kern="1200" baseline="0" noProof="0" dirty="0" smtClean="0">
                          <a:solidFill>
                            <a:schemeClr val="dk1"/>
                          </a:solidFill>
                          <a:latin typeface="+mn-lt"/>
                          <a:ea typeface="+mn-ea"/>
                          <a:cs typeface="+mn-cs"/>
                        </a:rPr>
                        <a:t>-A quien  acredite haber trabajado como docente en Educación Primaria o Infantil durante los tres últimos años; durante, por lo menos, medio año a jornada completa o un año a media jornada </a:t>
                      </a:r>
                    </a:p>
                    <a:p>
                      <a:pPr marL="0" marR="0" indent="0" algn="l" defTabSz="914400" rtl="0" eaLnBrk="1" fontAlgn="auto" latinLnBrk="0" hangingPunct="1">
                        <a:lnSpc>
                          <a:spcPct val="100000"/>
                        </a:lnSpc>
                        <a:spcBef>
                          <a:spcPts val="0"/>
                        </a:spcBef>
                        <a:spcAft>
                          <a:spcPts val="0"/>
                        </a:spcAft>
                        <a:buClrTx/>
                        <a:buSzTx/>
                        <a:buFontTx/>
                        <a:buNone/>
                        <a:tabLst/>
                        <a:defRPr/>
                      </a:pPr>
                      <a:r>
                        <a:rPr lang="es-ES" sz="1200" kern="1200" baseline="0" noProof="0" dirty="0" smtClean="0">
                          <a:solidFill>
                            <a:schemeClr val="dk1"/>
                          </a:solidFill>
                          <a:latin typeface="+mn-lt"/>
                          <a:ea typeface="+mn-ea"/>
                          <a:cs typeface="+mn-cs"/>
                        </a:rPr>
                        <a:t>-Al alumnado de Educación Infantil que sea graduado en Educación Primaria y viceversa.</a:t>
                      </a:r>
                      <a:endParaRPr lang="es-ES" sz="1200" kern="1200" baseline="0" noProof="0" dirty="0">
                        <a:solidFill>
                          <a:schemeClr val="dk1"/>
                        </a:solidFill>
                        <a:latin typeface="+mn-lt"/>
                        <a:ea typeface="+mn-ea"/>
                        <a:cs typeface="+mn-cs"/>
                      </a:endParaRPr>
                    </a:p>
                  </a:txBody>
                  <a:tcPr/>
                </a:tc>
                <a:extLst>
                  <a:ext uri="{0D108BD9-81ED-4DB2-BD59-A6C34878D82A}">
                    <a16:rowId xmlns:a16="http://schemas.microsoft.com/office/drawing/2014/main" val="10001"/>
                  </a:ext>
                </a:extLst>
              </a:tr>
              <a:tr h="11698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u-ES" sz="1200" noProof="0" dirty="0" smtClean="0"/>
                        <a:t>PRACTICUM</a:t>
                      </a:r>
                      <a:r>
                        <a:rPr lang="eu-ES" sz="1200" baseline="0" noProof="0" dirty="0" smtClean="0"/>
                        <a:t>  </a:t>
                      </a:r>
                      <a:r>
                        <a:rPr lang="eu-ES" sz="1200" noProof="0" dirty="0" smtClean="0"/>
                        <a:t>II</a:t>
                      </a:r>
                    </a:p>
                  </a:txBody>
                  <a:tcPr/>
                </a:tc>
                <a:tc>
                  <a:txBody>
                    <a:bodyPr/>
                    <a:lstStyle/>
                    <a:p>
                      <a:r>
                        <a:rPr lang="es-ES" sz="1200" kern="1200" baseline="0" noProof="0" dirty="0" smtClean="0">
                          <a:solidFill>
                            <a:schemeClr val="dk1"/>
                          </a:solidFill>
                          <a:latin typeface="+mn-lt"/>
                          <a:ea typeface="+mn-ea"/>
                          <a:cs typeface="+mn-cs"/>
                        </a:rPr>
                        <a:t>-Al alumnado que acredite que trabaja como docente durante el </a:t>
                      </a:r>
                      <a:r>
                        <a:rPr lang="es-ES" sz="1200" kern="1200" baseline="0" noProof="0" dirty="0" err="1" smtClean="0">
                          <a:solidFill>
                            <a:schemeClr val="dk1"/>
                          </a:solidFill>
                          <a:latin typeface="+mn-lt"/>
                          <a:ea typeface="+mn-ea"/>
                          <a:cs typeface="+mn-cs"/>
                        </a:rPr>
                        <a:t>Practicum</a:t>
                      </a:r>
                      <a:r>
                        <a:rPr lang="es-ES" sz="1200" kern="1200" baseline="0" noProof="0" dirty="0" smtClean="0">
                          <a:solidFill>
                            <a:schemeClr val="dk1"/>
                          </a:solidFill>
                          <a:latin typeface="+mn-lt"/>
                          <a:ea typeface="+mn-ea"/>
                          <a:cs typeface="+mn-cs"/>
                        </a:rPr>
                        <a:t>, a jornada completa,  en el grado en que esté matriculado. </a:t>
                      </a:r>
                      <a:endParaRPr lang="es-ES" sz="1200" noProof="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s-ES" sz="1200" kern="1200" baseline="0" noProof="0" dirty="0" smtClean="0">
                          <a:solidFill>
                            <a:schemeClr val="dk1"/>
                          </a:solidFill>
                          <a:latin typeface="+mn-lt"/>
                          <a:ea typeface="+mn-ea"/>
                          <a:cs typeface="+mn-cs"/>
                        </a:rPr>
                        <a:t>- Al alumnado de Educación Infantil en posesión del título de Técnico/a Superior de Educación Infantil. </a:t>
                      </a:r>
                    </a:p>
                    <a:p>
                      <a:pPr marL="0" marR="0" indent="0" algn="l" defTabSz="914400" rtl="0" eaLnBrk="1" fontAlgn="auto" latinLnBrk="0" hangingPunct="1">
                        <a:lnSpc>
                          <a:spcPct val="100000"/>
                        </a:lnSpc>
                        <a:spcBef>
                          <a:spcPts val="0"/>
                        </a:spcBef>
                        <a:spcAft>
                          <a:spcPts val="0"/>
                        </a:spcAft>
                        <a:buClrTx/>
                        <a:buSzTx/>
                        <a:buFontTx/>
                        <a:buChar char="-"/>
                        <a:tabLst/>
                        <a:defRPr/>
                      </a:pPr>
                      <a:r>
                        <a:rPr lang="es-ES" sz="1200" kern="1200" baseline="0" noProof="0" dirty="0" smtClean="0">
                          <a:solidFill>
                            <a:schemeClr val="dk1"/>
                          </a:solidFill>
                          <a:latin typeface="+mn-lt"/>
                          <a:ea typeface="+mn-ea"/>
                          <a:cs typeface="+mn-cs"/>
                        </a:rPr>
                        <a:t> Maestras /os Diplomadas/os. </a:t>
                      </a:r>
                    </a:p>
                    <a:p>
                      <a:pPr marL="0" marR="0" indent="0" algn="l" defTabSz="914400" rtl="0" eaLnBrk="1" fontAlgn="auto" latinLnBrk="0" hangingPunct="1">
                        <a:lnSpc>
                          <a:spcPct val="100000"/>
                        </a:lnSpc>
                        <a:spcBef>
                          <a:spcPts val="0"/>
                        </a:spcBef>
                        <a:spcAft>
                          <a:spcPts val="0"/>
                        </a:spcAft>
                        <a:buClrTx/>
                        <a:buSzTx/>
                        <a:buFontTx/>
                        <a:buChar char="-"/>
                        <a:tabLst/>
                        <a:defRPr/>
                      </a:pPr>
                      <a:r>
                        <a:rPr lang="es-ES" sz="1200" kern="1200" baseline="0" noProof="0" dirty="0" smtClean="0">
                          <a:solidFill>
                            <a:schemeClr val="dk1"/>
                          </a:solidFill>
                          <a:latin typeface="+mn-lt"/>
                          <a:ea typeface="+mn-ea"/>
                          <a:cs typeface="+mn-cs"/>
                        </a:rPr>
                        <a:t>Al alumnado de Educación Infantil que sea graduado en Educación Primaria y viceversa.</a:t>
                      </a:r>
                    </a:p>
                    <a:p>
                      <a:pPr marL="0" marR="0" indent="0" algn="l" defTabSz="914400" rtl="0" eaLnBrk="1" fontAlgn="auto" latinLnBrk="0" hangingPunct="1">
                        <a:lnSpc>
                          <a:spcPct val="100000"/>
                        </a:lnSpc>
                        <a:spcBef>
                          <a:spcPts val="0"/>
                        </a:spcBef>
                        <a:spcAft>
                          <a:spcPts val="0"/>
                        </a:spcAft>
                        <a:buClrTx/>
                        <a:buSzTx/>
                        <a:buFontTx/>
                        <a:buChar char="-"/>
                        <a:tabLst/>
                        <a:defRPr/>
                      </a:pPr>
                      <a:endParaRPr lang="es-ES" sz="1200" kern="1200" baseline="0" noProof="0" dirty="0" smtClean="0">
                        <a:solidFill>
                          <a:schemeClr val="dk1"/>
                        </a:solidFill>
                        <a:latin typeface="+mn-lt"/>
                        <a:ea typeface="+mn-ea"/>
                        <a:cs typeface="+mn-cs"/>
                      </a:endParaRPr>
                    </a:p>
                  </a:txBody>
                  <a:tcPr/>
                </a:tc>
                <a:extLst>
                  <a:ext uri="{0D108BD9-81ED-4DB2-BD59-A6C34878D82A}">
                    <a16:rowId xmlns:a16="http://schemas.microsoft.com/office/drawing/2014/main" val="10002"/>
                  </a:ext>
                </a:extLst>
              </a:tr>
              <a:tr h="138535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u-ES" sz="1200" noProof="0" dirty="0" smtClean="0"/>
                        <a:t>PRACTICUM</a:t>
                      </a:r>
                      <a:r>
                        <a:rPr lang="eu-ES" sz="1200" baseline="0" noProof="0" dirty="0" smtClean="0"/>
                        <a:t>  </a:t>
                      </a:r>
                      <a:r>
                        <a:rPr lang="eu-ES" sz="1200" noProof="0" dirty="0" smtClean="0"/>
                        <a:t>III</a:t>
                      </a:r>
                    </a:p>
                  </a:txBody>
                  <a:tcPr/>
                </a:tc>
                <a:tc>
                  <a:txBody>
                    <a:bodyPr/>
                    <a:lstStyle/>
                    <a:p>
                      <a:r>
                        <a:rPr lang="es-ES" sz="1200" kern="1200" baseline="0" noProof="0" dirty="0" smtClean="0">
                          <a:solidFill>
                            <a:schemeClr val="dk1"/>
                          </a:solidFill>
                          <a:latin typeface="+mn-lt"/>
                          <a:ea typeface="+mn-ea"/>
                          <a:cs typeface="+mn-cs"/>
                        </a:rPr>
                        <a:t>-Al alumnado que acredite que trabaja como docente durante el  </a:t>
                      </a:r>
                      <a:r>
                        <a:rPr lang="es-ES" sz="1200" kern="1200" baseline="0" noProof="0" dirty="0" err="1" smtClean="0">
                          <a:solidFill>
                            <a:schemeClr val="dk1"/>
                          </a:solidFill>
                          <a:latin typeface="+mn-lt"/>
                          <a:ea typeface="+mn-ea"/>
                          <a:cs typeface="+mn-cs"/>
                        </a:rPr>
                        <a:t>Practicum</a:t>
                      </a:r>
                      <a:r>
                        <a:rPr lang="es-ES" sz="1200" kern="1200" baseline="0" noProof="0" dirty="0" smtClean="0">
                          <a:solidFill>
                            <a:schemeClr val="dk1"/>
                          </a:solidFill>
                          <a:latin typeface="+mn-lt"/>
                          <a:ea typeface="+mn-ea"/>
                          <a:cs typeface="+mn-cs"/>
                        </a:rPr>
                        <a:t>, a jornada completa,  en el grado en que esté matriculado. -El alumnado del </a:t>
                      </a:r>
                      <a:r>
                        <a:rPr lang="es-ES" sz="1200" kern="1200" baseline="0" noProof="0" dirty="0" err="1" smtClean="0">
                          <a:solidFill>
                            <a:schemeClr val="dk1"/>
                          </a:solidFill>
                          <a:latin typeface="+mn-lt"/>
                          <a:ea typeface="+mn-ea"/>
                          <a:cs typeface="+mn-cs"/>
                        </a:rPr>
                        <a:t>minor</a:t>
                      </a:r>
                      <a:r>
                        <a:rPr lang="es-ES" sz="1200" kern="1200" baseline="0" noProof="0" dirty="0" smtClean="0">
                          <a:solidFill>
                            <a:schemeClr val="dk1"/>
                          </a:solidFill>
                          <a:latin typeface="+mn-lt"/>
                          <a:ea typeface="+mn-ea"/>
                          <a:cs typeface="+mn-cs"/>
                        </a:rPr>
                        <a:t> de Educación Física deberá acreditarlo en dicha especialidad. </a:t>
                      </a:r>
                      <a:endParaRPr lang="es-ES" sz="1200" noProof="0" dirty="0"/>
                    </a:p>
                  </a:txBody>
                  <a:tcPr/>
                </a:tc>
                <a:tc>
                  <a:txBody>
                    <a:bodyPr/>
                    <a:lstStyle/>
                    <a:p>
                      <a:pPr>
                        <a:buFontTx/>
                        <a:buChar char="-"/>
                      </a:pPr>
                      <a:r>
                        <a:rPr lang="es-ES" sz="1200" kern="1200" baseline="0" noProof="0" dirty="0" smtClean="0">
                          <a:solidFill>
                            <a:schemeClr val="dk1"/>
                          </a:solidFill>
                          <a:latin typeface="+mn-lt"/>
                          <a:ea typeface="+mn-ea"/>
                          <a:cs typeface="+mn-cs"/>
                        </a:rPr>
                        <a:t>Al alumnado matriculado en el </a:t>
                      </a:r>
                      <a:r>
                        <a:rPr lang="es-ES" sz="1200" kern="1200" baseline="0" noProof="0" dirty="0" err="1" smtClean="0">
                          <a:solidFill>
                            <a:schemeClr val="dk1"/>
                          </a:solidFill>
                          <a:latin typeface="+mn-lt"/>
                          <a:ea typeface="+mn-ea"/>
                          <a:cs typeface="+mn-cs"/>
                        </a:rPr>
                        <a:t>minor</a:t>
                      </a:r>
                      <a:r>
                        <a:rPr lang="es-ES" sz="1200" kern="1200" baseline="0" noProof="0" dirty="0" smtClean="0">
                          <a:solidFill>
                            <a:schemeClr val="dk1"/>
                          </a:solidFill>
                          <a:latin typeface="+mn-lt"/>
                          <a:ea typeface="+mn-ea"/>
                          <a:cs typeface="+mn-cs"/>
                        </a:rPr>
                        <a:t> de Educación Física que sea graduado en Ciencias de la Actividad Física y del Deporte. </a:t>
                      </a:r>
                    </a:p>
                    <a:p>
                      <a:pPr>
                        <a:buFontTx/>
                        <a:buChar char="-"/>
                      </a:pPr>
                      <a:r>
                        <a:rPr lang="es-ES" sz="1200" kern="1200" baseline="0" noProof="0" dirty="0" smtClean="0">
                          <a:solidFill>
                            <a:schemeClr val="dk1"/>
                          </a:solidFill>
                          <a:latin typeface="+mn-lt"/>
                          <a:ea typeface="+mn-ea"/>
                          <a:cs typeface="+mn-cs"/>
                        </a:rPr>
                        <a:t>Si está en posesión de la Diplomatura de Magisterio en la especialidad del grado en que se halla matriculado/a. </a:t>
                      </a:r>
                      <a:endParaRPr lang="es-ES" sz="1200" kern="1200" baseline="0" dirty="0" smtClean="0">
                        <a:solidFill>
                          <a:schemeClr val="dk1"/>
                        </a:solidFill>
                        <a:latin typeface="+mn-lt"/>
                        <a:ea typeface="+mn-ea"/>
                        <a:cs typeface="+mn-cs"/>
                      </a:endParaRPr>
                    </a:p>
                  </a:txBody>
                  <a:tcPr/>
                </a:tc>
                <a:extLst>
                  <a:ext uri="{0D108BD9-81ED-4DB2-BD59-A6C34878D82A}">
                    <a16:rowId xmlns:a16="http://schemas.microsoft.com/office/drawing/2014/main" val="10003"/>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38100">
            <a:solidFill>
              <a:schemeClr val="accent1"/>
            </a:solidFill>
          </a:ln>
        </p:spPr>
        <p:txBody>
          <a:bodyPr>
            <a:normAutofit/>
          </a:bodyPr>
          <a:lstStyle/>
          <a:p>
            <a:r>
              <a:rPr lang="es-ES" sz="3200" b="1" dirty="0" smtClean="0"/>
              <a:t>PROCEDIMIENTO</a:t>
            </a:r>
            <a:endParaRPr lang="es-ES" sz="3200" dirty="0"/>
          </a:p>
        </p:txBody>
      </p:sp>
      <p:sp>
        <p:nvSpPr>
          <p:cNvPr id="3" name="2 Marcador de contenido"/>
          <p:cNvSpPr>
            <a:spLocks noGrp="1"/>
          </p:cNvSpPr>
          <p:nvPr>
            <p:ph idx="1"/>
          </p:nvPr>
        </p:nvSpPr>
        <p:spPr>
          <a:xfrm>
            <a:off x="457200" y="1600200"/>
            <a:ext cx="8229600" cy="4637112"/>
          </a:xfrm>
        </p:spPr>
        <p:txBody>
          <a:bodyPr>
            <a:noAutofit/>
          </a:bodyPr>
          <a:lstStyle/>
          <a:p>
            <a:r>
              <a:rPr lang="es-ES" sz="1600" b="1" dirty="0" err="1" smtClean="0"/>
              <a:t>Practicum</a:t>
            </a:r>
            <a:r>
              <a:rPr lang="es-ES" sz="1600" b="1" dirty="0" smtClean="0"/>
              <a:t> I y II:</a:t>
            </a:r>
          </a:p>
          <a:p>
            <a:pPr lvl="1"/>
            <a:r>
              <a:rPr lang="es-ES" sz="1400" dirty="0" smtClean="0"/>
              <a:t>El punto de partida será la OFERTA DE PLAZAS ESCOLARES propuesta por el Dpto. de Educación del Gobierno Vasco, para todas las universidades que operan en su ámbito competencial, así como para el alumnado de otras universidades residente en la Comunidad Autónoma del País Vasco.</a:t>
            </a:r>
          </a:p>
          <a:p>
            <a:pPr lvl="1"/>
            <a:r>
              <a:rPr lang="es-ES" sz="1400" dirty="0" smtClean="0"/>
              <a:t>Se realizarán en el Territorio Histórico de Álava. </a:t>
            </a:r>
          </a:p>
          <a:p>
            <a:pPr lvl="1"/>
            <a:r>
              <a:rPr lang="es-ES" sz="1400" dirty="0" smtClean="0"/>
              <a:t>El Vicedecanato de </a:t>
            </a:r>
            <a:r>
              <a:rPr lang="es-ES" sz="1400" dirty="0" err="1" smtClean="0"/>
              <a:t>Prácticum</a:t>
            </a:r>
            <a:r>
              <a:rPr lang="es-ES" sz="1400" dirty="0" smtClean="0"/>
              <a:t> de la Facultad de Educación y Deporte mediará con los centros escolares elegidos por el alumnado, sin poder garantizar nunca que se cumplan sus deseos.</a:t>
            </a:r>
          </a:p>
          <a:p>
            <a:pPr lvl="1"/>
            <a:r>
              <a:rPr lang="es-ES" sz="1400" dirty="0" smtClean="0"/>
              <a:t>La adjudicación es inalterable. </a:t>
            </a:r>
          </a:p>
          <a:p>
            <a:r>
              <a:rPr lang="es-ES" sz="1600" b="1" dirty="0" err="1" smtClean="0"/>
              <a:t>Practicum</a:t>
            </a:r>
            <a:r>
              <a:rPr lang="es-ES" sz="1600" b="1" dirty="0" smtClean="0"/>
              <a:t> III:</a:t>
            </a:r>
          </a:p>
          <a:p>
            <a:pPr lvl="1"/>
            <a:r>
              <a:rPr lang="es-ES" sz="1400" dirty="0"/>
              <a:t>El punto de partida será la OFERTA DE PLAZAS ESCOLARES propuesta por el Dpto. de Educación del Gobierno Vasco.</a:t>
            </a:r>
          </a:p>
          <a:p>
            <a:pPr lvl="1"/>
            <a:r>
              <a:rPr lang="es-ES" sz="1400" dirty="0" smtClean="0"/>
              <a:t>El modo de acceso a una plaza será el AUTOPRACTICUM.</a:t>
            </a:r>
          </a:p>
          <a:p>
            <a:pPr lvl="1"/>
            <a:r>
              <a:rPr lang="es-ES" sz="1400" dirty="0" smtClean="0"/>
              <a:t>El alumnado lo llevará  a cabo tras haber decidido qué </a:t>
            </a:r>
            <a:r>
              <a:rPr lang="es-ES" sz="1400" dirty="0" err="1" smtClean="0"/>
              <a:t>minor</a:t>
            </a:r>
            <a:r>
              <a:rPr lang="es-ES" sz="1400" dirty="0" smtClean="0"/>
              <a:t> cursar.</a:t>
            </a:r>
          </a:p>
          <a:p>
            <a:pPr lvl="1"/>
            <a:r>
              <a:rPr lang="es-ES" sz="1400" dirty="0" smtClean="0"/>
              <a:t>El alumnado lo concretará directamente con la escuela de su elección, asegurándose de que se cursarán las prácticas de acuerdo a la especialidad o al </a:t>
            </a:r>
            <a:r>
              <a:rPr lang="es-ES" sz="1400" dirty="0" err="1" smtClean="0"/>
              <a:t>minor</a:t>
            </a:r>
            <a:r>
              <a:rPr lang="es-ES" sz="1400" dirty="0" smtClean="0"/>
              <a:t> de Educación Física elegidos.</a:t>
            </a:r>
          </a:p>
          <a:p>
            <a:pPr lvl="2"/>
            <a:r>
              <a:rPr lang="es-ES" sz="1200" dirty="0" smtClean="0"/>
              <a:t>Deberá dirigirse a la escuela con el impreso de AUTOPRACTICUM, para que lo cumplimenten, lo firmen y sellen.</a:t>
            </a:r>
          </a:p>
          <a:p>
            <a:pPr lvl="2"/>
            <a:r>
              <a:rPr lang="es-ES" sz="1200" dirty="0" smtClean="0"/>
              <a:t>Cumplimentar en la aplicación GAUR , en el apartado “Prácticas Obligatorias” el AUTOPRACTICUM.</a:t>
            </a:r>
          </a:p>
          <a:p>
            <a:pPr lvl="2"/>
            <a:r>
              <a:rPr lang="es-ES" sz="1200" dirty="0" smtClean="0"/>
              <a:t>Deberá entregar el documento de </a:t>
            </a:r>
            <a:r>
              <a:rPr lang="es-ES" sz="1200" i="1" dirty="0" smtClean="0"/>
              <a:t>AUTOPRACTICUM, en el despacho de </a:t>
            </a:r>
            <a:r>
              <a:rPr lang="es-ES" sz="1200" i="1" dirty="0" err="1" smtClean="0"/>
              <a:t>Practicum</a:t>
            </a:r>
            <a:r>
              <a:rPr lang="es-ES" sz="1200" i="1" dirty="0" smtClean="0"/>
              <a:t>, en el plazo establecido</a:t>
            </a:r>
            <a:r>
              <a:rPr lang="es-ES" sz="1200" dirty="0" smtClean="0"/>
              <a:t>.</a:t>
            </a:r>
          </a:p>
          <a:p>
            <a:r>
              <a:rPr lang="es-ES" sz="1600" b="1" smtClean="0"/>
              <a:t>Imprescindible </a:t>
            </a:r>
            <a:r>
              <a:rPr lang="es-ES" sz="1600" b="1" dirty="0" smtClean="0"/>
              <a:t>presentar el Certificado de Delitos de Naturaleza Sexual</a:t>
            </a:r>
          </a:p>
          <a:p>
            <a:pPr lvl="1"/>
            <a:r>
              <a:rPr lang="es-ES" sz="1400" dirty="0" smtClean="0"/>
              <a:t>Personalmente o autorizando su solicitud a la Universidad en el proceso de matrícula.</a:t>
            </a:r>
            <a:endParaRPr lang="es-ES" sz="16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78098"/>
          </a:xfrm>
          <a:ln w="38100">
            <a:solidFill>
              <a:schemeClr val="accent1"/>
            </a:solidFill>
          </a:ln>
        </p:spPr>
        <p:txBody>
          <a:bodyPr>
            <a:normAutofit/>
          </a:bodyPr>
          <a:lstStyle/>
          <a:p>
            <a:r>
              <a:rPr lang="es-ES" sz="3200" b="1" smtClean="0"/>
              <a:t>CRONOGRAMA </a:t>
            </a:r>
            <a:r>
              <a:rPr lang="es-ES" sz="3200" b="1" dirty="0" smtClean="0"/>
              <a:t>(provisional)</a:t>
            </a:r>
            <a:endParaRPr lang="es-ES" sz="3200" dirty="0"/>
          </a:p>
        </p:txBody>
      </p:sp>
      <p:graphicFrame>
        <p:nvGraphicFramePr>
          <p:cNvPr id="3" name="Tabla 2"/>
          <p:cNvGraphicFramePr>
            <a:graphicFrameLocks noGrp="1"/>
          </p:cNvGraphicFramePr>
          <p:nvPr>
            <p:extLst>
              <p:ext uri="{D42A27DB-BD31-4B8C-83A1-F6EECF244321}">
                <p14:modId xmlns:p14="http://schemas.microsoft.com/office/powerpoint/2010/main" val="3080179457"/>
              </p:ext>
            </p:extLst>
          </p:nvPr>
        </p:nvGraphicFramePr>
        <p:xfrm>
          <a:off x="726935" y="1600201"/>
          <a:ext cx="7690130" cy="4525961"/>
        </p:xfrm>
        <a:graphic>
          <a:graphicData uri="http://schemas.openxmlformats.org/drawingml/2006/table">
            <a:tbl>
              <a:tblPr firstRow="1" firstCol="1" bandRow="1">
                <a:tableStyleId>{5C22544A-7EE6-4342-B048-85BDC9FD1C3A}</a:tableStyleId>
              </a:tblPr>
              <a:tblGrid>
                <a:gridCol w="1538026">
                  <a:extLst>
                    <a:ext uri="{9D8B030D-6E8A-4147-A177-3AD203B41FA5}">
                      <a16:colId xmlns:a16="http://schemas.microsoft.com/office/drawing/2014/main" val="134070765"/>
                    </a:ext>
                  </a:extLst>
                </a:gridCol>
                <a:gridCol w="1538026">
                  <a:extLst>
                    <a:ext uri="{9D8B030D-6E8A-4147-A177-3AD203B41FA5}">
                      <a16:colId xmlns:a16="http://schemas.microsoft.com/office/drawing/2014/main" val="3968929496"/>
                    </a:ext>
                  </a:extLst>
                </a:gridCol>
                <a:gridCol w="1538026">
                  <a:extLst>
                    <a:ext uri="{9D8B030D-6E8A-4147-A177-3AD203B41FA5}">
                      <a16:colId xmlns:a16="http://schemas.microsoft.com/office/drawing/2014/main" val="4156355992"/>
                    </a:ext>
                  </a:extLst>
                </a:gridCol>
                <a:gridCol w="1538026">
                  <a:extLst>
                    <a:ext uri="{9D8B030D-6E8A-4147-A177-3AD203B41FA5}">
                      <a16:colId xmlns:a16="http://schemas.microsoft.com/office/drawing/2014/main" val="3036160400"/>
                    </a:ext>
                  </a:extLst>
                </a:gridCol>
                <a:gridCol w="1538026">
                  <a:extLst>
                    <a:ext uri="{9D8B030D-6E8A-4147-A177-3AD203B41FA5}">
                      <a16:colId xmlns:a16="http://schemas.microsoft.com/office/drawing/2014/main" val="3920246359"/>
                    </a:ext>
                  </a:extLst>
                </a:gridCol>
              </a:tblGrid>
              <a:tr h="167629">
                <a:tc>
                  <a:txBody>
                    <a:bodyPr/>
                    <a:lstStyle/>
                    <a:p>
                      <a:pPr>
                        <a:lnSpc>
                          <a:spcPct val="107000"/>
                        </a:lnSpc>
                        <a:spcAft>
                          <a:spcPts val="0"/>
                        </a:spcAft>
                      </a:pPr>
                      <a:r>
                        <a:rPr lang="es-ES" sz="1000">
                          <a:effectLst/>
                        </a:rPr>
                        <a:t> </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gn="ctr">
                        <a:lnSpc>
                          <a:spcPct val="107000"/>
                        </a:lnSpc>
                        <a:spcAft>
                          <a:spcPts val="0"/>
                        </a:spcAft>
                      </a:pPr>
                      <a:r>
                        <a:rPr lang="es-ES" sz="1000">
                          <a:effectLst/>
                        </a:rPr>
                        <a:t>PRACTICUM I</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gn="ctr">
                        <a:lnSpc>
                          <a:spcPct val="107000"/>
                        </a:lnSpc>
                        <a:spcAft>
                          <a:spcPts val="0"/>
                        </a:spcAft>
                      </a:pPr>
                      <a:r>
                        <a:rPr lang="es-ES" sz="1000">
                          <a:effectLst/>
                        </a:rPr>
                        <a:t>PRACTICUM II</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gn="ctr">
                        <a:lnSpc>
                          <a:spcPct val="107000"/>
                        </a:lnSpc>
                        <a:spcAft>
                          <a:spcPts val="0"/>
                        </a:spcAft>
                      </a:pPr>
                      <a:r>
                        <a:rPr lang="es-ES" sz="1000">
                          <a:effectLst/>
                        </a:rPr>
                        <a:t>PRACTICUM III</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gn="ctr">
                        <a:lnSpc>
                          <a:spcPct val="107000"/>
                        </a:lnSpc>
                        <a:spcAft>
                          <a:spcPts val="0"/>
                        </a:spcAft>
                      </a:pPr>
                      <a:r>
                        <a:rPr lang="es-ES" sz="1000">
                          <a:effectLst/>
                        </a:rPr>
                        <a:t>NON - ZER</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extLst>
                  <a:ext uri="{0D108BD9-81ED-4DB2-BD59-A6C34878D82A}">
                    <a16:rowId xmlns:a16="http://schemas.microsoft.com/office/drawing/2014/main" val="641119206"/>
                  </a:ext>
                </a:extLst>
              </a:tr>
              <a:tr h="335256">
                <a:tc>
                  <a:txBody>
                    <a:bodyPr/>
                    <a:lstStyle/>
                    <a:p>
                      <a:pPr>
                        <a:lnSpc>
                          <a:spcPct val="107000"/>
                        </a:lnSpc>
                        <a:spcAft>
                          <a:spcPts val="0"/>
                        </a:spcAft>
                      </a:pPr>
                      <a:r>
                        <a:rPr lang="es-ES" sz="1000">
                          <a:effectLst/>
                        </a:rPr>
                        <a:t>Publicación de la oferta de plazas del Gobierno Vasco</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b="1" dirty="0">
                          <a:effectLst/>
                        </a:rPr>
                        <a:t>14 de mayo</a:t>
                      </a:r>
                      <a:endParaRPr lang="eu-E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b="1" dirty="0">
                          <a:effectLst/>
                        </a:rPr>
                        <a:t>7 de mayo</a:t>
                      </a:r>
                      <a:endParaRPr lang="eu-E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b="1" dirty="0">
                          <a:effectLst/>
                        </a:rPr>
                        <a:t>16 de abril</a:t>
                      </a:r>
                      <a:endParaRPr lang="eu-E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a:effectLst/>
                        </a:rPr>
                        <a:t>En la web de la facultad, sección de Practicum</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extLst>
                  <a:ext uri="{0D108BD9-81ED-4DB2-BD59-A6C34878D82A}">
                    <a16:rowId xmlns:a16="http://schemas.microsoft.com/office/drawing/2014/main" val="1477210949"/>
                  </a:ext>
                </a:extLst>
              </a:tr>
              <a:tr h="167629">
                <a:tc>
                  <a:txBody>
                    <a:bodyPr/>
                    <a:lstStyle/>
                    <a:p>
                      <a:pPr>
                        <a:lnSpc>
                          <a:spcPct val="107000"/>
                        </a:lnSpc>
                        <a:spcAft>
                          <a:spcPts val="0"/>
                        </a:spcAft>
                      </a:pPr>
                      <a:r>
                        <a:rPr lang="es-ES" sz="1000">
                          <a:effectLst/>
                        </a:rPr>
                        <a:t>Elección de escuela </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a:effectLst/>
                        </a:rPr>
                        <a:t> </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a:effectLst/>
                        </a:rPr>
                        <a:t> </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a:effectLst/>
                        </a:rPr>
                        <a:t> </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a:effectLst/>
                        </a:rPr>
                        <a:t>Despacho  de Practicum</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extLst>
                  <a:ext uri="{0D108BD9-81ED-4DB2-BD59-A6C34878D82A}">
                    <a16:rowId xmlns:a16="http://schemas.microsoft.com/office/drawing/2014/main" val="1159743953"/>
                  </a:ext>
                </a:extLst>
              </a:tr>
              <a:tr h="335256">
                <a:tc>
                  <a:txBody>
                    <a:bodyPr/>
                    <a:lstStyle/>
                    <a:p>
                      <a:pPr>
                        <a:lnSpc>
                          <a:spcPct val="107000"/>
                        </a:lnSpc>
                        <a:spcAft>
                          <a:spcPts val="0"/>
                        </a:spcAft>
                      </a:pPr>
                      <a:r>
                        <a:rPr lang="es-ES" sz="1000">
                          <a:effectLst/>
                        </a:rPr>
                        <a:t>AUTOPRACTICUM</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a:effectLst/>
                        </a:rPr>
                        <a:t>No procede</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a:effectLst/>
                        </a:rPr>
                        <a:t>No procede</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b="1" dirty="0">
                          <a:effectLst/>
                        </a:rPr>
                        <a:t>Antes del 31 de mayo</a:t>
                      </a:r>
                      <a:endParaRPr lang="eu-E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a:effectLst/>
                        </a:rPr>
                        <a:t>En GAUR y despacho de Practicum </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extLst>
                  <a:ext uri="{0D108BD9-81ED-4DB2-BD59-A6C34878D82A}">
                    <a16:rowId xmlns:a16="http://schemas.microsoft.com/office/drawing/2014/main" val="1180698143"/>
                  </a:ext>
                </a:extLst>
              </a:tr>
              <a:tr h="670513">
                <a:tc>
                  <a:txBody>
                    <a:bodyPr/>
                    <a:lstStyle/>
                    <a:p>
                      <a:pPr>
                        <a:lnSpc>
                          <a:spcPct val="107000"/>
                        </a:lnSpc>
                        <a:spcAft>
                          <a:spcPts val="0"/>
                        </a:spcAft>
                      </a:pPr>
                      <a:r>
                        <a:rPr lang="es-ES" sz="1000">
                          <a:effectLst/>
                        </a:rPr>
                        <a:t>Solicitud de cambios y convalidaciones</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gridSpan="3">
                  <a:txBody>
                    <a:bodyPr/>
                    <a:lstStyle/>
                    <a:p>
                      <a:pPr>
                        <a:lnSpc>
                          <a:spcPct val="107000"/>
                        </a:lnSpc>
                        <a:spcAft>
                          <a:spcPts val="0"/>
                        </a:spcAft>
                      </a:pPr>
                      <a:r>
                        <a:rPr lang="es-ES" sz="1000" b="1" dirty="0">
                          <a:effectLst/>
                        </a:rPr>
                        <a:t>Del 1 al 18 de </a:t>
                      </a:r>
                      <a:r>
                        <a:rPr lang="es-ES" sz="1000" b="1" dirty="0" err="1">
                          <a:effectLst/>
                        </a:rPr>
                        <a:t>de</a:t>
                      </a:r>
                      <a:r>
                        <a:rPr lang="es-ES" sz="1000" b="1" dirty="0">
                          <a:effectLst/>
                        </a:rPr>
                        <a:t> septiembre</a:t>
                      </a:r>
                      <a:endParaRPr lang="eu-E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hMerge="1">
                  <a:txBody>
                    <a:bodyPr/>
                    <a:lstStyle/>
                    <a:p>
                      <a:endParaRPr lang="eu-ES"/>
                    </a:p>
                  </a:txBody>
                  <a:tcPr/>
                </a:tc>
                <a:tc hMerge="1">
                  <a:txBody>
                    <a:bodyPr/>
                    <a:lstStyle/>
                    <a:p>
                      <a:endParaRPr lang="eu-ES"/>
                    </a:p>
                  </a:txBody>
                  <a:tcPr/>
                </a:tc>
                <a:tc>
                  <a:txBody>
                    <a:bodyPr/>
                    <a:lstStyle/>
                    <a:p>
                      <a:pPr>
                        <a:lnSpc>
                          <a:spcPct val="107000"/>
                        </a:lnSpc>
                        <a:spcAft>
                          <a:spcPts val="0"/>
                        </a:spcAft>
                      </a:pPr>
                      <a:r>
                        <a:rPr lang="es-ES" sz="1000">
                          <a:effectLst/>
                        </a:rPr>
                        <a:t>En la aplicación preparada al efecto en la web de la Facultad, sección de Practicum de Educación</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extLst>
                  <a:ext uri="{0D108BD9-81ED-4DB2-BD59-A6C34878D82A}">
                    <a16:rowId xmlns:a16="http://schemas.microsoft.com/office/drawing/2014/main" val="812484543"/>
                  </a:ext>
                </a:extLst>
              </a:tr>
              <a:tr h="335256">
                <a:tc>
                  <a:txBody>
                    <a:bodyPr/>
                    <a:lstStyle/>
                    <a:p>
                      <a:pPr>
                        <a:lnSpc>
                          <a:spcPct val="107000"/>
                        </a:lnSpc>
                        <a:spcAft>
                          <a:spcPts val="0"/>
                        </a:spcAft>
                      </a:pPr>
                      <a:r>
                        <a:rPr lang="es-ES" sz="1000">
                          <a:effectLst/>
                        </a:rPr>
                        <a:t>Adjudicación de tutores / as</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b="1" dirty="0">
                          <a:effectLst/>
                        </a:rPr>
                        <a:t>Antes del 26 de septiembre</a:t>
                      </a:r>
                      <a:endParaRPr lang="eu-E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b="1">
                          <a:effectLst/>
                        </a:rPr>
                        <a:t>Antes del 23 de enero</a:t>
                      </a:r>
                      <a:endParaRPr lang="eu-ES" sz="1000" b="1">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b="1">
                          <a:effectLst/>
                        </a:rPr>
                        <a:t>Antes del 30 de octubre</a:t>
                      </a:r>
                      <a:endParaRPr lang="eu-ES" sz="1000" b="1">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a:effectLst/>
                        </a:rPr>
                        <a:t>En GAUR</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extLst>
                  <a:ext uri="{0D108BD9-81ED-4DB2-BD59-A6C34878D82A}">
                    <a16:rowId xmlns:a16="http://schemas.microsoft.com/office/drawing/2014/main" val="1369543349"/>
                  </a:ext>
                </a:extLst>
              </a:tr>
              <a:tr h="335256">
                <a:tc>
                  <a:txBody>
                    <a:bodyPr/>
                    <a:lstStyle/>
                    <a:p>
                      <a:pPr>
                        <a:lnSpc>
                          <a:spcPct val="107000"/>
                        </a:lnSpc>
                        <a:spcAft>
                          <a:spcPts val="0"/>
                        </a:spcAft>
                      </a:pPr>
                      <a:r>
                        <a:rPr lang="es-ES" sz="1000">
                          <a:effectLst/>
                        </a:rPr>
                        <a:t>Formación previa al inicio de las prácticas</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b="1" dirty="0">
                          <a:effectLst/>
                        </a:rPr>
                        <a:t>26 y 27 de septiembre</a:t>
                      </a:r>
                      <a:endParaRPr lang="eu-E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b="1" dirty="0">
                          <a:effectLst/>
                        </a:rPr>
                        <a:t>23 y 24 de enero</a:t>
                      </a:r>
                      <a:endParaRPr lang="eu-E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b="1" dirty="0">
                          <a:effectLst/>
                        </a:rPr>
                        <a:t>30 y 31 de octubre</a:t>
                      </a:r>
                      <a:endParaRPr lang="eu-E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a:effectLst/>
                        </a:rPr>
                        <a:t>En la facultad</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extLst>
                  <a:ext uri="{0D108BD9-81ED-4DB2-BD59-A6C34878D82A}">
                    <a16:rowId xmlns:a16="http://schemas.microsoft.com/office/drawing/2014/main" val="1634333054"/>
                  </a:ext>
                </a:extLst>
              </a:tr>
              <a:tr h="335256">
                <a:tc>
                  <a:txBody>
                    <a:bodyPr/>
                    <a:lstStyle/>
                    <a:p>
                      <a:pPr>
                        <a:lnSpc>
                          <a:spcPct val="107000"/>
                        </a:lnSpc>
                        <a:spcAft>
                          <a:spcPts val="0"/>
                        </a:spcAft>
                      </a:pPr>
                      <a:r>
                        <a:rPr lang="es-ES" sz="1000">
                          <a:effectLst/>
                        </a:rPr>
                        <a:t>Estancia en la escuela</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b="1">
                          <a:effectLst/>
                        </a:rPr>
                        <a:t>Del 30 de septiembre al 31 de octubre</a:t>
                      </a:r>
                      <a:endParaRPr lang="eu-ES" sz="1000" b="1">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b="1">
                          <a:effectLst/>
                        </a:rPr>
                        <a:t>Del 27 de enero al 13 de marzo</a:t>
                      </a:r>
                      <a:endParaRPr lang="eu-ES" sz="1000" b="1">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b="1" dirty="0">
                          <a:effectLst/>
                        </a:rPr>
                        <a:t>Del 4 de noviembre al 24 de enero</a:t>
                      </a:r>
                      <a:endParaRPr lang="eu-E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a:effectLst/>
                        </a:rPr>
                        <a:t>En la escuela de prácticas</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extLst>
                  <a:ext uri="{0D108BD9-81ED-4DB2-BD59-A6C34878D82A}">
                    <a16:rowId xmlns:a16="http://schemas.microsoft.com/office/drawing/2014/main" val="3411175482"/>
                  </a:ext>
                </a:extLst>
              </a:tr>
              <a:tr h="1173398">
                <a:tc>
                  <a:txBody>
                    <a:bodyPr/>
                    <a:lstStyle/>
                    <a:p>
                      <a:pPr>
                        <a:lnSpc>
                          <a:spcPct val="107000"/>
                        </a:lnSpc>
                        <a:spcAft>
                          <a:spcPts val="0"/>
                        </a:spcAft>
                      </a:pPr>
                      <a:r>
                        <a:rPr lang="es-ES" sz="1000">
                          <a:effectLst/>
                        </a:rPr>
                        <a:t>Seminarios de seguimiento</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b="1">
                          <a:effectLst/>
                        </a:rPr>
                        <a:t>9, 16 y 23 de octubre</a:t>
                      </a:r>
                      <a:endParaRPr lang="eu-ES" sz="1000" b="1">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b="0" dirty="0">
                          <a:effectLst/>
                        </a:rPr>
                        <a:t>Educación Infantil: </a:t>
                      </a:r>
                      <a:r>
                        <a:rPr lang="es-ES" sz="1000" b="1" dirty="0">
                          <a:effectLst/>
                        </a:rPr>
                        <a:t>12 y 26 de febrero; y 11 de marzo</a:t>
                      </a:r>
                      <a:r>
                        <a:rPr lang="es-ES" sz="1000" b="1" dirty="0" smtClean="0">
                          <a:effectLst/>
                        </a:rPr>
                        <a:t>.</a:t>
                      </a:r>
                    </a:p>
                    <a:p>
                      <a:pPr>
                        <a:lnSpc>
                          <a:spcPct val="107000"/>
                        </a:lnSpc>
                        <a:spcAft>
                          <a:spcPts val="0"/>
                        </a:spcAft>
                      </a:pPr>
                      <a:endParaRPr lang="eu-ES" sz="1000" b="1" dirty="0">
                        <a:effectLst/>
                      </a:endParaRPr>
                    </a:p>
                    <a:p>
                      <a:pPr>
                        <a:lnSpc>
                          <a:spcPct val="107000"/>
                        </a:lnSpc>
                        <a:spcAft>
                          <a:spcPts val="0"/>
                        </a:spcAft>
                      </a:pPr>
                      <a:r>
                        <a:rPr lang="es-ES" sz="1000" b="0" dirty="0">
                          <a:effectLst/>
                        </a:rPr>
                        <a:t>Educación Primaria: </a:t>
                      </a:r>
                      <a:r>
                        <a:rPr lang="es-ES" sz="1000" b="1" dirty="0">
                          <a:effectLst/>
                        </a:rPr>
                        <a:t>5 y19 de febrero; y 4 de marzo.</a:t>
                      </a:r>
                      <a:endParaRPr lang="eu-E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b="0" dirty="0">
                          <a:effectLst/>
                        </a:rPr>
                        <a:t>Educación Infantil: </a:t>
                      </a:r>
                      <a:r>
                        <a:rPr lang="es-ES" sz="1000" b="1" dirty="0">
                          <a:effectLst/>
                        </a:rPr>
                        <a:t>20 de noviembre, 11 de diciembre; y 8 y 22 de enero.</a:t>
                      </a:r>
                      <a:endParaRPr lang="eu-ES" sz="1000" b="1" dirty="0">
                        <a:effectLst/>
                      </a:endParaRPr>
                    </a:p>
                    <a:p>
                      <a:pPr>
                        <a:lnSpc>
                          <a:spcPct val="107000"/>
                        </a:lnSpc>
                        <a:spcAft>
                          <a:spcPts val="0"/>
                        </a:spcAft>
                      </a:pPr>
                      <a:r>
                        <a:rPr lang="es-ES" sz="1000" b="0" dirty="0">
                          <a:effectLst/>
                        </a:rPr>
                        <a:t>Educación Primaria: </a:t>
                      </a:r>
                      <a:r>
                        <a:rPr lang="es-ES" sz="1000" b="1" dirty="0">
                          <a:effectLst/>
                        </a:rPr>
                        <a:t>13 y 27 de noviembre; 18 de diciembre; y 15 de enero.</a:t>
                      </a:r>
                      <a:endParaRPr lang="eu-E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a:effectLst/>
                        </a:rPr>
                        <a:t>En la facultad</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extLst>
                  <a:ext uri="{0D108BD9-81ED-4DB2-BD59-A6C34878D82A}">
                    <a16:rowId xmlns:a16="http://schemas.microsoft.com/office/drawing/2014/main" val="1388492384"/>
                  </a:ext>
                </a:extLst>
              </a:tr>
              <a:tr h="335256">
                <a:tc>
                  <a:txBody>
                    <a:bodyPr/>
                    <a:lstStyle/>
                    <a:p>
                      <a:pPr>
                        <a:lnSpc>
                          <a:spcPct val="107000"/>
                        </a:lnSpc>
                        <a:spcAft>
                          <a:spcPts val="0"/>
                        </a:spcAft>
                      </a:pPr>
                      <a:r>
                        <a:rPr lang="es-ES" sz="1000">
                          <a:effectLst/>
                        </a:rPr>
                        <a:t>Presentación de la memoria</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b="1">
                          <a:effectLst/>
                        </a:rPr>
                        <a:t>9 de enero / 12 de marzo</a:t>
                      </a:r>
                      <a:endParaRPr lang="eu-ES" sz="1000" b="1">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b="1">
                          <a:effectLst/>
                        </a:rPr>
                        <a:t>23 de abril / 4 de junio </a:t>
                      </a:r>
                      <a:endParaRPr lang="eu-ES" sz="1000" b="1">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b="1" dirty="0">
                          <a:effectLst/>
                        </a:rPr>
                        <a:t>5 de marzo / 7 de mayo</a:t>
                      </a:r>
                      <a:endParaRPr lang="eu-E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a:effectLst/>
                        </a:rPr>
                        <a:t>En secretaría </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extLst>
                  <a:ext uri="{0D108BD9-81ED-4DB2-BD59-A6C34878D82A}">
                    <a16:rowId xmlns:a16="http://schemas.microsoft.com/office/drawing/2014/main" val="4236356727"/>
                  </a:ext>
                </a:extLst>
              </a:tr>
              <a:tr h="335256">
                <a:tc>
                  <a:txBody>
                    <a:bodyPr/>
                    <a:lstStyle/>
                    <a:p>
                      <a:pPr>
                        <a:lnSpc>
                          <a:spcPct val="107000"/>
                        </a:lnSpc>
                        <a:spcAft>
                          <a:spcPts val="0"/>
                        </a:spcAft>
                      </a:pPr>
                      <a:r>
                        <a:rPr lang="es-ES" sz="1000">
                          <a:effectLst/>
                        </a:rPr>
                        <a:t>Publicación de las calificaciones  </a:t>
                      </a:r>
                      <a:endParaRPr lang="eu-ES" sz="100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b="1">
                          <a:effectLst/>
                        </a:rPr>
                        <a:t>20 de febrero / 2 de abril</a:t>
                      </a:r>
                      <a:endParaRPr lang="eu-ES" sz="1000" b="1">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b="1">
                          <a:effectLst/>
                        </a:rPr>
                        <a:t>21 de mayo / 18 de junio</a:t>
                      </a:r>
                      <a:endParaRPr lang="eu-ES" sz="1000" b="1">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b="1" dirty="0">
                          <a:effectLst/>
                        </a:rPr>
                        <a:t>30 de abril / 28 de mayo</a:t>
                      </a:r>
                      <a:endParaRPr lang="eu-ES"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tc>
                  <a:txBody>
                    <a:bodyPr/>
                    <a:lstStyle/>
                    <a:p>
                      <a:pPr>
                        <a:lnSpc>
                          <a:spcPct val="107000"/>
                        </a:lnSpc>
                        <a:spcAft>
                          <a:spcPts val="0"/>
                        </a:spcAft>
                      </a:pPr>
                      <a:r>
                        <a:rPr lang="es-ES" sz="1000" dirty="0">
                          <a:effectLst/>
                        </a:rPr>
                        <a:t>En GAUR</a:t>
                      </a:r>
                      <a:endParaRPr lang="eu-E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64084" marR="64084" marT="0" marB="0"/>
                </a:tc>
                <a:extLst>
                  <a:ext uri="{0D108BD9-81ED-4DB2-BD59-A6C34878D82A}">
                    <a16:rowId xmlns:a16="http://schemas.microsoft.com/office/drawing/2014/main" val="1189352072"/>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ln w="38100">
            <a:solidFill>
              <a:schemeClr val="accent1"/>
            </a:solidFill>
          </a:ln>
        </p:spPr>
        <p:txBody>
          <a:bodyPr>
            <a:normAutofit/>
          </a:bodyPr>
          <a:lstStyle/>
          <a:p>
            <a:r>
              <a:rPr lang="es-ES" sz="3200" dirty="0" smtClean="0"/>
              <a:t>SOLICITUD DE CAMBIO, CASOS ESPECIALES</a:t>
            </a:r>
            <a:endParaRPr lang="es-ES" sz="3200" dirty="0"/>
          </a:p>
        </p:txBody>
      </p:sp>
      <p:sp>
        <p:nvSpPr>
          <p:cNvPr id="3" name="2 Marcador de contenido"/>
          <p:cNvSpPr>
            <a:spLocks noGrp="1"/>
          </p:cNvSpPr>
          <p:nvPr>
            <p:ph idx="1"/>
          </p:nvPr>
        </p:nvSpPr>
        <p:spPr/>
        <p:txBody>
          <a:bodyPr>
            <a:noAutofit/>
          </a:bodyPr>
          <a:lstStyle/>
          <a:p>
            <a:endParaRPr lang="es-ES" sz="1400" dirty="0" smtClean="0"/>
          </a:p>
          <a:p>
            <a:r>
              <a:rPr lang="es-ES" sz="1400" dirty="0" smtClean="0"/>
              <a:t>El </a:t>
            </a:r>
            <a:r>
              <a:rPr lang="es-ES" sz="1400" dirty="0" err="1" smtClean="0"/>
              <a:t>Practicum</a:t>
            </a:r>
            <a:r>
              <a:rPr lang="es-ES" sz="1400" dirty="0" smtClean="0"/>
              <a:t> es una asignatura troncal y, por lo tanto, deben respetarse estrictamente el calendario, horario y número de horas establecidos.</a:t>
            </a:r>
          </a:p>
          <a:p>
            <a:r>
              <a:rPr lang="es-ES" sz="1400" dirty="0" smtClean="0"/>
              <a:t>Cualquier estudiante que no pueda cursar su </a:t>
            </a:r>
            <a:r>
              <a:rPr lang="es-ES" sz="1400" dirty="0" err="1" smtClean="0"/>
              <a:t>Practicum</a:t>
            </a:r>
            <a:r>
              <a:rPr lang="es-ES" sz="1400" dirty="0" smtClean="0"/>
              <a:t> en el modo establecido, puede ser considerado/a como un “caso especial” cuando puede certificar que:</a:t>
            </a:r>
          </a:p>
          <a:p>
            <a:pPr marL="971550" lvl="1" indent="-514350">
              <a:buFont typeface="+mj-lt"/>
              <a:buAutoNum type="arabicPeriod"/>
            </a:pPr>
            <a:r>
              <a:rPr lang="es-ES" sz="1200" dirty="0" smtClean="0"/>
              <a:t>Debe compaginar sus estudios y el trabajo.</a:t>
            </a:r>
          </a:p>
          <a:p>
            <a:pPr marL="971550" lvl="1" indent="-514350">
              <a:buFont typeface="+mj-lt"/>
              <a:buAutoNum type="arabicPeriod"/>
            </a:pPr>
            <a:r>
              <a:rPr lang="es-ES" sz="1200" dirty="0" smtClean="0"/>
              <a:t>En el supuesto de parto, adopción o acogimiento y tiene a su cargo hijas o hijos menores de tres años.</a:t>
            </a:r>
          </a:p>
          <a:p>
            <a:pPr marL="971550" lvl="1" indent="-514350">
              <a:buFont typeface="+mj-lt"/>
              <a:buAutoNum type="arabicPeriod"/>
            </a:pPr>
            <a:r>
              <a:rPr lang="es-ES" sz="1200" dirty="0" smtClean="0"/>
              <a:t>Es persona cuidadora de familiar dependiente.</a:t>
            </a:r>
          </a:p>
          <a:p>
            <a:pPr marL="971550" lvl="1" indent="-514350">
              <a:buFont typeface="+mj-lt"/>
              <a:buAutoNum type="arabicPeriod"/>
            </a:pPr>
            <a:r>
              <a:rPr lang="es-ES" sz="1200" dirty="0" smtClean="0"/>
              <a:t>Es una víctima de violencia de género.</a:t>
            </a:r>
          </a:p>
          <a:p>
            <a:pPr marL="971550" lvl="1" indent="-514350">
              <a:buFont typeface="+mj-lt"/>
              <a:buAutoNum type="arabicPeriod"/>
            </a:pPr>
            <a:r>
              <a:rPr lang="es-ES" sz="1200" dirty="0" smtClean="0"/>
              <a:t>Es deportista, técnico o técnica, juez de Alto Nivel o deportistas de Alto Rendimiento de la UPV/EHU. </a:t>
            </a:r>
          </a:p>
          <a:p>
            <a:pPr marL="971550" lvl="1" indent="-514350">
              <a:buFont typeface="+mj-lt"/>
              <a:buAutoNum type="arabicPeriod"/>
            </a:pPr>
            <a:r>
              <a:rPr lang="es-ES" sz="1200" dirty="0" smtClean="0"/>
              <a:t>Participa en un programa de movilidad.</a:t>
            </a:r>
          </a:p>
          <a:p>
            <a:pPr marL="971550" lvl="1" indent="-514350">
              <a:buFont typeface="+mj-lt"/>
              <a:buAutoNum type="arabicPeriod"/>
            </a:pPr>
            <a:r>
              <a:rPr lang="es-ES" sz="1200" dirty="0" smtClean="0"/>
              <a:t>Participa en programas de Cooperación al Desarrollo. </a:t>
            </a:r>
          </a:p>
          <a:p>
            <a:pPr marL="971550" lvl="1" indent="-514350">
              <a:buFont typeface="+mj-lt"/>
              <a:buAutoNum type="arabicPeriod"/>
            </a:pPr>
            <a:r>
              <a:rPr lang="es-ES" sz="1200" dirty="0" smtClean="0"/>
              <a:t>Alumnado en otras circunstancias:</a:t>
            </a:r>
          </a:p>
          <a:p>
            <a:pPr marL="1371600" lvl="2" indent="-514350">
              <a:buFont typeface="+mj-lt"/>
              <a:buAutoNum type="alphaLcParenR"/>
            </a:pPr>
            <a:r>
              <a:rPr lang="es-ES" sz="1100" dirty="0" smtClean="0"/>
              <a:t>Enfermedad, accidente</a:t>
            </a:r>
          </a:p>
          <a:p>
            <a:pPr marL="1371600" lvl="2" indent="-514350">
              <a:buFont typeface="+mj-lt"/>
              <a:buAutoNum type="alphaLcParenR"/>
            </a:pPr>
            <a:r>
              <a:rPr lang="es-ES" sz="1100" dirty="0" smtClean="0"/>
              <a:t>Problemas administrativos</a:t>
            </a:r>
          </a:p>
          <a:p>
            <a:pPr marL="1371600" lvl="2" indent="-514350">
              <a:buFont typeface="+mj-lt"/>
              <a:buAutoNum type="alphaLcParenR"/>
            </a:pPr>
            <a:r>
              <a:rPr lang="es-ES" sz="1100" dirty="0" smtClean="0"/>
              <a:t>Imprevistos </a:t>
            </a:r>
          </a:p>
          <a:p>
            <a:endParaRPr lang="es-ES" sz="1400" dirty="0" smtClean="0"/>
          </a:p>
          <a:p>
            <a:r>
              <a:rPr lang="es-ES" sz="1400" dirty="0" smtClean="0"/>
              <a:t>Cualquier estudiante que se hallara en estas circunstancias, puede solicitar el cambio de calendario, horario y escuela. </a:t>
            </a:r>
          </a:p>
          <a:p>
            <a:r>
              <a:rPr lang="es-ES" sz="1400" dirty="0" smtClean="0"/>
              <a:t>La solicitud de cambio debe realizarse en el plazo y modo establecidos por la Facultad de Educación y Deporte, aportando toda la documentación acreditativa requerida.</a:t>
            </a:r>
            <a:endParaRPr lang="es-ES" sz="1400" dirty="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1238</TotalTime>
  <Words>1462</Words>
  <Application>Microsoft Office PowerPoint</Application>
  <PresentationFormat>Presentación en pantalla (4:3)</PresentationFormat>
  <Paragraphs>176</Paragraphs>
  <Slides>11</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11</vt:i4>
      </vt:variant>
    </vt:vector>
  </HeadingPairs>
  <TitlesOfParts>
    <vt:vector size="15" baseType="lpstr">
      <vt:lpstr>Arial</vt:lpstr>
      <vt:lpstr>Calibri</vt:lpstr>
      <vt:lpstr>Times New Roman</vt:lpstr>
      <vt:lpstr>Tema de Office</vt:lpstr>
      <vt:lpstr>PRACTICUM 2019-2020</vt:lpstr>
      <vt:lpstr>Calendario</vt:lpstr>
      <vt:lpstr>PRACTICUM I</vt:lpstr>
      <vt:lpstr>PRACTICUM II</vt:lpstr>
      <vt:lpstr>PRACTICUM III</vt:lpstr>
      <vt:lpstr>CONVALIDACIONES</vt:lpstr>
      <vt:lpstr>PROCEDIMIENTO</vt:lpstr>
      <vt:lpstr>CRONOGRAMA (provisional)</vt:lpstr>
      <vt:lpstr>SOLICITUD DE CAMBIO, CASOS ESPECIALES</vt:lpstr>
      <vt:lpstr>OTROS</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PRACTICUM 2019-20</dc:title>
  <dc:creator>ordenador4</dc:creator>
  <cp:lastModifiedBy>ANA ISABEL UGALDE</cp:lastModifiedBy>
  <cp:revision>139</cp:revision>
  <dcterms:created xsi:type="dcterms:W3CDTF">2019-03-30T05:53:17Z</dcterms:created>
  <dcterms:modified xsi:type="dcterms:W3CDTF">2019-05-03T09:21:25Z</dcterms:modified>
</cp:coreProperties>
</file>