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63" r:id="rId3"/>
    <p:sldId id="261" r:id="rId4"/>
    <p:sldId id="265" r:id="rId5"/>
    <p:sldId id="264" r:id="rId6"/>
    <p:sldId id="262" r:id="rId7"/>
    <p:sldId id="266" r:id="rId8"/>
    <p:sldId id="259"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nara SECO" initials="AS" lastIdx="15" clrIdx="0">
    <p:extLst>
      <p:ext uri="{19B8F6BF-5375-455C-9EA6-DF929625EA0E}">
        <p15:presenceInfo xmlns:p15="http://schemas.microsoft.com/office/powerpoint/2012/main" userId="S-1-5-21-1079752369-205939141-1321626874-2903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54" d="100"/>
          <a:sy n="54" d="100"/>
        </p:scale>
        <p:origin x="60" y="3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A5A0534B-1F51-4C20-99E7-2D58A288AF04}" type="datetimeFigureOut">
              <a:rPr lang="es-ES" smtClean="0"/>
              <a:t>15/12/2021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3210080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5A0534B-1F51-4C20-99E7-2D58A288AF04}" type="datetimeFigureOut">
              <a:rPr lang="es-ES" smtClean="0"/>
              <a:t>15/12/2021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3473872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5A0534B-1F51-4C20-99E7-2D58A288AF04}" type="datetimeFigureOut">
              <a:rPr lang="es-ES" smtClean="0"/>
              <a:t>15/12/2021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3394860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5A0534B-1F51-4C20-99E7-2D58A288AF04}" type="datetimeFigureOut">
              <a:rPr lang="es-ES" smtClean="0"/>
              <a:t>15/12/2021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4172929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A5A0534B-1F51-4C20-99E7-2D58A288AF04}" type="datetimeFigureOut">
              <a:rPr lang="es-ES" smtClean="0"/>
              <a:t>15/12/2021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109345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A5A0534B-1F51-4C20-99E7-2D58A288AF04}" type="datetimeFigureOut">
              <a:rPr lang="es-ES" smtClean="0"/>
              <a:t>15/12/2021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1404582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A5A0534B-1F51-4C20-99E7-2D58A288AF04}" type="datetimeFigureOut">
              <a:rPr lang="es-ES" smtClean="0"/>
              <a:t>15/12/2021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768219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A5A0534B-1F51-4C20-99E7-2D58A288AF04}" type="datetimeFigureOut">
              <a:rPr lang="es-ES" smtClean="0"/>
              <a:t>15/12/2021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294041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A0534B-1F51-4C20-99E7-2D58A288AF04}" type="datetimeFigureOut">
              <a:rPr lang="es-ES" smtClean="0"/>
              <a:t>15/12/2021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5596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5A0534B-1F51-4C20-99E7-2D58A288AF04}" type="datetimeFigureOut">
              <a:rPr lang="es-ES" smtClean="0"/>
              <a:t>15/12/2021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306809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5A0534B-1F51-4C20-99E7-2D58A288AF04}" type="datetimeFigureOut">
              <a:rPr lang="es-ES" smtClean="0"/>
              <a:t>15/12/2021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81D2B9F-81EA-4F7E-B358-7883D7E0EF13}" type="slidenum">
              <a:rPr lang="es-ES" smtClean="0"/>
              <a:t>‹Nº›</a:t>
            </a:fld>
            <a:endParaRPr lang="es-ES"/>
          </a:p>
        </p:txBody>
      </p:sp>
    </p:spTree>
    <p:extLst>
      <p:ext uri="{BB962C8B-B14F-4D97-AF65-F5344CB8AC3E}">
        <p14:creationId xmlns:p14="http://schemas.microsoft.com/office/powerpoint/2010/main" val="188161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A0534B-1F51-4C20-99E7-2D58A288AF04}" type="datetimeFigureOut">
              <a:rPr lang="es-ES" smtClean="0"/>
              <a:t>15/12/2021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1D2B9F-81EA-4F7E-B358-7883D7E0EF13}" type="slidenum">
              <a:rPr lang="es-ES" smtClean="0"/>
              <a:t>‹Nº›</a:t>
            </a:fld>
            <a:endParaRPr lang="es-ES"/>
          </a:p>
        </p:txBody>
      </p:sp>
    </p:spTree>
    <p:extLst>
      <p:ext uri="{BB962C8B-B14F-4D97-AF65-F5344CB8AC3E}">
        <p14:creationId xmlns:p14="http://schemas.microsoft.com/office/powerpoint/2010/main" val="2024589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boe.es/buscar/act.php?id=BOE-A-2003-8588"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boe.es/buscar/act.php?id=BOE-A-1997-11144" TargetMode="External"/><Relationship Id="rId2" Type="http://schemas.openxmlformats.org/officeDocument/2006/relationships/hyperlink" Target="https://www.boe.es/buscar/act.php?id=BOE-A-2004-1850"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boe.es/buscar/act.php?id=BOE-A-2004-1850"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iteco.gob.es/es/calidad-y-evaluacion-ambiental/temas/biotecnologia/organismos-modificados-geneticamente-omg-/notificaciones-y-autorizaciones/uso_confinado.aspx"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aitziber.elizondo@ehu.eus" TargetMode="External"/><Relationship Id="rId7" Type="http://schemas.openxmlformats.org/officeDocument/2006/relationships/hyperlink" Target="mailto:lf.callado@ehu.eus" TargetMode="External"/><Relationship Id="rId2" Type="http://schemas.openxmlformats.org/officeDocument/2006/relationships/hyperlink" Target="mailto:estibaliz.bengoetxea@ehu.eus" TargetMode="External"/><Relationship Id="rId1" Type="http://schemas.openxmlformats.org/officeDocument/2006/relationships/slideLayout" Target="../slideLayouts/slideLayout1.xml"/><Relationship Id="rId6" Type="http://schemas.openxmlformats.org/officeDocument/2006/relationships/hyperlink" Target="mailto:maike.adame@ehu.eus" TargetMode="External"/><Relationship Id="rId5" Type="http://schemas.openxmlformats.org/officeDocument/2006/relationships/hyperlink" Target="mailto:lourdes.dafonte@ehu.eus" TargetMode="External"/><Relationship Id="rId4" Type="http://schemas.openxmlformats.org/officeDocument/2006/relationships/hyperlink" Target="mailto:mariavictoria.canton@ehu.eus"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bioseguridad@ehu.eu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948927" y="1427766"/>
            <a:ext cx="8294146" cy="1953163"/>
          </a:xfrm>
          <a:prstGeom prst="rect">
            <a:avLst/>
          </a:prstGeom>
          <a:noFill/>
        </p:spPr>
        <p:txBody>
          <a:bodyPr wrap="square" rtlCol="0">
            <a:spAutoFit/>
          </a:bodyPr>
          <a:lstStyle/>
          <a:p>
            <a:pPr lvl="1" algn="ctr">
              <a:lnSpc>
                <a:spcPct val="150000"/>
              </a:lnSpc>
            </a:pPr>
            <a:r>
              <a:rPr lang="es-ES" sz="2800" dirty="0" smtClean="0">
                <a:latin typeface="EHUSans" panose="02000503050000020004" pitchFamily="50"/>
              </a:rPr>
              <a:t>PROCEDIMIENTO PARA LA NOTIFICACIÓN DE ACTIVIDADES DE UTILIZACIÓN CONFINADA DE OMG EN INSTALACIONES DE LA UPV/EHU</a:t>
            </a:r>
            <a:endParaRPr lang="es-ES" sz="2800" dirty="0">
              <a:latin typeface="EHUSans" panose="02000503050000020004" pitchFamily="50"/>
            </a:endParaRPr>
          </a:p>
        </p:txBody>
      </p:sp>
      <p:sp>
        <p:nvSpPr>
          <p:cNvPr id="6" name="CuadroTexto 5"/>
          <p:cNvSpPr txBox="1"/>
          <p:nvPr/>
        </p:nvSpPr>
        <p:spPr>
          <a:xfrm>
            <a:off x="4604274" y="5119274"/>
            <a:ext cx="7250655" cy="523220"/>
          </a:xfrm>
          <a:prstGeom prst="rect">
            <a:avLst/>
          </a:prstGeom>
          <a:noFill/>
        </p:spPr>
        <p:txBody>
          <a:bodyPr wrap="square" rtlCol="0">
            <a:spAutoFit/>
          </a:bodyPr>
          <a:lstStyle/>
          <a:p>
            <a:pPr algn="r"/>
            <a:r>
              <a:rPr lang="es-ES" sz="1400" dirty="0" smtClean="0">
                <a:latin typeface="EHUSans" panose="02000503050000020004" pitchFamily="50"/>
              </a:rPr>
              <a:t>Servicio de Ética en la Investigación y la Docencia</a:t>
            </a:r>
          </a:p>
          <a:p>
            <a:pPr algn="r"/>
            <a:r>
              <a:rPr lang="es-ES" sz="1400" dirty="0" smtClean="0">
                <a:latin typeface="EHUSans" panose="02000503050000020004" pitchFamily="50"/>
              </a:rPr>
              <a:t>Vicerrectorado de </a:t>
            </a:r>
            <a:r>
              <a:rPr lang="es-ES" sz="1400" dirty="0" smtClean="0">
                <a:latin typeface="EHUSans" panose="02000503050000020004" pitchFamily="50"/>
              </a:rPr>
              <a:t>Investigación</a:t>
            </a:r>
            <a:endParaRPr lang="es-ES" sz="1400" dirty="0">
              <a:latin typeface="EHUSans" panose="02000503050000020004" pitchFamily="50"/>
            </a:endParaRPr>
          </a:p>
        </p:txBody>
      </p:sp>
      <p:pic>
        <p:nvPicPr>
          <p:cNvPr id="7" name="Imagen 6"/>
          <p:cNvPicPr>
            <a:picLocks noChangeAspect="1"/>
          </p:cNvPicPr>
          <p:nvPr/>
        </p:nvPicPr>
        <p:blipFill>
          <a:blip r:embed="rId2"/>
          <a:stretch>
            <a:fillRect/>
          </a:stretch>
        </p:blipFill>
        <p:spPr>
          <a:xfrm>
            <a:off x="0" y="0"/>
            <a:ext cx="12192000" cy="914400"/>
          </a:xfrm>
          <a:prstGeom prst="rect">
            <a:avLst/>
          </a:prstGeom>
        </p:spPr>
      </p:pic>
    </p:spTree>
    <p:extLst>
      <p:ext uri="{BB962C8B-B14F-4D97-AF65-F5344CB8AC3E}">
        <p14:creationId xmlns:p14="http://schemas.microsoft.com/office/powerpoint/2010/main" val="3927137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69750" y="1011219"/>
            <a:ext cx="11252499" cy="3600986"/>
          </a:xfrm>
          <a:prstGeom prst="rect">
            <a:avLst/>
          </a:prstGeom>
          <a:noFill/>
        </p:spPr>
        <p:txBody>
          <a:bodyPr wrap="square" rtlCol="0">
            <a:spAutoFit/>
          </a:bodyPr>
          <a:lstStyle/>
          <a:p>
            <a:pPr algn="just"/>
            <a:endParaRPr lang="es-ES" sz="1200" dirty="0" smtClean="0">
              <a:latin typeface="EHUSans" panose="02000503050000020004" pitchFamily="50"/>
            </a:endParaRPr>
          </a:p>
          <a:p>
            <a:pPr algn="just"/>
            <a:r>
              <a:rPr lang="es-ES" sz="1200" dirty="0" smtClean="0">
                <a:latin typeface="EHUSans" panose="02000503050000020004" pitchFamily="50"/>
              </a:rPr>
              <a:t>La utilización confinada de OMG se define como cualquier actividad por la que se modifique el material genético de un organismo o por la que éste, así modificado, se cultive, almacene, emplee, transporte, destruya o elimine, siempre que en la realización de tales actividades se utilicen medidas de contención, con el fin de limitar su contacto con la población y el medio ambiente (Ley 9/2003, de 25 de </a:t>
            </a:r>
            <a:r>
              <a:rPr lang="es-ES" sz="1200" dirty="0">
                <a:latin typeface="EHUSans" panose="02000503050000020004" pitchFamily="50"/>
              </a:rPr>
              <a:t>abril: </a:t>
            </a:r>
            <a:r>
              <a:rPr lang="es-ES" sz="1200" dirty="0">
                <a:latin typeface="EHUSans" panose="02000503050000020004" pitchFamily="50"/>
                <a:hlinkClick r:id="rId2"/>
              </a:rPr>
              <a:t>https://</a:t>
            </a:r>
            <a:r>
              <a:rPr lang="es-ES" sz="1200" dirty="0" smtClean="0">
                <a:latin typeface="EHUSans" panose="02000503050000020004" pitchFamily="50"/>
                <a:hlinkClick r:id="rId2"/>
              </a:rPr>
              <a:t>www.boe.es/buscar/act.php?id=BOE-A-2003-8588</a:t>
            </a:r>
            <a:r>
              <a:rPr lang="es-ES" sz="1200" dirty="0">
                <a:latin typeface="EHUSans" panose="02000503050000020004" pitchFamily="50"/>
              </a:rPr>
              <a:t>)</a:t>
            </a:r>
            <a:r>
              <a:rPr lang="es-ES" sz="1200" dirty="0" smtClean="0">
                <a:latin typeface="EHUSans" panose="02000503050000020004" pitchFamily="50"/>
              </a:rPr>
              <a:t>.</a:t>
            </a:r>
          </a:p>
          <a:p>
            <a:pPr algn="just"/>
            <a:endParaRPr lang="es-ES" sz="1200" dirty="0">
              <a:latin typeface="EHUSans" panose="02000503050000020004" pitchFamily="50"/>
            </a:endParaRPr>
          </a:p>
          <a:p>
            <a:pPr algn="just"/>
            <a:r>
              <a:rPr lang="es-ES" sz="1200" dirty="0" smtClean="0">
                <a:latin typeface="EHUSans" panose="02000503050000020004" pitchFamily="50"/>
              </a:rPr>
              <a:t>La legislación de aplicación en la materia obliga a </a:t>
            </a:r>
            <a:r>
              <a:rPr lang="es-ES" sz="1200" b="1" dirty="0" smtClean="0">
                <a:latin typeface="EHUSans" panose="02000503050000020004" pitchFamily="50"/>
              </a:rPr>
              <a:t>notificar estas actividades a la Autoridad competente </a:t>
            </a:r>
            <a:r>
              <a:rPr lang="es-ES" sz="1200" dirty="0" smtClean="0">
                <a:latin typeface="EHUSans" panose="02000503050000020004" pitchFamily="50"/>
              </a:rPr>
              <a:t>con el fin de </a:t>
            </a:r>
            <a:r>
              <a:rPr lang="es-ES" sz="1200" b="1" dirty="0" smtClean="0">
                <a:latin typeface="EHUSans" panose="02000503050000020004" pitchFamily="50"/>
              </a:rPr>
              <a:t>evitar los eventuales riesgos o reducir los posibles daños para la salud humana y el medio ambiente </a:t>
            </a:r>
            <a:r>
              <a:rPr lang="es-ES" sz="1200" dirty="0" smtClean="0">
                <a:latin typeface="EHUSans" panose="02000503050000020004" pitchFamily="50"/>
              </a:rPr>
              <a:t>que pudieran derivarse de ellas.</a:t>
            </a:r>
          </a:p>
          <a:p>
            <a:pPr algn="just"/>
            <a:endParaRPr lang="es-ES" sz="1200" dirty="0">
              <a:latin typeface="EHUSans" panose="02000503050000020004" pitchFamily="50"/>
            </a:endParaRPr>
          </a:p>
          <a:p>
            <a:pPr algn="just"/>
            <a:r>
              <a:rPr lang="es-ES" sz="1200" dirty="0" smtClean="0">
                <a:latin typeface="EHUSans" panose="02000503050000020004" pitchFamily="50"/>
              </a:rPr>
              <a:t>La Autoridad competente a la que dirigir las notificaciones varía en función de si la actividad de utilización confinada puede considerarse o no supuesto* de la Ley 14/2011, de 1 de junio, de la Ciencia, la Tecnología y la Innovación. En caso afirmativo, la competencia a efectos de notificación recae en el Ministerio de Agricultura, Pesca y Alimentación (MAPA); en caso negativo, en el Gobierno Vasco.</a:t>
            </a:r>
          </a:p>
          <a:p>
            <a:pPr algn="just"/>
            <a:endParaRPr lang="es-ES" sz="1200" dirty="0">
              <a:latin typeface="EHUSans" panose="02000503050000020004" pitchFamily="50"/>
            </a:endParaRPr>
          </a:p>
          <a:p>
            <a:pPr algn="just"/>
            <a:r>
              <a:rPr lang="es-ES" sz="1200" dirty="0" smtClean="0">
                <a:latin typeface="EHUSans" panose="02000503050000020004" pitchFamily="50"/>
              </a:rPr>
              <a:t>* Son supuestos de la Ley 14/2011, de 1 de junio, las actividades que reciban (o hayan solicitado y estén a la espera de resolución de la convocatoria) financiación del Plan Estatal de Investigación Científica, Desarrollo e Innovación Tecnológica, que se enmarquen en un proyecto europeo o que el personal post-doctoral que las promueva sea beneficiario de ayudas para el acceso al Sistema Español de Ciencia, Tecnología e Innovación (becas Juan de la Cierva o Ramón y Cajal).</a:t>
            </a:r>
          </a:p>
          <a:p>
            <a:pPr algn="just"/>
            <a:endParaRPr lang="es-ES" sz="1200" b="1" dirty="0" smtClean="0">
              <a:latin typeface="EHUSans" panose="02000503050000020004" pitchFamily="50"/>
            </a:endParaRPr>
          </a:p>
          <a:p>
            <a:endParaRPr lang="es-ES" sz="1200" dirty="0" smtClean="0">
              <a:latin typeface="EHUSans" panose="02000503050000020004" pitchFamily="50"/>
            </a:endParaRPr>
          </a:p>
        </p:txBody>
      </p:sp>
      <p:pic>
        <p:nvPicPr>
          <p:cNvPr id="7" name="Imagen 6"/>
          <p:cNvPicPr>
            <a:picLocks noChangeAspect="1"/>
          </p:cNvPicPr>
          <p:nvPr/>
        </p:nvPicPr>
        <p:blipFill>
          <a:blip r:embed="rId3"/>
          <a:stretch>
            <a:fillRect/>
          </a:stretch>
        </p:blipFill>
        <p:spPr>
          <a:xfrm>
            <a:off x="0" y="0"/>
            <a:ext cx="12192000" cy="914400"/>
          </a:xfrm>
          <a:prstGeom prst="rect">
            <a:avLst/>
          </a:prstGeom>
        </p:spPr>
      </p:pic>
      <p:sp>
        <p:nvSpPr>
          <p:cNvPr id="16" name="Rectangle 7"/>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457200" algn="l"/>
              </a:tabLst>
            </a:pPr>
            <a:r>
              <a:rPr kumimoji="0" lang="es-ES" altLang="es-ES" sz="1800" b="0" i="0" u="none" strike="noStrike" cap="none" normalizeH="0" baseline="0" dirty="0" smtClean="0">
                <a:ln>
                  <a:noFill/>
                </a:ln>
                <a:solidFill>
                  <a:schemeClr val="tx1"/>
                </a:solidFill>
                <a:effectLst/>
                <a:latin typeface="Arial" panose="020B0604020202020204" pitchFamily="34" charset="0"/>
              </a:rPr>
              <a:t/>
            </a:r>
            <a:br>
              <a:rPr kumimoji="0" lang="es-ES" altLang="es-ES" sz="1800" b="0" i="0" u="none" strike="noStrike" cap="none" normalizeH="0" baseline="0" dirty="0" smtClean="0">
                <a:ln>
                  <a:noFill/>
                </a:ln>
                <a:solidFill>
                  <a:schemeClr val="tx1"/>
                </a:solidFill>
                <a:effectLst/>
                <a:latin typeface="Arial" panose="020B0604020202020204" pitchFamily="34" charset="0"/>
              </a:rPr>
            </a:b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37726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69750" y="1011219"/>
            <a:ext cx="11252499" cy="1938992"/>
          </a:xfrm>
          <a:prstGeom prst="rect">
            <a:avLst/>
          </a:prstGeom>
          <a:noFill/>
        </p:spPr>
        <p:txBody>
          <a:bodyPr wrap="square" rtlCol="0">
            <a:spAutoFit/>
          </a:bodyPr>
          <a:lstStyle/>
          <a:p>
            <a:pPr algn="just"/>
            <a:r>
              <a:rPr lang="es-ES" sz="1200" dirty="0" smtClean="0">
                <a:latin typeface="EHUSans" panose="02000503050000020004" pitchFamily="50"/>
              </a:rPr>
              <a:t>Las actividades de utilización confinada de OMG se clasifican en función de la </a:t>
            </a:r>
            <a:r>
              <a:rPr lang="es-ES" sz="1200" b="1" dirty="0" smtClean="0">
                <a:latin typeface="EHUSans" panose="02000503050000020004" pitchFamily="50"/>
              </a:rPr>
              <a:t>evaluación de su riesgo</a:t>
            </a:r>
            <a:r>
              <a:rPr lang="es-ES" sz="1200" dirty="0">
                <a:latin typeface="EHUSans" panose="02000503050000020004" pitchFamily="50"/>
              </a:rPr>
              <a:t> </a:t>
            </a:r>
            <a:r>
              <a:rPr lang="es-ES" sz="1200" dirty="0" smtClean="0">
                <a:latin typeface="EHUSans" panose="02000503050000020004" pitchFamily="50"/>
              </a:rPr>
              <a:t>(Real Decreto 178/2004, de 30 de enero</a:t>
            </a:r>
            <a:r>
              <a:rPr lang="es-ES" sz="1200" dirty="0">
                <a:latin typeface="EHUSans" panose="02000503050000020004" pitchFamily="50"/>
              </a:rPr>
              <a:t>: </a:t>
            </a:r>
            <a:r>
              <a:rPr lang="es-ES" sz="1200" dirty="0">
                <a:latin typeface="EHUSans" panose="02000503050000020004" pitchFamily="50"/>
                <a:hlinkClick r:id="rId2"/>
              </a:rPr>
              <a:t>https://</a:t>
            </a:r>
            <a:r>
              <a:rPr lang="es-ES" sz="1200" dirty="0" smtClean="0">
                <a:latin typeface="EHUSans" panose="02000503050000020004" pitchFamily="50"/>
                <a:hlinkClick r:id="rId2"/>
              </a:rPr>
              <a:t>www.boe.es/buscar/act.php?id=BOE-A-2004-1850</a:t>
            </a:r>
            <a:r>
              <a:rPr lang="es-ES" sz="1200" dirty="0" smtClean="0">
                <a:latin typeface="EHUSans" panose="02000503050000020004" pitchFamily="50"/>
              </a:rPr>
              <a:t>).</a:t>
            </a:r>
          </a:p>
          <a:p>
            <a:pPr algn="just"/>
            <a:endParaRPr lang="es-ES" sz="1200" dirty="0">
              <a:latin typeface="EHUSans" panose="02000503050000020004" pitchFamily="50"/>
            </a:endParaRPr>
          </a:p>
          <a:p>
            <a:pPr algn="just"/>
            <a:r>
              <a:rPr lang="es-ES" sz="1200" dirty="0" smtClean="0">
                <a:latin typeface="EHUSans" panose="02000503050000020004" pitchFamily="50"/>
              </a:rPr>
              <a:t>Para ello, en primer lugar se debe determinar el </a:t>
            </a:r>
            <a:r>
              <a:rPr lang="es-ES" sz="1200" b="1" dirty="0" smtClean="0">
                <a:latin typeface="EHUSans" panose="02000503050000020004" pitchFamily="50"/>
              </a:rPr>
              <a:t>nivel de riesgo asociado al OMG </a:t>
            </a:r>
            <a:r>
              <a:rPr lang="es-ES" sz="1200" dirty="0" smtClean="0">
                <a:latin typeface="EHUSans" panose="02000503050000020004" pitchFamily="50"/>
              </a:rPr>
              <a:t>atendiendo a las propiedades de inocuidad, patogenicidad y riesgo ambiental de las partes involucradas en la modificación genética: organismo receptor, donante, inserto, vector, OMG resultante. Para agentes biológicos, se puede tomar como referencia el Anexo II del Real Decreto 664/1997, de 12 de mayo (</a:t>
            </a:r>
            <a:r>
              <a:rPr lang="es-ES" sz="1200" dirty="0">
                <a:latin typeface="EHUSans" panose="02000503050000020004" pitchFamily="50"/>
                <a:hlinkClick r:id="rId3"/>
              </a:rPr>
              <a:t>https://www.boe.es/buscar/act.php?id=BOE-A-1997-11144</a:t>
            </a:r>
            <a:r>
              <a:rPr lang="es-ES" sz="1200" dirty="0" smtClean="0">
                <a:latin typeface="EHUSans" panose="02000503050000020004" pitchFamily="50"/>
              </a:rPr>
              <a:t>). Los niveles de bioseguridad recomendados por empresas comercializadoras y /o repositorios también pueden servir de orientación. De esta forma, el OMG será inicialmente clasificado según la clasificación que propone la Comisión Nacional de Bioseguridad como:</a:t>
            </a:r>
          </a:p>
          <a:p>
            <a:pPr algn="just"/>
            <a:endParaRPr lang="es-ES" sz="1200" dirty="0" smtClean="0">
              <a:latin typeface="EHUSans" panose="02000503050000020004" pitchFamily="50"/>
            </a:endParaRPr>
          </a:p>
          <a:p>
            <a:pPr algn="just"/>
            <a:endParaRPr lang="es-ES" sz="1200" dirty="0">
              <a:latin typeface="EHUSans" panose="02000503050000020004" pitchFamily="50"/>
            </a:endParaRPr>
          </a:p>
        </p:txBody>
      </p:sp>
      <p:pic>
        <p:nvPicPr>
          <p:cNvPr id="7" name="Imagen 6"/>
          <p:cNvPicPr>
            <a:picLocks noChangeAspect="1"/>
          </p:cNvPicPr>
          <p:nvPr/>
        </p:nvPicPr>
        <p:blipFill>
          <a:blip r:embed="rId4"/>
          <a:stretch>
            <a:fillRect/>
          </a:stretch>
        </p:blipFill>
        <p:spPr>
          <a:xfrm>
            <a:off x="0" y="0"/>
            <a:ext cx="12192000" cy="914400"/>
          </a:xfrm>
          <a:prstGeom prst="rect">
            <a:avLst/>
          </a:prstGeom>
        </p:spPr>
      </p:pic>
      <p:sp>
        <p:nvSpPr>
          <p:cNvPr id="16" name="Rectangle 7"/>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457200" algn="l"/>
              </a:tabLst>
            </a:pPr>
            <a:r>
              <a:rPr kumimoji="0" lang="es-ES" altLang="es-ES" sz="1800" b="0" i="0" u="none" strike="noStrike" cap="none" normalizeH="0" baseline="0" dirty="0" smtClean="0">
                <a:ln>
                  <a:noFill/>
                </a:ln>
                <a:solidFill>
                  <a:schemeClr val="tx1"/>
                </a:solidFill>
                <a:effectLst/>
                <a:latin typeface="Arial" panose="020B0604020202020204" pitchFamily="34" charset="0"/>
              </a:rPr>
              <a:t/>
            </a:r>
            <a:br>
              <a:rPr kumimoji="0" lang="es-ES" altLang="es-ES" sz="1800" b="0" i="0" u="none" strike="noStrike" cap="none" normalizeH="0" baseline="0" dirty="0" smtClean="0">
                <a:ln>
                  <a:noFill/>
                </a:ln>
                <a:solidFill>
                  <a:schemeClr val="tx1"/>
                </a:solidFill>
                <a:effectLst/>
                <a:latin typeface="Arial" panose="020B0604020202020204" pitchFamily="34" charset="0"/>
              </a:rPr>
            </a:b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pic>
        <p:nvPicPr>
          <p:cNvPr id="6" name="Imagen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37459" y="2651538"/>
            <a:ext cx="5914489" cy="3893929"/>
          </a:xfrm>
          <a:prstGeom prst="rect">
            <a:avLst/>
          </a:prstGeom>
        </p:spPr>
      </p:pic>
    </p:spTree>
    <p:extLst>
      <p:ext uri="{BB962C8B-B14F-4D97-AF65-F5344CB8AC3E}">
        <p14:creationId xmlns:p14="http://schemas.microsoft.com/office/powerpoint/2010/main" val="34384302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69750" y="1011219"/>
            <a:ext cx="11252499" cy="2446824"/>
          </a:xfrm>
          <a:prstGeom prst="rect">
            <a:avLst/>
          </a:prstGeom>
          <a:noFill/>
        </p:spPr>
        <p:txBody>
          <a:bodyPr wrap="square" rtlCol="0">
            <a:spAutoFit/>
          </a:bodyPr>
          <a:lstStyle/>
          <a:p>
            <a:pPr lvl="0" algn="just" eaLnBrk="0" fontAlgn="base" hangingPunct="0">
              <a:spcBef>
                <a:spcPct val="0"/>
              </a:spcBef>
              <a:spcAft>
                <a:spcPct val="0"/>
              </a:spcAft>
              <a:tabLst>
                <a:tab pos="457200" algn="l"/>
              </a:tabLst>
            </a:pPr>
            <a:r>
              <a:rPr lang="es-ES" altLang="es-ES" sz="1200" dirty="0" smtClean="0">
                <a:latin typeface="EHUSans" panose="02000503050000020004" pitchFamily="50"/>
                <a:ea typeface="Calibri" panose="020F0502020204030204" pitchFamily="34" charset="0"/>
                <a:cs typeface="Times New Roman" panose="02020603050405020304" pitchFamily="18" charset="0"/>
              </a:rPr>
              <a:t>No </a:t>
            </a:r>
            <a:r>
              <a:rPr lang="es-ES" altLang="es-ES" sz="1200" dirty="0">
                <a:latin typeface="EHUSans" panose="02000503050000020004" pitchFamily="50"/>
                <a:ea typeface="Calibri" panose="020F0502020204030204" pitchFamily="34" charset="0"/>
                <a:cs typeface="Times New Roman" panose="02020603050405020304" pitchFamily="18" charset="0"/>
              </a:rPr>
              <a:t>obstante, la evaluación del riesgo asociado al OMG no es suficiente para determinar el nivel de contención que la actividad de utilización confinada de OMG requiere. Para ello, además será necesario tener en cuenta la probabilidad de que se produzcan efectos nocivos (y la gravedad de los mismos) en la salud humana y el medio ambiente, en función de</a:t>
            </a:r>
            <a:r>
              <a:rPr lang="es-ES" altLang="es-ES" sz="1200" dirty="0" smtClean="0">
                <a:latin typeface="EHUSans" panose="02000503050000020004" pitchFamily="50"/>
                <a:ea typeface="Calibri" panose="020F0502020204030204" pitchFamily="34" charset="0"/>
                <a:cs typeface="Times New Roman" panose="02020603050405020304" pitchFamily="18" charset="0"/>
              </a:rPr>
              <a:t>:</a:t>
            </a:r>
          </a:p>
          <a:p>
            <a:pPr lvl="0" algn="just" eaLnBrk="0" fontAlgn="base" hangingPunct="0">
              <a:spcBef>
                <a:spcPct val="0"/>
              </a:spcBef>
              <a:spcAft>
                <a:spcPct val="0"/>
              </a:spcAft>
              <a:tabLst>
                <a:tab pos="457200" algn="l"/>
              </a:tabLst>
            </a:pPr>
            <a:endParaRPr lang="es-ES" altLang="es-ES" sz="1050" dirty="0"/>
          </a:p>
          <a:p>
            <a:pPr marL="171450" lvl="0" indent="-171450" algn="just" eaLnBrk="0" fontAlgn="base" hangingPunct="0">
              <a:spcBef>
                <a:spcPct val="0"/>
              </a:spcBef>
              <a:spcAft>
                <a:spcPct val="0"/>
              </a:spcAft>
              <a:buFont typeface="Arial" panose="020B0604020202020204" pitchFamily="34" charset="0"/>
              <a:buChar char="•"/>
              <a:tabLst>
                <a:tab pos="457200" algn="l"/>
              </a:tabLst>
            </a:pPr>
            <a:r>
              <a:rPr lang="es-ES" altLang="es-ES" sz="1200" dirty="0" smtClean="0">
                <a:latin typeface="EHUSans" panose="02000503050000020004" pitchFamily="50"/>
                <a:ea typeface="Calibri" panose="020F0502020204030204" pitchFamily="34" charset="0"/>
                <a:cs typeface="Times New Roman" panose="02020603050405020304" pitchFamily="18" charset="0"/>
              </a:rPr>
              <a:t>Las </a:t>
            </a:r>
            <a:r>
              <a:rPr lang="es-ES" altLang="es-ES" sz="1200" dirty="0">
                <a:latin typeface="EHUSans" panose="02000503050000020004" pitchFamily="50"/>
                <a:ea typeface="Calibri" panose="020F0502020204030204" pitchFamily="34" charset="0"/>
                <a:cs typeface="Times New Roman" panose="02020603050405020304" pitchFamily="18" charset="0"/>
              </a:rPr>
              <a:t>características de la actividad: medidas de contención, exposición humana y ambiental, concentración y escala utilizadas y cualesquiera operaciones no normalizadas (como pueden ser la inoculación de animales con OMG o el uso de un equipo que pueda generar aerosoles).</a:t>
            </a:r>
            <a:endParaRPr lang="es-ES" altLang="es-ES" sz="1050" dirty="0"/>
          </a:p>
          <a:p>
            <a:pPr marL="171450" lvl="0" indent="-171450" algn="just" eaLnBrk="0" fontAlgn="base" hangingPunct="0">
              <a:spcBef>
                <a:spcPct val="0"/>
              </a:spcBef>
              <a:spcAft>
                <a:spcPct val="0"/>
              </a:spcAft>
              <a:buFont typeface="Arial" panose="020B0604020202020204" pitchFamily="34" charset="0"/>
              <a:buChar char="•"/>
              <a:tabLst>
                <a:tab pos="457200" algn="l"/>
              </a:tabLst>
            </a:pPr>
            <a:r>
              <a:rPr lang="es-ES" altLang="es-ES" sz="1200" dirty="0">
                <a:latin typeface="EHUSans" panose="02000503050000020004" pitchFamily="50"/>
                <a:ea typeface="Calibri" panose="020F0502020204030204" pitchFamily="34" charset="0"/>
                <a:cs typeface="Times New Roman" panose="02020603050405020304" pitchFamily="18" charset="0"/>
              </a:rPr>
              <a:t>Las condiciones de cultivo (entorno potencialmente expuesto, presencia de especies susceptibles, supervivencia del OMG y efectos sobre el entorno físico</a:t>
            </a:r>
            <a:r>
              <a:rPr lang="es-ES" altLang="es-ES" sz="1200" dirty="0" smtClean="0">
                <a:latin typeface="EHUSans" panose="02000503050000020004" pitchFamily="50"/>
                <a:ea typeface="Calibri" panose="020F0502020204030204" pitchFamily="34" charset="0"/>
                <a:cs typeface="Times New Roman" panose="02020603050405020304" pitchFamily="18" charset="0"/>
              </a:rPr>
              <a:t>).</a:t>
            </a:r>
          </a:p>
          <a:p>
            <a:pPr marL="171450" lvl="0" indent="-171450" algn="just" eaLnBrk="0" fontAlgn="base" hangingPunct="0">
              <a:spcBef>
                <a:spcPct val="0"/>
              </a:spcBef>
              <a:spcAft>
                <a:spcPct val="0"/>
              </a:spcAft>
              <a:buFont typeface="Arial" panose="020B0604020202020204" pitchFamily="34" charset="0"/>
              <a:buChar char="•"/>
              <a:tabLst>
                <a:tab pos="457200" algn="l"/>
              </a:tabLst>
            </a:pPr>
            <a:endParaRPr lang="es-ES" altLang="es-ES" sz="1050" dirty="0"/>
          </a:p>
          <a:p>
            <a:pPr lvl="0" algn="just" eaLnBrk="0" fontAlgn="base" hangingPunct="0">
              <a:spcBef>
                <a:spcPct val="0"/>
              </a:spcBef>
              <a:spcAft>
                <a:spcPct val="0"/>
              </a:spcAft>
              <a:tabLst>
                <a:tab pos="457200" algn="l"/>
              </a:tabLst>
            </a:pPr>
            <a:r>
              <a:rPr lang="es-ES" altLang="es-ES" sz="1200" dirty="0">
                <a:latin typeface="EHUSans" panose="02000503050000020004" pitchFamily="50"/>
                <a:ea typeface="Calibri" panose="020F0502020204030204" pitchFamily="34" charset="0"/>
                <a:cs typeface="Times New Roman" panose="02020603050405020304" pitchFamily="18" charset="0"/>
              </a:rPr>
              <a:t>Con todo, se asignará la </a:t>
            </a:r>
            <a:r>
              <a:rPr lang="es-ES" altLang="es-ES" sz="1200" b="1" dirty="0">
                <a:latin typeface="EHUSans" panose="02000503050000020004" pitchFamily="50"/>
                <a:ea typeface="Calibri" panose="020F0502020204030204" pitchFamily="34" charset="0"/>
                <a:cs typeface="Times New Roman" panose="02020603050405020304" pitchFamily="18" charset="0"/>
              </a:rPr>
              <a:t>clasificación final de la actividad de utilización confinada de OMG</a:t>
            </a:r>
            <a:r>
              <a:rPr lang="es-ES" altLang="es-ES" sz="1200" dirty="0">
                <a:latin typeface="EHUSans" panose="02000503050000020004" pitchFamily="50"/>
                <a:ea typeface="Calibri" panose="020F0502020204030204" pitchFamily="34" charset="0"/>
                <a:cs typeface="Times New Roman" panose="02020603050405020304" pitchFamily="18" charset="0"/>
              </a:rPr>
              <a:t>, que determinará el procedimiento administrativo a seguir para la notificación de la actividad de utilización confinada de OMG, así como las medidas de contención que debe cumplir la instalación que vaya a </a:t>
            </a:r>
            <a:r>
              <a:rPr lang="es-ES" altLang="es-ES" sz="1200" dirty="0" smtClean="0">
                <a:latin typeface="EHUSans" panose="02000503050000020004" pitchFamily="50"/>
                <a:ea typeface="Calibri" panose="020F0502020204030204" pitchFamily="34" charset="0"/>
                <a:cs typeface="Times New Roman" panose="02020603050405020304" pitchFamily="18" charset="0"/>
              </a:rPr>
              <a:t>acogerla (Anexo II del Real Decreto 178/2004, de 30 de enero: </a:t>
            </a:r>
            <a:r>
              <a:rPr lang="es-ES" sz="1200" dirty="0">
                <a:latin typeface="EHUSans" panose="02000503050000020004" pitchFamily="50"/>
                <a:hlinkClick r:id="rId2"/>
              </a:rPr>
              <a:t>https://</a:t>
            </a:r>
            <a:r>
              <a:rPr lang="es-ES" sz="1200" dirty="0" smtClean="0">
                <a:latin typeface="EHUSans" panose="02000503050000020004" pitchFamily="50"/>
                <a:hlinkClick r:id="rId2"/>
              </a:rPr>
              <a:t>www.boe.es/buscar/act.php?id=BOE-A-2004-1850</a:t>
            </a:r>
            <a:r>
              <a:rPr lang="es-ES" sz="1200" dirty="0" smtClean="0">
                <a:latin typeface="EHUSans" panose="02000503050000020004" pitchFamily="50"/>
              </a:rPr>
              <a:t>)</a:t>
            </a:r>
            <a:r>
              <a:rPr lang="es-ES" altLang="es-ES" sz="1200" dirty="0" smtClean="0">
                <a:latin typeface="EHUSans" panose="02000503050000020004" pitchFamily="50"/>
                <a:ea typeface="Calibri" panose="020F0502020204030204" pitchFamily="34" charset="0"/>
                <a:cs typeface="Times New Roman" panose="02020603050405020304" pitchFamily="18" charset="0"/>
              </a:rPr>
              <a:t>. </a:t>
            </a:r>
            <a:r>
              <a:rPr lang="es-ES" altLang="es-ES" sz="1200" dirty="0">
                <a:latin typeface="EHUSans" panose="02000503050000020004" pitchFamily="50"/>
                <a:ea typeface="Calibri" panose="020F0502020204030204" pitchFamily="34" charset="0"/>
                <a:cs typeface="Times New Roman" panose="02020603050405020304" pitchFamily="18" charset="0"/>
              </a:rPr>
              <a:t>De esta forma:</a:t>
            </a:r>
            <a:endParaRPr lang="es-ES" altLang="es-ES" sz="2000" dirty="0">
              <a:latin typeface="Arial" panose="020B0604020202020204" pitchFamily="34" charset="0"/>
            </a:endParaRPr>
          </a:p>
          <a:p>
            <a:pPr algn="just"/>
            <a:r>
              <a:rPr lang="es-ES" sz="1200" dirty="0" smtClean="0">
                <a:latin typeface="EHUSans" panose="02000503050000020004" pitchFamily="50"/>
              </a:rPr>
              <a:t> </a:t>
            </a:r>
            <a:endParaRPr lang="es-ES" sz="1200" dirty="0">
              <a:latin typeface="EHUSans" panose="02000503050000020004" pitchFamily="50"/>
            </a:endParaRPr>
          </a:p>
        </p:txBody>
      </p:sp>
      <p:pic>
        <p:nvPicPr>
          <p:cNvPr id="7" name="Imagen 6"/>
          <p:cNvPicPr>
            <a:picLocks noChangeAspect="1"/>
          </p:cNvPicPr>
          <p:nvPr/>
        </p:nvPicPr>
        <p:blipFill>
          <a:blip r:embed="rId3"/>
          <a:stretch>
            <a:fillRect/>
          </a:stretch>
        </p:blipFill>
        <p:spPr>
          <a:xfrm>
            <a:off x="0" y="0"/>
            <a:ext cx="12192000" cy="914400"/>
          </a:xfrm>
          <a:prstGeom prst="rect">
            <a:avLst/>
          </a:prstGeom>
        </p:spPr>
      </p:pic>
      <p:sp>
        <p:nvSpPr>
          <p:cNvPr id="16" name="Rectangle 7"/>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457200" algn="l"/>
              </a:tabLst>
            </a:pPr>
            <a:r>
              <a:rPr kumimoji="0" lang="es-ES" altLang="es-ES" sz="1800" b="0" i="0" u="none" strike="noStrike" cap="none" normalizeH="0" baseline="0" dirty="0" smtClean="0">
                <a:ln>
                  <a:noFill/>
                </a:ln>
                <a:solidFill>
                  <a:schemeClr val="tx1"/>
                </a:solidFill>
                <a:effectLst/>
                <a:latin typeface="Arial" panose="020B0604020202020204" pitchFamily="34" charset="0"/>
              </a:rPr>
              <a:t/>
            </a:r>
            <a:br>
              <a:rPr kumimoji="0" lang="es-ES" altLang="es-ES" sz="1800" b="0" i="0" u="none" strike="noStrike" cap="none" normalizeH="0" baseline="0" dirty="0" smtClean="0">
                <a:ln>
                  <a:noFill/>
                </a:ln>
                <a:solidFill>
                  <a:schemeClr val="tx1"/>
                </a:solidFill>
                <a:effectLst/>
                <a:latin typeface="Arial" panose="020B0604020202020204" pitchFamily="34" charset="0"/>
              </a:rPr>
            </a:b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pic>
        <p:nvPicPr>
          <p:cNvPr id="9" name="Imagen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91133" y="3300862"/>
            <a:ext cx="4910323" cy="3404565"/>
          </a:xfrm>
          <a:prstGeom prst="rect">
            <a:avLst/>
          </a:prstGeom>
        </p:spPr>
      </p:pic>
    </p:spTree>
    <p:extLst>
      <p:ext uri="{BB962C8B-B14F-4D97-AF65-F5344CB8AC3E}">
        <p14:creationId xmlns:p14="http://schemas.microsoft.com/office/powerpoint/2010/main" val="384223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69750" y="1011219"/>
            <a:ext cx="11252499" cy="5816977"/>
          </a:xfrm>
          <a:prstGeom prst="rect">
            <a:avLst/>
          </a:prstGeom>
          <a:noFill/>
        </p:spPr>
        <p:txBody>
          <a:bodyPr wrap="square" rtlCol="0">
            <a:spAutoFit/>
          </a:bodyPr>
          <a:lstStyle/>
          <a:p>
            <a:pPr algn="just"/>
            <a:r>
              <a:rPr lang="es-ES" sz="1200" b="1" dirty="0" smtClean="0">
                <a:latin typeface="EHUSans" panose="02000503050000020004" pitchFamily="50"/>
              </a:rPr>
              <a:t>PROCEDIMIENTO DE NOTIFICACIÓN:</a:t>
            </a:r>
          </a:p>
          <a:p>
            <a:pPr algn="just"/>
            <a:endParaRPr lang="es-ES" sz="1200" dirty="0" smtClean="0">
              <a:latin typeface="EHUSans" panose="02000503050000020004" pitchFamily="50"/>
            </a:endParaRPr>
          </a:p>
          <a:p>
            <a:pPr algn="just"/>
            <a:r>
              <a:rPr lang="es-ES" sz="1200" dirty="0">
                <a:latin typeface="EHUSans" panose="02000503050000020004" pitchFamily="50"/>
              </a:rPr>
              <a:t>1</a:t>
            </a:r>
            <a:r>
              <a:rPr lang="es-ES" sz="1200" dirty="0" smtClean="0">
                <a:latin typeface="EHUSans" panose="02000503050000020004" pitchFamily="50"/>
              </a:rPr>
              <a:t>) </a:t>
            </a:r>
            <a:r>
              <a:rPr lang="es-ES" sz="1200" u="sng" dirty="0" smtClean="0">
                <a:latin typeface="EHUSans" panose="02000503050000020004" pitchFamily="50"/>
              </a:rPr>
              <a:t>Establecer el alcance de la notificación</a:t>
            </a:r>
          </a:p>
          <a:p>
            <a:pPr algn="just"/>
            <a:r>
              <a:rPr lang="es-ES" sz="1200" dirty="0">
                <a:latin typeface="EHUSans" panose="02000503050000020004" pitchFamily="50"/>
              </a:rPr>
              <a:t>El primer paso es conocer si la instalación en la que se vaya a desarrollar la actividad ha sido previamente notificada y autorizada para realizarse en ella actividad de utilización confinada de OMG. </a:t>
            </a:r>
            <a:r>
              <a:rPr lang="es-ES" sz="1200" dirty="0" smtClean="0">
                <a:latin typeface="EHUSans" panose="02000503050000020004" pitchFamily="50"/>
              </a:rPr>
              <a:t>Pueden darse los siguientes supuestos:</a:t>
            </a:r>
          </a:p>
          <a:p>
            <a:pPr algn="just"/>
            <a:r>
              <a:rPr lang="es-ES" sz="1200" dirty="0" smtClean="0">
                <a:latin typeface="EHUSans" panose="02000503050000020004" pitchFamily="50"/>
              </a:rPr>
              <a:t>Supuesto 1. Que </a:t>
            </a:r>
            <a:r>
              <a:rPr lang="es-ES" sz="1200" b="1" dirty="0" smtClean="0">
                <a:latin typeface="EHUSans" panose="02000503050000020004" pitchFamily="50"/>
              </a:rPr>
              <a:t>no esté autorizada</a:t>
            </a:r>
            <a:r>
              <a:rPr lang="es-ES" sz="1200" dirty="0" smtClean="0">
                <a:latin typeface="EHUSans" panose="02000503050000020004" pitchFamily="50"/>
              </a:rPr>
              <a:t>* para realizar actividad de utilización confinada de OMG</a:t>
            </a:r>
          </a:p>
          <a:p>
            <a:pPr algn="just"/>
            <a:r>
              <a:rPr lang="es-ES" sz="1200" dirty="0" smtClean="0">
                <a:latin typeface="EHUSans" panose="02000503050000020004" pitchFamily="50"/>
              </a:rPr>
              <a:t>Supuesto 2. Que esté </a:t>
            </a:r>
            <a:r>
              <a:rPr lang="es-ES" sz="1200" b="1" dirty="0" smtClean="0">
                <a:latin typeface="EHUSans" panose="02000503050000020004" pitchFamily="50"/>
              </a:rPr>
              <a:t>autorizada para actividad de utilización confinada de OMG de riesgo inferior </a:t>
            </a:r>
            <a:r>
              <a:rPr lang="es-ES" sz="1200" dirty="0" smtClean="0">
                <a:latin typeface="EHUSans" panose="02000503050000020004" pitchFamily="50"/>
              </a:rPr>
              <a:t>al de la actividad que se quiere promover</a:t>
            </a:r>
          </a:p>
          <a:p>
            <a:pPr algn="just"/>
            <a:r>
              <a:rPr lang="es-ES" sz="1200" dirty="0" smtClean="0">
                <a:latin typeface="EHUSans" panose="02000503050000020004" pitchFamily="50"/>
              </a:rPr>
              <a:t>Supuesto 3. Que esté </a:t>
            </a:r>
            <a:r>
              <a:rPr lang="es-ES" sz="1200" b="1" dirty="0" smtClean="0">
                <a:latin typeface="EHUSans" panose="02000503050000020004" pitchFamily="50"/>
              </a:rPr>
              <a:t>autorizada para actividad de utilización confinada de OMG de riesgo superior </a:t>
            </a:r>
            <a:r>
              <a:rPr lang="es-ES" sz="1200" dirty="0" smtClean="0">
                <a:latin typeface="EHUSans" panose="02000503050000020004" pitchFamily="50"/>
              </a:rPr>
              <a:t>al de la actividad que se quiere promover</a:t>
            </a:r>
          </a:p>
          <a:p>
            <a:pPr algn="just"/>
            <a:endParaRPr lang="es-ES" sz="1200" dirty="0">
              <a:latin typeface="EHUSans" panose="02000503050000020004" pitchFamily="50"/>
            </a:endParaRPr>
          </a:p>
          <a:p>
            <a:pPr algn="just"/>
            <a:r>
              <a:rPr lang="es-ES" sz="1200" dirty="0" smtClean="0">
                <a:latin typeface="EHUSans" panose="02000503050000020004" pitchFamily="50"/>
              </a:rPr>
              <a:t>(Que la instalación cuente con el certificado de idoneidad del Servicio de Prevención para un determinado nivel de contención no equivale a que cuente con autorización para actividad de utilización confinada de OMG).</a:t>
            </a:r>
          </a:p>
          <a:p>
            <a:pPr algn="just"/>
            <a:endParaRPr lang="es-ES" sz="1200" dirty="0">
              <a:latin typeface="EHUSans" panose="02000503050000020004" pitchFamily="50"/>
            </a:endParaRPr>
          </a:p>
          <a:p>
            <a:pPr algn="just"/>
            <a:r>
              <a:rPr lang="es-ES" sz="1200" dirty="0" smtClean="0">
                <a:latin typeface="EHUSans" panose="02000503050000020004" pitchFamily="50"/>
              </a:rPr>
              <a:t>En los supuestos 1 y 2 procederá realizar una notificación de </a:t>
            </a:r>
            <a:r>
              <a:rPr lang="es-ES" sz="1200" b="1" dirty="0" smtClean="0">
                <a:latin typeface="EHUSans" panose="02000503050000020004" pitchFamily="50"/>
              </a:rPr>
              <a:t>Primer uso de instalación y actividad de utilización confinada de OMG</a:t>
            </a:r>
            <a:r>
              <a:rPr lang="es-ES" sz="1200" dirty="0" smtClean="0">
                <a:latin typeface="EHUSans" panose="02000503050000020004" pitchFamily="50"/>
              </a:rPr>
              <a:t>; en el supuesto 3, en cambio, solo una </a:t>
            </a:r>
            <a:r>
              <a:rPr lang="es-ES" sz="1200" b="1" dirty="0" smtClean="0">
                <a:latin typeface="EHUSans" panose="02000503050000020004" pitchFamily="50"/>
              </a:rPr>
              <a:t>notificación de actividad de utilización confinada de OMG</a:t>
            </a:r>
            <a:r>
              <a:rPr lang="es-ES" sz="1200" dirty="0" smtClean="0">
                <a:latin typeface="EHUSans" panose="02000503050000020004" pitchFamily="50"/>
              </a:rPr>
              <a:t>.</a:t>
            </a:r>
          </a:p>
          <a:p>
            <a:pPr algn="just"/>
            <a:endParaRPr lang="es-ES" sz="1200" dirty="0" smtClean="0">
              <a:latin typeface="EHUSans" panose="02000503050000020004" pitchFamily="50"/>
            </a:endParaRPr>
          </a:p>
          <a:p>
            <a:pPr algn="just"/>
            <a:r>
              <a:rPr lang="es-ES" sz="1200" dirty="0" smtClean="0">
                <a:latin typeface="EHUSans" panose="02000503050000020004" pitchFamily="50"/>
              </a:rPr>
              <a:t>2) </a:t>
            </a:r>
            <a:r>
              <a:rPr lang="es-ES" sz="1200" u="sng" dirty="0" smtClean="0">
                <a:latin typeface="EHUSans" panose="02000503050000020004" pitchFamily="50"/>
              </a:rPr>
              <a:t>Cumplimentar los Formularios de la Comisión Nacional de Bioseguridad (CNB), </a:t>
            </a:r>
            <a:r>
              <a:rPr lang="es-ES" sz="1200" dirty="0" smtClean="0">
                <a:latin typeface="EHUSans" panose="02000503050000020004" pitchFamily="50"/>
              </a:rPr>
              <a:t>disponibles en: </a:t>
            </a:r>
            <a:r>
              <a:rPr lang="es-ES" sz="1200" dirty="0" smtClean="0">
                <a:latin typeface="EHUSans" panose="02000503050000020004" pitchFamily="50"/>
                <a:hlinkClick r:id="rId2"/>
              </a:rPr>
              <a:t>https://www.miteco.gob.es/es/calidad-y-evaluacion-ambiental/temas/biotecnologia/organismos-modificados-geneticamente-omg-/notificaciones-y-autorizaciones/uso_confinado.aspx</a:t>
            </a:r>
            <a:endParaRPr lang="es-ES" sz="1200" dirty="0" smtClean="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smtClean="0">
              <a:latin typeface="EHUSans" panose="02000503050000020004" pitchFamily="50"/>
            </a:endParaRPr>
          </a:p>
        </p:txBody>
      </p:sp>
      <p:pic>
        <p:nvPicPr>
          <p:cNvPr id="7" name="Imagen 6"/>
          <p:cNvPicPr>
            <a:picLocks noChangeAspect="1"/>
          </p:cNvPicPr>
          <p:nvPr/>
        </p:nvPicPr>
        <p:blipFill>
          <a:blip r:embed="rId3"/>
          <a:stretch>
            <a:fillRect/>
          </a:stretch>
        </p:blipFill>
        <p:spPr>
          <a:xfrm>
            <a:off x="0" y="0"/>
            <a:ext cx="12192000" cy="914400"/>
          </a:xfrm>
          <a:prstGeom prst="rect">
            <a:avLst/>
          </a:prstGeom>
        </p:spPr>
      </p:pic>
      <p:sp>
        <p:nvSpPr>
          <p:cNvPr id="16" name="Rectangle 7"/>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 pos="457200" algn="l"/>
              </a:tabLst>
            </a:pPr>
            <a:r>
              <a:rPr kumimoji="0" lang="es-ES" altLang="es-ES" sz="1800" b="0" i="0" u="none" strike="noStrike" cap="none" normalizeH="0" baseline="0" dirty="0" smtClean="0">
                <a:ln>
                  <a:noFill/>
                </a:ln>
                <a:solidFill>
                  <a:schemeClr val="tx1"/>
                </a:solidFill>
                <a:effectLst/>
                <a:latin typeface="Arial" panose="020B0604020202020204" pitchFamily="34" charset="0"/>
              </a:rPr>
              <a:t/>
            </a:r>
            <a:br>
              <a:rPr kumimoji="0" lang="es-ES" altLang="es-ES" sz="1800" b="0" i="0" u="none" strike="noStrike" cap="none" normalizeH="0" baseline="0" dirty="0" smtClean="0">
                <a:ln>
                  <a:noFill/>
                </a:ln>
                <a:solidFill>
                  <a:schemeClr val="tx1"/>
                </a:solidFill>
                <a:effectLst/>
                <a:latin typeface="Arial" panose="020B0604020202020204" pitchFamily="34" charset="0"/>
              </a:rPr>
            </a:b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91321" y="4241620"/>
            <a:ext cx="3753627" cy="2601478"/>
          </a:xfrm>
          <a:prstGeom prst="rect">
            <a:avLst/>
          </a:prstGeom>
        </p:spPr>
      </p:pic>
      <p:pic>
        <p:nvPicPr>
          <p:cNvPr id="9" name="Imagen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46122" y="4256522"/>
            <a:ext cx="3966113" cy="2601478"/>
          </a:xfrm>
          <a:prstGeom prst="rect">
            <a:avLst/>
          </a:prstGeom>
        </p:spPr>
      </p:pic>
    </p:spTree>
    <p:extLst>
      <p:ext uri="{BB962C8B-B14F-4D97-AF65-F5344CB8AC3E}">
        <p14:creationId xmlns:p14="http://schemas.microsoft.com/office/powerpoint/2010/main" val="1675670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1011219"/>
            <a:ext cx="12192000" cy="5990101"/>
          </a:xfrm>
          <a:prstGeom prst="rect">
            <a:avLst/>
          </a:prstGeom>
          <a:noFill/>
        </p:spPr>
        <p:txBody>
          <a:bodyPr wrap="square" rtlCol="0">
            <a:spAutoFit/>
          </a:bodyPr>
          <a:lstStyle/>
          <a:p>
            <a:pPr algn="just">
              <a:lnSpc>
                <a:spcPct val="150000"/>
              </a:lnSpc>
            </a:pPr>
            <a:r>
              <a:rPr lang="es-ES" sz="1200" i="1" u="sng" dirty="0" smtClean="0">
                <a:latin typeface="EHUSans" panose="02000503050000020004" pitchFamily="50"/>
              </a:rPr>
              <a:t>Aclaraciones sobre los Formularios:</a:t>
            </a:r>
          </a:p>
          <a:p>
            <a:pPr algn="just">
              <a:lnSpc>
                <a:spcPct val="150000"/>
              </a:lnSpc>
            </a:pPr>
            <a:endParaRPr lang="es-ES" sz="1200" i="1" u="sng" dirty="0" smtClean="0">
              <a:latin typeface="EHUSans" panose="02000503050000020004" pitchFamily="50"/>
            </a:endParaRPr>
          </a:p>
          <a:p>
            <a:pPr marL="171450" indent="-171450" algn="just">
              <a:lnSpc>
                <a:spcPct val="150000"/>
              </a:lnSpc>
              <a:buFont typeface="Arial" panose="020B0604020202020204" pitchFamily="34" charset="0"/>
              <a:buChar char="•"/>
            </a:pPr>
            <a:r>
              <a:rPr lang="es-ES" sz="1200" dirty="0" smtClean="0">
                <a:latin typeface="EHUSans" panose="02000503050000020004" pitchFamily="50"/>
              </a:rPr>
              <a:t>El </a:t>
            </a:r>
            <a:r>
              <a:rPr lang="es-ES" sz="1200" b="1" dirty="0" smtClean="0">
                <a:latin typeface="EHUSans" panose="02000503050000020004" pitchFamily="50"/>
              </a:rPr>
              <a:t>Formulario relativo a la instalación (Formulario Parte B) </a:t>
            </a:r>
            <a:r>
              <a:rPr lang="es-ES" sz="1200" dirty="0" smtClean="0">
                <a:latin typeface="EHUSans" panose="02000503050000020004" pitchFamily="50"/>
              </a:rPr>
              <a:t>debe ir acompañado del siguiente material gráfico:</a:t>
            </a:r>
          </a:p>
          <a:p>
            <a:pPr marL="628650" lvl="1" indent="-171450" algn="just">
              <a:lnSpc>
                <a:spcPct val="150000"/>
              </a:lnSpc>
              <a:buFontTx/>
              <a:buChar char="-"/>
            </a:pPr>
            <a:r>
              <a:rPr lang="es-ES" sz="1200" b="1" dirty="0" smtClean="0">
                <a:latin typeface="EHUSans" panose="02000503050000020004" pitchFamily="50"/>
              </a:rPr>
              <a:t>Plano de situación</a:t>
            </a:r>
            <a:r>
              <a:rPr lang="es-ES" sz="1200" dirty="0" smtClean="0">
                <a:latin typeface="EHUSans" panose="02000503050000020004" pitchFamily="50"/>
              </a:rPr>
              <a:t>: </a:t>
            </a:r>
            <a:r>
              <a:rPr lang="es-ES" sz="1200" dirty="0" smtClean="0">
                <a:latin typeface="EHUSans" panose="02000503050000020004" pitchFamily="50"/>
              </a:rPr>
              <a:t>se toma </a:t>
            </a:r>
            <a:r>
              <a:rPr lang="es-ES" sz="1200" dirty="0" smtClean="0">
                <a:latin typeface="EHUSans" panose="02000503050000020004" pitchFamily="50"/>
              </a:rPr>
              <a:t>de Google </a:t>
            </a:r>
            <a:r>
              <a:rPr lang="es-ES" sz="1200" dirty="0" err="1" smtClean="0">
                <a:latin typeface="EHUSans" panose="02000503050000020004" pitchFamily="50"/>
              </a:rPr>
              <a:t>Maps</a:t>
            </a:r>
            <a:r>
              <a:rPr lang="es-ES" sz="1200" dirty="0" smtClean="0">
                <a:latin typeface="EHUSans" panose="02000503050000020004" pitchFamily="50"/>
              </a:rPr>
              <a:t> (</a:t>
            </a:r>
            <a:r>
              <a:rPr lang="pt-BR" sz="1200" dirty="0">
                <a:latin typeface="EHUSans" panose="02000503050000020004" pitchFamily="50"/>
              </a:rPr>
              <a:t>a escala 1:50.000 o similar</a:t>
            </a:r>
            <a:r>
              <a:rPr lang="es-ES" sz="1200" dirty="0">
                <a:latin typeface="EHUSans" panose="02000503050000020004" pitchFamily="50"/>
              </a:rPr>
              <a:t>)</a:t>
            </a:r>
          </a:p>
          <a:p>
            <a:pPr marL="628650" lvl="1" indent="-171450" algn="just">
              <a:lnSpc>
                <a:spcPct val="150000"/>
              </a:lnSpc>
              <a:buFontTx/>
              <a:buChar char="-"/>
            </a:pPr>
            <a:r>
              <a:rPr lang="es-ES" sz="1200" b="1" dirty="0" smtClean="0">
                <a:latin typeface="EHUSans" panose="02000503050000020004" pitchFamily="50"/>
              </a:rPr>
              <a:t>Planos de la instalación(*)</a:t>
            </a:r>
            <a:r>
              <a:rPr lang="es-ES" sz="1200" dirty="0" smtClean="0">
                <a:latin typeface="EHUSans" panose="02000503050000020004" pitchFamily="50"/>
              </a:rPr>
              <a:t>: </a:t>
            </a:r>
            <a:r>
              <a:rPr lang="es-ES" sz="1200" dirty="0" smtClean="0">
                <a:latin typeface="EHUSans" panose="02000503050000020004" pitchFamily="50"/>
              </a:rPr>
              <a:t>se solicitan a </a:t>
            </a:r>
            <a:r>
              <a:rPr lang="es-ES" sz="1200" dirty="0" smtClean="0">
                <a:latin typeface="EHUSans" panose="02000503050000020004" pitchFamily="50"/>
              </a:rPr>
              <a:t>la </a:t>
            </a:r>
            <a:r>
              <a:rPr lang="es-ES" sz="1200" dirty="0" smtClean="0">
                <a:latin typeface="EHUSans" panose="02000503050000020004" pitchFamily="50"/>
              </a:rPr>
              <a:t>persona que ejerce como administradora de </a:t>
            </a:r>
            <a:r>
              <a:rPr lang="es-ES" sz="1200" dirty="0" smtClean="0">
                <a:latin typeface="EHUSans" panose="02000503050000020004" pitchFamily="50"/>
              </a:rPr>
              <a:t>la Facultad/Centro en el que se ubique:</a:t>
            </a:r>
          </a:p>
          <a:p>
            <a:pPr lvl="2" algn="just">
              <a:lnSpc>
                <a:spcPct val="150000"/>
              </a:lnSpc>
            </a:pPr>
            <a:r>
              <a:rPr lang="es-ES" sz="1200" u="sng" dirty="0">
                <a:latin typeface="EHUSans" panose="02000503050000020004" pitchFamily="50"/>
              </a:rPr>
              <a:t>Campus de Araba:</a:t>
            </a:r>
            <a:endParaRPr lang="es-ES" sz="1200" dirty="0">
              <a:latin typeface="EHUSans" panose="02000503050000020004" pitchFamily="50"/>
            </a:endParaRPr>
          </a:p>
          <a:p>
            <a:pPr lvl="2" algn="just">
              <a:lnSpc>
                <a:spcPct val="150000"/>
              </a:lnSpc>
            </a:pPr>
            <a:r>
              <a:rPr lang="es-ES" sz="1200" dirty="0">
                <a:latin typeface="EHUSans" panose="02000503050000020004" pitchFamily="50"/>
              </a:rPr>
              <a:t>Facultad de Farmacia: </a:t>
            </a:r>
            <a:r>
              <a:rPr lang="es-ES" sz="1200" u="sng" dirty="0" err="1">
                <a:latin typeface="EHUSans" panose="02000503050000020004" pitchFamily="50"/>
                <a:hlinkClick r:id="rId2"/>
              </a:rPr>
              <a:t>estibaliz.bengoetxea@ehu.eus</a:t>
            </a:r>
            <a:endParaRPr lang="es-ES" sz="1200" dirty="0">
              <a:latin typeface="EHUSans" panose="02000503050000020004" pitchFamily="50"/>
            </a:endParaRPr>
          </a:p>
          <a:p>
            <a:pPr lvl="2" algn="just">
              <a:lnSpc>
                <a:spcPct val="150000"/>
              </a:lnSpc>
            </a:pPr>
            <a:r>
              <a:rPr lang="es-ES" sz="1200" dirty="0">
                <a:latin typeface="EHUSans" panose="02000503050000020004" pitchFamily="50"/>
              </a:rPr>
              <a:t>Centro Lucio </a:t>
            </a:r>
            <a:r>
              <a:rPr lang="es-ES" sz="1200" dirty="0" err="1">
                <a:latin typeface="EHUSans" panose="02000503050000020004" pitchFamily="50"/>
              </a:rPr>
              <a:t>Lascaray</a:t>
            </a:r>
            <a:r>
              <a:rPr lang="es-ES" sz="1200" dirty="0">
                <a:latin typeface="EHUSans" panose="02000503050000020004" pitchFamily="50"/>
              </a:rPr>
              <a:t>: </a:t>
            </a:r>
            <a:r>
              <a:rPr lang="es-ES" sz="1200" u="sng" dirty="0" err="1">
                <a:latin typeface="EHUSans" panose="02000503050000020004" pitchFamily="50"/>
                <a:hlinkClick r:id="rId3"/>
              </a:rPr>
              <a:t>aitziber.elizondo@ehu.eus</a:t>
            </a:r>
            <a:r>
              <a:rPr lang="es-ES" sz="1200" dirty="0">
                <a:latin typeface="EHUSans" panose="02000503050000020004" pitchFamily="50"/>
              </a:rPr>
              <a:t> (o en su caso </a:t>
            </a:r>
            <a:r>
              <a:rPr lang="es-ES" sz="1200" u="sng" dirty="0" err="1">
                <a:latin typeface="EHUSans" panose="02000503050000020004" pitchFamily="50"/>
                <a:hlinkClick r:id="rId4"/>
              </a:rPr>
              <a:t>mariavictoria.canton@ehu.eus</a:t>
            </a:r>
            <a:r>
              <a:rPr lang="es-ES" sz="1200" dirty="0">
                <a:latin typeface="EHUSans" panose="02000503050000020004" pitchFamily="50"/>
              </a:rPr>
              <a:t>)</a:t>
            </a:r>
          </a:p>
          <a:p>
            <a:pPr lvl="2" algn="just">
              <a:lnSpc>
                <a:spcPct val="150000"/>
              </a:lnSpc>
            </a:pPr>
            <a:r>
              <a:rPr lang="es-ES" sz="1200" dirty="0">
                <a:latin typeface="EHUSans" panose="02000503050000020004" pitchFamily="50"/>
              </a:rPr>
              <a:t> </a:t>
            </a:r>
            <a:r>
              <a:rPr lang="es-ES" sz="1200" u="sng" dirty="0" smtClean="0">
                <a:latin typeface="EHUSans" panose="02000503050000020004" pitchFamily="50"/>
              </a:rPr>
              <a:t>Campus de </a:t>
            </a:r>
            <a:r>
              <a:rPr lang="es-ES" sz="1200" u="sng" dirty="0" err="1" smtClean="0">
                <a:latin typeface="EHUSans" panose="02000503050000020004" pitchFamily="50"/>
              </a:rPr>
              <a:t>Bizkaia</a:t>
            </a:r>
            <a:r>
              <a:rPr lang="es-ES" sz="1200" u="sng" dirty="0" smtClean="0">
                <a:latin typeface="EHUSans" panose="02000503050000020004" pitchFamily="50"/>
              </a:rPr>
              <a:t>:</a:t>
            </a:r>
            <a:endParaRPr lang="es-ES" sz="1200" dirty="0" smtClean="0">
              <a:latin typeface="EHUSans" panose="02000503050000020004" pitchFamily="50"/>
            </a:endParaRPr>
          </a:p>
          <a:p>
            <a:pPr lvl="2" algn="just">
              <a:lnSpc>
                <a:spcPct val="150000"/>
              </a:lnSpc>
            </a:pPr>
            <a:r>
              <a:rPr lang="es-ES" sz="1200" dirty="0" smtClean="0">
                <a:latin typeface="EHUSans" panose="02000503050000020004" pitchFamily="50"/>
              </a:rPr>
              <a:t>Facultad </a:t>
            </a:r>
            <a:r>
              <a:rPr lang="es-ES" sz="1200" dirty="0">
                <a:latin typeface="EHUSans" panose="02000503050000020004" pitchFamily="50"/>
              </a:rPr>
              <a:t>de Medicina y Enfermería: </a:t>
            </a:r>
            <a:r>
              <a:rPr lang="es-ES" sz="1200" u="sng" dirty="0" err="1">
                <a:latin typeface="EHUSans" panose="02000503050000020004" pitchFamily="50"/>
                <a:hlinkClick r:id="rId5"/>
              </a:rPr>
              <a:t>lourdes.dafonte@ehu.eus</a:t>
            </a:r>
            <a:endParaRPr lang="es-ES" sz="1200" dirty="0">
              <a:latin typeface="EHUSans" panose="02000503050000020004" pitchFamily="50"/>
            </a:endParaRPr>
          </a:p>
          <a:p>
            <a:pPr lvl="2" algn="just">
              <a:lnSpc>
                <a:spcPct val="150000"/>
              </a:lnSpc>
            </a:pPr>
            <a:r>
              <a:rPr lang="es-ES" sz="1200" dirty="0">
                <a:latin typeface="EHUSans" panose="02000503050000020004" pitchFamily="50"/>
              </a:rPr>
              <a:t>Facultad de Ciencia y Tecnología: </a:t>
            </a:r>
            <a:r>
              <a:rPr lang="es-ES" sz="1200" u="sng" dirty="0" err="1">
                <a:latin typeface="EHUSans" panose="02000503050000020004" pitchFamily="50"/>
                <a:hlinkClick r:id="rId6"/>
              </a:rPr>
              <a:t>maike.adame@ehu.eus</a:t>
            </a:r>
            <a:endParaRPr lang="es-ES" sz="1200" dirty="0">
              <a:latin typeface="EHUSans" panose="02000503050000020004" pitchFamily="50"/>
            </a:endParaRPr>
          </a:p>
          <a:p>
            <a:pPr lvl="2" algn="just">
              <a:lnSpc>
                <a:spcPct val="150000"/>
              </a:lnSpc>
            </a:pPr>
            <a:r>
              <a:rPr lang="es-ES" sz="1200" dirty="0">
                <a:latin typeface="EHUSans" panose="02000503050000020004" pitchFamily="50"/>
              </a:rPr>
              <a:t>Centro María </a:t>
            </a:r>
            <a:r>
              <a:rPr lang="es-ES" sz="1200" dirty="0" err="1" smtClean="0">
                <a:latin typeface="EHUSans" panose="02000503050000020004" pitchFamily="50"/>
              </a:rPr>
              <a:t>Goyri</a:t>
            </a:r>
            <a:r>
              <a:rPr lang="es-ES" sz="1200" dirty="0" smtClean="0">
                <a:latin typeface="EHUSans" panose="02000503050000020004" pitchFamily="50"/>
              </a:rPr>
              <a:t>: </a:t>
            </a:r>
            <a:r>
              <a:rPr lang="es-ES" sz="1200" u="sng" dirty="0" err="1" smtClean="0">
                <a:latin typeface="EHUSans" panose="02000503050000020004" pitchFamily="50"/>
                <a:hlinkClick r:id="rId7"/>
              </a:rPr>
              <a:t>lf.callado@ehu.eus</a:t>
            </a:r>
            <a:endParaRPr lang="es-ES" sz="1200" u="sng" dirty="0" smtClean="0">
              <a:latin typeface="EHUSans" panose="02000503050000020004" pitchFamily="50"/>
            </a:endParaRPr>
          </a:p>
          <a:p>
            <a:pPr lvl="2" algn="just">
              <a:lnSpc>
                <a:spcPct val="150000"/>
              </a:lnSpc>
            </a:pPr>
            <a:endParaRPr lang="es-ES" sz="1200" dirty="0" smtClean="0">
              <a:latin typeface="EHUSans" panose="02000503050000020004" pitchFamily="50"/>
            </a:endParaRPr>
          </a:p>
          <a:p>
            <a:pPr lvl="2" algn="just">
              <a:lnSpc>
                <a:spcPct val="150000"/>
              </a:lnSpc>
            </a:pPr>
            <a:r>
              <a:rPr lang="es-ES" sz="1050" dirty="0" smtClean="0">
                <a:latin typeface="EHUSans" panose="02000503050000020004" pitchFamily="50"/>
              </a:rPr>
              <a:t>(*) el nivel de detalle más reducido del que se dispone es el de la planta en la que se ubica la instalación. Se </a:t>
            </a:r>
            <a:r>
              <a:rPr lang="es-ES" sz="1050" dirty="0">
                <a:latin typeface="EHUSans" panose="02000503050000020004" pitchFamily="50"/>
              </a:rPr>
              <a:t>recomienda incluir en la notificación tanto el plano de la planta </a:t>
            </a:r>
            <a:r>
              <a:rPr lang="es-ES" sz="1050" dirty="0" smtClean="0">
                <a:latin typeface="EHUSans" panose="02000503050000020004" pitchFamily="50"/>
              </a:rPr>
              <a:t>como </a:t>
            </a:r>
            <a:r>
              <a:rPr lang="es-ES" sz="1050" dirty="0">
                <a:latin typeface="EHUSans" panose="02000503050000020004" pitchFamily="50"/>
              </a:rPr>
              <a:t>un recorte </a:t>
            </a:r>
            <a:r>
              <a:rPr lang="es-ES" sz="1050" dirty="0" smtClean="0">
                <a:latin typeface="EHUSans" panose="02000503050000020004" pitchFamily="50"/>
              </a:rPr>
              <a:t>en </a:t>
            </a:r>
            <a:r>
              <a:rPr lang="es-ES" sz="1050" dirty="0">
                <a:latin typeface="EHUSans" panose="02000503050000020004" pitchFamily="50"/>
              </a:rPr>
              <a:t>el que se aprecie con mayor detalle el local en cuestión</a:t>
            </a:r>
            <a:r>
              <a:rPr lang="es-ES" sz="1050" dirty="0" smtClean="0">
                <a:latin typeface="EHUSans" panose="02000503050000020004" pitchFamily="50"/>
              </a:rPr>
              <a:t>.</a:t>
            </a:r>
          </a:p>
          <a:p>
            <a:pPr lvl="2" algn="just">
              <a:lnSpc>
                <a:spcPct val="150000"/>
              </a:lnSpc>
            </a:pPr>
            <a:endParaRPr lang="es-ES" sz="1000" dirty="0" smtClean="0">
              <a:latin typeface="EHUSans" panose="02000503050000020004" pitchFamily="50"/>
            </a:endParaRPr>
          </a:p>
          <a:p>
            <a:pPr marL="628650" lvl="1" indent="-171450" algn="just">
              <a:lnSpc>
                <a:spcPct val="150000"/>
              </a:lnSpc>
              <a:buFontTx/>
              <a:buChar char="-"/>
            </a:pPr>
            <a:r>
              <a:rPr lang="es-ES" sz="1200" b="1" dirty="0" smtClean="0">
                <a:latin typeface="EHUSans" panose="02000503050000020004" pitchFamily="50"/>
              </a:rPr>
              <a:t>Fotografías</a:t>
            </a:r>
            <a:r>
              <a:rPr lang="es-ES" sz="1200" dirty="0" smtClean="0">
                <a:latin typeface="EHUSans" panose="02000503050000020004" pitchFamily="50"/>
              </a:rPr>
              <a:t> de los </a:t>
            </a:r>
            <a:r>
              <a:rPr lang="es-ES" sz="1200" dirty="0">
                <a:latin typeface="EHUSans" panose="02000503050000020004" pitchFamily="50"/>
              </a:rPr>
              <a:t>de los aspectos </a:t>
            </a:r>
            <a:r>
              <a:rPr lang="es-ES" sz="1200" dirty="0" smtClean="0">
                <a:latin typeface="EHUSans" panose="02000503050000020004" pitchFamily="50"/>
              </a:rPr>
              <a:t>relevantes de la instalación: </a:t>
            </a:r>
            <a:r>
              <a:rPr lang="es-ES" sz="1200" dirty="0">
                <a:latin typeface="EHUSans" panose="02000503050000020004" pitchFamily="50"/>
              </a:rPr>
              <a:t>accesos, visión general de las dependencias, equipos </a:t>
            </a:r>
            <a:r>
              <a:rPr lang="es-ES" sz="1200" dirty="0" smtClean="0">
                <a:latin typeface="EHUSans" panose="02000503050000020004" pitchFamily="50"/>
              </a:rPr>
              <a:t>utilizados(*), </a:t>
            </a:r>
            <a:r>
              <a:rPr lang="es-ES" sz="1200" dirty="0">
                <a:latin typeface="EHUSans" panose="02000503050000020004" pitchFamily="50"/>
              </a:rPr>
              <a:t>contenedores de residuos y, en general, imágenes que demuestren que se cumplen las medidas de contención declaradas en el F</a:t>
            </a:r>
            <a:r>
              <a:rPr lang="es-ES" sz="1200" dirty="0" smtClean="0">
                <a:latin typeface="EHUSans" panose="02000503050000020004" pitchFamily="50"/>
              </a:rPr>
              <a:t>ormulario.</a:t>
            </a:r>
          </a:p>
          <a:p>
            <a:pPr lvl="2" algn="just">
              <a:lnSpc>
                <a:spcPct val="150000"/>
              </a:lnSpc>
            </a:pPr>
            <a:r>
              <a:rPr lang="es-ES" sz="1100" dirty="0" smtClean="0">
                <a:latin typeface="EHUSans" panose="02000503050000020004" pitchFamily="50"/>
              </a:rPr>
              <a:t>(*) acompañar </a:t>
            </a:r>
            <a:r>
              <a:rPr lang="es-ES" sz="1100" dirty="0">
                <a:latin typeface="EHUSans" panose="02000503050000020004" pitchFamily="50"/>
              </a:rPr>
              <a:t>la fotografía del equipo de una fotografía adicional (legible) de la pegatina de revisiones periódicas (ejemplo: cabina de flujo laminar, cabina de bioseguridad, etc</a:t>
            </a:r>
            <a:r>
              <a:rPr lang="es-ES" sz="1100" dirty="0" smtClean="0">
                <a:latin typeface="EHUSans" panose="02000503050000020004" pitchFamily="50"/>
              </a:rPr>
              <a:t>.)</a:t>
            </a:r>
          </a:p>
          <a:p>
            <a:pPr lvl="2" algn="just">
              <a:lnSpc>
                <a:spcPct val="150000"/>
              </a:lnSpc>
            </a:pPr>
            <a:endParaRPr lang="es-ES" sz="1050" dirty="0" smtClean="0">
              <a:latin typeface="EHUSans" panose="02000503050000020004" pitchFamily="50"/>
            </a:endParaRPr>
          </a:p>
          <a:p>
            <a:pPr algn="just">
              <a:lnSpc>
                <a:spcPct val="150000"/>
              </a:lnSpc>
            </a:pPr>
            <a:endParaRPr lang="es-ES" sz="1200" dirty="0" smtClean="0">
              <a:latin typeface="EHUSans" panose="02000503050000020004" pitchFamily="50"/>
            </a:endParaRPr>
          </a:p>
        </p:txBody>
      </p:sp>
      <p:pic>
        <p:nvPicPr>
          <p:cNvPr id="7" name="Imagen 6"/>
          <p:cNvPicPr>
            <a:picLocks noChangeAspect="1"/>
          </p:cNvPicPr>
          <p:nvPr/>
        </p:nvPicPr>
        <p:blipFill>
          <a:blip r:embed="rId8"/>
          <a:stretch>
            <a:fillRect/>
          </a:stretch>
        </p:blipFill>
        <p:spPr>
          <a:xfrm>
            <a:off x="0" y="0"/>
            <a:ext cx="12192000" cy="914400"/>
          </a:xfrm>
          <a:prstGeom prst="rect">
            <a:avLst/>
          </a:prstGeom>
        </p:spPr>
      </p:pic>
    </p:spTree>
    <p:extLst>
      <p:ext uri="{BB962C8B-B14F-4D97-AF65-F5344CB8AC3E}">
        <p14:creationId xmlns:p14="http://schemas.microsoft.com/office/powerpoint/2010/main" val="2695435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1011219"/>
            <a:ext cx="12192000" cy="3139321"/>
          </a:xfrm>
          <a:prstGeom prst="rect">
            <a:avLst/>
          </a:prstGeom>
          <a:noFill/>
        </p:spPr>
        <p:txBody>
          <a:bodyPr wrap="square" rtlCol="0">
            <a:spAutoFit/>
          </a:bodyPr>
          <a:lstStyle/>
          <a:p>
            <a:pPr algn="just">
              <a:lnSpc>
                <a:spcPct val="150000"/>
              </a:lnSpc>
            </a:pPr>
            <a:r>
              <a:rPr lang="es-ES" sz="1200" i="1" u="sng" dirty="0" smtClean="0">
                <a:latin typeface="EHUSans" panose="02000503050000020004" pitchFamily="50"/>
              </a:rPr>
              <a:t>Aclaraciones sobre los Formularios:</a:t>
            </a:r>
          </a:p>
          <a:p>
            <a:pPr algn="just">
              <a:lnSpc>
                <a:spcPct val="150000"/>
              </a:lnSpc>
            </a:pPr>
            <a:endParaRPr lang="es-ES" sz="1200" i="1" u="sng" dirty="0" smtClean="0">
              <a:latin typeface="EHUSans" panose="02000503050000020004" pitchFamily="50"/>
            </a:endParaRPr>
          </a:p>
          <a:p>
            <a:pPr marL="171450" indent="-171450">
              <a:buFont typeface="Arial" panose="020B0604020202020204" pitchFamily="34" charset="0"/>
              <a:buChar char="•"/>
            </a:pPr>
            <a:r>
              <a:rPr lang="es-ES" sz="1200" dirty="0" smtClean="0">
                <a:latin typeface="EHUSans" panose="02000503050000020004" pitchFamily="50"/>
              </a:rPr>
              <a:t>Además, en todos los Formularios se solicitan </a:t>
            </a:r>
            <a:r>
              <a:rPr lang="es-ES" sz="1200" dirty="0">
                <a:latin typeface="EHUSans" panose="02000503050000020004" pitchFamily="50"/>
              </a:rPr>
              <a:t>los datos de las personas que ostentan determinados roles</a:t>
            </a:r>
            <a:r>
              <a:rPr lang="es-ES" sz="1200" dirty="0" smtClean="0">
                <a:latin typeface="EHUSans" panose="02000503050000020004" pitchFamily="50"/>
              </a:rPr>
              <a:t>:</a:t>
            </a:r>
          </a:p>
          <a:p>
            <a:pPr marL="171450" indent="-171450">
              <a:buFont typeface="Arial" panose="020B0604020202020204" pitchFamily="34" charset="0"/>
              <a:buChar char="•"/>
            </a:pPr>
            <a:endParaRPr lang="es-ES" sz="1200" dirty="0">
              <a:latin typeface="EHUSans" panose="02000503050000020004" pitchFamily="50"/>
            </a:endParaRPr>
          </a:p>
          <a:p>
            <a:pPr marL="628650" lvl="1" indent="-171450">
              <a:buFont typeface="Arial" panose="020B0604020202020204" pitchFamily="34" charset="0"/>
              <a:buChar char="•"/>
            </a:pPr>
            <a:r>
              <a:rPr lang="es-ES" sz="1200" dirty="0">
                <a:latin typeface="EHUSans" panose="02000503050000020004" pitchFamily="50"/>
              </a:rPr>
              <a:t>Persona responsable de la actividad: será </a:t>
            </a:r>
            <a:r>
              <a:rPr lang="es-ES" sz="1200" dirty="0" smtClean="0">
                <a:latin typeface="EHUSans" panose="02000503050000020004" pitchFamily="50"/>
              </a:rPr>
              <a:t>el o la investigadora principal (IP</a:t>
            </a:r>
            <a:r>
              <a:rPr lang="es-ES" sz="1200" dirty="0">
                <a:latin typeface="EHUSans" panose="02000503050000020004" pitchFamily="50"/>
              </a:rPr>
              <a:t>) que promueva la actividad de utilización confinada de OMG</a:t>
            </a:r>
            <a:r>
              <a:rPr lang="es-ES" sz="1200" dirty="0" smtClean="0">
                <a:latin typeface="EHUSans" panose="02000503050000020004" pitchFamily="50"/>
              </a:rPr>
              <a:t>.</a:t>
            </a:r>
          </a:p>
          <a:p>
            <a:pPr marL="628650" lvl="1" indent="-171450">
              <a:buFont typeface="Arial" panose="020B0604020202020204" pitchFamily="34" charset="0"/>
              <a:buChar char="•"/>
            </a:pPr>
            <a:endParaRPr lang="es-ES" sz="1200" dirty="0">
              <a:latin typeface="EHUSans" panose="02000503050000020004" pitchFamily="50"/>
            </a:endParaRPr>
          </a:p>
          <a:p>
            <a:pPr marL="628650" lvl="1" indent="-171450">
              <a:buFont typeface="Arial" panose="020B0604020202020204" pitchFamily="34" charset="0"/>
              <a:buChar char="•"/>
            </a:pPr>
            <a:r>
              <a:rPr lang="es-ES" sz="1200" dirty="0" smtClean="0">
                <a:latin typeface="EHUSans" panose="02000503050000020004" pitchFamily="50"/>
              </a:rPr>
              <a:t>Persona </a:t>
            </a:r>
            <a:r>
              <a:rPr lang="es-ES" sz="1200" dirty="0">
                <a:latin typeface="EHUSans" panose="02000503050000020004" pitchFamily="50"/>
              </a:rPr>
              <a:t>responsable de la instalación donde se va a desarrollar la actividad: será el o la </a:t>
            </a:r>
            <a:r>
              <a:rPr lang="es-ES" sz="1200" dirty="0" smtClean="0">
                <a:latin typeface="EHUSans" panose="02000503050000020004" pitchFamily="50"/>
              </a:rPr>
              <a:t>directora </a:t>
            </a:r>
            <a:r>
              <a:rPr lang="es-ES" sz="1200" dirty="0">
                <a:latin typeface="EHUSans" panose="02000503050000020004" pitchFamily="50"/>
              </a:rPr>
              <a:t>del Departamento en el que se ubique la instalación</a:t>
            </a:r>
            <a:r>
              <a:rPr lang="es-ES" sz="1200" dirty="0" smtClean="0">
                <a:latin typeface="EHUSans" panose="02000503050000020004" pitchFamily="50"/>
              </a:rPr>
              <a:t>.</a:t>
            </a:r>
          </a:p>
          <a:p>
            <a:pPr marL="628650" lvl="1" indent="-171450">
              <a:buFont typeface="Arial" panose="020B0604020202020204" pitchFamily="34" charset="0"/>
              <a:buChar char="•"/>
            </a:pPr>
            <a:endParaRPr lang="es-ES" sz="1200" dirty="0">
              <a:latin typeface="EHUSans" panose="02000503050000020004" pitchFamily="50"/>
            </a:endParaRPr>
          </a:p>
          <a:p>
            <a:pPr marL="628650" lvl="1" indent="-171450">
              <a:buFont typeface="Arial" panose="020B0604020202020204" pitchFamily="34" charset="0"/>
              <a:buChar char="•"/>
            </a:pPr>
            <a:r>
              <a:rPr lang="es-ES" sz="1200" dirty="0">
                <a:latin typeface="EHUSans" panose="02000503050000020004" pitchFamily="50"/>
              </a:rPr>
              <a:t>Persona responsable de la bioseguridad de la instalación donde se va a desarrollar la actividad: por el momento, será quien ostente la Presidencia del CEIAB (quien cumplimente los Formularios no deberá </a:t>
            </a:r>
            <a:r>
              <a:rPr lang="es-ES" sz="1200" dirty="0" smtClean="0">
                <a:latin typeface="EHUSans" panose="02000503050000020004" pitchFamily="50"/>
              </a:rPr>
              <a:t>aportar estos datos).</a:t>
            </a:r>
          </a:p>
          <a:p>
            <a:pPr marL="628650" lvl="1" indent="-171450">
              <a:buFont typeface="Arial" panose="020B0604020202020204" pitchFamily="34" charset="0"/>
              <a:buChar char="•"/>
            </a:pPr>
            <a:endParaRPr lang="es-ES" sz="1200" dirty="0">
              <a:latin typeface="EHUSans" panose="02000503050000020004" pitchFamily="50"/>
            </a:endParaRPr>
          </a:p>
          <a:p>
            <a:pPr marL="628650" lvl="1" indent="-171450">
              <a:buFont typeface="Arial" panose="020B0604020202020204" pitchFamily="34" charset="0"/>
              <a:buChar char="•"/>
            </a:pPr>
            <a:r>
              <a:rPr lang="es-ES" sz="1200" dirty="0">
                <a:latin typeface="EHUSans" panose="02000503050000020004" pitchFamily="50"/>
              </a:rPr>
              <a:t>Representante legal de la entidad: será el o la Vicerrectora de Investigación (quien cumplimente los Formularios no </a:t>
            </a:r>
            <a:r>
              <a:rPr lang="es-ES" sz="1200" dirty="0" smtClean="0">
                <a:latin typeface="EHUSans" panose="02000503050000020004" pitchFamily="50"/>
              </a:rPr>
              <a:t>deberá aportar estos datos).</a:t>
            </a:r>
          </a:p>
          <a:p>
            <a:pPr marL="628650" lvl="1" indent="-171450">
              <a:buFont typeface="Arial" panose="020B0604020202020204" pitchFamily="34" charset="0"/>
              <a:buChar char="•"/>
            </a:pPr>
            <a:endParaRPr lang="es-ES" sz="1200" dirty="0">
              <a:latin typeface="EHUSans" panose="02000503050000020004" pitchFamily="50"/>
            </a:endParaRPr>
          </a:p>
          <a:p>
            <a:pPr marL="628650" lvl="1" indent="-171450">
              <a:buFont typeface="Arial" panose="020B0604020202020204" pitchFamily="34" charset="0"/>
              <a:buChar char="•"/>
            </a:pPr>
            <a:r>
              <a:rPr lang="es-ES" sz="1200" dirty="0" smtClean="0">
                <a:latin typeface="EHUSans" panose="02000503050000020004" pitchFamily="50"/>
              </a:rPr>
              <a:t>Persona que actuará como persona de </a:t>
            </a:r>
            <a:r>
              <a:rPr lang="es-ES" sz="1200" dirty="0">
                <a:latin typeface="EHUSans" panose="02000503050000020004" pitchFamily="50"/>
              </a:rPr>
              <a:t>contacto: </a:t>
            </a:r>
            <a:r>
              <a:rPr lang="es-ES" sz="1200" dirty="0" smtClean="0">
                <a:latin typeface="EHUSans" panose="02000503050000020004" pitchFamily="50"/>
              </a:rPr>
              <a:t>quien </a:t>
            </a:r>
            <a:r>
              <a:rPr lang="es-ES" sz="1200" dirty="0">
                <a:latin typeface="EHUSans" panose="02000503050000020004" pitchFamily="50"/>
              </a:rPr>
              <a:t>cumplimente los Formularios no deberá </a:t>
            </a:r>
            <a:r>
              <a:rPr lang="es-ES" sz="1200" dirty="0" smtClean="0">
                <a:latin typeface="EHUSans" panose="02000503050000020004" pitchFamily="50"/>
              </a:rPr>
              <a:t>aportar esta información</a:t>
            </a:r>
            <a:endParaRPr lang="es-ES" sz="1050" dirty="0" smtClean="0">
              <a:latin typeface="EHUSans" panose="02000503050000020004" pitchFamily="50"/>
            </a:endParaRPr>
          </a:p>
          <a:p>
            <a:pPr algn="just">
              <a:lnSpc>
                <a:spcPct val="150000"/>
              </a:lnSpc>
            </a:pPr>
            <a:endParaRPr lang="es-ES" sz="1200" dirty="0" smtClean="0">
              <a:latin typeface="EHUSans" panose="02000503050000020004" pitchFamily="50"/>
            </a:endParaRPr>
          </a:p>
        </p:txBody>
      </p:sp>
      <p:pic>
        <p:nvPicPr>
          <p:cNvPr id="7" name="Imagen 6"/>
          <p:cNvPicPr>
            <a:picLocks noChangeAspect="1"/>
          </p:cNvPicPr>
          <p:nvPr/>
        </p:nvPicPr>
        <p:blipFill>
          <a:blip r:embed="rId2"/>
          <a:stretch>
            <a:fillRect/>
          </a:stretch>
        </p:blipFill>
        <p:spPr>
          <a:xfrm>
            <a:off x="0" y="0"/>
            <a:ext cx="12192000" cy="914400"/>
          </a:xfrm>
          <a:prstGeom prst="rect">
            <a:avLst/>
          </a:prstGeom>
        </p:spPr>
      </p:pic>
    </p:spTree>
    <p:extLst>
      <p:ext uri="{BB962C8B-B14F-4D97-AF65-F5344CB8AC3E}">
        <p14:creationId xmlns:p14="http://schemas.microsoft.com/office/powerpoint/2010/main" val="10958746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78202" y="1166262"/>
            <a:ext cx="11252499" cy="5262979"/>
          </a:xfrm>
          <a:prstGeom prst="rect">
            <a:avLst/>
          </a:prstGeom>
          <a:noFill/>
        </p:spPr>
        <p:txBody>
          <a:bodyPr wrap="square" rtlCol="0">
            <a:spAutoFit/>
          </a:bodyPr>
          <a:lstStyle/>
          <a:p>
            <a:pPr algn="just"/>
            <a:r>
              <a:rPr lang="es-ES" sz="1200" dirty="0">
                <a:latin typeface="EHUSans" panose="02000503050000020004" pitchFamily="50"/>
              </a:rPr>
              <a:t>3) </a:t>
            </a:r>
            <a:r>
              <a:rPr lang="es-ES" sz="1200" u="sng" dirty="0">
                <a:latin typeface="EHUSans" panose="02000503050000020004" pitchFamily="50"/>
              </a:rPr>
              <a:t>Enviar los Formularios </a:t>
            </a:r>
            <a:r>
              <a:rPr lang="es-ES" sz="1200" u="sng" dirty="0" smtClean="0">
                <a:latin typeface="EHUSans" panose="02000503050000020004" pitchFamily="50"/>
              </a:rPr>
              <a:t>cumplimentados a </a:t>
            </a:r>
            <a:r>
              <a:rPr lang="es-ES" sz="1200" u="sng" dirty="0">
                <a:latin typeface="EHUSans" panose="02000503050000020004" pitchFamily="50"/>
              </a:rPr>
              <a:t>Susi Marcos / Comité de Bioseguridad de la </a:t>
            </a:r>
            <a:r>
              <a:rPr lang="es-ES" sz="1200" u="sng" dirty="0" smtClean="0">
                <a:latin typeface="EHUSans" panose="02000503050000020004" pitchFamily="50"/>
              </a:rPr>
              <a:t>UPV/EHU</a:t>
            </a:r>
          </a:p>
          <a:p>
            <a:pPr algn="just"/>
            <a:endParaRPr lang="es-ES" sz="1200" u="sng" dirty="0">
              <a:solidFill>
                <a:srgbClr val="FF0000"/>
              </a:solidFill>
              <a:latin typeface="EHUSans" panose="02000503050000020004" pitchFamily="50"/>
            </a:endParaRPr>
          </a:p>
          <a:p>
            <a:pPr algn="just"/>
            <a:r>
              <a:rPr lang="es-ES" sz="1200" dirty="0" smtClean="0">
                <a:latin typeface="EHUSans" panose="02000503050000020004" pitchFamily="50"/>
              </a:rPr>
              <a:t>En formato editable al siguiente buzón: </a:t>
            </a:r>
            <a:r>
              <a:rPr lang="es-ES" sz="1200" dirty="0" err="1" smtClean="0">
                <a:latin typeface="EHUSans" panose="02000503050000020004" pitchFamily="50"/>
                <a:hlinkClick r:id="rId2"/>
              </a:rPr>
              <a:t>bioseguridad@ehu.eus</a:t>
            </a:r>
            <a:endParaRPr lang="es-ES" sz="1200" dirty="0" smtClean="0">
              <a:latin typeface="EHUSans" panose="02000503050000020004" pitchFamily="50"/>
            </a:endParaRPr>
          </a:p>
          <a:p>
            <a:pPr algn="just"/>
            <a:r>
              <a:rPr lang="es-ES" sz="1200" dirty="0" smtClean="0">
                <a:latin typeface="EHUSans" panose="02000503050000020004" pitchFamily="50"/>
              </a:rPr>
              <a:t>Este Comité se encargará de completar la información necesaria restante (Formulario de solicitud) y remitir la notificación al MAPA para su evaluación por parte de la CNB. Además, hará de intermediario en las comunicaciones y consultas entre la parte notificante y las Autoridades competentes.</a:t>
            </a:r>
          </a:p>
          <a:p>
            <a:pPr algn="just"/>
            <a:endParaRPr lang="es-ES" sz="1200" u="sng" dirty="0">
              <a:solidFill>
                <a:srgbClr val="FF0000"/>
              </a:solidFill>
              <a:latin typeface="EHUSans" panose="02000503050000020004" pitchFamily="50"/>
            </a:endParaRPr>
          </a:p>
          <a:p>
            <a:pPr algn="just"/>
            <a:r>
              <a:rPr lang="es-ES" sz="1200" dirty="0">
                <a:latin typeface="EHUSans" panose="02000503050000020004" pitchFamily="50"/>
              </a:rPr>
              <a:t>4) </a:t>
            </a:r>
            <a:r>
              <a:rPr lang="es-ES" sz="1200" u="sng" dirty="0">
                <a:latin typeface="EHUSans" panose="02000503050000020004" pitchFamily="50"/>
              </a:rPr>
              <a:t>Inicio de la actividad de utilización confinada de </a:t>
            </a:r>
            <a:r>
              <a:rPr lang="es-ES" sz="1200" u="sng" dirty="0" smtClean="0">
                <a:latin typeface="EHUSans" panose="02000503050000020004" pitchFamily="50"/>
              </a:rPr>
              <a:t>OMG</a:t>
            </a:r>
          </a:p>
          <a:p>
            <a:pPr algn="just"/>
            <a:endParaRPr lang="es-ES" sz="1200" u="sng"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endParaRPr lang="es-ES" sz="1200" dirty="0">
              <a:latin typeface="EHUSans" panose="02000503050000020004" pitchFamily="50"/>
            </a:endParaRPr>
          </a:p>
          <a:p>
            <a:pPr marL="228600" lvl="0" indent="-228600" algn="just">
              <a:buAutoNum type="arabicParenBoth"/>
            </a:pPr>
            <a:r>
              <a:rPr lang="es-ES" sz="1200" dirty="0" smtClean="0">
                <a:latin typeface="EHUSans" panose="02000503050000020004" pitchFamily="50"/>
              </a:rPr>
              <a:t>Salvo </a:t>
            </a:r>
            <a:r>
              <a:rPr lang="es-ES" sz="1200" dirty="0">
                <a:latin typeface="EHUSans" panose="02000503050000020004" pitchFamily="50"/>
              </a:rPr>
              <a:t>indicación contraria por parte de la Autoridad competente</a:t>
            </a:r>
            <a:r>
              <a:rPr lang="es-ES" sz="1200" dirty="0" smtClean="0">
                <a:latin typeface="EHUSans" panose="02000503050000020004" pitchFamily="50"/>
              </a:rPr>
              <a:t>.</a:t>
            </a:r>
            <a:endParaRPr lang="es-ES" sz="1200" dirty="0">
              <a:latin typeface="EHUSans" panose="02000503050000020004" pitchFamily="50"/>
            </a:endParaRPr>
          </a:p>
          <a:p>
            <a:pPr lvl="0" algn="just"/>
            <a:r>
              <a:rPr lang="es-ES" sz="1200" dirty="0" smtClean="0">
                <a:latin typeface="EHUSans" panose="02000503050000020004" pitchFamily="50"/>
              </a:rPr>
              <a:t>(2) Si </a:t>
            </a:r>
            <a:r>
              <a:rPr lang="es-ES" sz="1200" dirty="0">
                <a:latin typeface="EHUSans" panose="02000503050000020004" pitchFamily="50"/>
              </a:rPr>
              <a:t>se cumplen los requisitos de la autorización, y salvo indicación contraria por parte de la Autoridad competente.</a:t>
            </a:r>
          </a:p>
          <a:p>
            <a:pPr algn="just"/>
            <a:endParaRPr lang="es-ES" sz="1200" dirty="0" smtClean="0">
              <a:latin typeface="EHUSans" panose="02000503050000020004" pitchFamily="50"/>
            </a:endParaRPr>
          </a:p>
          <a:p>
            <a:pPr algn="just"/>
            <a:r>
              <a:rPr lang="es-ES" sz="1200" dirty="0" smtClean="0">
                <a:latin typeface="EHUSans" panose="02000503050000020004" pitchFamily="50"/>
              </a:rPr>
              <a:t>En los casos en los que la actividad pueda iniciarse inmediatamente después de su notificación es recomendable esperar a recibir antes el informe favorable de la CNB.</a:t>
            </a:r>
          </a:p>
          <a:p>
            <a:pPr algn="just"/>
            <a:endParaRPr lang="es-ES" sz="1200" dirty="0" smtClean="0">
              <a:latin typeface="EHUSans" panose="02000503050000020004" pitchFamily="50"/>
            </a:endParaRPr>
          </a:p>
          <a:p>
            <a:pPr algn="just"/>
            <a:endParaRPr lang="es-ES" sz="1200" dirty="0">
              <a:latin typeface="EHUSans" panose="02000503050000020004" pitchFamily="50"/>
            </a:endParaRPr>
          </a:p>
          <a:p>
            <a:pPr algn="just"/>
            <a:r>
              <a:rPr lang="es-ES" sz="1200" dirty="0" smtClean="0">
                <a:latin typeface="EHUSans" panose="02000503050000020004" pitchFamily="50"/>
              </a:rPr>
              <a:t>Para cualquier consulta, dirigirse a:</a:t>
            </a:r>
          </a:p>
          <a:p>
            <a:pPr algn="just"/>
            <a:r>
              <a:rPr lang="es-ES" sz="1200" dirty="0" err="1" smtClean="0">
                <a:latin typeface="EHUSans" panose="02000503050000020004" pitchFamily="50"/>
                <a:hlinkClick r:id="rId2"/>
              </a:rPr>
              <a:t>bioseguridad@ehu.eus</a:t>
            </a:r>
            <a:endParaRPr lang="es-ES" sz="1200" dirty="0" smtClean="0">
              <a:latin typeface="EHUSans" panose="02000503050000020004" pitchFamily="50"/>
            </a:endParaRPr>
          </a:p>
          <a:p>
            <a:pPr algn="just"/>
            <a:r>
              <a:rPr lang="es-ES" sz="1200" dirty="0" smtClean="0">
                <a:latin typeface="EHUSans" panose="02000503050000020004" pitchFamily="50"/>
              </a:rPr>
              <a:t>Susi Marcos: </a:t>
            </a:r>
            <a:r>
              <a:rPr lang="es-ES" sz="1200" dirty="0">
                <a:latin typeface="EHUSans" panose="02000503050000020004" pitchFamily="50"/>
              </a:rPr>
              <a:t>946 01 2037 </a:t>
            </a:r>
          </a:p>
        </p:txBody>
      </p:sp>
      <p:pic>
        <p:nvPicPr>
          <p:cNvPr id="7" name="Imagen 6"/>
          <p:cNvPicPr>
            <a:picLocks noChangeAspect="1"/>
          </p:cNvPicPr>
          <p:nvPr/>
        </p:nvPicPr>
        <p:blipFill>
          <a:blip r:embed="rId3"/>
          <a:stretch>
            <a:fillRect/>
          </a:stretch>
        </p:blipFill>
        <p:spPr>
          <a:xfrm>
            <a:off x="0" y="0"/>
            <a:ext cx="12192000" cy="914400"/>
          </a:xfrm>
          <a:prstGeom prst="rect">
            <a:avLst/>
          </a:prstGeom>
        </p:spPr>
      </p:pic>
      <p:graphicFrame>
        <p:nvGraphicFramePr>
          <p:cNvPr id="3" name="Tabla 2"/>
          <p:cNvGraphicFramePr>
            <a:graphicFrameLocks noGrp="1"/>
          </p:cNvGraphicFramePr>
          <p:nvPr>
            <p:extLst>
              <p:ext uri="{D42A27DB-BD31-4B8C-83A1-F6EECF244321}">
                <p14:modId xmlns:p14="http://schemas.microsoft.com/office/powerpoint/2010/main" val="4125547398"/>
              </p:ext>
            </p:extLst>
          </p:nvPr>
        </p:nvGraphicFramePr>
        <p:xfrm>
          <a:off x="278826" y="2808509"/>
          <a:ext cx="6288860" cy="1604003"/>
        </p:xfrm>
        <a:graphic>
          <a:graphicData uri="http://schemas.openxmlformats.org/drawingml/2006/table">
            <a:tbl>
              <a:tblPr firstRow="1" firstCol="1" bandRow="1">
                <a:tableStyleId>{5C22544A-7EE6-4342-B048-85BDC9FD1C3A}</a:tableStyleId>
              </a:tblPr>
              <a:tblGrid>
                <a:gridCol w="1848514">
                  <a:extLst>
                    <a:ext uri="{9D8B030D-6E8A-4147-A177-3AD203B41FA5}">
                      <a16:colId xmlns:a16="http://schemas.microsoft.com/office/drawing/2014/main" val="1792067733"/>
                    </a:ext>
                  </a:extLst>
                </a:gridCol>
                <a:gridCol w="2220173">
                  <a:extLst>
                    <a:ext uri="{9D8B030D-6E8A-4147-A177-3AD203B41FA5}">
                      <a16:colId xmlns:a16="http://schemas.microsoft.com/office/drawing/2014/main" val="2285477468"/>
                    </a:ext>
                  </a:extLst>
                </a:gridCol>
                <a:gridCol w="2220173">
                  <a:extLst>
                    <a:ext uri="{9D8B030D-6E8A-4147-A177-3AD203B41FA5}">
                      <a16:colId xmlns:a16="http://schemas.microsoft.com/office/drawing/2014/main" val="3324046275"/>
                    </a:ext>
                  </a:extLst>
                </a:gridCol>
              </a:tblGrid>
              <a:tr h="544195">
                <a:tc>
                  <a:txBody>
                    <a:bodyPr/>
                    <a:lstStyle/>
                    <a:p>
                      <a:pPr indent="228600" algn="ctr">
                        <a:lnSpc>
                          <a:spcPct val="115000"/>
                        </a:lnSpc>
                        <a:spcBef>
                          <a:spcPts val="900"/>
                        </a:spcBef>
                        <a:spcAft>
                          <a:spcPts val="900"/>
                        </a:spcAft>
                      </a:pPr>
                      <a:r>
                        <a:rPr lang="es-ES" sz="1100" dirty="0">
                          <a:solidFill>
                            <a:schemeClr val="tx1"/>
                          </a:solidFill>
                          <a:effectLst/>
                        </a:rPr>
                        <a:t>Tipo de actividad</a:t>
                      </a:r>
                      <a:endParaRPr lang="es-ES"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indent="228600" algn="ctr">
                        <a:lnSpc>
                          <a:spcPct val="115000"/>
                        </a:lnSpc>
                        <a:spcBef>
                          <a:spcPts val="900"/>
                        </a:spcBef>
                        <a:spcAft>
                          <a:spcPts val="900"/>
                        </a:spcAft>
                      </a:pPr>
                      <a:r>
                        <a:rPr lang="es-ES" sz="1100" dirty="0">
                          <a:solidFill>
                            <a:schemeClr val="tx1"/>
                          </a:solidFill>
                          <a:effectLst/>
                        </a:rPr>
                        <a:t>Uso de la instalación para actividad con OMG</a:t>
                      </a:r>
                      <a:endParaRPr lang="es-ES"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indent="228600" algn="ctr">
                        <a:lnSpc>
                          <a:spcPct val="115000"/>
                        </a:lnSpc>
                        <a:spcBef>
                          <a:spcPts val="900"/>
                        </a:spcBef>
                        <a:spcAft>
                          <a:spcPts val="900"/>
                        </a:spcAft>
                      </a:pPr>
                      <a:r>
                        <a:rPr lang="es-ES" sz="1100" dirty="0">
                          <a:solidFill>
                            <a:schemeClr val="tx1"/>
                          </a:solidFill>
                          <a:effectLst/>
                        </a:rPr>
                        <a:t>Inicio de la actividad</a:t>
                      </a:r>
                      <a:endParaRPr lang="es-ES"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extLst>
                  <a:ext uri="{0D108BD9-81ED-4DB2-BD59-A6C34878D82A}">
                    <a16:rowId xmlns:a16="http://schemas.microsoft.com/office/drawing/2014/main" val="2179743805"/>
                  </a:ext>
                </a:extLst>
              </a:tr>
              <a:tr h="130158">
                <a:tc rowSpan="2">
                  <a:txBody>
                    <a:bodyPr/>
                    <a:lstStyle/>
                    <a:p>
                      <a:pPr indent="228600" algn="ctr">
                        <a:lnSpc>
                          <a:spcPct val="115000"/>
                        </a:lnSpc>
                        <a:spcBef>
                          <a:spcPts val="900"/>
                        </a:spcBef>
                        <a:spcAft>
                          <a:spcPts val="900"/>
                        </a:spcAft>
                      </a:pPr>
                      <a:r>
                        <a:rPr lang="es-ES" sz="1100" dirty="0">
                          <a:solidFill>
                            <a:schemeClr val="tx1"/>
                          </a:solidFill>
                          <a:effectLst/>
                        </a:rPr>
                        <a:t>Tipo 1</a:t>
                      </a:r>
                      <a:endParaRPr lang="es-ES"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indent="228600" algn="ctr">
                        <a:lnSpc>
                          <a:spcPct val="115000"/>
                        </a:lnSpc>
                        <a:spcBef>
                          <a:spcPts val="900"/>
                        </a:spcBef>
                        <a:spcAft>
                          <a:spcPts val="900"/>
                        </a:spcAft>
                      </a:pPr>
                      <a:r>
                        <a:rPr lang="es-ES" sz="1100" dirty="0">
                          <a:effectLst/>
                        </a:rPr>
                        <a:t>Primer uso</a:t>
                      </a:r>
                      <a:endParaRPr lang="es-E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indent="228600" algn="ctr">
                        <a:lnSpc>
                          <a:spcPct val="115000"/>
                        </a:lnSpc>
                        <a:spcBef>
                          <a:spcPts val="900"/>
                        </a:spcBef>
                        <a:spcAft>
                          <a:spcPts val="900"/>
                        </a:spcAft>
                      </a:pPr>
                      <a:r>
                        <a:rPr lang="es-ES" sz="1100">
                          <a:effectLst/>
                        </a:rPr>
                        <a:t>Inmediato tras la notificación</a:t>
                      </a:r>
                      <a:endParaRPr lang="es-E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2976789644"/>
                  </a:ext>
                </a:extLst>
              </a:tr>
              <a:tr h="290244">
                <a:tc vMerge="1">
                  <a:txBody>
                    <a:bodyPr/>
                    <a:lstStyle/>
                    <a:p>
                      <a:endParaRPr lang="es-ES"/>
                    </a:p>
                  </a:txBody>
                  <a:tcPr/>
                </a:tc>
                <a:tc>
                  <a:txBody>
                    <a:bodyPr/>
                    <a:lstStyle/>
                    <a:p>
                      <a:pPr indent="228600" algn="ctr">
                        <a:lnSpc>
                          <a:spcPct val="115000"/>
                        </a:lnSpc>
                        <a:spcBef>
                          <a:spcPts val="900"/>
                        </a:spcBef>
                        <a:spcAft>
                          <a:spcPts val="900"/>
                        </a:spcAft>
                      </a:pPr>
                      <a:r>
                        <a:rPr lang="es-ES" sz="1100" dirty="0">
                          <a:effectLst/>
                        </a:rPr>
                        <a:t>Usos sucesivos</a:t>
                      </a:r>
                      <a:endParaRPr lang="es-E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indent="228600" algn="ctr">
                        <a:lnSpc>
                          <a:spcPct val="115000"/>
                        </a:lnSpc>
                        <a:spcBef>
                          <a:spcPts val="900"/>
                        </a:spcBef>
                        <a:spcAft>
                          <a:spcPts val="900"/>
                        </a:spcAft>
                      </a:pPr>
                      <a:r>
                        <a:rPr lang="es-ES" sz="1100" dirty="0" smtClean="0">
                          <a:effectLst/>
                        </a:rPr>
                        <a:t>Inmediato</a:t>
                      </a:r>
                      <a:endParaRPr lang="es-E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3199170927"/>
                  </a:ext>
                </a:extLst>
              </a:tr>
              <a:tr h="318052">
                <a:tc rowSpan="2">
                  <a:txBody>
                    <a:bodyPr/>
                    <a:lstStyle/>
                    <a:p>
                      <a:pPr indent="228600" algn="ctr">
                        <a:lnSpc>
                          <a:spcPct val="115000"/>
                        </a:lnSpc>
                        <a:spcBef>
                          <a:spcPts val="900"/>
                        </a:spcBef>
                        <a:spcAft>
                          <a:spcPts val="900"/>
                        </a:spcAft>
                      </a:pPr>
                      <a:r>
                        <a:rPr lang="es-ES" sz="1100" dirty="0">
                          <a:solidFill>
                            <a:schemeClr val="tx1"/>
                          </a:solidFill>
                          <a:effectLst/>
                        </a:rPr>
                        <a:t>Tipo 2</a:t>
                      </a:r>
                      <a:endParaRPr lang="es-ES" sz="1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2"/>
                    </a:solidFill>
                  </a:tcPr>
                </a:tc>
                <a:tc>
                  <a:txBody>
                    <a:bodyPr/>
                    <a:lstStyle/>
                    <a:p>
                      <a:pPr indent="228600" algn="ctr">
                        <a:lnSpc>
                          <a:spcPct val="115000"/>
                        </a:lnSpc>
                        <a:spcBef>
                          <a:spcPts val="900"/>
                        </a:spcBef>
                        <a:spcAft>
                          <a:spcPts val="900"/>
                        </a:spcAft>
                      </a:pPr>
                      <a:r>
                        <a:rPr lang="es-ES" sz="1100">
                          <a:effectLst/>
                        </a:rPr>
                        <a:t>Primer uso</a:t>
                      </a:r>
                      <a:endParaRPr lang="es-E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indent="228600" algn="ctr">
                        <a:lnSpc>
                          <a:spcPct val="115000"/>
                        </a:lnSpc>
                        <a:spcBef>
                          <a:spcPts val="900"/>
                        </a:spcBef>
                        <a:spcAft>
                          <a:spcPts val="900"/>
                        </a:spcAft>
                      </a:pPr>
                      <a:r>
                        <a:rPr lang="es-ES" sz="1100" dirty="0">
                          <a:effectLst/>
                        </a:rPr>
                        <a:t>45 días </a:t>
                      </a:r>
                      <a:r>
                        <a:rPr lang="es-ES" sz="1100" dirty="0" smtClean="0">
                          <a:effectLst/>
                        </a:rPr>
                        <a:t>tras </a:t>
                      </a:r>
                      <a:r>
                        <a:rPr lang="es-ES" sz="1100" dirty="0">
                          <a:effectLst/>
                        </a:rPr>
                        <a:t>la notificación (1)</a:t>
                      </a:r>
                      <a:endParaRPr lang="es-E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3389836460"/>
                  </a:ext>
                </a:extLst>
              </a:tr>
              <a:tr h="258726">
                <a:tc vMerge="1">
                  <a:txBody>
                    <a:bodyPr/>
                    <a:lstStyle/>
                    <a:p>
                      <a:endParaRPr lang="es-ES"/>
                    </a:p>
                  </a:txBody>
                  <a:tcPr/>
                </a:tc>
                <a:tc>
                  <a:txBody>
                    <a:bodyPr/>
                    <a:lstStyle/>
                    <a:p>
                      <a:pPr indent="228600" algn="ctr">
                        <a:lnSpc>
                          <a:spcPct val="115000"/>
                        </a:lnSpc>
                        <a:spcBef>
                          <a:spcPts val="900"/>
                        </a:spcBef>
                        <a:spcAft>
                          <a:spcPts val="900"/>
                        </a:spcAft>
                      </a:pPr>
                      <a:r>
                        <a:rPr lang="es-ES" sz="1100">
                          <a:effectLst/>
                        </a:rPr>
                        <a:t>Usos sucesivos</a:t>
                      </a:r>
                      <a:endParaRPr lang="es-ES"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indent="228600" algn="ctr">
                        <a:lnSpc>
                          <a:spcPct val="115000"/>
                        </a:lnSpc>
                        <a:spcBef>
                          <a:spcPts val="900"/>
                        </a:spcBef>
                        <a:spcAft>
                          <a:spcPts val="900"/>
                        </a:spcAft>
                      </a:pPr>
                      <a:r>
                        <a:rPr lang="es-ES" sz="1100" dirty="0">
                          <a:effectLst/>
                        </a:rPr>
                        <a:t>Inmediato tras la notificación (2)</a:t>
                      </a:r>
                      <a:endParaRPr lang="es-E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a16="http://schemas.microsoft.com/office/drawing/2014/main" val="2824229068"/>
                  </a:ext>
                </a:extLst>
              </a:tr>
            </a:tbl>
          </a:graphicData>
        </a:graphic>
      </p:graphicFrame>
    </p:spTree>
    <p:extLst>
      <p:ext uri="{BB962C8B-B14F-4D97-AF65-F5344CB8AC3E}">
        <p14:creationId xmlns:p14="http://schemas.microsoft.com/office/powerpoint/2010/main" val="2654372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TotalTime>
  <Words>1490</Words>
  <Application>Microsoft Office PowerPoint</Application>
  <PresentationFormat>Panorámica</PresentationFormat>
  <Paragraphs>119</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Calibri Light</vt:lpstr>
      <vt:lpstr>EHUSans</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UPV/EHU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Ainara SECO</dc:creator>
  <cp:lastModifiedBy>SUSI MARCOS</cp:lastModifiedBy>
  <cp:revision>60</cp:revision>
  <dcterms:created xsi:type="dcterms:W3CDTF">2021-10-18T10:54:28Z</dcterms:created>
  <dcterms:modified xsi:type="dcterms:W3CDTF">2021-12-15T15:44:44Z</dcterms:modified>
</cp:coreProperties>
</file>