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5" r:id="rId7"/>
    <p:sldId id="483" r:id="rId8"/>
    <p:sldId id="484" r:id="rId9"/>
    <p:sldId id="51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5DEBA-16FF-DAE0-1AEF-0D26C8E62E55}" v="47" dt="2025-11-27T16:34:53.201"/>
    <p1510:client id="{B2698EFF-B8E3-49FC-708C-78FCD86325E4}" v="156" dt="2025-11-27T12:45:21.755"/>
    <p1510:client id="{D60D7686-F3C4-FC12-64B4-19A5A190D5A6}" v="125" dt="2025-11-27T21:56:10.771"/>
    <p1510:client id="{C08831F2-81C0-6CCD-711B-147CA2DF3359}" v="339" dt="2025-11-28T10:48:33.827"/>
    <p1510:client id="{D5C854D8-EA5F-C03F-0FC4-32A6A493A1F0}" v="49" dt="2025-11-27T15:15:51.5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doktorego-eskolaren-arautegia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a/araudia/upv-ehuren-araudia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ehu.eus/eu/web/doktoregoa/araudia/eusko-jaurlaritzaren-araudia" TargetMode="External"/><Relationship Id="rId11" Type="http://schemas.openxmlformats.org/officeDocument/2006/relationships/hyperlink" Target="https://www.ehu.eus/eu/web/doktorego-eskola/doktoregoa/araudiak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hyperlink" Target="https://www.ehu.eus/eu/web/doktoregoa/araudia/estatuko-araudia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www.ehu.eus/eu/web/doktoregoa/araudia/upv-ehuren-araudi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doke-c%C3%B3digo-de-buenas-pr%C3%A1cticas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-eskola/doke-reglamento-de-r%C3%A9gimen-interno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ongi etorri ona">
            <a:hlinkClick r:id="" action="ppaction://media"/>
            <a:extLst>
              <a:ext uri="{FF2B5EF4-FFF2-40B4-BE49-F238E27FC236}">
                <a16:creationId xmlns:a16="http://schemas.microsoft.com/office/drawing/2014/main" id="{29E2A9BF-466A-3E88-C0C8-15EB970DA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305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3" name="02 intro gaiak - ona">
            <a:hlinkClick r:id="" action="ppaction://media"/>
            <a:extLst>
              <a:ext uri="{FF2B5EF4-FFF2-40B4-BE49-F238E27FC236}">
                <a16:creationId xmlns:a16="http://schemas.microsoft.com/office/drawing/2014/main" id="{D1231FA1-C6D8-070F-B431-52105BF3A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847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AC0E3-74F3-75A2-0499-FE0A2CC0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443453-766C-E50E-3484-A876C1D51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55152A-2407-3B23-9AD4-01CB0C833C7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7FA471-1A42-22B2-6946-526EBC059D0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3DFF556-1E23-6392-C315-746709ECCB76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2DE46BD-8138-2C96-9C1A-50DC091119AE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231DE20-FA7B-5F6E-B139-7DF3BCA3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630D4B9C-CE6E-83F5-5B48-452D6827DF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5D3FD672-4064-ED2F-4E4E-2398957B32FE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Regulations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51526CE9-0700-9F22-D0AA-0409372E84EA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Normativas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69CB1FE-269E-7D58-4659-D1CF5E8F6512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Araudiak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5" name="30 intro araudiak">
            <a:hlinkClick r:id="" action="ppaction://media"/>
            <a:extLst>
              <a:ext uri="{FF2B5EF4-FFF2-40B4-BE49-F238E27FC236}">
                <a16:creationId xmlns:a16="http://schemas.microsoft.com/office/drawing/2014/main" id="{C659070A-B551-DA33-9261-942DD41DC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86974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8E6BBEE-A2DA-08F2-BAE0-CE6F1989A99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AB2C5C-A502-2219-AC88-3D0D06BF6B12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42555" y="1617377"/>
            <a:ext cx="6912768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1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Estatuko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Estatal 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State regulations:</a:t>
            </a:r>
          </a:p>
          <a:p>
            <a:pPr algn="l"/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    99/2011ED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RD99/2011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RD99/2011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2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Eusko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Jaurlaritzaren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del Gobierno Vasco .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Basque Government regulations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3.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EHU 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EHU regulations:</a:t>
            </a:r>
          </a:p>
          <a:p>
            <a:pPr algn="l"/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UPV/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Ikasketa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Ofizialen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Gestiorako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Arautegia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2024ko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apirilaren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25ekoa</a:t>
            </a:r>
            <a:br>
              <a:rPr lang="en-US" sz="1400" u="none" dirty="0">
                <a:latin typeface="EHUSerif" panose="02000503050000020004" pitchFamily="2" charset="0"/>
              </a:rPr>
            </a:br>
            <a:r>
              <a:rPr lang="es-ES" sz="1400" u="none" dirty="0">
                <a:solidFill>
                  <a:schemeClr val="tx1"/>
                </a:solidFill>
                <a:latin typeface="EHUSans"/>
              </a:rPr>
              <a:t>Reglamento de Gestión de las Enseñanzas Oficiales de Doctorado de la UPV/EHU de 25 de abril de 2024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Regulations for Managing Official Doctoral Studies at the University of The Basque Country of 25 April 2024</a:t>
            </a:r>
            <a:br>
              <a:rPr lang="en-US" sz="1400" b="0" u="none" dirty="0">
                <a:latin typeface="EHUSans" panose="02000503050000020004" pitchFamily="50"/>
              </a:rPr>
            </a:br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UPV/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Eskolen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Oinarrizko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Arautegia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. </a:t>
            </a:r>
            <a:br>
              <a:rPr lang="en-US" sz="1400" u="none" dirty="0">
                <a:latin typeface="EHUSans" panose="02000503050000020004" pitchFamily="50"/>
              </a:rPr>
            </a:br>
            <a:r>
              <a:rPr lang="es-ES" sz="1400" u="none" dirty="0">
                <a:solidFill>
                  <a:schemeClr val="tx1"/>
                </a:solidFill>
                <a:latin typeface="EHUSans"/>
              </a:rPr>
              <a:t>Reglamento de la Escuela de Doctorado de la UPV/EHU.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Regulations of the University of the Basque Country Doctoral School.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4.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Kontseilu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iraunkorraren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erabakiak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Acuerdos del Consejo Permanente 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Permanent Council Agreements</a:t>
            </a: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04B8546A-2560-6D4F-97E7-D7B9A35A00C3}"/>
              </a:ext>
            </a:extLst>
          </p:cNvPr>
          <p:cNvSpPr txBox="1">
            <a:spLocks/>
          </p:cNvSpPr>
          <p:nvPr/>
        </p:nvSpPr>
        <p:spPr>
          <a:xfrm>
            <a:off x="1841129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</a:t>
            </a:r>
            <a:r>
              <a:rPr lang="es-ES" sz="2400">
                <a:latin typeface="EHUSerif" panose="02000503050000020004" pitchFamily="2" charset="0"/>
              </a:rPr>
              <a:t> 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6F36A9-A3E8-7645-8296-5B86DB5036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Elipse 11">
            <a:extLst>
              <a:ext uri="{FF2B5EF4-FFF2-40B4-BE49-F238E27FC236}">
                <a16:creationId xmlns:a16="http://schemas.microsoft.com/office/drawing/2014/main" id="{1D7829BD-B427-DB46-878A-101515879F75}"/>
              </a:ext>
            </a:extLst>
          </p:cNvPr>
          <p:cNvSpPr/>
          <p:nvPr/>
        </p:nvSpPr>
        <p:spPr>
          <a:xfrm>
            <a:off x="2694360" y="247171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Elipse 17">
            <a:extLst>
              <a:ext uri="{FF2B5EF4-FFF2-40B4-BE49-F238E27FC236}">
                <a16:creationId xmlns:a16="http://schemas.microsoft.com/office/drawing/2014/main" id="{534A4731-9186-9246-8C61-6420A4F4DB37}"/>
              </a:ext>
            </a:extLst>
          </p:cNvPr>
          <p:cNvSpPr/>
          <p:nvPr/>
        </p:nvSpPr>
        <p:spPr>
          <a:xfrm>
            <a:off x="2761320" y="583699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Elipse 18">
            <a:extLst>
              <a:ext uri="{FF2B5EF4-FFF2-40B4-BE49-F238E27FC236}">
                <a16:creationId xmlns:a16="http://schemas.microsoft.com/office/drawing/2014/main" id="{51238CB5-B070-EA4E-B0E0-B465E309B16D}"/>
              </a:ext>
            </a:extLst>
          </p:cNvPr>
          <p:cNvSpPr/>
          <p:nvPr/>
        </p:nvSpPr>
        <p:spPr>
          <a:xfrm>
            <a:off x="2704080" y="315427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Elipse 2">
            <a:extLst>
              <a:ext uri="{FF2B5EF4-FFF2-40B4-BE49-F238E27FC236}">
                <a16:creationId xmlns:a16="http://schemas.microsoft.com/office/drawing/2014/main" id="{DC22C15C-EB80-E844-B0AC-576AA17EA879}"/>
              </a:ext>
            </a:extLst>
          </p:cNvPr>
          <p:cNvSpPr/>
          <p:nvPr/>
        </p:nvSpPr>
        <p:spPr>
          <a:xfrm>
            <a:off x="2711640" y="181831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Gráfico 16">
            <a:hlinkClick r:id="rId4"/>
            <a:extLst>
              <a:ext uri="{FF2B5EF4-FFF2-40B4-BE49-F238E27FC236}">
                <a16:creationId xmlns:a16="http://schemas.microsoft.com/office/drawing/2014/main" id="{8F8F6943-2754-6842-950F-568BDFBE307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02400" y="1764313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Gráfico 21">
            <a:hlinkClick r:id="rId6"/>
            <a:extLst>
              <a:ext uri="{FF2B5EF4-FFF2-40B4-BE49-F238E27FC236}">
                <a16:creationId xmlns:a16="http://schemas.microsoft.com/office/drawing/2014/main" id="{609C3D89-D0FD-A447-A7B1-A914ECBBC16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2429233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7" name="Gráfico 22">
            <a:hlinkClick r:id="rId7"/>
            <a:extLst>
              <a:ext uri="{FF2B5EF4-FFF2-40B4-BE49-F238E27FC236}">
                <a16:creationId xmlns:a16="http://schemas.microsoft.com/office/drawing/2014/main" id="{EBFFAD68-FC4F-4342-AAF1-AAAA965DAD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3093793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8" name="Gráfico 23">
            <a:hlinkClick r:id="rId8"/>
            <a:extLst>
              <a:ext uri="{FF2B5EF4-FFF2-40B4-BE49-F238E27FC236}">
                <a16:creationId xmlns:a16="http://schemas.microsoft.com/office/drawing/2014/main" id="{58398E79-5C26-7440-AE4D-C07B8841013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35160" y="5748073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878D72-9C75-0A72-7D74-32D2D8900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4EDA77F-8BBF-E37A-1258-F4C4FAEB4B5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31 Araudiak">
            <a:hlinkClick r:id="" action="ppaction://media"/>
            <a:extLst>
              <a:ext uri="{FF2B5EF4-FFF2-40B4-BE49-F238E27FC236}">
                <a16:creationId xmlns:a16="http://schemas.microsoft.com/office/drawing/2014/main" id="{91A87057-0609-802A-8E0F-89E1729FB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361" y="5841258"/>
            <a:ext cx="730250" cy="73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4F7AE-7DE6-F087-B441-34CD727B2D9C}"/>
              </a:ext>
            </a:extLst>
          </p:cNvPr>
          <p:cNvSpPr txBox="1"/>
          <p:nvPr/>
        </p:nvSpPr>
        <p:spPr>
          <a:xfrm>
            <a:off x="790486" y="1107393"/>
            <a:ext cx="60960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solidFill>
                  <a:srgbClr val="33CCC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https://www.ehu.eus/eu/web/doktorego-eskola/doktoregoa/araudiak</a:t>
            </a:r>
            <a:r>
              <a:rPr lang="en-US" sz="1200" b="0" dirty="0">
                <a:solidFill>
                  <a:srgbClr val="33CCCC"/>
                </a:solidFill>
              </a:rPr>
              <a:t> </a:t>
            </a:r>
            <a:endParaRPr lang="en-US" sz="1200" b="0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074100"/>
      </p:ext>
    </p:extLst>
  </p:cSld>
  <p:clrMapOvr>
    <a:masterClrMapping/>
  </p:clrMapOvr>
  <p:transition spd="med" advTm="3725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641E89F-806B-A50C-18BA-3C8097810DF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EEF2EF-7871-0AC5-63E8-A35AF7DD1A44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2279576" y="3711987"/>
            <a:ext cx="7200800" cy="504056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77535" y="2596207"/>
            <a:ext cx="1818866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Lehen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matrikula</a:t>
            </a:r>
            <a:endParaRPr lang="en-U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  <a:t>Primera </a:t>
            </a:r>
            <a:r>
              <a:rPr lang="en-US" sz="1400" u="none" err="1">
                <a:solidFill>
                  <a:schemeClr val="tx1"/>
                </a:solidFill>
                <a:latin typeface="EHUSans" panose="02000503050000020004" pitchFamily="50"/>
              </a:rPr>
              <a:t>matrícula</a:t>
            </a:r>
            <a:b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First enrolment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93428" y="1898837"/>
            <a:ext cx="306666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2019ko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abenduaren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12ko 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b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Normativa de Gestión de las Enseñanzas de Doctorado de 12 de diciembre 2019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December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2019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Regulations Governing The Management of Doctoral Studies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F8C3BE-FA23-F646-96D1-B8527D4E3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95294219-F574-F049-80CF-8A0D3DD22ED6}"/>
              </a:ext>
            </a:extLst>
          </p:cNvPr>
          <p:cNvSpPr txBox="1">
            <a:spLocks/>
          </p:cNvSpPr>
          <p:nvPr/>
        </p:nvSpPr>
        <p:spPr>
          <a:xfrm>
            <a:off x="1731225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 </a:t>
            </a:r>
            <a:r>
              <a:rPr lang="es-ES" sz="2400">
                <a:latin typeface="EHUSerif" panose="02000503050000020004" pitchFamily="2" charset="0"/>
              </a:rPr>
              <a:t>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15C9B6-22B3-1148-AA63-70F1C3D2F892}"/>
              </a:ext>
            </a:extLst>
          </p:cNvPr>
          <p:cNvSpPr txBox="1"/>
          <p:nvPr/>
        </p:nvSpPr>
        <p:spPr>
          <a:xfrm>
            <a:off x="7248128" y="2241027"/>
            <a:ext cx="26202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ikasturtea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u="none" err="1">
                <a:solidFill>
                  <a:schemeClr val="tx1"/>
                </a:solidFill>
                <a:latin typeface="EHUSans" panose="02000503050000020004" pitchFamily="50"/>
              </a:rPr>
              <a:t>curso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academic year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11CFDB-9680-E340-9F92-37E41AD7D740}"/>
              </a:ext>
            </a:extLst>
          </p:cNvPr>
          <p:cNvSpPr/>
          <p:nvPr/>
        </p:nvSpPr>
        <p:spPr>
          <a:xfrm>
            <a:off x="7193582" y="1572442"/>
            <a:ext cx="27815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2024/25</a:t>
            </a:r>
            <a:endParaRPr lang="es-ES" sz="5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9F2B126-C6E2-B249-A81C-16AE39526D48}"/>
              </a:ext>
            </a:extLst>
          </p:cNvPr>
          <p:cNvSpPr/>
          <p:nvPr/>
        </p:nvSpPr>
        <p:spPr>
          <a:xfrm>
            <a:off x="7248128" y="2634189"/>
            <a:ext cx="5741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1</a:t>
            </a:r>
            <a:endParaRPr lang="es-ES" sz="50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C3D8467-756E-704D-94BE-44D3B9F2A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94" y="1877341"/>
            <a:ext cx="833134" cy="833134"/>
          </a:xfrm>
          <a:prstGeom prst="rect">
            <a:avLst/>
          </a:prstGeom>
        </p:spPr>
      </p:pic>
      <p:sp>
        <p:nvSpPr>
          <p:cNvPr id="28" name="Flecha derecha 27">
            <a:extLst>
              <a:ext uri="{FF2B5EF4-FFF2-40B4-BE49-F238E27FC236}">
                <a16:creationId xmlns:a16="http://schemas.microsoft.com/office/drawing/2014/main" id="{4D3D22A1-DE57-0245-BD58-6D1AA376597B}"/>
              </a:ext>
            </a:extLst>
          </p:cNvPr>
          <p:cNvSpPr/>
          <p:nvPr/>
        </p:nvSpPr>
        <p:spPr>
          <a:xfrm rot="5400000">
            <a:off x="4437552" y="3437697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Flecha derecha 28">
            <a:extLst>
              <a:ext uri="{FF2B5EF4-FFF2-40B4-BE49-F238E27FC236}">
                <a16:creationId xmlns:a16="http://schemas.microsoft.com/office/drawing/2014/main" id="{AD62758B-1A66-FD44-BB72-BA4F30F4D398}"/>
              </a:ext>
            </a:extLst>
          </p:cNvPr>
          <p:cNvSpPr/>
          <p:nvPr/>
        </p:nvSpPr>
        <p:spPr>
          <a:xfrm rot="16200000">
            <a:off x="8652685" y="4126988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47FB071-D055-0C47-B266-27CEBC0C0B17}"/>
              </a:ext>
            </a:extLst>
          </p:cNvPr>
          <p:cNvCxnSpPr/>
          <p:nvPr/>
        </p:nvCxnSpPr>
        <p:spPr>
          <a:xfrm>
            <a:off x="8400256" y="3346839"/>
            <a:ext cx="11968" cy="712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856EB33-585A-B144-A00A-396E0197D342}"/>
              </a:ext>
            </a:extLst>
          </p:cNvPr>
          <p:cNvSpPr/>
          <p:nvPr/>
        </p:nvSpPr>
        <p:spPr>
          <a:xfrm>
            <a:off x="5237657" y="4499732"/>
            <a:ext cx="4270667" cy="120032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UPV/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Ikasketa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Ofizialen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Gestiorako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Arautegia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2024ko </a:t>
            </a:r>
            <a:r>
              <a:rPr lang="en-US" sz="12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apirilaren</a:t>
            </a:r>
            <a:r>
              <a:rPr lang="en-US" sz="12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25ekoa</a:t>
            </a:r>
            <a:br>
              <a:rPr lang="en-US" sz="1200" u="none" dirty="0">
                <a:latin typeface="EHUSans" panose="02000503050000020004" pitchFamily="50"/>
              </a:rPr>
            </a:br>
            <a:r>
              <a:rPr lang="es-ES" sz="1200" u="none" dirty="0">
                <a:solidFill>
                  <a:schemeClr val="tx1"/>
                </a:solidFill>
                <a:latin typeface="EHUSans"/>
              </a:rPr>
              <a:t>Reglamento de Gestión de las Enseñanzas Oficiales de Doctorado de la UPV/EHU de 25 de abril de 2024</a:t>
            </a:r>
            <a:br>
              <a:rPr lang="es-ES" sz="1200" b="0" u="none" dirty="0">
                <a:latin typeface="EHUSans" panose="02000503050000020004" pitchFamily="50"/>
              </a:rPr>
            </a:b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Regulations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for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Managing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Official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Doctoral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Studies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at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the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University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of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The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Basque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Country </a:t>
            </a:r>
            <a:r>
              <a:rPr lang="es-ES" sz="1200" b="0" u="none" dirty="0" err="1">
                <a:solidFill>
                  <a:schemeClr val="tx1"/>
                </a:solidFill>
                <a:latin typeface="EHUSans"/>
              </a:rPr>
              <a:t>of</a:t>
            </a:r>
            <a:r>
              <a:rPr lang="es-ES" sz="1200" b="0" u="none" dirty="0">
                <a:solidFill>
                  <a:schemeClr val="tx1"/>
                </a:solidFill>
                <a:latin typeface="EHUSans"/>
              </a:rPr>
              <a:t> 25 April 2024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893E102-D5A9-7246-B37C-3B7F45A46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215" y="4496880"/>
            <a:ext cx="833134" cy="83313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38BE42AE-C383-804C-B1EA-FCD83B37CAC0}"/>
              </a:ext>
            </a:extLst>
          </p:cNvPr>
          <p:cNvSpPr/>
          <p:nvPr/>
        </p:nvSpPr>
        <p:spPr>
          <a:xfrm>
            <a:off x="2481196" y="2698006"/>
            <a:ext cx="80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2019</a:t>
            </a:r>
            <a:endParaRPr lang="es-ES" sz="20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FF43E23-B144-844B-9E2D-611173D6638B}"/>
              </a:ext>
            </a:extLst>
          </p:cNvPr>
          <p:cNvSpPr/>
          <p:nvPr/>
        </p:nvSpPr>
        <p:spPr>
          <a:xfrm>
            <a:off x="3883409" y="5296712"/>
            <a:ext cx="806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2024</a:t>
            </a:r>
            <a:endParaRPr lang="es-ES" sz="2000"/>
          </a:p>
        </p:txBody>
      </p:sp>
      <p:sp>
        <p:nvSpPr>
          <p:cNvPr id="20" name="Elipse 22">
            <a:extLst>
              <a:ext uri="{FF2B5EF4-FFF2-40B4-BE49-F238E27FC236}">
                <a16:creationId xmlns:a16="http://schemas.microsoft.com/office/drawing/2014/main" id="{52CB10B1-5BF2-344E-BBBF-84165340ACB2}"/>
              </a:ext>
            </a:extLst>
          </p:cNvPr>
          <p:cNvSpPr/>
          <p:nvPr/>
        </p:nvSpPr>
        <p:spPr>
          <a:xfrm>
            <a:off x="3221156" y="246527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Elipse 23">
            <a:extLst>
              <a:ext uri="{FF2B5EF4-FFF2-40B4-BE49-F238E27FC236}">
                <a16:creationId xmlns:a16="http://schemas.microsoft.com/office/drawing/2014/main" id="{F0D81B86-B0DD-AF4B-BCD1-232BE5C71117}"/>
              </a:ext>
            </a:extLst>
          </p:cNvPr>
          <p:cNvSpPr/>
          <p:nvPr/>
        </p:nvSpPr>
        <p:spPr>
          <a:xfrm>
            <a:off x="4616933" y="506949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Gráfico 36">
            <a:hlinkClick r:id="rId5"/>
            <a:extLst>
              <a:ext uri="{FF2B5EF4-FFF2-40B4-BE49-F238E27FC236}">
                <a16:creationId xmlns:a16="http://schemas.microsoft.com/office/drawing/2014/main" id="{AA22AA66-DD06-134E-830B-52D9FCB5A49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0312" y="2591768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6" name="Gráfico 37">
            <a:hlinkClick r:id="rId5"/>
            <a:extLst>
              <a:ext uri="{FF2B5EF4-FFF2-40B4-BE49-F238E27FC236}">
                <a16:creationId xmlns:a16="http://schemas.microsoft.com/office/drawing/2014/main" id="{9AEF6037-B6A8-E840-9D0B-F9F46FD4B68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16933" y="5200737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5CD308A-1E41-F17B-F0C6-B01726B362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9F8ECE-DB2C-C9CF-EBB3-0E2CDDB9741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2FB8A713-6DC9-15AC-3AC3-74871CD8C102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4" name="32 2 araudi">
            <a:hlinkClick r:id="" action="ppaction://media"/>
            <a:extLst>
              <a:ext uri="{FF2B5EF4-FFF2-40B4-BE49-F238E27FC236}">
                <a16:creationId xmlns:a16="http://schemas.microsoft.com/office/drawing/2014/main" id="{D872293A-1CF9-F0D3-02E4-AC0EEAE00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2354"/>
      </p:ext>
    </p:extLst>
  </p:cSld>
  <p:clrMapOvr>
    <a:masterClrMapping/>
  </p:clrMapOvr>
  <p:transition spd="med" advTm="213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79BE00C-6AA9-DA02-2341-918DAEAC4968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C57229-D0C7-7568-4A3B-F860D198B6A5}"/>
              </a:ext>
            </a:extLst>
          </p:cNvPr>
          <p:cNvSpPr/>
          <p:nvPr/>
        </p:nvSpPr>
        <p:spPr>
          <a:xfrm>
            <a:off x="1621270" y="1229"/>
            <a:ext cx="10598475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CB6B4A1-1BC8-A9DC-6F83-0D4198CAA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A3BA9A6-E758-31AB-90E5-16F2FF15B3B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1889820" y="-2143783"/>
            <a:ext cx="73448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40" y="1750948"/>
            <a:ext cx="3825229" cy="2154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68" y="1750948"/>
            <a:ext cx="4419076" cy="215481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8B8BD-80DD-6C40-A883-A3EC54AA46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1D0305C-402B-8B4F-BC18-53EF95D693B6}"/>
              </a:ext>
            </a:extLst>
          </p:cNvPr>
          <p:cNvSpPr txBox="1">
            <a:spLocks/>
          </p:cNvSpPr>
          <p:nvPr/>
        </p:nvSpPr>
        <p:spPr>
          <a:xfrm>
            <a:off x="1888344" y="123155"/>
            <a:ext cx="10305989" cy="6196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Barne-erregimeneko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araudia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jardunbide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egokien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kodea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Reglamento de régimen interno y código de buenas prácticas . </a:t>
            </a:r>
            <a:r>
              <a:rPr lang="es-ES" sz="2000" b="0" err="1">
                <a:latin typeface="EHUSans"/>
              </a:rPr>
              <a:t>Internal</a:t>
            </a:r>
            <a:r>
              <a:rPr lang="es-ES" sz="2000" b="0">
                <a:latin typeface="EHUSans"/>
              </a:rPr>
              <a:t> rules and +</a:t>
            </a:r>
            <a:r>
              <a:rPr lang="es-ES" sz="2000" b="0" err="1">
                <a:latin typeface="EHUSans"/>
              </a:rPr>
              <a:t>good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practice</a:t>
            </a:r>
            <a:endParaRPr lang="es-ES" sz="2000" b="0">
              <a:latin typeface="EHUSans"/>
            </a:endParaRPr>
          </a:p>
          <a:p>
            <a:pPr algn="l" hangingPunct="1"/>
            <a:r>
              <a:rPr lang="es-ES" sz="2000">
                <a:latin typeface="EHUSans"/>
              </a:rPr>
              <a:t> </a:t>
            </a:r>
          </a:p>
          <a:p>
            <a:pPr algn="l" hangingPunct="1"/>
            <a:endParaRPr lang="es-ES" sz="200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30447C2C-A334-7C32-7368-396EEF461A0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DE30A7-58ED-4C42-58E2-1A54E7642CE3}"/>
              </a:ext>
            </a:extLst>
          </p:cNvPr>
          <p:cNvSpPr txBox="1"/>
          <p:nvPr/>
        </p:nvSpPr>
        <p:spPr>
          <a:xfrm>
            <a:off x="2180617" y="5098915"/>
            <a:ext cx="439366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https://www.ehu.eus/es/web/doktorego-eskola/doke-reglamento-de-r%C3%A9gimen-interno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7DF88D-01E7-F4CC-0D96-7648C409EECC}"/>
              </a:ext>
            </a:extLst>
          </p:cNvPr>
          <p:cNvSpPr txBox="1"/>
          <p:nvPr/>
        </p:nvSpPr>
        <p:spPr>
          <a:xfrm>
            <a:off x="6460787" y="5098915"/>
            <a:ext cx="44098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https://www.ehu.eus/es/web/doktorego-eskola/doke-c%C3%B3digo-de-buenas-pr%C3%A1cticas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F2FABB-7DA4-A643-BEA6-5165CC001D14}"/>
              </a:ext>
            </a:extLst>
          </p:cNvPr>
          <p:cNvSpPr/>
          <p:nvPr/>
        </p:nvSpPr>
        <p:spPr>
          <a:xfrm>
            <a:off x="2307720" y="4018789"/>
            <a:ext cx="4384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Barne-erregimeneko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araudia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Reglamento de régimen interno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Internal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rules</a:t>
            </a:r>
            <a:endParaRPr lang="es-ES" sz="1800" b="0" u="none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5672A7-62E9-F615-65DF-34A4937AD100}"/>
              </a:ext>
            </a:extLst>
          </p:cNvPr>
          <p:cNvSpPr/>
          <p:nvPr/>
        </p:nvSpPr>
        <p:spPr>
          <a:xfrm>
            <a:off x="6725700" y="4010683"/>
            <a:ext cx="380920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Jardunbide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egokien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kodea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Código de buenas prácticas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Good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practice</a:t>
            </a:r>
            <a:endParaRPr lang="es-ES" sz="1800" b="0" u="none" err="1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pic>
        <p:nvPicPr>
          <p:cNvPr id="11" name="33 barne arauak">
            <a:hlinkClick r:id="" action="ppaction://media"/>
            <a:extLst>
              <a:ext uri="{FF2B5EF4-FFF2-40B4-BE49-F238E27FC236}">
                <a16:creationId xmlns:a16="http://schemas.microsoft.com/office/drawing/2014/main" id="{A37AC710-C7EC-0CFB-2914-65F9DBC18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361" y="59053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4983"/>
      </p:ext>
    </p:extLst>
  </p:cSld>
  <p:clrMapOvr>
    <a:masterClrMapping/>
  </p:clrMapOvr>
  <p:transition spd="med" advTm="2503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Props1.xml><?xml version="1.0" encoding="utf-8"?>
<ds:datastoreItem xmlns:ds="http://schemas.openxmlformats.org/officeDocument/2006/customXml" ds:itemID="{A43DB294-BB19-4179-B947-7FAA8D45A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Macintosh PowerPoint</Application>
  <PresentationFormat>Panorámica</PresentationFormat>
  <Paragraphs>102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276</cp:revision>
  <cp:lastPrinted>2024-11-26T09:29:29Z</cp:lastPrinted>
  <dcterms:modified xsi:type="dcterms:W3CDTF">2025-11-28T11:05:37Z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