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19" r:id="rId5"/>
    <p:sldId id="545" r:id="rId6"/>
    <p:sldId id="554" r:id="rId7"/>
    <p:sldId id="561" r:id="rId8"/>
    <p:sldId id="560" r:id="rId9"/>
    <p:sldId id="488" r:id="rId10"/>
    <p:sldId id="565" r:id="rId11"/>
    <p:sldId id="494" r:id="rId12"/>
    <p:sldId id="495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hyperlink" Target="https://www.ehu.eus/en/web/doktorego-eskola/calendarios-y-plazos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svg"/><Relationship Id="rId12" Type="http://schemas.openxmlformats.org/officeDocument/2006/relationships/image" Target="../media/image23.png"/><Relationship Id="rId17" Type="http://schemas.openxmlformats.org/officeDocument/2006/relationships/hyperlink" Target="https://www.ehu.eus/en/web/doktorego-eskola/plan-de-investigaci%C3%B3n-y-plan-de-formaci%C3%B3n-personal" TargetMode="External"/><Relationship Id="rId2" Type="http://schemas.openxmlformats.org/officeDocument/2006/relationships/audio" Target="../media/media6.m4a"/><Relationship Id="rId16" Type="http://schemas.openxmlformats.org/officeDocument/2006/relationships/image" Target="../media/image26.png"/><Relationship Id="rId1" Type="http://schemas.microsoft.com/office/2007/relationships/media" Target="../media/media6.m4a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hyperlink" Target="https://www.ehu.eus/es/web/doktoregoa/tesis-doctoral/impresos" TargetMode="External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doktoregoa-ebaluazio-prozesua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3CC9-F366-70C0-0D58-8CA0A4F6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9823066-5E39-2C14-3932-7C8BAB59D9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BEE94E-544B-7A04-5524-F530187F04C6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8FE4709-A9E6-DC44-696C-DDD6D9112490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205D484-F5A2-0179-4876-E98F972DAD83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8DDE862-16CD-1D66-F965-CFDC71E359CE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6E11AE7-5F95-D46B-704C-4D12BFC2E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05DFA91-DEC6-C908-852C-3D9DA7C39E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5174965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D09B0532-60A6-0586-758E-8686C21BAB7B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Evaluation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4F1BBC98-FBFA-0A34-34C5-A3C51223CD57}"/>
              </a:ext>
            </a:extLst>
          </p:cNvPr>
          <p:cNvSpPr txBox="1">
            <a:spLocks/>
          </p:cNvSpPr>
          <p:nvPr/>
        </p:nvSpPr>
        <p:spPr>
          <a:xfrm>
            <a:off x="1371514" y="4772626"/>
            <a:ext cx="4124769" cy="50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Evaluación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E272C101-763E-56AB-1598-37B820E5EDFD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Ebaluaketa</a:t>
            </a:r>
          </a:p>
        </p:txBody>
      </p:sp>
      <p:pic>
        <p:nvPicPr>
          <p:cNvPr id="3" name="46 intro evaluations">
            <a:hlinkClick r:id="" action="ppaction://media"/>
            <a:extLst>
              <a:ext uri="{FF2B5EF4-FFF2-40B4-BE49-F238E27FC236}">
                <a16:creationId xmlns:a16="http://schemas.microsoft.com/office/drawing/2014/main" id="{B2390717-3EF2-32EE-E76B-D8FDED443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089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286AF-E76C-6B75-8520-15F92787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ADF7901-349D-F3F2-BE1D-46A86AD165D8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B572D5-D6F2-4995-3BEE-1D20B73CCC9D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F3B179E-EE55-3EEE-943F-53FCC6EF0A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F9ADB5E-D608-11FD-262D-69B75B018C5D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E7AB578A-6420-637D-FA15-570947A70402}"/>
              </a:ext>
            </a:extLst>
          </p:cNvPr>
          <p:cNvSpPr txBox="1"/>
          <p:nvPr/>
        </p:nvSpPr>
        <p:spPr>
          <a:xfrm>
            <a:off x="2287865" y="-1165218"/>
            <a:ext cx="712473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C96ED4C-BAA6-5477-5660-2433FEBF4B8A}"/>
              </a:ext>
            </a:extLst>
          </p:cNvPr>
          <p:cNvSpPr txBox="1"/>
          <p:nvPr/>
        </p:nvSpPr>
        <p:spPr>
          <a:xfrm>
            <a:off x="3902966" y="1829951"/>
            <a:ext cx="286561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Txostena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 . </a:t>
            </a:r>
            <a:r>
              <a:rPr lang="es-ES" sz="1600" u="none">
                <a:solidFill>
                  <a:schemeClr val="tx1"/>
                </a:solidFill>
                <a:latin typeface="EHUSerif"/>
              </a:rPr>
              <a:t>Informe </a:t>
            </a:r>
            <a:r>
              <a:rPr lang="es-ES" sz="1600" b="0" u="none">
                <a:solidFill>
                  <a:schemeClr val="tx1"/>
                </a:solidFill>
                <a:latin typeface="EHUSerif"/>
              </a:rPr>
              <a:t>. </a:t>
            </a:r>
            <a:r>
              <a:rPr lang="es-ES" sz="1600" b="0" u="none" err="1">
                <a:solidFill>
                  <a:schemeClr val="tx1"/>
                </a:solidFill>
                <a:latin typeface="EHUSerif"/>
              </a:rPr>
              <a:t>R</a:t>
            </a:r>
            <a:r>
              <a:rPr kumimoji="0" lang="es-ES" sz="16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erif"/>
                <a:sym typeface="Arial"/>
              </a:rPr>
              <a:t>eport</a:t>
            </a:r>
            <a:endParaRPr lang="es-ES" sz="16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erif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DCB9F11-69F4-50D8-183C-2BDE2F93A469}"/>
              </a:ext>
            </a:extLst>
          </p:cNvPr>
          <p:cNvSpPr/>
          <p:nvPr/>
        </p:nvSpPr>
        <p:spPr>
          <a:xfrm>
            <a:off x="3886955" y="2767798"/>
            <a:ext cx="3066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Jardueren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b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</a:b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dokumentu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pertsonala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Documento de actividades personalizado </a:t>
            </a:r>
          </a:p>
          <a:p>
            <a:pPr algn="l"/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Customised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b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document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of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activities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26" name="5 CuadroTexto">
            <a:extLst>
              <a:ext uri="{FF2B5EF4-FFF2-40B4-BE49-F238E27FC236}">
                <a16:creationId xmlns:a16="http://schemas.microsoft.com/office/drawing/2014/main" id="{CE7B87DC-7C7F-3629-3FB8-B083DEF9A40D}"/>
              </a:ext>
            </a:extLst>
          </p:cNvPr>
          <p:cNvSpPr txBox="1"/>
          <p:nvPr/>
        </p:nvSpPr>
        <p:spPr>
          <a:xfrm>
            <a:off x="3918129" y="4336660"/>
            <a:ext cx="268344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14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Ikerketa</a:t>
            </a:r>
            <a:r>
              <a:rPr lang="es-ES" sz="14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eta </a:t>
            </a:r>
            <a:r>
              <a:rPr lang="es-ES" sz="14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prestakuntza</a:t>
            </a:r>
            <a:r>
              <a:rPr lang="es-ES" sz="14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plan </a:t>
            </a:r>
            <a:r>
              <a:rPr lang="es-ES" sz="14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pertsonala</a:t>
            </a:r>
            <a:endParaRPr lang="es-ES" sz="1400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400">
                <a:solidFill>
                  <a:schemeClr val="tx1"/>
                </a:solidFill>
              </a:rPr>
              <a:t>Plan de investigación y de formación personal</a:t>
            </a:r>
          </a:p>
          <a:p>
            <a:r>
              <a:rPr lang="es-ES" sz="1400" b="0">
                <a:solidFill>
                  <a:schemeClr val="tx1"/>
                </a:solidFill>
              </a:rPr>
              <a:t>Personal </a:t>
            </a:r>
            <a:r>
              <a:rPr lang="es-ES" sz="1400" b="0" err="1">
                <a:solidFill>
                  <a:schemeClr val="tx1"/>
                </a:solidFill>
              </a:rPr>
              <a:t>Research</a:t>
            </a:r>
            <a:r>
              <a:rPr lang="es-ES" sz="1400" b="0">
                <a:solidFill>
                  <a:schemeClr val="tx1"/>
                </a:solidFill>
              </a:rPr>
              <a:t> </a:t>
            </a:r>
            <a:br>
              <a:rPr lang="es-ES" sz="1400" b="0">
                <a:solidFill>
                  <a:schemeClr val="tx1"/>
                </a:solidFill>
              </a:rPr>
            </a:br>
            <a:r>
              <a:rPr lang="es-ES" sz="1400" b="0">
                <a:solidFill>
                  <a:schemeClr val="tx1"/>
                </a:solidFill>
              </a:rPr>
              <a:t>and Training plan</a:t>
            </a:r>
            <a:endParaRPr sz="1400" b="0">
              <a:solidFill>
                <a:schemeClr val="tx1"/>
              </a:solidFill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C5C7BC4-0560-4FF7-48CD-8D63F34EBAB9}"/>
              </a:ext>
            </a:extLst>
          </p:cNvPr>
          <p:cNvGrpSpPr/>
          <p:nvPr/>
        </p:nvGrpSpPr>
        <p:grpSpPr>
          <a:xfrm>
            <a:off x="6992644" y="1713256"/>
            <a:ext cx="1179913" cy="3540318"/>
            <a:chOff x="3982561" y="3144037"/>
            <a:chExt cx="1179913" cy="3540318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55C66703-B7D9-09F0-F160-5EFF49FF2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2706" y="4377343"/>
              <a:ext cx="676919" cy="993106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195FCD3A-769A-3D85-B932-7C3A07226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188058" y="3408082"/>
              <a:ext cx="759570" cy="80735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D3BA69D-5D10-E85E-2E0D-8D85A9AD9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8050" y="5604022"/>
              <a:ext cx="829765" cy="804079"/>
            </a:xfrm>
            <a:prstGeom prst="rect">
              <a:avLst/>
            </a:prstGeom>
          </p:spPr>
        </p:pic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00ECC44E-01CE-9D26-4BBD-490F79380E5B}"/>
                </a:ext>
              </a:extLst>
            </p:cNvPr>
            <p:cNvSpPr/>
            <p:nvPr/>
          </p:nvSpPr>
          <p:spPr>
            <a:xfrm flipH="1">
              <a:off x="3982561" y="3144037"/>
              <a:ext cx="1179913" cy="3540318"/>
            </a:xfrm>
            <a:prstGeom prst="roundRect">
              <a:avLst/>
            </a:prstGeom>
            <a:noFill/>
            <a:ln w="25400" cap="flat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D59A2D-03B6-9D9D-7770-729DC1CBC7D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6" name="Título 4">
            <a:extLst>
              <a:ext uri="{FF2B5EF4-FFF2-40B4-BE49-F238E27FC236}">
                <a16:creationId xmlns:a16="http://schemas.microsoft.com/office/drawing/2014/main" id="{9706937F-2863-CF00-2D52-D5A8524DBED8}"/>
              </a:ext>
            </a:extLst>
          </p:cNvPr>
          <p:cNvSpPr txBox="1">
            <a:spLocks/>
          </p:cNvSpPr>
          <p:nvPr/>
        </p:nvSpPr>
        <p:spPr>
          <a:xfrm>
            <a:off x="1844495" y="231435"/>
            <a:ext cx="10153565" cy="75865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200" err="1">
                <a:solidFill>
                  <a:schemeClr val="bg1"/>
                </a:solidFill>
                <a:latin typeface="EHUSerif"/>
              </a:rPr>
              <a:t>Urteko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200" err="1">
                <a:solidFill>
                  <a:schemeClr val="bg1"/>
                </a:solidFill>
                <a:latin typeface="EHUSerif"/>
              </a:rPr>
              <a:t>ebaluazioa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2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2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200">
                <a:latin typeface="EHUSans"/>
              </a:rPr>
              <a:t>La evaluación anual </a:t>
            </a:r>
            <a:r>
              <a:rPr lang="es-ES" sz="2200" b="0">
                <a:latin typeface="EHUSans"/>
              </a:rPr>
              <a:t>.</a:t>
            </a:r>
            <a:r>
              <a:rPr lang="es-ES" sz="2200">
                <a:latin typeface="EHUSans"/>
              </a:rPr>
              <a:t> </a:t>
            </a:r>
            <a:r>
              <a:rPr lang="es-ES" sz="2200" b="0" err="1">
                <a:latin typeface="EHUSans"/>
              </a:rPr>
              <a:t>Annual</a:t>
            </a:r>
            <a:r>
              <a:rPr lang="es-ES" sz="2200" b="0">
                <a:latin typeface="EHUSans"/>
              </a:rPr>
              <a:t> </a:t>
            </a:r>
            <a:r>
              <a:rPr lang="es-ES" sz="2200" b="0" err="1">
                <a:latin typeface="EHUSans"/>
              </a:rPr>
              <a:t>assessment</a:t>
            </a:r>
            <a:endParaRPr lang="es-ES" sz="2200" b="0">
              <a:latin typeface="EHUSans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49" name="Picture 10">
            <a:extLst>
              <a:ext uri="{FF2B5EF4-FFF2-40B4-BE49-F238E27FC236}">
                <a16:creationId xmlns:a16="http://schemas.microsoft.com/office/drawing/2014/main" id="{7EA9E54C-B47F-1420-EFC8-095D661F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4408" y="1677354"/>
            <a:ext cx="1171088" cy="7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81DBF981-454B-9D65-EAC2-5BFC33E6B032}"/>
              </a:ext>
            </a:extLst>
          </p:cNvPr>
          <p:cNvSpPr txBox="1"/>
          <p:nvPr/>
        </p:nvSpPr>
        <p:spPr>
          <a:xfrm>
            <a:off x="8566161" y="2402548"/>
            <a:ext cx="243174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Batzorde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akademikoa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Comisión académica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b="0" u="none">
                <a:solidFill>
                  <a:schemeClr val="tx1"/>
                </a:solidFill>
                <a:latin typeface="EHUSans" panose="02000503050000020004" pitchFamily="50"/>
              </a:rPr>
              <a:t>A</a:t>
            </a:r>
            <a:r>
              <a:rPr kumimoji="0" lang="en-GB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cademic</a:t>
            </a:r>
            <a:r>
              <a:rPr kumimoji="0" lang="es-ES" sz="16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 </a:t>
            </a:r>
            <a:r>
              <a:rPr kumimoji="0" lang="es-ES" sz="16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EHUSans" panose="02000503050000020004" pitchFamily="50"/>
                <a:sym typeface="Arial"/>
              </a:rPr>
              <a:t>commitee</a:t>
            </a:r>
            <a:endParaRPr kumimoji="0" lang="es-ES" sz="16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EHUSans" panose="02000503050000020004" pitchFamily="50"/>
              <a:sym typeface="Arial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EB3DE371-D2E8-5E02-BFF4-719BF2BBAD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022" y="3308156"/>
            <a:ext cx="476672" cy="476672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77FF6CC-4A88-8019-638A-9C415D6E833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8555" y="3308156"/>
            <a:ext cx="516890" cy="535686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2AA021D3-BA0A-9FB7-6A3A-F9C9AA02C3D0}"/>
              </a:ext>
            </a:extLst>
          </p:cNvPr>
          <p:cNvSpPr txBox="1"/>
          <p:nvPr/>
        </p:nvSpPr>
        <p:spPr>
          <a:xfrm>
            <a:off x="9059420" y="4288391"/>
            <a:ext cx="13238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37569395-2AEA-3FE9-A49E-639DC0DCC18F}"/>
              </a:ext>
            </a:extLst>
          </p:cNvPr>
          <p:cNvCxnSpPr>
            <a:cxnSpLocks/>
          </p:cNvCxnSpPr>
          <p:nvPr/>
        </p:nvCxnSpPr>
        <p:spPr>
          <a:xfrm>
            <a:off x="9721356" y="3784828"/>
            <a:ext cx="0" cy="565138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6" name="Imagen 55">
            <a:extLst>
              <a:ext uri="{FF2B5EF4-FFF2-40B4-BE49-F238E27FC236}">
                <a16:creationId xmlns:a16="http://schemas.microsoft.com/office/drawing/2014/main" id="{DDE80E7C-F270-A1F8-E0F3-FC9AC1DC92D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286" y="4960971"/>
            <a:ext cx="476672" cy="476672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7F8690BF-4624-C71A-6488-D6B0BC4CAF4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819" y="4960971"/>
            <a:ext cx="516890" cy="535686"/>
          </a:xfrm>
          <a:prstGeom prst="rect">
            <a:avLst/>
          </a:prstGeom>
        </p:spPr>
      </p:pic>
      <p:sp>
        <p:nvSpPr>
          <p:cNvPr id="62" name="CuadroTexto 38">
            <a:extLst>
              <a:ext uri="{FF2B5EF4-FFF2-40B4-BE49-F238E27FC236}">
                <a16:creationId xmlns:a16="http://schemas.microsoft.com/office/drawing/2014/main" id="{3CB00CED-2FA1-2C35-514D-B80F029D1880}"/>
              </a:ext>
            </a:extLst>
          </p:cNvPr>
          <p:cNvSpPr/>
          <p:nvPr/>
        </p:nvSpPr>
        <p:spPr>
          <a:xfrm>
            <a:off x="1450070" y="2255959"/>
            <a:ext cx="1944000" cy="738664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 err="1">
                <a:solidFill>
                  <a:srgbClr val="3C8C93"/>
                </a:solidFill>
                <a:latin typeface="EHUSerif"/>
                <a:ea typeface="Arial"/>
              </a:rPr>
              <a:t>Zuzendaria</a:t>
            </a:r>
            <a:endParaRPr lang="es-ES" sz="14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>
                <a:solidFill>
                  <a:srgbClr val="000000"/>
                </a:solidFill>
                <a:latin typeface="EHUSans"/>
                <a:ea typeface="Arial"/>
              </a:rPr>
              <a:t>Director/a</a:t>
            </a:r>
            <a:endParaRPr lang="es-ES" sz="14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400" b="0" u="none" strike="noStrike" spc="-1">
                <a:solidFill>
                  <a:srgbClr val="000000"/>
                </a:solidFill>
                <a:latin typeface="EHUSans"/>
                <a:ea typeface="Arial"/>
              </a:rPr>
              <a:t>Supervisor</a:t>
            </a:r>
            <a:endParaRPr lang="es-ES" sz="1400" b="0" u="none" strike="noStrike" spc="-1">
              <a:latin typeface="Arial"/>
            </a:endParaRPr>
          </a:p>
        </p:txBody>
      </p:sp>
      <p:pic>
        <p:nvPicPr>
          <p:cNvPr id="63" name="Gráfico 41">
            <a:extLst>
              <a:ext uri="{FF2B5EF4-FFF2-40B4-BE49-F238E27FC236}">
                <a16:creationId xmlns:a16="http://schemas.microsoft.com/office/drawing/2014/main" id="{757277F9-FB0B-CC41-F5D2-1006470EB806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26710" y="1370718"/>
            <a:ext cx="879120" cy="879120"/>
          </a:xfrm>
          <a:prstGeom prst="rect">
            <a:avLst/>
          </a:prstGeom>
          <a:ln w="0"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95485A7-A54D-D179-216A-EE3BAF522161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B264814-1EDF-0D7E-2D56-24DFC7E4E762}"/>
              </a:ext>
            </a:extLst>
          </p:cNvPr>
          <p:cNvCxnSpPr>
            <a:cxnSpLocks/>
          </p:cNvCxnSpPr>
          <p:nvPr/>
        </p:nvCxnSpPr>
        <p:spPr>
          <a:xfrm flipV="1">
            <a:off x="3080117" y="1999033"/>
            <a:ext cx="706830" cy="1714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3F72428-A897-9286-FBA5-8AED5F613C74}"/>
              </a:ext>
            </a:extLst>
          </p:cNvPr>
          <p:cNvGrpSpPr/>
          <p:nvPr/>
        </p:nvGrpSpPr>
        <p:grpSpPr>
          <a:xfrm>
            <a:off x="1279186" y="3610243"/>
            <a:ext cx="2179528" cy="1527268"/>
            <a:chOff x="613354" y="1988840"/>
            <a:chExt cx="2179528" cy="152726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0371195-8EBE-0D5D-9397-F568F632AC0E}"/>
                </a:ext>
              </a:extLst>
            </p:cNvPr>
            <p:cNvSpPr txBox="1"/>
            <p:nvPr/>
          </p:nvSpPr>
          <p:spPr>
            <a:xfrm>
              <a:off x="613354" y="2685113"/>
              <a:ext cx="2179528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 err="1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rPr>
                <a:t>Doktoregaia</a:t>
              </a:r>
              <a:endPara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>
                  <a:solidFill>
                    <a:schemeClr val="tx1"/>
                  </a:solidFill>
                  <a:latin typeface="EHUSans" panose="02000503050000020004" pitchFamily="2" charset="0"/>
                </a:rPr>
                <a:t>Doctorando/a</a:t>
              </a:r>
              <a:br>
                <a:rPr lang="es-ES" sz="1600" b="0" u="none">
                  <a:solidFill>
                    <a:schemeClr val="tx1"/>
                  </a:solidFill>
                  <a:latin typeface="EHUSans" panose="02000503050000020004" pitchFamily="2" charset="0"/>
                </a:rPr>
              </a:br>
              <a:r>
                <a:rPr lang="es-ES" sz="1600" b="0" u="none">
                  <a:solidFill>
                    <a:schemeClr val="tx1"/>
                  </a:solidFill>
                  <a:latin typeface="EHUSans" panose="02000503050000020004" pitchFamily="2" charset="0"/>
                </a:rPr>
                <a:t>Doctoral </a:t>
              </a:r>
              <a:r>
                <a:rPr lang="es-ES" sz="1600" b="0" u="none" err="1">
                  <a:solidFill>
                    <a:schemeClr val="tx1"/>
                  </a:solidFill>
                  <a:latin typeface="EHUSans" panose="02000503050000020004" pitchFamily="2" charset="0"/>
                </a:rPr>
                <a:t>candidate</a:t>
              </a:r>
              <a:endParaRPr lang="es-ES" sz="1600" b="0" u="none">
                <a:solidFill>
                  <a:schemeClr val="tx1"/>
                </a:solidFill>
                <a:latin typeface="EHUSans" panose="02000503050000020004" pitchFamily="2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22AFCD8-4537-32CD-25AA-205544F65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884" y="1988840"/>
              <a:ext cx="577668" cy="618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Abrir llave 20">
            <a:extLst>
              <a:ext uri="{FF2B5EF4-FFF2-40B4-BE49-F238E27FC236}">
                <a16:creationId xmlns:a16="http://schemas.microsoft.com/office/drawing/2014/main" id="{30308698-6AAF-928C-EA1B-FEE339D66545}"/>
              </a:ext>
            </a:extLst>
          </p:cNvPr>
          <p:cNvSpPr/>
          <p:nvPr/>
        </p:nvSpPr>
        <p:spPr>
          <a:xfrm>
            <a:off x="3430836" y="2872426"/>
            <a:ext cx="166997" cy="2736063"/>
          </a:xfrm>
          <a:prstGeom prst="leftBrace">
            <a:avLst/>
          </a:prstGeom>
          <a:noFill/>
          <a:ln w="63500" cap="flat">
            <a:solidFill>
              <a:schemeClr val="accent1">
                <a:lumMod val="9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5" name="47 assesment">
            <a:hlinkClick r:id="" action="ppaction://media"/>
            <a:extLst>
              <a:ext uri="{FF2B5EF4-FFF2-40B4-BE49-F238E27FC236}">
                <a16:creationId xmlns:a16="http://schemas.microsoft.com/office/drawing/2014/main" id="{475F3032-AA13-5860-ED84-596238CBD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5361" y="573443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50929"/>
      </p:ext>
    </p:extLst>
  </p:cSld>
  <p:clrMapOvr>
    <a:masterClrMapping/>
  </p:clrMapOvr>
  <p:transition spd="med" advTm="1882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CFF8E-A8A6-4427-AFAB-BAEA2AFF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250AB36-1E27-C57C-13AE-DFD296BD4955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D2041B-CB2E-7A3D-E1C1-8A2A065A8824}"/>
              </a:ext>
            </a:extLst>
          </p:cNvPr>
          <p:cNvSpPr/>
          <p:nvPr/>
        </p:nvSpPr>
        <p:spPr>
          <a:xfrm>
            <a:off x="1556533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A78830-5813-5A72-C601-32891AA06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3D7B648-2ED5-B046-B5D7-18D1E9F21DC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5 CuadroTexto">
            <a:extLst>
              <a:ext uri="{FF2B5EF4-FFF2-40B4-BE49-F238E27FC236}">
                <a16:creationId xmlns:a16="http://schemas.microsoft.com/office/drawing/2014/main" id="{AC3E0179-9619-EE78-3F15-0AA240DA6BDA}"/>
              </a:ext>
            </a:extLst>
          </p:cNvPr>
          <p:cNvSpPr txBox="1"/>
          <p:nvPr/>
        </p:nvSpPr>
        <p:spPr>
          <a:xfrm>
            <a:off x="4134353" y="-1364853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A9568D1-E753-9DC5-0511-07D07BEBD1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3AE411D3-CD3C-16E0-9090-C18ED582E800}"/>
              </a:ext>
            </a:extLst>
          </p:cNvPr>
          <p:cNvSpPr txBox="1">
            <a:spLocks/>
          </p:cNvSpPr>
          <p:nvPr/>
        </p:nvSpPr>
        <p:spPr>
          <a:xfrm>
            <a:off x="1732259" y="269070"/>
            <a:ext cx="10114982" cy="4414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Ebaluazio-egutegia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 Calendario de evaluación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Evaluation</a:t>
            </a:r>
            <a:r>
              <a:rPr lang="es-ES" sz="2000" b="0">
                <a:latin typeface="EHUSans"/>
              </a:rPr>
              <a:t> timeline</a:t>
            </a: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8BB08D-CBE6-934E-2EB6-BC9E9F42BC15}"/>
              </a:ext>
            </a:extLst>
          </p:cNvPr>
          <p:cNvSpPr txBox="1"/>
          <p:nvPr/>
        </p:nvSpPr>
        <p:spPr>
          <a:xfrm>
            <a:off x="1555266" y="5226364"/>
            <a:ext cx="817269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33CC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https://www.ehu.eus/en/web/doktorego-eskola/calendarios-y-plazos</a:t>
            </a:r>
            <a:r>
              <a:rPr lang="en-US" sz="2000" b="0">
                <a:solidFill>
                  <a:srgbClr val="33CCCC"/>
                </a:solidFill>
              </a:rPr>
              <a:t> </a:t>
            </a:r>
            <a:endParaRPr lang="es-ES" sz="2000">
              <a:solidFill>
                <a:srgbClr val="33CCCC"/>
              </a:solidFill>
            </a:endParaRPr>
          </a:p>
        </p:txBody>
      </p:sp>
      <p:pic>
        <p:nvPicPr>
          <p:cNvPr id="10" name="Imagen 9" descr="Tabla&#10;&#10;El contenido generado por IA puede ser incorrecto.">
            <a:extLst>
              <a:ext uri="{FF2B5EF4-FFF2-40B4-BE49-F238E27FC236}">
                <a16:creationId xmlns:a16="http://schemas.microsoft.com/office/drawing/2014/main" id="{68B7B7E5-3895-6674-3F3A-2146EF4132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855" y="1541124"/>
            <a:ext cx="5034337" cy="3313415"/>
          </a:xfrm>
          <a:prstGeom prst="rect">
            <a:avLst/>
          </a:prstGeom>
          <a:ln>
            <a:noFill/>
          </a:ln>
        </p:spPr>
      </p:pic>
      <p:pic>
        <p:nvPicPr>
          <p:cNvPr id="14" name="Imagen 13" descr="Calendario&#10;&#10;El contenido generado por IA puede ser incorrecto.">
            <a:extLst>
              <a:ext uri="{FF2B5EF4-FFF2-40B4-BE49-F238E27FC236}">
                <a16:creationId xmlns:a16="http://schemas.microsoft.com/office/drawing/2014/main" id="{8DA7D048-5ABE-CEB3-8FE1-13E0B43B17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266" y="1875034"/>
            <a:ext cx="5273919" cy="3399033"/>
          </a:xfrm>
          <a:prstGeom prst="rect">
            <a:avLst/>
          </a:prstGeom>
          <a:ln>
            <a:noFill/>
          </a:ln>
        </p:spPr>
      </p:pic>
      <p:pic>
        <p:nvPicPr>
          <p:cNvPr id="2" name="48 assessment calendar">
            <a:hlinkClick r:id="" action="ppaction://media"/>
            <a:extLst>
              <a:ext uri="{FF2B5EF4-FFF2-40B4-BE49-F238E27FC236}">
                <a16:creationId xmlns:a16="http://schemas.microsoft.com/office/drawing/2014/main" id="{17D4DB0A-5B5D-E16D-861E-A9B800208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089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7878"/>
      </p:ext>
    </p:extLst>
  </p:cSld>
  <p:clrMapOvr>
    <a:masterClrMapping/>
  </p:clrMapOvr>
  <p:transition spd="med" advTm="1631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D0BB84E-B348-8571-237B-9C96BB563CC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17AA56-108B-6327-74A6-8A695DABD916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7D38A0-CF0E-015F-8F31-095E27B142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C521E8F-4DC5-B935-365F-C9568A887468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343CD5-75C1-6F4B-B1FF-45B364E410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5" name="Título 4">
            <a:extLst>
              <a:ext uri="{FF2B5EF4-FFF2-40B4-BE49-F238E27FC236}">
                <a16:creationId xmlns:a16="http://schemas.microsoft.com/office/drawing/2014/main" id="{983AA391-D068-A94A-8421-30FBC3B2D480}"/>
              </a:ext>
            </a:extLst>
          </p:cNvPr>
          <p:cNvSpPr txBox="1">
            <a:spLocks/>
          </p:cNvSpPr>
          <p:nvPr/>
        </p:nvSpPr>
        <p:spPr>
          <a:xfrm>
            <a:off x="1887821" y="117712"/>
            <a:ext cx="8988008" cy="10663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Ikerketa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eta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prestakuntza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plan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pertsonala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. </a:t>
            </a:r>
            <a:r>
              <a:rPr lang="es-ES" sz="2000">
                <a:latin typeface="EHUSans"/>
              </a:rPr>
              <a:t>Plan de investigación y  de formación personal 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Research</a:t>
            </a:r>
            <a:r>
              <a:rPr lang="es-ES" sz="2000" b="0">
                <a:latin typeface="EHUSans"/>
              </a:rPr>
              <a:t> and personal training plan</a:t>
            </a: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A6460D4-7852-DF4D-969D-72CB88AABEA7}"/>
              </a:ext>
            </a:extLst>
          </p:cNvPr>
          <p:cNvGrpSpPr/>
          <p:nvPr/>
        </p:nvGrpSpPr>
        <p:grpSpPr>
          <a:xfrm>
            <a:off x="2444041" y="1774503"/>
            <a:ext cx="6969117" cy="1663269"/>
            <a:chOff x="539553" y="1747734"/>
            <a:chExt cx="8036660" cy="2160000"/>
          </a:xfrm>
        </p:grpSpPr>
        <p:sp>
          <p:nvSpPr>
            <p:cNvPr id="37" name="Rectángulo redondeado 36">
              <a:extLst>
                <a:ext uri="{FF2B5EF4-FFF2-40B4-BE49-F238E27FC236}">
                  <a16:creationId xmlns:a16="http://schemas.microsoft.com/office/drawing/2014/main" id="{1BE7196A-BEC8-214E-A5D1-A5822A6B8F77}"/>
                </a:ext>
              </a:extLst>
            </p:cNvPr>
            <p:cNvSpPr/>
            <p:nvPr/>
          </p:nvSpPr>
          <p:spPr>
            <a:xfrm>
              <a:off x="539553" y="1747734"/>
              <a:ext cx="8036660" cy="2160000"/>
            </a:xfrm>
            <a:prstGeom prst="round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softEdge rad="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D62BA08B-1FBC-734C-A5CD-DDA2E1FB2556}"/>
                </a:ext>
              </a:extLst>
            </p:cNvPr>
            <p:cNvGrpSpPr/>
            <p:nvPr/>
          </p:nvGrpSpPr>
          <p:grpSpPr>
            <a:xfrm>
              <a:off x="3878985" y="1888732"/>
              <a:ext cx="2637231" cy="1937405"/>
              <a:chOff x="3273902" y="1332141"/>
              <a:chExt cx="2637231" cy="1937405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ABFED09-0680-5943-A383-1DEC13B88F77}"/>
                  </a:ext>
                </a:extLst>
              </p:cNvPr>
              <p:cNvSpPr txBox="1"/>
              <p:nvPr/>
            </p:nvSpPr>
            <p:spPr>
              <a:xfrm>
                <a:off x="3273902" y="2352613"/>
                <a:ext cx="2637231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Koordinatzailea</a:t>
                </a:r>
                <a:endParaRPr lang="es-ES" sz="12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endParaRP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50"/>
                  </a:rPr>
                  <a:t>Coordinador/a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b="0" u="none" err="1">
                    <a:solidFill>
                      <a:schemeClr val="tx1"/>
                    </a:solidFill>
                    <a:latin typeface="EHUSans" panose="02000503050000020004" pitchFamily="50"/>
                  </a:rPr>
                  <a:t>Coordinator</a:t>
                </a:r>
                <a:endParaRPr kumimoji="0" lang="es-ES" sz="12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EHUSans" panose="02000503050000020004" pitchFamily="50"/>
                  <a:sym typeface="Arial"/>
                </a:endParaRP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B75D6AF7-8E94-B440-8A24-853074A71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67978" y="1332141"/>
                <a:ext cx="981007" cy="981007"/>
              </a:xfrm>
              <a:prstGeom prst="rect">
                <a:avLst/>
              </a:prstGeom>
            </p:spPr>
          </p:pic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6A31177-7BF3-F84D-8FCC-D560A92D7761}"/>
                </a:ext>
              </a:extLst>
            </p:cNvPr>
            <p:cNvGrpSpPr/>
            <p:nvPr/>
          </p:nvGrpSpPr>
          <p:grpSpPr>
            <a:xfrm>
              <a:off x="6169271" y="1883649"/>
              <a:ext cx="2054405" cy="1975589"/>
              <a:chOff x="6169271" y="1327058"/>
              <a:chExt cx="2054405" cy="1975589"/>
            </a:xfrm>
          </p:grpSpPr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B52D2C18-01F7-D447-A8A6-7BD3E7844092}"/>
                  </a:ext>
                </a:extLst>
              </p:cNvPr>
              <p:cNvSpPr txBox="1"/>
              <p:nvPr/>
            </p:nvSpPr>
            <p:spPr>
              <a:xfrm>
                <a:off x="6234643" y="2385714"/>
                <a:ext cx="1944338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Zuzendaria</a:t>
                </a:r>
                <a:r>
                  <a:rPr lang="es-ES" sz="1200" u="none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(k)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50"/>
                  </a:rPr>
                  <a:t>Director/a(s)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b="0" u="none">
                    <a:solidFill>
                      <a:schemeClr val="tx1"/>
                    </a:solidFill>
                    <a:latin typeface="EHUSans" panose="02000503050000020004" pitchFamily="50"/>
                  </a:rPr>
                  <a:t>S</a:t>
                </a:r>
                <a:r>
                  <a:rPr kumimoji="0" lang="es-ES" sz="12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EHUSans" panose="02000503050000020004" pitchFamily="50"/>
                    <a:sym typeface="Arial"/>
                  </a:rPr>
                  <a:t>upervisor(s)</a:t>
                </a:r>
              </a:p>
            </p:txBody>
          </p:sp>
          <p:pic>
            <p:nvPicPr>
              <p:cNvPr id="49" name="Gráfico 48">
                <a:extLst>
                  <a:ext uri="{FF2B5EF4-FFF2-40B4-BE49-F238E27FC236}">
                    <a16:creationId xmlns:a16="http://schemas.microsoft.com/office/drawing/2014/main" id="{9FD675DD-E8F1-3743-9FE9-CFB096AD6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28533" y="1327058"/>
                <a:ext cx="986769" cy="986769"/>
              </a:xfrm>
              <a:prstGeom prst="rect">
                <a:avLst/>
              </a:prstGeom>
            </p:spPr>
          </p:pic>
          <p:pic>
            <p:nvPicPr>
              <p:cNvPr id="50" name="Gráfico 49">
                <a:extLst>
                  <a:ext uri="{FF2B5EF4-FFF2-40B4-BE49-F238E27FC236}">
                    <a16:creationId xmlns:a16="http://schemas.microsoft.com/office/drawing/2014/main" id="{1CC8CC16-D6AD-0440-9ECC-E16B3CA0B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09642" y="1432489"/>
                <a:ext cx="814034" cy="814034"/>
              </a:xfrm>
              <a:prstGeom prst="rect">
                <a:avLst/>
              </a:prstGeom>
            </p:spPr>
          </p:pic>
          <p:pic>
            <p:nvPicPr>
              <p:cNvPr id="51" name="Gráfico 50">
                <a:extLst>
                  <a:ext uri="{FF2B5EF4-FFF2-40B4-BE49-F238E27FC236}">
                    <a16:creationId xmlns:a16="http://schemas.microsoft.com/office/drawing/2014/main" id="{20D89DEA-E486-D04A-BDD2-D9F139F87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69271" y="1464448"/>
                <a:ext cx="755121" cy="755121"/>
              </a:xfrm>
              <a:prstGeom prst="rect">
                <a:avLst/>
              </a:prstGeom>
            </p:spPr>
          </p:pic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F960096E-C4DF-804F-AA81-78B8B3E6382B}"/>
                </a:ext>
              </a:extLst>
            </p:cNvPr>
            <p:cNvGrpSpPr/>
            <p:nvPr/>
          </p:nvGrpSpPr>
          <p:grpSpPr>
            <a:xfrm>
              <a:off x="2726267" y="1967988"/>
              <a:ext cx="1413685" cy="1887517"/>
              <a:chOff x="1143914" y="1382029"/>
              <a:chExt cx="1413685" cy="1887517"/>
            </a:xfrm>
          </p:grpSpPr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659386B4-6890-2446-9823-C789276C3E90}"/>
                  </a:ext>
                </a:extLst>
              </p:cNvPr>
              <p:cNvSpPr txBox="1"/>
              <p:nvPr/>
            </p:nvSpPr>
            <p:spPr>
              <a:xfrm>
                <a:off x="1143914" y="2352613"/>
                <a:ext cx="1413685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</a:rPr>
                  <a:t>Tutorea</a:t>
                </a:r>
                <a:endParaRPr lang="es-ES" sz="12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</a:endParaRP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50"/>
                  </a:rPr>
                  <a:t>Tutor/a</a:t>
                </a: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EHUSans" panose="02000503050000020004" pitchFamily="50"/>
                    <a:sym typeface="Arial"/>
                  </a:rPr>
                  <a:t>Tutor</a:t>
                </a:r>
              </a:p>
            </p:txBody>
          </p: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DC053D89-D407-3742-817E-A5C4557ECB72}"/>
                  </a:ext>
                </a:extLst>
              </p:cNvPr>
              <p:cNvGrpSpPr/>
              <p:nvPr/>
            </p:nvGrpSpPr>
            <p:grpSpPr>
              <a:xfrm>
                <a:off x="1328560" y="1382029"/>
                <a:ext cx="1065566" cy="1048507"/>
                <a:chOff x="1700543" y="4312155"/>
                <a:chExt cx="1133069" cy="1133069"/>
              </a:xfrm>
            </p:grpSpPr>
            <p:pic>
              <p:nvPicPr>
                <p:cNvPr id="46" name="Imagen 45">
                  <a:extLst>
                    <a:ext uri="{FF2B5EF4-FFF2-40B4-BE49-F238E27FC236}">
                      <a16:creationId xmlns:a16="http://schemas.microsoft.com/office/drawing/2014/main" id="{7FFD3785-48EB-4948-88A6-8F20F96AD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0543" y="4312155"/>
                  <a:ext cx="1133069" cy="1133069"/>
                </a:xfrm>
                <a:prstGeom prst="rect">
                  <a:avLst/>
                </a:prstGeom>
              </p:spPr>
            </p:pic>
            <p:pic>
              <p:nvPicPr>
                <p:cNvPr id="47" name="Imagen 46">
                  <a:extLst>
                    <a:ext uri="{FF2B5EF4-FFF2-40B4-BE49-F238E27FC236}">
                      <a16:creationId xmlns:a16="http://schemas.microsoft.com/office/drawing/2014/main" id="{E182D023-B47E-3D40-9D8A-AC3ADEF4E1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3728" y="4941168"/>
                  <a:ext cx="340986" cy="3409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D262BC28-548D-7C4F-8DA6-B87173C24FB4}"/>
                </a:ext>
              </a:extLst>
            </p:cNvPr>
            <p:cNvGrpSpPr/>
            <p:nvPr/>
          </p:nvGrpSpPr>
          <p:grpSpPr>
            <a:xfrm>
              <a:off x="649234" y="2132856"/>
              <a:ext cx="2051277" cy="1607344"/>
              <a:chOff x="721242" y="1988840"/>
              <a:chExt cx="2051277" cy="1607344"/>
            </a:xfrm>
          </p:grpSpPr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6D36C6BB-BDA8-434C-99B1-4BB6903F6117}"/>
                  </a:ext>
                </a:extLst>
              </p:cNvPr>
              <p:cNvSpPr txBox="1"/>
              <p:nvPr/>
            </p:nvSpPr>
            <p:spPr>
              <a:xfrm>
                <a:off x="721242" y="2679251"/>
                <a:ext cx="2051277" cy="91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 err="1">
                    <a:solidFill>
                      <a:schemeClr val="accent1">
                        <a:lumMod val="50000"/>
                      </a:schemeClr>
                    </a:solidFill>
                    <a:latin typeface="EHUSerif" panose="02000503050000020004" pitchFamily="2" charset="0"/>
                    <a:ea typeface="EHUSans"/>
                    <a:cs typeface="EHUSans"/>
                    <a:sym typeface="EHUSans"/>
                  </a:rPr>
                  <a:t>Doktoregaia</a:t>
                </a:r>
                <a:endParaRPr lang="es-ES" sz="1200" u="none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endParaRPr>
              </a:p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s-ES" sz="1200" u="none">
                    <a:solidFill>
                      <a:schemeClr val="tx1"/>
                    </a:solidFill>
                    <a:latin typeface="EHUSans" panose="02000503050000020004" pitchFamily="2" charset="0"/>
                  </a:rPr>
                  <a:t>Doctorando/a</a:t>
                </a:r>
                <a:br>
                  <a:rPr lang="es-ES" sz="1200" b="0" u="none">
                    <a:solidFill>
                      <a:schemeClr val="tx1"/>
                    </a:solidFill>
                    <a:latin typeface="EHUSans" panose="02000503050000020004" pitchFamily="2" charset="0"/>
                  </a:rPr>
                </a:br>
                <a:r>
                  <a:rPr lang="es-ES" sz="1200" b="0" u="none">
                    <a:solidFill>
                      <a:schemeClr val="tx1"/>
                    </a:solidFill>
                    <a:latin typeface="EHUSans" panose="02000503050000020004" pitchFamily="2" charset="0"/>
                  </a:rPr>
                  <a:t>Doctoral </a:t>
                </a:r>
                <a:r>
                  <a:rPr lang="es-ES" sz="1200" b="0" u="none" err="1">
                    <a:solidFill>
                      <a:schemeClr val="tx1"/>
                    </a:solidFill>
                    <a:latin typeface="EHUSans" panose="02000503050000020004" pitchFamily="2" charset="0"/>
                  </a:rPr>
                  <a:t>candidate</a:t>
                </a:r>
                <a:endParaRPr lang="es-ES" sz="1200" b="0" u="none">
                  <a:solidFill>
                    <a:schemeClr val="tx1"/>
                  </a:solidFill>
                  <a:latin typeface="EHUSans" panose="02000503050000020004" pitchFamily="2" charset="0"/>
                </a:endParaRPr>
              </a:p>
            </p:txBody>
          </p:sp>
          <p:pic>
            <p:nvPicPr>
              <p:cNvPr id="43" name="Picture 2">
                <a:extLst>
                  <a:ext uri="{FF2B5EF4-FFF2-40B4-BE49-F238E27FC236}">
                    <a16:creationId xmlns:a16="http://schemas.microsoft.com/office/drawing/2014/main" id="{663E0DB8-94CA-2E47-8F29-F91B15C2C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2884" y="1988840"/>
                <a:ext cx="577668" cy="618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67" name="Imagen 66">
            <a:extLst>
              <a:ext uri="{FF2B5EF4-FFF2-40B4-BE49-F238E27FC236}">
                <a16:creationId xmlns:a16="http://schemas.microsoft.com/office/drawing/2014/main" id="{83ACE0C9-D1B6-7842-BB27-E20846B11AD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065" y="4345962"/>
            <a:ext cx="1161029" cy="1161029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A4AA755F-DBA1-B440-85CC-BC64FBADC7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428" y="3747902"/>
            <a:ext cx="1097682" cy="731788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7D5AB108-88D7-E140-BD0F-9A3FBE76D92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48" y="3542375"/>
            <a:ext cx="1022636" cy="1022636"/>
          </a:xfrm>
          <a:prstGeom prst="rect">
            <a:avLst/>
          </a:prstGeom>
        </p:spPr>
      </p:pic>
      <p:cxnSp>
        <p:nvCxnSpPr>
          <p:cNvPr id="70" name="Conector angular 69">
            <a:extLst>
              <a:ext uri="{FF2B5EF4-FFF2-40B4-BE49-F238E27FC236}">
                <a16:creationId xmlns:a16="http://schemas.microsoft.com/office/drawing/2014/main" id="{34528630-D15E-AC4C-A095-D536EDF55D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22071" y="3508208"/>
            <a:ext cx="664639" cy="546536"/>
          </a:xfrm>
          <a:prstGeom prst="bentConnector3">
            <a:avLst>
              <a:gd name="adj1" fmla="val 96777"/>
            </a:avLst>
          </a:prstGeom>
          <a:ln w="1270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BC1BB011-F5E5-8F42-96BA-431D16F8F247}"/>
              </a:ext>
            </a:extLst>
          </p:cNvPr>
          <p:cNvCxnSpPr>
            <a:cxnSpLocks/>
          </p:cNvCxnSpPr>
          <p:nvPr/>
        </p:nvCxnSpPr>
        <p:spPr>
          <a:xfrm flipV="1">
            <a:off x="4886657" y="4113796"/>
            <a:ext cx="929436" cy="10276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1BB4CD1-1B6F-A047-B9EA-230B404751B2}"/>
              </a:ext>
            </a:extLst>
          </p:cNvPr>
          <p:cNvSpPr txBox="1"/>
          <p:nvPr/>
        </p:nvSpPr>
        <p:spPr>
          <a:xfrm>
            <a:off x="2579461" y="4482843"/>
            <a:ext cx="309705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Zabalilk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dagoen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dokumentua</a:t>
            </a:r>
            <a:b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</a:b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(web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orrian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eskuragarri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)</a:t>
            </a: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Documento abierto</a:t>
            </a:r>
            <a:b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(disponible en la página web)</a:t>
            </a:r>
          </a:p>
          <a:p>
            <a:pPr algn="l"/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Open document </a:t>
            </a:r>
            <a:b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(available on the website)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116EC8D-265C-BC45-A8DB-EF90C93C6E07}"/>
              </a:ext>
            </a:extLst>
          </p:cNvPr>
          <p:cNvSpPr txBox="1"/>
          <p:nvPr/>
        </p:nvSpPr>
        <p:spPr>
          <a:xfrm>
            <a:off x="6993359" y="3800909"/>
            <a:ext cx="29240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Urte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1,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matrikula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eta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gero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1 año después de la matrícula</a:t>
            </a:r>
          </a:p>
          <a:p>
            <a:pPr algn="l"/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1 year after enrolment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DC92862D-4AE0-8F4E-B7C5-585C68F30907}"/>
              </a:ext>
            </a:extLst>
          </p:cNvPr>
          <p:cNvSpPr txBox="1"/>
          <p:nvPr/>
        </p:nvSpPr>
        <p:spPr>
          <a:xfrm>
            <a:off x="7042622" y="4606143"/>
            <a:ext cx="287479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Gutxienez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,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urtean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behin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eguneratu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Actualizar al menos una vez al año</a:t>
            </a:r>
          </a:p>
          <a:p>
            <a:pPr algn="l"/>
            <a:r>
              <a:rPr lang="en-GB" sz="1200" b="0" u="none">
                <a:solidFill>
                  <a:schemeClr val="tx1"/>
                </a:solidFill>
                <a:latin typeface="EHUSans" panose="02000503050000020004" pitchFamily="2" charset="0"/>
              </a:rPr>
              <a:t>Update at least once a year</a:t>
            </a:r>
          </a:p>
        </p:txBody>
      </p:sp>
      <p:grpSp>
        <p:nvGrpSpPr>
          <p:cNvPr id="33" name="Grupo 1">
            <a:extLst>
              <a:ext uri="{FF2B5EF4-FFF2-40B4-BE49-F238E27FC236}">
                <a16:creationId xmlns:a16="http://schemas.microsoft.com/office/drawing/2014/main" id="{A8CD7853-9581-1144-B841-06D7A41B189A}"/>
              </a:ext>
            </a:extLst>
          </p:cNvPr>
          <p:cNvGrpSpPr/>
          <p:nvPr/>
        </p:nvGrpSpPr>
        <p:grpSpPr>
          <a:xfrm>
            <a:off x="8662540" y="5873430"/>
            <a:ext cx="389160" cy="592560"/>
            <a:chOff x="3495240" y="5422680"/>
            <a:chExt cx="389160" cy="592560"/>
          </a:xfrm>
        </p:grpSpPr>
        <p:sp>
          <p:nvSpPr>
            <p:cNvPr id="54" name="Elipse 32">
              <a:extLst>
                <a:ext uri="{FF2B5EF4-FFF2-40B4-BE49-F238E27FC236}">
                  <a16:creationId xmlns:a16="http://schemas.microsoft.com/office/drawing/2014/main" id="{02529F98-E452-DE4D-A8BA-750C4234DF88}"/>
                </a:ext>
              </a:extLst>
            </p:cNvPr>
            <p:cNvSpPr/>
            <p:nvPr/>
          </p:nvSpPr>
          <p:spPr>
            <a:xfrm>
              <a:off x="3495240" y="5422680"/>
              <a:ext cx="237960" cy="2386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5" name="Gráfico 70">
              <a:hlinkClick r:id="rId15"/>
              <a:extLst>
                <a:ext uri="{FF2B5EF4-FFF2-40B4-BE49-F238E27FC236}">
                  <a16:creationId xmlns:a16="http://schemas.microsoft.com/office/drawing/2014/main" id="{EFCA3740-893C-E147-99E6-F14E238E8D6B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517920" y="5546160"/>
              <a:ext cx="366480" cy="46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5A4B5E8-AA83-0A90-657E-6236690FAB30}"/>
              </a:ext>
            </a:extLst>
          </p:cNvPr>
          <p:cNvSpPr txBox="1"/>
          <p:nvPr/>
        </p:nvSpPr>
        <p:spPr>
          <a:xfrm>
            <a:off x="2573547" y="5959415"/>
            <a:ext cx="6096000" cy="6617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0" u="none" dirty="0">
                <a:solidFill>
                  <a:srgbClr val="33CCCC"/>
                </a:solidFill>
                <a:ea typeface="+mn-lt"/>
                <a:cs typeface="+mn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https://www.ehu.eus/en/web/doktorego-eskola/plan-de-investigaci%C3%B3n-y-plan-de-formaci%C3%B3n-personal</a:t>
            </a:r>
            <a:endParaRPr lang="en-US" sz="900" b="0" u="none" dirty="0">
              <a:solidFill>
                <a:srgbClr val="33CCCC"/>
              </a:solidFill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6" name="49 personal research and training plan">
            <a:hlinkClick r:id="" action="ppaction://media"/>
            <a:extLst>
              <a:ext uri="{FF2B5EF4-FFF2-40B4-BE49-F238E27FC236}">
                <a16:creationId xmlns:a16="http://schemas.microsoft.com/office/drawing/2014/main" id="{E3D8CFB0-5F50-02F2-F426-DDC23ECAF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630" y="579557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3143"/>
      </p:ext>
    </p:extLst>
  </p:cSld>
  <p:clrMapOvr>
    <a:masterClrMapping/>
  </p:clrMapOvr>
  <p:transition spd="med" advTm="8841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DDB6E-2892-AED6-6F15-4503AC12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54833D8-A046-C17B-DE7D-E7332B83375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36DDA7-B058-4EE1-BC7B-2BFEB84B0A34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A2EAF5-04D9-3490-2EFD-345BE51585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F24A96D-54A1-7E42-F77D-DCD6E7749E29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7C7296-0BD9-6015-49AF-8A0896532D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5" name="Título 4">
            <a:extLst>
              <a:ext uri="{FF2B5EF4-FFF2-40B4-BE49-F238E27FC236}">
                <a16:creationId xmlns:a16="http://schemas.microsoft.com/office/drawing/2014/main" id="{45866320-FD29-4126-AF5E-8CFD1D96D340}"/>
              </a:ext>
            </a:extLst>
          </p:cNvPr>
          <p:cNvSpPr txBox="1">
            <a:spLocks/>
          </p:cNvSpPr>
          <p:nvPr/>
        </p:nvSpPr>
        <p:spPr>
          <a:xfrm>
            <a:off x="1887821" y="117712"/>
            <a:ext cx="8988008" cy="106630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Ikerketa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eta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prestakuntza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plan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pertsonala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. </a:t>
            </a:r>
            <a:r>
              <a:rPr lang="es-ES" sz="2000">
                <a:latin typeface="EHUSans"/>
              </a:rPr>
              <a:t>Plan de investigación y  de formación personal 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Research</a:t>
            </a:r>
            <a:r>
              <a:rPr lang="es-ES" sz="2000" b="0">
                <a:latin typeface="EHUSans"/>
              </a:rPr>
              <a:t> and personal training plan</a:t>
            </a: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36392DDA-D0A5-450A-23DB-74660AD5E1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417" y="1256375"/>
            <a:ext cx="1597730" cy="1612107"/>
          </a:xfrm>
          <a:prstGeom prst="rect">
            <a:avLst/>
          </a:prstGeom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7F658A96-ED5F-E48F-D9E9-74D30925A8F4}"/>
              </a:ext>
            </a:extLst>
          </p:cNvPr>
          <p:cNvSpPr txBox="1"/>
          <p:nvPr/>
        </p:nvSpPr>
        <p:spPr>
          <a:xfrm>
            <a:off x="2608217" y="3174503"/>
            <a:ext cx="436226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PRESTAKUNTZA PLAN PERTSONALA`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PLAN DE FORMACIÓN PERSONAL</a:t>
            </a:r>
            <a:endParaRPr lang="es-ES" sz="16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pPr algn="l"/>
            <a:r>
              <a:rPr lang="en-GB" sz="1600" b="0" u="none" dirty="0">
                <a:solidFill>
                  <a:schemeClr val="tx1"/>
                </a:solidFill>
                <a:latin typeface="EHUSans"/>
              </a:rPr>
              <a:t>PERSONAL TRAINING PLAN</a:t>
            </a:r>
          </a:p>
        </p:txBody>
      </p:sp>
      <p:sp>
        <p:nvSpPr>
          <p:cNvPr id="3" name="CuadroTexto 72">
            <a:extLst>
              <a:ext uri="{FF2B5EF4-FFF2-40B4-BE49-F238E27FC236}">
                <a16:creationId xmlns:a16="http://schemas.microsoft.com/office/drawing/2014/main" id="{32342AC4-AAD0-8E18-1AEC-2D495153D445}"/>
              </a:ext>
            </a:extLst>
          </p:cNvPr>
          <p:cNvSpPr txBox="1"/>
          <p:nvPr/>
        </p:nvSpPr>
        <p:spPr>
          <a:xfrm>
            <a:off x="8071612" y="3174502"/>
            <a:ext cx="370090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600" u="none" dirty="0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</a:rPr>
              <a:t>IKERKETA PLAN PERTSONALA`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600" u="none" dirty="0">
                <a:solidFill>
                  <a:schemeClr val="tx1"/>
                </a:solidFill>
                <a:latin typeface="EHUSans"/>
              </a:rPr>
              <a:t>PLAN DE INVESTIGACIÓN PERSONAL</a:t>
            </a:r>
            <a:endParaRPr lang="es-ES" sz="16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pPr algn="l"/>
            <a:r>
              <a:rPr lang="en-GB" sz="1600" b="0" u="none" dirty="0">
                <a:solidFill>
                  <a:schemeClr val="tx1"/>
                </a:solidFill>
                <a:latin typeface="EHUSans"/>
              </a:rPr>
              <a:t>PERSONAL RESEARCH PLAN</a:t>
            </a:r>
          </a:p>
        </p:txBody>
      </p:sp>
      <p:pic>
        <p:nvPicPr>
          <p:cNvPr id="8" name="Gráfico 41" descr="A person pointing at a board&#10;&#10;AI-generated content may be incorrect.">
            <a:extLst>
              <a:ext uri="{FF2B5EF4-FFF2-40B4-BE49-F238E27FC236}">
                <a16:creationId xmlns:a16="http://schemas.microsoft.com/office/drawing/2014/main" id="{18CF748D-AC1E-604E-8761-25EB3B9483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1253" y="2910773"/>
            <a:ext cx="954243" cy="1068182"/>
          </a:xfrm>
          <a:prstGeom prst="rect">
            <a:avLst/>
          </a:prstGeom>
        </p:spPr>
      </p:pic>
      <p:pic>
        <p:nvPicPr>
          <p:cNvPr id="12" name="Gráfico 45">
            <a:extLst>
              <a:ext uri="{FF2B5EF4-FFF2-40B4-BE49-F238E27FC236}">
                <a16:creationId xmlns:a16="http://schemas.microsoft.com/office/drawing/2014/main" id="{690178AC-A539-8921-F560-A67B6D9EEC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9255" y="2977173"/>
            <a:ext cx="945488" cy="945488"/>
          </a:xfrm>
          <a:prstGeom prst="rect">
            <a:avLst/>
          </a:prstGeom>
        </p:spPr>
      </p:pic>
      <p:cxnSp>
        <p:nvCxnSpPr>
          <p:cNvPr id="14" name="Conector angular 55">
            <a:extLst>
              <a:ext uri="{FF2B5EF4-FFF2-40B4-BE49-F238E27FC236}">
                <a16:creationId xmlns:a16="http://schemas.microsoft.com/office/drawing/2014/main" id="{29286A41-0D82-1799-06DA-BE5BF94522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77047" y="2247317"/>
            <a:ext cx="1651129" cy="662764"/>
          </a:xfrm>
          <a:prstGeom prst="bentConnector3">
            <a:avLst>
              <a:gd name="adj1" fmla="val 100950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57">
            <a:extLst>
              <a:ext uri="{FF2B5EF4-FFF2-40B4-BE49-F238E27FC236}">
                <a16:creationId xmlns:a16="http://schemas.microsoft.com/office/drawing/2014/main" id="{F7775781-5857-C1E8-0A4B-807D36B8186A}"/>
              </a:ext>
            </a:extLst>
          </p:cNvPr>
          <p:cNvCxnSpPr>
            <a:cxnSpLocks/>
          </p:cNvCxnSpPr>
          <p:nvPr/>
        </p:nvCxnSpPr>
        <p:spPr>
          <a:xfrm>
            <a:off x="7406645" y="2261228"/>
            <a:ext cx="1784734" cy="656722"/>
          </a:xfrm>
          <a:prstGeom prst="bentConnector3">
            <a:avLst>
              <a:gd name="adj1" fmla="val 99185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46">
            <a:extLst>
              <a:ext uri="{FF2B5EF4-FFF2-40B4-BE49-F238E27FC236}">
                <a16:creationId xmlns:a16="http://schemas.microsoft.com/office/drawing/2014/main" id="{39AB7A30-1B95-95CC-8AF7-B740DA1ADD8E}"/>
              </a:ext>
            </a:extLst>
          </p:cNvPr>
          <p:cNvSpPr/>
          <p:nvPr/>
        </p:nvSpPr>
        <p:spPr>
          <a:xfrm>
            <a:off x="2796975" y="5434222"/>
            <a:ext cx="228053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Prestakuntza</a:t>
            </a:r>
            <a:r>
              <a:rPr lang="es-ES" sz="1200" u="none" dirty="0">
                <a:solidFill>
                  <a:schemeClr val="accent1">
                    <a:lumMod val="50000"/>
                  </a:schemeClr>
                </a:solidFill>
                <a:latin typeface="EHUSans"/>
              </a:rPr>
              <a:t> </a:t>
            </a:r>
            <a:r>
              <a:rPr lang="es-ES" sz="1200" u="none" dirty="0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aktibitateak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s-ES" sz="1200" u="none" dirty="0">
                <a:solidFill>
                  <a:schemeClr val="tx1"/>
                </a:solidFill>
                <a:latin typeface="EHUSans"/>
              </a:rPr>
              <a:t>Actividades de formación</a:t>
            </a:r>
          </a:p>
          <a:p>
            <a:pPr algn="l"/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Training activities</a:t>
            </a:r>
          </a:p>
        </p:txBody>
      </p:sp>
      <p:pic>
        <p:nvPicPr>
          <p:cNvPr id="20" name="Imagen 2" descr="A screenshot of a calendar&#10;&#10;AI-generated content may be incorrect.">
            <a:extLst>
              <a:ext uri="{FF2B5EF4-FFF2-40B4-BE49-F238E27FC236}">
                <a16:creationId xmlns:a16="http://schemas.microsoft.com/office/drawing/2014/main" id="{4418A245-F00B-CD26-86E0-744EAD5EF8E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579" y="4178854"/>
            <a:ext cx="2608614" cy="1194255"/>
          </a:xfrm>
          <a:prstGeom prst="rect">
            <a:avLst/>
          </a:prstGeom>
        </p:spPr>
      </p:pic>
      <p:sp>
        <p:nvSpPr>
          <p:cNvPr id="21" name="Rectángulo 46">
            <a:extLst>
              <a:ext uri="{FF2B5EF4-FFF2-40B4-BE49-F238E27FC236}">
                <a16:creationId xmlns:a16="http://schemas.microsoft.com/office/drawing/2014/main" id="{3947AFEF-1B44-46D1-4435-B08C145DAE19}"/>
              </a:ext>
            </a:extLst>
          </p:cNvPr>
          <p:cNvSpPr/>
          <p:nvPr/>
        </p:nvSpPr>
        <p:spPr>
          <a:xfrm>
            <a:off x="9885012" y="4427806"/>
            <a:ext cx="177733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Methodology,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Objectives,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Resources</a:t>
            </a:r>
            <a:endParaRPr lang="en-US" dirty="0">
              <a:solidFill>
                <a:schemeClr val="tx1"/>
              </a:solidFill>
              <a:latin typeface="Arial"/>
            </a:endParaRPr>
          </a:p>
          <a:p>
            <a:pPr marL="171450" indent="-171450" algn="l">
              <a:buFont typeface="Arial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EHUSans"/>
              </a:rPr>
              <a:t>Time frame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ángulo 46">
            <a:extLst>
              <a:ext uri="{FF2B5EF4-FFF2-40B4-BE49-F238E27FC236}">
                <a16:creationId xmlns:a16="http://schemas.microsoft.com/office/drawing/2014/main" id="{7314DC60-CD86-AAF8-A012-857B6D2CAB44}"/>
              </a:ext>
            </a:extLst>
          </p:cNvPr>
          <p:cNvSpPr/>
          <p:nvPr/>
        </p:nvSpPr>
        <p:spPr>
          <a:xfrm>
            <a:off x="7124558" y="4427805"/>
            <a:ext cx="153291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Metodologia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Helburuak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ans"/>
            </a:endParaRPr>
          </a:p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Baliabideak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ans"/>
            </a:endParaRPr>
          </a:p>
          <a:p>
            <a:pPr marL="171450" indent="-171450" algn="l">
              <a:buFont typeface="Arial"/>
              <a:buChar char="•"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ans"/>
              </a:rPr>
              <a:t>Denbora-plangintza</a:t>
            </a:r>
            <a:endParaRPr lang="en-US" sz="1200" u="none" dirty="0" err="1">
              <a:solidFill>
                <a:schemeClr val="accent1">
                  <a:lumMod val="50000"/>
                </a:schemeClr>
              </a:solidFill>
              <a:latin typeface="EHUSans"/>
            </a:endParaRPr>
          </a:p>
        </p:txBody>
      </p:sp>
      <p:sp>
        <p:nvSpPr>
          <p:cNvPr id="23" name="Rectángulo 46">
            <a:extLst>
              <a:ext uri="{FF2B5EF4-FFF2-40B4-BE49-F238E27FC236}">
                <a16:creationId xmlns:a16="http://schemas.microsoft.com/office/drawing/2014/main" id="{3947AFEF-1B44-46D1-4435-B08C145DAE19}"/>
              </a:ext>
            </a:extLst>
          </p:cNvPr>
          <p:cNvSpPr/>
          <p:nvPr/>
        </p:nvSpPr>
        <p:spPr>
          <a:xfrm>
            <a:off x="8490409" y="4427805"/>
            <a:ext cx="1518537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Metodología</a:t>
            </a:r>
            <a:endParaRPr lang="en-US" dirty="0"/>
          </a:p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Objetivos</a:t>
            </a:r>
          </a:p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Medios</a:t>
            </a:r>
          </a:p>
          <a:p>
            <a:pPr marL="171450" indent="-171450" algn="l">
              <a:buFont typeface="Arial"/>
              <a:buChar char="•"/>
            </a:pPr>
            <a:r>
              <a:rPr lang="es-ES" sz="1200" u="none" dirty="0">
                <a:solidFill>
                  <a:schemeClr val="tx1"/>
                </a:solidFill>
                <a:latin typeface="EHUSans"/>
              </a:rPr>
              <a:t>Planificación temporal</a:t>
            </a:r>
            <a:endParaRPr lang="en-US" sz="1200" b="0" u="none" dirty="0">
              <a:solidFill>
                <a:schemeClr val="tx1"/>
              </a:solidFill>
              <a:latin typeface="EHUSans"/>
            </a:endParaRPr>
          </a:p>
        </p:txBody>
      </p:sp>
      <p:pic>
        <p:nvPicPr>
          <p:cNvPr id="24" name="50 RESEARCH and training plan - nueva methodology etc">
            <a:hlinkClick r:id="" action="ppaction://media"/>
            <a:extLst>
              <a:ext uri="{FF2B5EF4-FFF2-40B4-BE49-F238E27FC236}">
                <a16:creationId xmlns:a16="http://schemas.microsoft.com/office/drawing/2014/main" id="{2AB1796D-5854-B42C-ADC1-FBA21E84C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5630" y="5752441"/>
            <a:ext cx="730250" cy="730250"/>
          </a:xfrm>
          <a:prstGeom prst="rect">
            <a:avLst/>
          </a:prstGeom>
        </p:spPr>
      </p:pic>
      <p:sp>
        <p:nvSpPr>
          <p:cNvPr id="10" name="CuadroTexto 6">
            <a:extLst>
              <a:ext uri="{FF2B5EF4-FFF2-40B4-BE49-F238E27FC236}">
                <a16:creationId xmlns:a16="http://schemas.microsoft.com/office/drawing/2014/main" id="{1FFB9353-2DBE-BB32-4794-B6698BEDF628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</p:spTree>
    <p:extLst>
      <p:ext uri="{BB962C8B-B14F-4D97-AF65-F5344CB8AC3E}">
        <p14:creationId xmlns:p14="http://schemas.microsoft.com/office/powerpoint/2010/main" val="110245391"/>
      </p:ext>
    </p:extLst>
  </p:cSld>
  <p:clrMapOvr>
    <a:masterClrMapping/>
  </p:clrMapOvr>
  <p:transition spd="med" advTm="8841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85D1F38-29D8-BD18-0D69-CE9D3E72FF4F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BD15E03-7491-2E8D-4029-0164B492350B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D479A5-7461-0CBF-9151-5BD9DC343F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4712AC9-AD5F-C008-5F72-FCA2CC50F44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1902299" y="-1288186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F645D0A-B244-B141-88B8-C9354E37B5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3C1CFD11-6903-8740-B717-3C93FFBEC5CA}"/>
              </a:ext>
            </a:extLst>
          </p:cNvPr>
          <p:cNvSpPr txBox="1">
            <a:spLocks/>
          </p:cNvSpPr>
          <p:nvPr/>
        </p:nvSpPr>
        <p:spPr>
          <a:xfrm>
            <a:off x="2060208" y="153323"/>
            <a:ext cx="9092552" cy="62467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1800" err="1">
                <a:solidFill>
                  <a:schemeClr val="bg1"/>
                </a:solidFill>
                <a:latin typeface="EHUSerif"/>
              </a:rPr>
              <a:t>Ebaluazioaren</a:t>
            </a:r>
            <a:r>
              <a:rPr lang="es-ES" sz="18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1800" err="1">
                <a:solidFill>
                  <a:schemeClr val="bg1"/>
                </a:solidFill>
                <a:latin typeface="EHUSerif"/>
              </a:rPr>
              <a:t>erreklamazioa</a:t>
            </a:r>
            <a:r>
              <a:rPr lang="es-ES" sz="18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18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1800">
                <a:latin typeface="EHUSerif"/>
              </a:rPr>
            </a:br>
            <a:r>
              <a:rPr lang="es-ES" sz="1800">
                <a:latin typeface="EHUSans"/>
              </a:rPr>
              <a:t>Reclamación de la evaluación</a:t>
            </a:r>
            <a:r>
              <a:rPr lang="es-ES" sz="1800" b="0">
                <a:latin typeface="EHUSans"/>
              </a:rPr>
              <a:t>.</a:t>
            </a:r>
            <a:r>
              <a:rPr lang="es-ES" sz="1800">
                <a:latin typeface="EHUSans"/>
              </a:rPr>
              <a:t> </a:t>
            </a:r>
            <a:r>
              <a:rPr lang="es-ES" sz="1800" b="0" err="1">
                <a:latin typeface="EHUSans"/>
              </a:rPr>
              <a:t>Academic</a:t>
            </a:r>
            <a:r>
              <a:rPr lang="es-ES" sz="1800" b="0">
                <a:latin typeface="EHUSans"/>
              </a:rPr>
              <a:t> appeal </a:t>
            </a:r>
            <a:r>
              <a:rPr lang="es-ES" sz="1800" b="0" err="1">
                <a:latin typeface="EHUSans"/>
              </a:rPr>
              <a:t>on</a:t>
            </a:r>
            <a:r>
              <a:rPr lang="es-ES" sz="1800" b="0">
                <a:latin typeface="EHUSans"/>
              </a:rPr>
              <a:t> </a:t>
            </a:r>
            <a:r>
              <a:rPr lang="es-ES" sz="1800" b="0" err="1">
                <a:latin typeface="EHUSans"/>
              </a:rPr>
              <a:t>the</a:t>
            </a:r>
            <a:r>
              <a:rPr lang="es-ES" sz="1800" b="0">
                <a:latin typeface="EHUSans"/>
              </a:rPr>
              <a:t> </a:t>
            </a:r>
            <a:r>
              <a:rPr lang="es-ES" sz="1800" b="0" err="1">
                <a:latin typeface="EHUSans"/>
              </a:rPr>
              <a:t>assesment</a:t>
            </a:r>
            <a:endParaRPr lang="es-ES" sz="18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065151" y="2708921"/>
            <a:ext cx="327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Hurrengo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ikasturtea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ans" panose="02000503050000020004" pitchFamily="50"/>
            </a:endParaRPr>
          </a:p>
          <a:p>
            <a:pPr algn="r"/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Siguiente año académico</a:t>
            </a:r>
          </a:p>
          <a:p>
            <a:pPr algn="r"/>
            <a:r>
              <a:rPr lang="en-US" sz="1600" b="0" u="none">
                <a:solidFill>
                  <a:schemeClr val="tx1"/>
                </a:solidFill>
                <a:latin typeface="EHUSans" panose="02000503050000020004" pitchFamily="50"/>
              </a:rPr>
              <a:t>Next academic year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4781051" y="4902260"/>
            <a:ext cx="4897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Ez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ohiko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ebaluazioa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6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hilabete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ans" panose="02000503050000020004" pitchFamily="50"/>
              </a:rPr>
              <a:t>barru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ans" panose="02000503050000020004" pitchFamily="50"/>
            </a:endParaRPr>
          </a:p>
          <a:p>
            <a:pPr algn="l"/>
            <a:r>
              <a:rPr lang="es-ES" sz="1600" u="none">
                <a:solidFill>
                  <a:schemeClr val="tx1"/>
                </a:solidFill>
                <a:latin typeface="EHUSans" panose="02000503050000020004" pitchFamily="50"/>
              </a:rPr>
              <a:t>Evaluación extraordinaria en 6 meses </a:t>
            </a:r>
          </a:p>
          <a:p>
            <a:pPr algn="l"/>
            <a:r>
              <a:rPr lang="en-US" sz="1600" b="0" u="none">
                <a:solidFill>
                  <a:schemeClr val="tx1"/>
                </a:solidFill>
                <a:latin typeface="EHUSans" panose="02000503050000020004" pitchFamily="50"/>
              </a:rPr>
              <a:t>Extraordinary assessment in 6-month time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E22E7E11-BB69-BA46-860D-93708A27EE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860" y="1916832"/>
            <a:ext cx="476672" cy="476672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109794B-164C-7F4D-A1F0-0606121ACD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393" y="1916832"/>
            <a:ext cx="516890" cy="535686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7BFE64AA-BF93-1846-87B3-D08F27F79A56}"/>
              </a:ext>
            </a:extLst>
          </p:cNvPr>
          <p:cNvSpPr txBox="1"/>
          <p:nvPr/>
        </p:nvSpPr>
        <p:spPr>
          <a:xfrm>
            <a:off x="4673258" y="3276877"/>
            <a:ext cx="132387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4A9692E-97C1-8D40-B68A-D5F131DA6838}"/>
              </a:ext>
            </a:extLst>
          </p:cNvPr>
          <p:cNvCxnSpPr>
            <a:cxnSpLocks/>
          </p:cNvCxnSpPr>
          <p:nvPr/>
        </p:nvCxnSpPr>
        <p:spPr>
          <a:xfrm>
            <a:off x="5335194" y="2520148"/>
            <a:ext cx="0" cy="818304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3" name="Imagen 52">
            <a:extLst>
              <a:ext uri="{FF2B5EF4-FFF2-40B4-BE49-F238E27FC236}">
                <a16:creationId xmlns:a16="http://schemas.microsoft.com/office/drawing/2014/main" id="{BD37CD1C-E222-BB49-ACAE-ED5CE62CC9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124" y="3949457"/>
            <a:ext cx="476672" cy="47667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68FC6454-BDE7-F443-A859-42192B6C19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657" y="3949457"/>
            <a:ext cx="516890" cy="535686"/>
          </a:xfrm>
          <a:prstGeom prst="rect">
            <a:avLst/>
          </a:prstGeom>
        </p:spPr>
      </p:pic>
      <p:cxnSp>
        <p:nvCxnSpPr>
          <p:cNvPr id="56" name="Conector angular 55">
            <a:extLst>
              <a:ext uri="{FF2B5EF4-FFF2-40B4-BE49-F238E27FC236}">
                <a16:creationId xmlns:a16="http://schemas.microsoft.com/office/drawing/2014/main" id="{7A3B0AB2-5E01-2546-84D5-B6D3181FDD9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53689" y="1974147"/>
            <a:ext cx="1651129" cy="662764"/>
          </a:xfrm>
          <a:prstGeom prst="bentConnector3">
            <a:avLst>
              <a:gd name="adj1" fmla="val 100950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56">
            <a:extLst>
              <a:ext uri="{FF2B5EF4-FFF2-40B4-BE49-F238E27FC236}">
                <a16:creationId xmlns:a16="http://schemas.microsoft.com/office/drawing/2014/main" id="{3C639E1E-7BE0-3743-8FB6-0BE804750033}"/>
              </a:ext>
            </a:extLst>
          </p:cNvPr>
          <p:cNvCxnSpPr>
            <a:cxnSpLocks/>
          </p:cNvCxnSpPr>
          <p:nvPr/>
        </p:nvCxnSpPr>
        <p:spPr>
          <a:xfrm rot="10800000">
            <a:off x="2453689" y="3558325"/>
            <a:ext cx="2147151" cy="674235"/>
          </a:xfrm>
          <a:prstGeom prst="bentConnector3">
            <a:avLst>
              <a:gd name="adj1" fmla="val 100252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57">
            <a:extLst>
              <a:ext uri="{FF2B5EF4-FFF2-40B4-BE49-F238E27FC236}">
                <a16:creationId xmlns:a16="http://schemas.microsoft.com/office/drawing/2014/main" id="{C0B8AEDA-8985-B34E-881A-12D0ED0CB794}"/>
              </a:ext>
            </a:extLst>
          </p:cNvPr>
          <p:cNvCxnSpPr>
            <a:cxnSpLocks/>
          </p:cNvCxnSpPr>
          <p:nvPr/>
        </p:nvCxnSpPr>
        <p:spPr>
          <a:xfrm>
            <a:off x="6069551" y="4187794"/>
            <a:ext cx="1784734" cy="656722"/>
          </a:xfrm>
          <a:prstGeom prst="bentConnector3">
            <a:avLst>
              <a:gd name="adj1" fmla="val 99185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0856EB33-585A-B144-A00A-396E0197D342}"/>
              </a:ext>
            </a:extLst>
          </p:cNvPr>
          <p:cNvSpPr/>
          <p:nvPr/>
        </p:nvSpPr>
        <p:spPr>
          <a:xfrm>
            <a:off x="6924344" y="1874168"/>
            <a:ext cx="42706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Doktoregoa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ebaluatzeko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endParaRPr lang="en-U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Normativa de evaluación de doctorado</a:t>
            </a:r>
          </a:p>
          <a:p>
            <a:pPr algn="l"/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Regulations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on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doctoral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programme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assessment</a:t>
            </a:r>
            <a:endParaRPr lang="es-ES" sz="12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C893E102-D5A9-7246-B37C-3B7F45A460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132" y="2070433"/>
            <a:ext cx="833134" cy="833134"/>
          </a:xfrm>
          <a:prstGeom prst="rect">
            <a:avLst/>
          </a:prstGeom>
        </p:spPr>
      </p:pic>
      <p:pic>
        <p:nvPicPr>
          <p:cNvPr id="62" name="Gráfico 70">
            <a:hlinkClick r:id="rId8"/>
            <a:extLst>
              <a:ext uri="{FF2B5EF4-FFF2-40B4-BE49-F238E27FC236}">
                <a16:creationId xmlns:a16="http://schemas.microsoft.com/office/drawing/2014/main" id="{EFCA3740-893C-E147-99E6-F14E238E8D6B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289804" y="2759185"/>
            <a:ext cx="366480" cy="469080"/>
          </a:xfrm>
          <a:prstGeom prst="rect">
            <a:avLst/>
          </a:prstGeom>
          <a:ln w="0">
            <a:noFill/>
          </a:ln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85FF430D-7F96-1863-FCC0-5AD69532FF29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3" name="50 negative evaluation">
            <a:hlinkClick r:id="" action="ppaction://media"/>
            <a:extLst>
              <a:ext uri="{FF2B5EF4-FFF2-40B4-BE49-F238E27FC236}">
                <a16:creationId xmlns:a16="http://schemas.microsoft.com/office/drawing/2014/main" id="{7B8A9EA3-7247-F4D6-4F2D-44B68872E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361" y="569882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195"/>
      </p:ext>
    </p:extLst>
  </p:cSld>
  <p:clrMapOvr>
    <a:masterClrMapping/>
  </p:clrMapOvr>
  <p:transition spd="med" advTm="2579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02A529F-3D0C-DE7C-C9C7-35829CC8505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ADAA416-9BEA-110D-AF26-AFDEF7FD8B56}"/>
              </a:ext>
            </a:extLst>
          </p:cNvPr>
          <p:cNvSpPr/>
          <p:nvPr/>
        </p:nvSpPr>
        <p:spPr>
          <a:xfrm>
            <a:off x="1556533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A998F1-8AC2-D98A-AA38-1331E99398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3EE45CA-11F8-38EF-640E-2D88D89CEF28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2179299" y="2973479"/>
            <a:ext cx="4108152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pPr algn="r"/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Ez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ohiko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ebaluazioa</a:t>
            </a:r>
            <a:endParaRPr lang="es-ES" sz="2000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r"/>
            <a:r>
              <a:rPr lang="es-ES" sz="2000">
                <a:solidFill>
                  <a:schemeClr val="tx1"/>
                </a:solidFill>
              </a:rPr>
              <a:t>La evaluación extraordinaria </a:t>
            </a:r>
          </a:p>
          <a:p>
            <a:pPr algn="r"/>
            <a:r>
              <a:rPr lang="es-ES" sz="2000" b="0" err="1">
                <a:solidFill>
                  <a:schemeClr val="tx1"/>
                </a:solidFill>
              </a:rPr>
              <a:t>Second</a:t>
            </a:r>
            <a:r>
              <a:rPr lang="es-ES" sz="2000" b="0">
                <a:solidFill>
                  <a:schemeClr val="tx1"/>
                </a:solidFill>
              </a:rPr>
              <a:t>-chance (“</a:t>
            </a:r>
            <a:r>
              <a:rPr lang="es-ES" sz="2000" b="0" err="1">
                <a:solidFill>
                  <a:schemeClr val="tx1"/>
                </a:solidFill>
              </a:rPr>
              <a:t>extraordinary</a:t>
            </a:r>
            <a:r>
              <a:rPr lang="es-ES" sz="2000" b="0">
                <a:solidFill>
                  <a:schemeClr val="tx1"/>
                </a:solidFill>
              </a:rPr>
              <a:t>”) </a:t>
            </a:r>
            <a:br>
              <a:rPr lang="es-ES" sz="2000" b="0">
                <a:solidFill>
                  <a:schemeClr val="tx1"/>
                </a:solidFill>
              </a:rPr>
            </a:br>
            <a:r>
              <a:rPr lang="es-ES" sz="2000" b="0" err="1">
                <a:solidFill>
                  <a:schemeClr val="tx1"/>
                </a:solidFill>
              </a:rPr>
              <a:t>assessment</a:t>
            </a:r>
            <a:endParaRPr sz="2000" b="0" err="1">
              <a:solidFill>
                <a:schemeClr val="tx1"/>
              </a:solidFill>
            </a:endParaRPr>
          </a:p>
        </p:txBody>
      </p:sp>
      <p:sp>
        <p:nvSpPr>
          <p:cNvPr id="19" name="5 CuadroTexto"/>
          <p:cNvSpPr txBox="1"/>
          <p:nvPr/>
        </p:nvSpPr>
        <p:spPr>
          <a:xfrm>
            <a:off x="3030593" y="1688436"/>
            <a:ext cx="325685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pPr algn="r"/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Urteko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ebaluazioa</a:t>
            </a:r>
            <a:endParaRPr lang="es-ES" sz="2000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r"/>
            <a:r>
              <a:rPr lang="es-ES" sz="2000">
                <a:solidFill>
                  <a:schemeClr val="tx1"/>
                </a:solidFill>
              </a:rPr>
              <a:t>La evaluación anual</a:t>
            </a:r>
          </a:p>
          <a:p>
            <a:pPr algn="r"/>
            <a:r>
              <a:rPr lang="es-ES" sz="2000" b="0" err="1">
                <a:solidFill>
                  <a:schemeClr val="tx1"/>
                </a:solidFill>
              </a:rPr>
              <a:t>The</a:t>
            </a:r>
            <a:r>
              <a:rPr lang="es-ES" sz="2000" b="0">
                <a:solidFill>
                  <a:schemeClr val="tx1"/>
                </a:solidFill>
              </a:rPr>
              <a:t> anual </a:t>
            </a:r>
            <a:r>
              <a:rPr lang="es-ES" sz="2000" b="0" err="1">
                <a:solidFill>
                  <a:schemeClr val="tx1"/>
                </a:solidFill>
              </a:rPr>
              <a:t>assessment</a:t>
            </a:r>
            <a:endParaRPr sz="2000" b="0">
              <a:solidFill>
                <a:schemeClr val="tx1"/>
              </a:solidFill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4134353" y="-1364853"/>
            <a:ext cx="74127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3CF19BC-3E4F-A748-8171-CB2876371F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27" name="Título 4">
            <a:extLst>
              <a:ext uri="{FF2B5EF4-FFF2-40B4-BE49-F238E27FC236}">
                <a16:creationId xmlns:a16="http://schemas.microsoft.com/office/drawing/2014/main" id="{9420F45A-F3DC-214D-A4F9-1C69D0CFC5B8}"/>
              </a:ext>
            </a:extLst>
          </p:cNvPr>
          <p:cNvSpPr txBox="1">
            <a:spLocks/>
          </p:cNvSpPr>
          <p:nvPr/>
        </p:nvSpPr>
        <p:spPr>
          <a:xfrm>
            <a:off x="1732259" y="269070"/>
            <a:ext cx="10114982" cy="4414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/>
              </a:rPr>
              <a:t>Ez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ohiko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ebaluazioa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La evaluación extraordinaria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Second</a:t>
            </a:r>
            <a:r>
              <a:rPr lang="es-ES" sz="2000" b="0">
                <a:latin typeface="EHUSans"/>
              </a:rPr>
              <a:t>-chance </a:t>
            </a:r>
            <a:r>
              <a:rPr lang="es-ES" sz="2000" b="0" err="1">
                <a:latin typeface="EHUSans"/>
              </a:rPr>
              <a:t>assessment</a:t>
            </a:r>
            <a:endParaRPr lang="es-ES" sz="2000" b="0">
              <a:latin typeface="EHUSans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F9744A5-4D5F-874F-BAB9-7BE245FABC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210" y="2041325"/>
            <a:ext cx="476672" cy="47667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19E65C4-F250-8B4F-A145-8DC4E3059F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339" y="3748237"/>
            <a:ext cx="476672" cy="47667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EF319E2-289E-8949-AA01-41E8D34E58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222" y="3689223"/>
            <a:ext cx="516890" cy="535686"/>
          </a:xfrm>
          <a:prstGeom prst="rect">
            <a:avLst/>
          </a:prstGeom>
        </p:spPr>
      </p:pic>
      <p:cxnSp>
        <p:nvCxnSpPr>
          <p:cNvPr id="36" name="Conector angular 35">
            <a:extLst>
              <a:ext uri="{FF2B5EF4-FFF2-40B4-BE49-F238E27FC236}">
                <a16:creationId xmlns:a16="http://schemas.microsoft.com/office/drawing/2014/main" id="{83C35CCA-A091-4E4E-A941-968095A32EB7}"/>
              </a:ext>
            </a:extLst>
          </p:cNvPr>
          <p:cNvCxnSpPr>
            <a:cxnSpLocks/>
          </p:cNvCxnSpPr>
          <p:nvPr/>
        </p:nvCxnSpPr>
        <p:spPr>
          <a:xfrm rot="5400000">
            <a:off x="6636958" y="2859150"/>
            <a:ext cx="1286474" cy="231056"/>
          </a:xfrm>
          <a:prstGeom prst="bentConnector3">
            <a:avLst>
              <a:gd name="adj1" fmla="val 1667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>
            <a:extLst>
              <a:ext uri="{FF2B5EF4-FFF2-40B4-BE49-F238E27FC236}">
                <a16:creationId xmlns:a16="http://schemas.microsoft.com/office/drawing/2014/main" id="{9E44C09E-4FCC-314A-B091-ED89CCF2D5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28426" y="2855679"/>
            <a:ext cx="1365445" cy="277055"/>
          </a:xfrm>
          <a:prstGeom prst="bentConnector3">
            <a:avLst>
              <a:gd name="adj1" fmla="val 1784"/>
            </a:avLst>
          </a:prstGeom>
          <a:ln w="635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D3B68FB-5DDF-6B45-A9BE-C24494324564}"/>
              </a:ext>
            </a:extLst>
          </p:cNvPr>
          <p:cNvGrpSpPr/>
          <p:nvPr/>
        </p:nvGrpSpPr>
        <p:grpSpPr>
          <a:xfrm>
            <a:off x="5434206" y="4745917"/>
            <a:ext cx="2084597" cy="931318"/>
            <a:chOff x="1135837" y="5411807"/>
            <a:chExt cx="2084597" cy="93131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B9A7DD94-1A94-4C4A-8FC5-75B549200F31}"/>
                </a:ext>
              </a:extLst>
            </p:cNvPr>
            <p:cNvSpPr/>
            <p:nvPr/>
          </p:nvSpPr>
          <p:spPr>
            <a:xfrm>
              <a:off x="1135837" y="5411807"/>
              <a:ext cx="2084597" cy="93131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61ACA55-F146-504F-93B8-30956DC802D7}"/>
                </a:ext>
              </a:extLst>
            </p:cNvPr>
            <p:cNvSpPr txBox="1"/>
            <p:nvPr/>
          </p:nvSpPr>
          <p:spPr>
            <a:xfrm>
              <a:off x="1344337" y="5528167"/>
              <a:ext cx="1652457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s-ES" sz="1400" u="none" cap="all" err="1">
                  <a:solidFill>
                    <a:schemeClr val="accent1"/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rPr>
                <a:t>jarraipena</a:t>
              </a:r>
              <a:endParaRPr lang="es-ES" sz="1400" u="none" cap="all">
                <a:solidFill>
                  <a:schemeClr val="accent1"/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endParaRPr>
            </a:p>
            <a:p>
              <a:pPr algn="r"/>
              <a:r>
                <a:rPr lang="es-ES" sz="1400" u="none">
                  <a:solidFill>
                    <a:schemeClr val="bg1"/>
                  </a:solidFill>
                  <a:latin typeface="EHUSans" panose="02000503050000020004" pitchFamily="50"/>
                </a:rPr>
                <a:t>CONTINUACIÓN</a:t>
              </a:r>
            </a:p>
            <a:p>
              <a:pPr algn="r"/>
              <a:r>
                <a:rPr lang="es-ES" sz="1400" b="0" u="none">
                  <a:solidFill>
                    <a:schemeClr val="bg1"/>
                  </a:solidFill>
                  <a:latin typeface="EHUSans" panose="02000503050000020004" pitchFamily="50"/>
                </a:rPr>
                <a:t>CONTINUATION</a:t>
              </a:r>
              <a:endParaRPr lang="es-ES" sz="1400" b="0" u="none">
                <a:solidFill>
                  <a:srgbClr val="0066FF"/>
                </a:solidFill>
                <a:latin typeface="EHUSans" panose="02000503050000020004" pitchFamily="50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DF0BB5A-F5D2-6440-BC63-AED1FB9B1648}"/>
              </a:ext>
            </a:extLst>
          </p:cNvPr>
          <p:cNvGrpSpPr/>
          <p:nvPr/>
        </p:nvGrpSpPr>
        <p:grpSpPr>
          <a:xfrm>
            <a:off x="7629891" y="4765949"/>
            <a:ext cx="2811992" cy="931318"/>
            <a:chOff x="5288400" y="3165464"/>
            <a:chExt cx="2811992" cy="931318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2E67F037-7344-6241-A351-BCF4D3F54F6F}"/>
                </a:ext>
              </a:extLst>
            </p:cNvPr>
            <p:cNvSpPr/>
            <p:nvPr/>
          </p:nvSpPr>
          <p:spPr>
            <a:xfrm>
              <a:off x="5288400" y="3165464"/>
              <a:ext cx="2811992" cy="93131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328AA61B-C0CA-AD48-B6A6-5574D234540B}"/>
                </a:ext>
              </a:extLst>
            </p:cNvPr>
            <p:cNvSpPr txBox="1"/>
            <p:nvPr/>
          </p:nvSpPr>
          <p:spPr>
            <a:xfrm>
              <a:off x="5508104" y="3291485"/>
              <a:ext cx="2448272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/>
              <a:r>
                <a:rPr lang="es-ES" sz="1400" u="none" cap="all">
                  <a:solidFill>
                    <a:schemeClr val="accent1"/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rPr>
                <a:t>BEHIN BETIKO BAJA</a:t>
              </a:r>
            </a:p>
            <a:p>
              <a:pPr algn="l"/>
              <a:r>
                <a:rPr lang="es-ES" sz="1400" u="none">
                  <a:solidFill>
                    <a:schemeClr val="bg1"/>
                  </a:solidFill>
                  <a:latin typeface="EHUSans" panose="02000503050000020004" pitchFamily="50"/>
                </a:rPr>
                <a:t>BAJA DEFINITIVA</a:t>
              </a:r>
            </a:p>
            <a:p>
              <a:pPr algn="l"/>
              <a:r>
                <a:rPr lang="es-ES" sz="1400" b="0" u="none">
                  <a:solidFill>
                    <a:schemeClr val="bg1"/>
                  </a:solidFill>
                  <a:latin typeface="EHUSans" panose="02000503050000020004" pitchFamily="50"/>
                </a:rPr>
                <a:t>DEFINITIVE WITHDRAWAL</a:t>
              </a:r>
              <a:endParaRPr lang="es-ES" sz="1400" b="0" u="none">
                <a:solidFill>
                  <a:srgbClr val="0066FF"/>
                </a:solidFill>
                <a:latin typeface="EHUSans" panose="02000503050000020004" pitchFamily="50"/>
              </a:endParaRPr>
            </a:p>
          </p:txBody>
        </p:sp>
      </p:grpSp>
      <p:pic>
        <p:nvPicPr>
          <p:cNvPr id="2" name="51 extraordinary assesment">
            <a:hlinkClick r:id="" action="ppaction://media"/>
            <a:extLst>
              <a:ext uri="{FF2B5EF4-FFF2-40B4-BE49-F238E27FC236}">
                <a16:creationId xmlns:a16="http://schemas.microsoft.com/office/drawing/2014/main" id="{5CF663F8-37C0-A01D-3DA5-19C07825A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361" y="567746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7119"/>
      </p:ext>
    </p:extLst>
  </p:cSld>
  <p:clrMapOvr>
    <a:masterClrMapping/>
  </p:clrMapOvr>
  <p:transition spd="med" advTm="1631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Macintosh PowerPoint</Application>
  <PresentationFormat>Panorámica</PresentationFormat>
  <Paragraphs>158</Paragraphs>
  <Slides>9</Slides>
  <Notes>1</Notes>
  <HiddenSlides>0</HiddenSlides>
  <MMClips>9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