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7" r:id="rId7"/>
    <p:sldId id="511" r:id="rId8"/>
    <p:sldId id="543" r:id="rId9"/>
    <p:sldId id="505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2AB0B0"/>
    <a:srgbClr val="FF000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B4669-3CDA-F860-0081-339A46D485C0}" v="36" dt="2025-11-27T21:57:52.636"/>
    <p1510:client id="{38EF3573-9A7E-9F4D-DFFF-1FF8407B57A3}" v="52" dt="2025-11-27T16:30:24.487"/>
    <p1510:client id="{603E84D7-DE53-DEE3-E116-3D4EEEEEDB7E}" v="306" dt="2025-11-28T10:46:30.543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tesia-kanpoko-erakundeekin-lankidetzan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hyperlink" Target="https://www.ehu.eus/es/web/doktorego-eskola/practicas-doctorado/formalizacion-convenios-practicas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industria-doktorea2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1.png"/><Relationship Id="rId11" Type="http://schemas.openxmlformats.org/officeDocument/2006/relationships/image" Target="../media/image4.png"/><Relationship Id="rId5" Type="http://schemas.openxmlformats.org/officeDocument/2006/relationships/image" Target="../media/image10.jpeg"/><Relationship Id="rId10" Type="http://schemas.openxmlformats.org/officeDocument/2006/relationships/hyperlink" Target="https://www.ehu.eus/es/web/doktorego-eskola/doctorado-industrial2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-eskola/tesia-kanpoko-erakundeekin-lankidetzan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5.jpeg"/><Relationship Id="rId11" Type="http://schemas.openxmlformats.org/officeDocument/2006/relationships/hyperlink" Target="https://www.ehu.eus/en/web/doktorego-eskola/tesis-en-colaboraci%C3%B3n-con-entidades-externas" TargetMode="External"/><Relationship Id="rId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2" name="media01">
            <a:hlinkClick r:id="" action="ppaction://media"/>
            <a:extLst>
              <a:ext uri="{FF2B5EF4-FFF2-40B4-BE49-F238E27FC236}">
                <a16:creationId xmlns:a16="http://schemas.microsoft.com/office/drawing/2014/main" id="{D8C9582A-125C-8E36-EFFD-422656D12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2 contents">
            <a:hlinkClick r:id="" action="ppaction://media"/>
            <a:extLst>
              <a:ext uri="{FF2B5EF4-FFF2-40B4-BE49-F238E27FC236}">
                <a16:creationId xmlns:a16="http://schemas.microsoft.com/office/drawing/2014/main" id="{0D05DB82-850D-59EA-F057-0FAD5FC875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375" y="573994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B787E-A6D5-08DC-F3B2-82D7E21C7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BB58271-30D0-B73E-55CE-9192BE08FAA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6AB3F6-DDC4-E8BF-DFBE-88FD374B059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C953889-8795-9B59-C7F7-3467C71774C0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F35E15C-8666-7D73-D14C-8761FF534C45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85956BC-0D2E-DB82-B89A-91E83B9AF26C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98D7B5D0-2414-0C8F-9D8C-C3286E52A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8BCD92CE-090A-4940-E562-B2166A2CC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209301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11C759A-9422-0566-77A1-745F67279B8A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9423405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Internships and collaborations</a:t>
            </a: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2C3C45C6-A24E-E45B-8C39-92B3C188CE5B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Prácticas y colaboraciones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DBC04BE8-D688-7485-7E5D-D2B3FC306A80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9424291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Praktikak eta kolaborazioak</a:t>
            </a:r>
          </a:p>
        </p:txBody>
      </p:sp>
      <p:pic>
        <p:nvPicPr>
          <p:cNvPr id="3" name="53 INTRO other entities">
            <a:hlinkClick r:id="" action="ppaction://media"/>
            <a:extLst>
              <a:ext uri="{FF2B5EF4-FFF2-40B4-BE49-F238E27FC236}">
                <a16:creationId xmlns:a16="http://schemas.microsoft.com/office/drawing/2014/main" id="{FD07049C-F1CB-10DA-33C1-ED4816E1D4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73806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817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F6B9E91-5FEE-5C34-2C1A-EC1223B6538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B12EA2-0CE6-505B-3421-D74C78CC1D68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B4B1214-B5CB-CCAC-5ADB-E5A73D98EA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EE215D3-5D37-C431-070A-59F67A84F25B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5 CuadroTexto"/>
          <p:cNvSpPr txBox="1"/>
          <p:nvPr/>
        </p:nvSpPr>
        <p:spPr>
          <a:xfrm>
            <a:off x="4742754" y="2033527"/>
            <a:ext cx="6332462" cy="1938992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Kanpoko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erakundeetan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edo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antolakuntza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000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unitateetan</a:t>
            </a: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</a:p>
          <a:p>
            <a:r>
              <a:rPr lang="es-ES" sz="2000" dirty="0">
                <a:solidFill>
                  <a:schemeClr val="tx1"/>
                </a:solidFill>
              </a:rPr>
              <a:t>En entidades externas o en unidades organizativas de la EHU.</a:t>
            </a:r>
            <a:endParaRPr lang="es-ES" sz="2000" b="0" dirty="0">
              <a:solidFill>
                <a:schemeClr val="tx1"/>
              </a:solidFill>
            </a:endParaRPr>
          </a:p>
          <a:p>
            <a:r>
              <a:rPr lang="es-ES" sz="2000" b="0" dirty="0">
                <a:solidFill>
                  <a:schemeClr val="tx1"/>
                </a:solidFill>
              </a:rPr>
              <a:t>In </a:t>
            </a:r>
            <a:r>
              <a:rPr lang="es-ES" sz="2000" b="0" dirty="0" err="1">
                <a:solidFill>
                  <a:schemeClr val="tx1"/>
                </a:solidFill>
              </a:rPr>
              <a:t>collaboration</a:t>
            </a:r>
            <a:r>
              <a:rPr lang="es-ES" sz="2000" b="0" dirty="0">
                <a:solidFill>
                  <a:schemeClr val="tx1"/>
                </a:solidFill>
              </a:rPr>
              <a:t> </a:t>
            </a:r>
            <a:r>
              <a:rPr lang="es-ES" sz="2000" b="0" dirty="0" err="1">
                <a:solidFill>
                  <a:schemeClr val="tx1"/>
                </a:solidFill>
              </a:rPr>
              <a:t>with</a:t>
            </a:r>
            <a:r>
              <a:rPr lang="es-ES" sz="2000" b="0" dirty="0">
                <a:solidFill>
                  <a:schemeClr val="tx1"/>
                </a:solidFill>
              </a:rPr>
              <a:t> </a:t>
            </a:r>
            <a:r>
              <a:rPr lang="es-ES" sz="2000" b="0" dirty="0" err="1">
                <a:solidFill>
                  <a:schemeClr val="tx1"/>
                </a:solidFill>
              </a:rPr>
              <a:t>external</a:t>
            </a:r>
            <a:r>
              <a:rPr lang="es-ES" sz="2000" b="0" dirty="0">
                <a:solidFill>
                  <a:schemeClr val="tx1"/>
                </a:solidFill>
              </a:rPr>
              <a:t> </a:t>
            </a:r>
            <a:r>
              <a:rPr lang="es-ES" sz="2000" b="0" dirty="0" err="1">
                <a:solidFill>
                  <a:schemeClr val="tx1"/>
                </a:solidFill>
              </a:rPr>
              <a:t>entities</a:t>
            </a:r>
            <a:r>
              <a:rPr lang="es-ES" sz="2000" b="0" dirty="0">
                <a:solidFill>
                  <a:schemeClr val="tx1"/>
                </a:solidFill>
              </a:rPr>
              <a:t> </a:t>
            </a:r>
            <a:r>
              <a:rPr lang="es-ES" sz="2000" b="0" dirty="0" err="1">
                <a:solidFill>
                  <a:schemeClr val="tx1"/>
                </a:solidFill>
              </a:rPr>
              <a:t>or</a:t>
            </a:r>
            <a:r>
              <a:rPr lang="es-ES" sz="2000" b="0" dirty="0">
                <a:solidFill>
                  <a:schemeClr val="tx1"/>
                </a:solidFill>
              </a:rPr>
              <a:t> in </a:t>
            </a:r>
            <a:r>
              <a:rPr lang="en-US" sz="2000" b="0" dirty="0" err="1">
                <a:solidFill>
                  <a:schemeClr val="tx1"/>
                </a:solidFill>
              </a:rPr>
              <a:t>organisational</a:t>
            </a:r>
            <a:r>
              <a:rPr lang="en-US" sz="2000" b="0" dirty="0">
                <a:solidFill>
                  <a:schemeClr val="tx1"/>
                </a:solidFill>
              </a:rPr>
              <a:t> units of the EHU</a:t>
            </a:r>
            <a:endParaRPr sz="2000" b="0" dirty="0">
              <a:solidFill>
                <a:schemeClr val="tx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9348C1F-FB94-894A-8495-7BA89FF24FF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E55426B3-4E6F-9B4B-B74F-4C9AD81EA4E9}"/>
              </a:ext>
            </a:extLst>
          </p:cNvPr>
          <p:cNvGrpSpPr/>
          <p:nvPr/>
        </p:nvGrpSpPr>
        <p:grpSpPr>
          <a:xfrm>
            <a:off x="7581626" y="4157297"/>
            <a:ext cx="3260793" cy="1059929"/>
            <a:chOff x="5271647" y="5004634"/>
            <a:chExt cx="3260793" cy="1059929"/>
          </a:xfrm>
        </p:grpSpPr>
        <p:sp>
          <p:nvSpPr>
            <p:cNvPr id="14" name="Rectángulo redondeado 13">
              <a:extLst>
                <a:ext uri="{FF2B5EF4-FFF2-40B4-BE49-F238E27FC236}">
                  <a16:creationId xmlns:a16="http://schemas.microsoft.com/office/drawing/2014/main" id="{7667AF8E-C0E9-8A40-869F-82CCE4984B54}"/>
                </a:ext>
              </a:extLst>
            </p:cNvPr>
            <p:cNvSpPr/>
            <p:nvPr/>
          </p:nvSpPr>
          <p:spPr>
            <a:xfrm>
              <a:off x="5271647" y="5004634"/>
              <a:ext cx="2324689" cy="10599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7C87025E-F1A6-584B-9CC9-75898A2FDE56}"/>
                </a:ext>
              </a:extLst>
            </p:cNvPr>
            <p:cNvSpPr txBox="1"/>
            <p:nvPr/>
          </p:nvSpPr>
          <p:spPr>
            <a:xfrm>
              <a:off x="6300190" y="5161392"/>
              <a:ext cx="2232250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Hitzarmena</a:t>
              </a:r>
              <a: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  <a:b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</a:br>
              <a: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  <a:t>Convenio</a:t>
              </a:r>
              <a:b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</a:br>
              <a:r>
                <a:rPr lang="es-ES" sz="1400" b="0" u="none" err="1">
                  <a:solidFill>
                    <a:schemeClr val="tx1"/>
                  </a:solidFill>
                  <a:latin typeface="EHUSans" panose="02000503050000020004" pitchFamily="50"/>
                </a:rPr>
                <a:t>Agreement</a:t>
              </a:r>
              <a:endParaRPr lang="es-ES" sz="14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D844F9C4-3761-BF4A-91A5-3C7DFA552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6302" y="5157192"/>
              <a:ext cx="754423" cy="754423"/>
            </a:xfrm>
            <a:prstGeom prst="rect">
              <a:avLst/>
            </a:prstGeom>
          </p:spPr>
        </p:pic>
      </p:grpSp>
      <p:sp>
        <p:nvSpPr>
          <p:cNvPr id="30" name="Título 4">
            <a:extLst>
              <a:ext uri="{FF2B5EF4-FFF2-40B4-BE49-F238E27FC236}">
                <a16:creationId xmlns:a16="http://schemas.microsoft.com/office/drawing/2014/main" id="{724C5B54-55E3-2A43-916A-81CBFC03F2BC}"/>
              </a:ext>
            </a:extLst>
          </p:cNvPr>
          <p:cNvSpPr txBox="1">
            <a:spLocks/>
          </p:cNvSpPr>
          <p:nvPr/>
        </p:nvSpPr>
        <p:spPr>
          <a:xfrm>
            <a:off x="1858722" y="331244"/>
            <a:ext cx="4418118" cy="56680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Praktikak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Prácticas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Internships</a:t>
            </a:r>
            <a:endParaRPr lang="es-ES" sz="2000" b="0" err="1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59665F2-3278-224B-8777-9F94E1063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3077" y="1551492"/>
            <a:ext cx="2586683" cy="2560998"/>
          </a:xfrm>
          <a:prstGeom prst="rect">
            <a:avLst/>
          </a:prstGeom>
        </p:spPr>
      </p:pic>
      <p:pic>
        <p:nvPicPr>
          <p:cNvPr id="17" name="Gráfico 20">
            <a:hlinkClick r:id="rId7"/>
            <a:extLst>
              <a:ext uri="{FF2B5EF4-FFF2-40B4-BE49-F238E27FC236}">
                <a16:creationId xmlns:a16="http://schemas.microsoft.com/office/drawing/2014/main" id="{1A3FD3C1-EB00-2944-AFE2-94CFA978806D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43844" y="5209742"/>
            <a:ext cx="322560" cy="417600"/>
          </a:xfrm>
          <a:prstGeom prst="rect">
            <a:avLst/>
          </a:prstGeom>
          <a:ln w="0">
            <a:noFill/>
          </a:ln>
        </p:spPr>
      </p:pic>
      <p:pic>
        <p:nvPicPr>
          <p:cNvPr id="3" name="53 internships">
            <a:hlinkClick r:id="" action="ppaction://media"/>
            <a:extLst>
              <a:ext uri="{FF2B5EF4-FFF2-40B4-BE49-F238E27FC236}">
                <a16:creationId xmlns:a16="http://schemas.microsoft.com/office/drawing/2014/main" id="{FF1014C8-70DF-FDDC-C14D-FBB945E322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727314"/>
            <a:ext cx="730250" cy="730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E0588F-CFB6-C0E2-BE7A-FB099D95C164}"/>
              </a:ext>
            </a:extLst>
          </p:cNvPr>
          <p:cNvSpPr txBox="1"/>
          <p:nvPr/>
        </p:nvSpPr>
        <p:spPr>
          <a:xfrm>
            <a:off x="3048000" y="5214939"/>
            <a:ext cx="4452937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0" dirty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https://www.ehu.eus/es/web/doktorego-eskola/practicas-doctorado/formalizacion-convenios-practicas</a:t>
            </a:r>
            <a:endParaRPr lang="en-US" sz="1200"/>
          </a:p>
          <a:p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9475204"/>
      </p:ext>
    </p:extLst>
  </p:cSld>
  <p:clrMapOvr>
    <a:masterClrMapping/>
  </p:clrMapOvr>
  <p:transition spd="med" advTm="2177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696FC-86C4-DF35-3AA0-0EEBB496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9020071-2CC0-EE8E-ED37-9572CB2648EB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1126714-861C-970D-ED7F-E693116A8EA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E344A5E-8CB4-13DB-A338-DA9E24FD07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DD60982-2356-59D7-C580-BFD2A5F3ED82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813505E-A453-A808-2E15-893A3DF2F7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5336" y="1615174"/>
            <a:ext cx="2414191" cy="2247503"/>
          </a:xfrm>
          <a:prstGeom prst="rect">
            <a:avLst/>
          </a:prstGeom>
        </p:spPr>
      </p:pic>
      <p:sp>
        <p:nvSpPr>
          <p:cNvPr id="14" name="5 CuadroTexto">
            <a:extLst>
              <a:ext uri="{FF2B5EF4-FFF2-40B4-BE49-F238E27FC236}">
                <a16:creationId xmlns:a16="http://schemas.microsoft.com/office/drawing/2014/main" id="{124368FC-CCB5-663B-8B81-8AF8D204FFC3}"/>
              </a:ext>
            </a:extLst>
          </p:cNvPr>
          <p:cNvSpPr txBox="1"/>
          <p:nvPr/>
        </p:nvSpPr>
        <p:spPr>
          <a:xfrm>
            <a:off x="4756818" y="2139178"/>
            <a:ext cx="6062711" cy="1292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Doktoregoa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industriala</a:t>
            </a:r>
            <a:endParaRPr lang="es-ES" sz="26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2600">
                <a:solidFill>
                  <a:schemeClr val="tx1"/>
                </a:solidFill>
              </a:rPr>
              <a:t>Doctorado industrial</a:t>
            </a:r>
          </a:p>
          <a:p>
            <a:r>
              <a:rPr lang="es-ES" sz="2600" b="0">
                <a:solidFill>
                  <a:schemeClr val="tx1"/>
                </a:solidFill>
              </a:rPr>
              <a:t>Industrial </a:t>
            </a:r>
            <a:r>
              <a:rPr lang="es-ES" sz="2600" b="0" err="1">
                <a:solidFill>
                  <a:schemeClr val="tx1"/>
                </a:solidFill>
              </a:rPr>
              <a:t>doctorate</a:t>
            </a:r>
            <a:endParaRPr sz="2600" b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975D0C1-3FF1-830F-04AB-296DFA391916}"/>
              </a:ext>
            </a:extLst>
          </p:cNvPr>
          <p:cNvSpPr txBox="1"/>
          <p:nvPr/>
        </p:nvSpPr>
        <p:spPr>
          <a:xfrm>
            <a:off x="2691554" y="4110787"/>
            <a:ext cx="2299261" cy="1015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2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/ </a:t>
            </a:r>
            <a:r>
              <a:rPr lang="es-ES" sz="2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kontratua</a:t>
            </a:r>
            <a:endParaRPr lang="es-ES" sz="20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u="none">
                <a:solidFill>
                  <a:schemeClr val="tx1"/>
                </a:solidFill>
                <a:latin typeface="EHUSans"/>
                <a:sym typeface="EHUSans"/>
              </a:rPr>
              <a:t>año / </a:t>
            </a:r>
            <a:r>
              <a:rPr lang="es-ES" sz="2000" u="none">
                <a:solidFill>
                  <a:schemeClr val="tx1"/>
                </a:solidFill>
                <a:latin typeface="EHUSans"/>
              </a:rPr>
              <a:t>contrato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year</a:t>
            </a:r>
            <a:r>
              <a:rPr lang="es-ES" sz="2000" b="0" u="none">
                <a:solidFill>
                  <a:schemeClr val="tx1"/>
                </a:solidFill>
                <a:latin typeface="EHUSans"/>
              </a:rPr>
              <a:t> / </a:t>
            </a:r>
            <a:r>
              <a:rPr lang="es-ES" sz="2000" b="0" u="none" err="1">
                <a:solidFill>
                  <a:schemeClr val="tx1"/>
                </a:solidFill>
                <a:latin typeface="EHUSans"/>
              </a:rPr>
              <a:t>contract</a:t>
            </a:r>
            <a:endParaRPr lang="es-ES" sz="20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1EBDDC-C0CA-73E2-0B86-E087C12725F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0045530" y="6477171"/>
            <a:ext cx="49147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72C973C-97A1-1814-5CFF-7C368DBF648C}"/>
              </a:ext>
            </a:extLst>
          </p:cNvPr>
          <p:cNvSpPr txBox="1"/>
          <p:nvPr/>
        </p:nvSpPr>
        <p:spPr>
          <a:xfrm>
            <a:off x="9086256" y="4313509"/>
            <a:ext cx="2280830" cy="738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: ED99/2011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 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  <a:t>Normativa: RD99/2011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2" charset="0"/>
              </a:rPr>
              <a:t>Regulation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2" charset="0"/>
              </a:rPr>
              <a:t>: RD 99/2011 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CF8FEF92-1686-F9F8-7FE3-F448864A8F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7503" y="4272462"/>
            <a:ext cx="833134" cy="833134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BBA6AFDC-F270-8E56-DA8E-26D711236220}"/>
              </a:ext>
            </a:extLst>
          </p:cNvPr>
          <p:cNvSpPr txBox="1"/>
          <p:nvPr/>
        </p:nvSpPr>
        <p:spPr>
          <a:xfrm>
            <a:off x="2266942" y="3956572"/>
            <a:ext cx="281736" cy="11079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6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/>
                <a:sym typeface="Arial"/>
              </a:rPr>
              <a:t>1</a:t>
            </a:r>
            <a:endParaRPr lang="es-ES" sz="6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</a:endParaRPr>
          </a:p>
        </p:txBody>
      </p:sp>
      <p:sp>
        <p:nvSpPr>
          <p:cNvPr id="47" name="Título 4">
            <a:extLst>
              <a:ext uri="{FF2B5EF4-FFF2-40B4-BE49-F238E27FC236}">
                <a16:creationId xmlns:a16="http://schemas.microsoft.com/office/drawing/2014/main" id="{FAD0AEC0-D0D0-3EA8-72ED-8A87E194ABB3}"/>
              </a:ext>
            </a:extLst>
          </p:cNvPr>
          <p:cNvSpPr txBox="1">
            <a:spLocks/>
          </p:cNvSpPr>
          <p:nvPr/>
        </p:nvSpPr>
        <p:spPr>
          <a:xfrm>
            <a:off x="1831153" y="138720"/>
            <a:ext cx="10298248" cy="87545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tesien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aipamenak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2000">
                <a:solidFill>
                  <a:schemeClr val="bg1"/>
                </a:solidFill>
                <a:latin typeface="EHUSerif"/>
              </a:rPr>
            </a:br>
            <a:r>
              <a:rPr lang="es-ES" sz="2000">
                <a:latin typeface="EHUSans"/>
              </a:rPr>
              <a:t>Menciones de la tesis doctoral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Mentions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the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thesis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1" name="Abrir llave 40">
            <a:extLst>
              <a:ext uri="{FF2B5EF4-FFF2-40B4-BE49-F238E27FC236}">
                <a16:creationId xmlns:a16="http://schemas.microsoft.com/office/drawing/2014/main" id="{ECA258DB-FD31-7201-73CA-4A9F52C40D6C}"/>
              </a:ext>
            </a:extLst>
          </p:cNvPr>
          <p:cNvSpPr/>
          <p:nvPr/>
        </p:nvSpPr>
        <p:spPr>
          <a:xfrm>
            <a:off x="1892896" y="4016103"/>
            <a:ext cx="212746" cy="1124357"/>
          </a:xfrm>
          <a:prstGeom prst="leftBrace">
            <a:avLst/>
          </a:prstGeom>
          <a:noFill/>
          <a:ln w="635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7EB881AC-C1E3-1951-40C2-FC6BEBD88019}"/>
              </a:ext>
            </a:extLst>
          </p:cNvPr>
          <p:cNvGrpSpPr/>
          <p:nvPr/>
        </p:nvGrpSpPr>
        <p:grpSpPr>
          <a:xfrm>
            <a:off x="4966643" y="4326014"/>
            <a:ext cx="2944873" cy="763272"/>
            <a:chOff x="5271645" y="5004634"/>
            <a:chExt cx="3518321" cy="1059929"/>
          </a:xfrm>
        </p:grpSpPr>
        <p:sp>
          <p:nvSpPr>
            <p:cNvPr id="60" name="Rectángulo redondeado 59">
              <a:extLst>
                <a:ext uri="{FF2B5EF4-FFF2-40B4-BE49-F238E27FC236}">
                  <a16:creationId xmlns:a16="http://schemas.microsoft.com/office/drawing/2014/main" id="{618B181E-5392-60D2-F1F4-C63F7DD29708}"/>
                </a:ext>
              </a:extLst>
            </p:cNvPr>
            <p:cNvSpPr/>
            <p:nvPr/>
          </p:nvSpPr>
          <p:spPr>
            <a:xfrm>
              <a:off x="5271645" y="5004634"/>
              <a:ext cx="3518321" cy="105992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10636E22-78AF-1BB9-0D03-1165708FFCA5}"/>
                </a:ext>
              </a:extLst>
            </p:cNvPr>
            <p:cNvSpPr txBox="1"/>
            <p:nvPr/>
          </p:nvSpPr>
          <p:spPr>
            <a:xfrm>
              <a:off x="6300189" y="5161392"/>
              <a:ext cx="2489777" cy="72657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400" u="none" err="1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Hitzarmena</a:t>
              </a:r>
              <a:r>
                <a:rPr lang="es-ES" sz="1400" u="none">
                  <a:solidFill>
                    <a:schemeClr val="accent1">
                      <a:lumMod val="50000"/>
                    </a:schemeClr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br>
                <a:rPr lang="es-ES" sz="14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</a:br>
              <a:r>
                <a:rPr lang="es-ES" sz="1400" u="none">
                  <a:solidFill>
                    <a:schemeClr val="tx1"/>
                  </a:solidFill>
                  <a:latin typeface="EHUSans" panose="02000503050000020004" pitchFamily="50"/>
                  <a:sym typeface="EHUSans"/>
                </a:rPr>
                <a:t>Convenio . </a:t>
              </a:r>
              <a:r>
                <a:rPr lang="es-ES" sz="1400" b="0" u="none" err="1">
                  <a:solidFill>
                    <a:schemeClr val="tx1"/>
                  </a:solidFill>
                  <a:latin typeface="EHUSans" panose="02000503050000020004" pitchFamily="50"/>
                </a:rPr>
                <a:t>Agreement</a:t>
              </a:r>
              <a:endParaRPr lang="es-ES" sz="14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  <p:pic>
          <p:nvPicPr>
            <p:cNvPr id="62" name="Imagen 61">
              <a:extLst>
                <a:ext uri="{FF2B5EF4-FFF2-40B4-BE49-F238E27FC236}">
                  <a16:creationId xmlns:a16="http://schemas.microsoft.com/office/drawing/2014/main" id="{9342BF19-4142-FA9E-1742-BC7CB75B8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6302" y="5157192"/>
              <a:ext cx="754423" cy="754423"/>
            </a:xfrm>
            <a:prstGeom prst="rect">
              <a:avLst/>
            </a:prstGeom>
          </p:spPr>
        </p:pic>
      </p:grpSp>
      <p:pic>
        <p:nvPicPr>
          <p:cNvPr id="25" name="Gráfico 62">
            <a:hlinkClick r:id="rId8"/>
            <a:extLst>
              <a:ext uri="{FF2B5EF4-FFF2-40B4-BE49-F238E27FC236}">
                <a16:creationId xmlns:a16="http://schemas.microsoft.com/office/drawing/2014/main" id="{E84BB5D9-D4AD-7927-3D2C-86F1533B72ED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057156" y="4975231"/>
            <a:ext cx="263880" cy="341280"/>
          </a:xfrm>
          <a:prstGeom prst="rect">
            <a:avLst/>
          </a:prstGeom>
          <a:ln w="0">
            <a:noFill/>
          </a:ln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A9DD9FC-5D35-50C3-AE21-979035B4A4A1}"/>
              </a:ext>
            </a:extLst>
          </p:cNvPr>
          <p:cNvCxnSpPr>
            <a:cxnSpLocks/>
          </p:cNvCxnSpPr>
          <p:nvPr/>
        </p:nvCxnSpPr>
        <p:spPr>
          <a:xfrm flipV="1">
            <a:off x="4756299" y="3736948"/>
            <a:ext cx="5268763" cy="5953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769AEAE-DF18-6E53-87DF-D71E17ACC100}"/>
              </a:ext>
            </a:extLst>
          </p:cNvPr>
          <p:cNvSpPr txBox="1"/>
          <p:nvPr/>
        </p:nvSpPr>
        <p:spPr>
          <a:xfrm>
            <a:off x="1619250" y="5381625"/>
            <a:ext cx="10072687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https://www.ehu.eus/es/web/doktorego-eskola/doctorado-industrial2</a:t>
            </a:r>
            <a:r>
              <a:rPr lang="en-US" b="0">
                <a:solidFill>
                  <a:srgbClr val="33CCCC"/>
                </a:solidFill>
              </a:rPr>
              <a:t> </a:t>
            </a:r>
            <a:endParaRPr lang="es-ES" b="0">
              <a:solidFill>
                <a:srgbClr val="33CCCC"/>
              </a:solidFill>
            </a:endParaRPr>
          </a:p>
          <a:p>
            <a:endParaRPr lang="es-ES"/>
          </a:p>
        </p:txBody>
      </p:sp>
      <p:pic>
        <p:nvPicPr>
          <p:cNvPr id="2" name="55 Industrial mention">
            <a:hlinkClick r:id="" action="ppaction://media"/>
            <a:extLst>
              <a:ext uri="{FF2B5EF4-FFF2-40B4-BE49-F238E27FC236}">
                <a16:creationId xmlns:a16="http://schemas.microsoft.com/office/drawing/2014/main" id="{D73861D1-9A6A-7EB5-059C-CD7DE6C2A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630" y="5738064"/>
            <a:ext cx="730250" cy="730250"/>
          </a:xfrm>
          <a:prstGeom prst="rect">
            <a:avLst/>
          </a:prstGeom>
        </p:spPr>
      </p:pic>
      <p:sp>
        <p:nvSpPr>
          <p:cNvPr id="13" name="CuadroTexto 6">
            <a:extLst>
              <a:ext uri="{FF2B5EF4-FFF2-40B4-BE49-F238E27FC236}">
                <a16:creationId xmlns:a16="http://schemas.microsoft.com/office/drawing/2014/main" id="{62BE35E5-DA5F-A25A-2E16-9C06B7FC193F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647116944"/>
      </p:ext>
    </p:extLst>
  </p:cSld>
  <p:clrMapOvr>
    <a:masterClrMapping/>
  </p:clrMapOvr>
  <p:transition spd="med" advTm="538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7DD34D9-12EE-1238-AFD8-2DE8B6997D6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EC7D288-4749-00E3-EA4C-84484B4D38C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B5C033B-9B28-7E6C-75AA-71F668B3DB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5FA4B646-471A-5F2B-7C4D-098F0AA5A66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5 CuadroTexto"/>
          <p:cNvSpPr txBox="1"/>
          <p:nvPr/>
        </p:nvSpPr>
        <p:spPr>
          <a:xfrm>
            <a:off x="4527335" y="1766014"/>
            <a:ext cx="7134264" cy="24929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Kanpoko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erakundeekin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lankidetzan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egindako</a:t>
            </a:r>
            <a:r>
              <a:rPr lang="es-ES" sz="260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260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tesiak</a:t>
            </a:r>
            <a:endParaRPr lang="es-ES" sz="260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2600">
                <a:solidFill>
                  <a:schemeClr val="tx1"/>
                </a:solidFill>
              </a:rPr>
              <a:t>Tesis en colaboración </a:t>
            </a:r>
            <a:br>
              <a:rPr lang="es-ES" sz="2600">
                <a:solidFill>
                  <a:schemeClr val="tx1"/>
                </a:solidFill>
              </a:rPr>
            </a:br>
            <a:r>
              <a:rPr lang="es-ES" sz="2600">
                <a:solidFill>
                  <a:schemeClr val="tx1"/>
                </a:solidFill>
              </a:rPr>
              <a:t>con entidades externas </a:t>
            </a:r>
          </a:p>
          <a:p>
            <a:r>
              <a:rPr lang="es-ES" sz="2600" b="0" err="1">
                <a:solidFill>
                  <a:schemeClr val="tx1"/>
                </a:solidFill>
              </a:rPr>
              <a:t>Thesis</a:t>
            </a:r>
            <a:r>
              <a:rPr lang="es-ES" sz="2600" b="0">
                <a:solidFill>
                  <a:schemeClr val="tx1"/>
                </a:solidFill>
              </a:rPr>
              <a:t> in </a:t>
            </a:r>
            <a:r>
              <a:rPr lang="es-ES" sz="2600" b="0" err="1">
                <a:solidFill>
                  <a:schemeClr val="tx1"/>
                </a:solidFill>
              </a:rPr>
              <a:t>collaboration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br>
              <a:rPr lang="es-ES" sz="2600" b="0">
                <a:solidFill>
                  <a:schemeClr val="tx1"/>
                </a:solidFill>
              </a:rPr>
            </a:br>
            <a:r>
              <a:rPr lang="es-ES" sz="2600" b="0" err="1">
                <a:solidFill>
                  <a:schemeClr val="tx1"/>
                </a:solidFill>
              </a:rPr>
              <a:t>with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r>
              <a:rPr lang="es-ES" sz="2600" b="0" err="1">
                <a:solidFill>
                  <a:schemeClr val="tx1"/>
                </a:solidFill>
              </a:rPr>
              <a:t>external</a:t>
            </a:r>
            <a:r>
              <a:rPr lang="es-ES" sz="2600" b="0">
                <a:solidFill>
                  <a:schemeClr val="tx1"/>
                </a:solidFill>
              </a:rPr>
              <a:t> </a:t>
            </a:r>
            <a:r>
              <a:rPr lang="es-ES" sz="2600" b="0" err="1">
                <a:solidFill>
                  <a:schemeClr val="tx1"/>
                </a:solidFill>
              </a:rPr>
              <a:t>entities</a:t>
            </a:r>
            <a:endParaRPr sz="2600" b="0">
              <a:solidFill>
                <a:schemeClr val="tx1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F22D8A9-4C51-E841-9E24-6D869620828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21" name="Título 4">
            <a:extLst>
              <a:ext uri="{FF2B5EF4-FFF2-40B4-BE49-F238E27FC236}">
                <a16:creationId xmlns:a16="http://schemas.microsoft.com/office/drawing/2014/main" id="{704A2A84-719C-934C-AA3B-C7FEE8233D14}"/>
              </a:ext>
            </a:extLst>
          </p:cNvPr>
          <p:cNvSpPr txBox="1">
            <a:spLocks/>
          </p:cNvSpPr>
          <p:nvPr/>
        </p:nvSpPr>
        <p:spPr>
          <a:xfrm>
            <a:off x="2014419" y="138720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Doktorego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tesien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aipamenak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Menciones de la tesis doctoral</a:t>
            </a:r>
            <a:r>
              <a:rPr lang="es-ES" sz="2000" b="0">
                <a:latin typeface="EHUSans" panose="02000503050000020004" pitchFamily="2" charset="0"/>
              </a:rPr>
              <a:t>.</a:t>
            </a:r>
            <a:r>
              <a:rPr lang="es-ES" sz="2000">
                <a:latin typeface="EHUSans" panose="02000503050000020004" pitchFamily="2" charset="0"/>
              </a:rPr>
              <a:t> </a:t>
            </a:r>
            <a:r>
              <a:rPr lang="es-ES" sz="2000" b="0" err="1">
                <a:latin typeface="EHUSans" panose="02000503050000020004" pitchFamily="2" charset="0"/>
              </a:rPr>
              <a:t>Mentions</a:t>
            </a:r>
            <a:r>
              <a:rPr lang="es-ES" sz="2000" b="0">
                <a:latin typeface="EHUSans" panose="02000503050000020004" pitchFamily="2" charset="0"/>
              </a:rPr>
              <a:t> of </a:t>
            </a:r>
            <a:r>
              <a:rPr lang="es-ES" sz="2000" b="0" err="1">
                <a:latin typeface="EHUSans" panose="02000503050000020004" pitchFamily="2" charset="0"/>
              </a:rPr>
              <a:t>the</a:t>
            </a:r>
            <a:r>
              <a:rPr lang="es-ES" sz="2000" b="0">
                <a:latin typeface="EHUSans" panose="02000503050000020004" pitchFamily="2" charset="0"/>
              </a:rPr>
              <a:t> doctoral </a:t>
            </a:r>
            <a:r>
              <a:rPr lang="es-ES" sz="2000" b="0" err="1">
                <a:latin typeface="EHUSans" panose="02000503050000020004" pitchFamily="2" charset="0"/>
              </a:rPr>
              <a:t>thesis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567C4F3-057E-3447-AA6C-31809BB083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7704" y="1831842"/>
            <a:ext cx="1960285" cy="1960283"/>
          </a:xfrm>
          <a:prstGeom prst="rect">
            <a:avLst/>
          </a:prstGeom>
        </p:spPr>
      </p:pic>
      <p:grpSp>
        <p:nvGrpSpPr>
          <p:cNvPr id="19" name="Grupo 24">
            <a:extLst>
              <a:ext uri="{FF2B5EF4-FFF2-40B4-BE49-F238E27FC236}">
                <a16:creationId xmlns:a16="http://schemas.microsoft.com/office/drawing/2014/main" id="{83BDBF69-7D30-3543-9824-8E6CC9731D89}"/>
              </a:ext>
            </a:extLst>
          </p:cNvPr>
          <p:cNvGrpSpPr/>
          <p:nvPr/>
        </p:nvGrpSpPr>
        <p:grpSpPr>
          <a:xfrm>
            <a:off x="4789708" y="5008859"/>
            <a:ext cx="3065760" cy="1152360"/>
            <a:chOff x="5940000" y="3212280"/>
            <a:chExt cx="3065760" cy="1152360"/>
          </a:xfrm>
        </p:grpSpPr>
        <p:sp>
          <p:nvSpPr>
            <p:cNvPr id="26" name="Rectángulo redondeado 10">
              <a:extLst>
                <a:ext uri="{FF2B5EF4-FFF2-40B4-BE49-F238E27FC236}">
                  <a16:creationId xmlns:a16="http://schemas.microsoft.com/office/drawing/2014/main" id="{5B670822-1E4D-6D4D-A738-417563980FCF}"/>
                </a:ext>
              </a:extLst>
            </p:cNvPr>
            <p:cNvSpPr/>
            <p:nvPr/>
          </p:nvSpPr>
          <p:spPr>
            <a:xfrm>
              <a:off x="5940000" y="3212280"/>
              <a:ext cx="2185200" cy="80496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" name="CuadroTexto 21">
              <a:extLst>
                <a:ext uri="{FF2B5EF4-FFF2-40B4-BE49-F238E27FC236}">
                  <a16:creationId xmlns:a16="http://schemas.microsoft.com/office/drawing/2014/main" id="{40E316C5-AA40-814D-BA5D-8CE265CC72B6}"/>
                </a:ext>
              </a:extLst>
            </p:cNvPr>
            <p:cNvSpPr/>
            <p:nvPr/>
          </p:nvSpPr>
          <p:spPr>
            <a:xfrm>
              <a:off x="6907320" y="3227760"/>
              <a:ext cx="2098440" cy="738664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 algn="l"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14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Hitzarmena</a:t>
              </a: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EHUSans"/>
                </a:rPr>
                <a:t> </a:t>
              </a:r>
              <a:br>
                <a:rPr sz="2800" u="none"/>
              </a:br>
              <a:r>
                <a:rPr lang="es-ES" sz="14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Convenio</a:t>
              </a:r>
              <a:br>
                <a:rPr sz="2800" u="none"/>
              </a:br>
              <a:r>
                <a:rPr lang="es-ES" sz="14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Agreement</a:t>
              </a:r>
              <a:endParaRPr lang="es-ES" sz="1400" b="0" u="none" strike="noStrike" spc="-1">
                <a:latin typeface="Arial"/>
              </a:endParaRPr>
            </a:p>
          </p:txBody>
        </p:sp>
        <p:pic>
          <p:nvPicPr>
            <p:cNvPr id="28" name="Imagen 22">
              <a:extLst>
                <a:ext uri="{FF2B5EF4-FFF2-40B4-BE49-F238E27FC236}">
                  <a16:creationId xmlns:a16="http://schemas.microsoft.com/office/drawing/2014/main" id="{FA5F66FD-F99A-3E4C-B34B-223C855C16E5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6113880" y="3327840"/>
              <a:ext cx="708840" cy="57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9" name="Gráfico 23">
              <a:hlinkClick r:id="rId7"/>
              <a:extLst>
                <a:ext uri="{FF2B5EF4-FFF2-40B4-BE49-F238E27FC236}">
                  <a16:creationId xmlns:a16="http://schemas.microsoft.com/office/drawing/2014/main" id="{6667EB2C-DBA9-9F45-89EB-D07540FB819C}"/>
                </a:ext>
              </a:extLst>
            </p:cNvPr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7656480" y="3976200"/>
              <a:ext cx="371520" cy="3884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4" name="Imagen 3" descr="Logotipo - Portal de marca de la UPV/EHU - EHU">
            <a:extLst>
              <a:ext uri="{FF2B5EF4-FFF2-40B4-BE49-F238E27FC236}">
                <a16:creationId xmlns:a16="http://schemas.microsoft.com/office/drawing/2014/main" id="{C236ACC9-3433-30A2-4129-5CBC4899F84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8454" y="4111521"/>
            <a:ext cx="1955156" cy="1939603"/>
          </a:xfrm>
          <a:prstGeom prst="rect">
            <a:avLst/>
          </a:prstGeom>
          <a:ln>
            <a:noFill/>
          </a:ln>
        </p:spPr>
      </p:pic>
      <p:pic>
        <p:nvPicPr>
          <p:cNvPr id="7" name="56 external agreement diploma">
            <a:hlinkClick r:id="" action="ppaction://media"/>
            <a:extLst>
              <a:ext uri="{FF2B5EF4-FFF2-40B4-BE49-F238E27FC236}">
                <a16:creationId xmlns:a16="http://schemas.microsoft.com/office/drawing/2014/main" id="{68B597AB-0FD8-18D1-4922-5534101929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630" y="5738064"/>
            <a:ext cx="730250" cy="73025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B3E83B07-2419-458F-995A-5DAD7E5C2EEF}"/>
              </a:ext>
            </a:extLst>
          </p:cNvPr>
          <p:cNvSpPr txBox="1"/>
          <p:nvPr/>
        </p:nvSpPr>
        <p:spPr>
          <a:xfrm>
            <a:off x="7155656" y="5703093"/>
            <a:ext cx="3619501" cy="892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n-US" sz="1200" b="0" u="none" dirty="0">
                <a:solidFill>
                  <a:srgbClr val="33CCCC"/>
                </a:solidFill>
                <a:ea typeface="+mn-lt"/>
                <a:cs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https://www.ehu.eus/en/web/doktorego-eskola/tesis-en-colaboraci%C3%B3n-con-entidades-externas</a:t>
            </a:r>
            <a:r>
              <a:rPr lang="en-US" sz="1200" b="0" u="none" dirty="0">
                <a:solidFill>
                  <a:srgbClr val="33CCCC"/>
                </a:solidFill>
                <a:ea typeface="+mn-lt"/>
                <a:cs typeface="+mn-lt"/>
              </a:rPr>
              <a:t> </a:t>
            </a:r>
            <a:endParaRPr lang="en-US" u="none">
              <a:ea typeface="+mn-lt"/>
              <a:cs typeface="+mn-lt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213963"/>
      </p:ext>
    </p:extLst>
  </p:cSld>
  <p:clrMapOvr>
    <a:masterClrMapping/>
  </p:clrMapOvr>
  <p:transition spd="med" advTm="1509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A3C5E4-B6D6-401B-A54D-24359EBFBB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354</Words>
  <Application>Microsoft Macintosh PowerPoint</Application>
  <PresentationFormat>Panorámica</PresentationFormat>
  <Paragraphs>92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400</cp:revision>
  <cp:lastPrinted>2024-11-26T09:29:29Z</cp:lastPrinted>
  <dcterms:modified xsi:type="dcterms:W3CDTF">2025-11-28T11:02:15Z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