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6" r:id="rId7"/>
    <p:sldId id="506" r:id="rId8"/>
    <p:sldId id="509" r:id="rId9"/>
    <p:sldId id="504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-eskola/menci%C3%B3n-de-doctorado-internacional1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hyperlink" Target="https://www.ehu.eus/es/web/doktorego-eskola/mencion-doctorado-internaciona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s/web/doktorego-eskola/movilidad-saliente" TargetMode="Externa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-eskola/erasmus-mugikortasuna" TargetMode="External"/><Relationship Id="rId12" Type="http://schemas.openxmlformats.org/officeDocument/2006/relationships/image" Target="../media/image1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hyperlink" Target="https://www.ehu.eus/eu/web/doktorego-eskola/kanpoko-egonaldiak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jpeg"/><Relationship Id="rId12" Type="http://schemas.openxmlformats.org/officeDocument/2006/relationships/hyperlink" Target="https://www.ehu.eus/eu/web/doktorego-eskola/doktorego-tesiak-kotutoretzan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jpeg"/><Relationship Id="rId14" Type="http://schemas.openxmlformats.org/officeDocument/2006/relationships/hyperlink" Target="https://www.ehu.eus/en/web/doktorego-eskola/phd-cotutel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8E530-648D-DFAD-9840-F61F23F25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424A3F1-B68D-6270-DB83-F482C3156DE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08E62DD-9F41-B6C0-C8F6-B5730C8524F6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57D068D-8FD8-504E-6D9A-2955E964502F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8250306-6AE1-D638-ABC3-E96BA7F2FCD6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72B35F1-A862-6A25-FE4B-9C974EA81661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FD00F211-6F01-A2D7-E111-21BB9235B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58310181-7F7E-59DF-22A9-C2982109E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1082604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174DAF5A-C1C7-D842-65FC-5D0075D049DD}"/>
              </a:ext>
            </a:extLst>
          </p:cNvPr>
          <p:cNvSpPr txBox="1">
            <a:spLocks/>
          </p:cNvSpPr>
          <p:nvPr/>
        </p:nvSpPr>
        <p:spPr>
          <a:xfrm>
            <a:off x="1378873" y="5284870"/>
            <a:ext cx="8233315" cy="581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>
                <a:latin typeface="EHUSans"/>
                <a:cs typeface="Times New Roman"/>
              </a:rPr>
              <a:t>Internationalisation and mobility</a:t>
            </a:r>
            <a:endParaRPr lang="es-ES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5FDE44EA-A80F-134F-550C-20AF16335425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4000" b="1" noProof="1">
                <a:latin typeface="EHUSans"/>
                <a:cs typeface="Times New Roman"/>
              </a:rPr>
              <a:t>Internacionalización y movilidad</a:t>
            </a:r>
            <a:endParaRPr lang="es-ES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F00EB519-5329-5CB6-E1F9-85C6C093E2A6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10682875" cy="582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 noProof="1">
                <a:latin typeface="EHUSerif"/>
                <a:cs typeface="Times New Roman"/>
              </a:rPr>
              <a:t>Nazioartekotze eta mugikortasuna</a:t>
            </a:r>
            <a:endParaRPr lang="es-ES" sz="4000">
              <a:latin typeface="EHUSerif"/>
            </a:endParaRPr>
          </a:p>
        </p:txBody>
      </p:sp>
      <p:pic>
        <p:nvPicPr>
          <p:cNvPr id="3" name="57 intro mobility">
            <a:hlinkClick r:id="" action="ppaction://media"/>
            <a:extLst>
              <a:ext uri="{FF2B5EF4-FFF2-40B4-BE49-F238E27FC236}">
                <a16:creationId xmlns:a16="http://schemas.microsoft.com/office/drawing/2014/main" id="{FB3C9C5F-B860-4DFD-BAA9-5C302B0D15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806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5088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4EDDEF30-7C91-0C7E-7A8A-557C0A5D0E4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0AD242E-368A-0550-7D79-8AA977C76C86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C054CCD-6130-E417-8576-6CA4F4A6AFC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CEC36AC9-A2EB-069F-546D-5CA6B70EA655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3" name="5 CuadroTexto"/>
          <p:cNvSpPr txBox="1"/>
          <p:nvPr/>
        </p:nvSpPr>
        <p:spPr>
          <a:xfrm>
            <a:off x="4815685" y="2067594"/>
            <a:ext cx="5876828" cy="1292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Nazioarteko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doktoregoa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>
                <a:solidFill>
                  <a:schemeClr val="tx1"/>
                </a:solidFill>
              </a:rPr>
              <a:t>Doctorado internacional</a:t>
            </a:r>
          </a:p>
          <a:p>
            <a:r>
              <a:rPr lang="es-ES" sz="2600" b="0">
                <a:solidFill>
                  <a:schemeClr val="tx1"/>
                </a:solidFill>
              </a:rPr>
              <a:t>International </a:t>
            </a:r>
            <a:r>
              <a:rPr lang="es-ES" sz="2600" b="0" err="1">
                <a:solidFill>
                  <a:schemeClr val="tx1"/>
                </a:solidFill>
              </a:rPr>
              <a:t>doctorate</a:t>
            </a:r>
            <a:endParaRPr sz="2600" b="0">
              <a:solidFill>
                <a:schemeClr val="tx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132550" y="4374199"/>
            <a:ext cx="343790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hilabeteko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egonaldia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gutxienez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/>
              </a:rPr>
              <a:t>meses de estancia al menos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month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 mínimum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stay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2956F3-937D-1146-A261-76474066390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045530" y="6477171"/>
            <a:ext cx="491479" cy="338554"/>
          </a:xfrm>
        </p:spPr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BC7CA17-5BB9-3145-A8BE-775F4967FFDF}"/>
              </a:ext>
            </a:extLst>
          </p:cNvPr>
          <p:cNvSpPr txBox="1"/>
          <p:nvPr/>
        </p:nvSpPr>
        <p:spPr>
          <a:xfrm>
            <a:off x="8128505" y="4371070"/>
            <a:ext cx="2280830" cy="738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: ED99/2011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 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Normativa: RD99/2011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2" charset="0"/>
              </a:rPr>
              <a:t>Regulation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2" charset="0"/>
              </a:rPr>
              <a:t>: RD 99/2011 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C8CB8056-7893-EB43-A8A0-A6B86D57124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9754" y="4330025"/>
            <a:ext cx="833134" cy="83313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7A2C376-08E3-FB46-BEFF-54982B6CACB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021" y="1615037"/>
            <a:ext cx="2284419" cy="2284701"/>
          </a:xfrm>
          <a:prstGeom prst="rect">
            <a:avLst/>
          </a:prstGeom>
        </p:spPr>
      </p:pic>
      <p:sp>
        <p:nvSpPr>
          <p:cNvPr id="47" name="Título 4">
            <a:extLst>
              <a:ext uri="{FF2B5EF4-FFF2-40B4-BE49-F238E27FC236}">
                <a16:creationId xmlns:a16="http://schemas.microsoft.com/office/drawing/2014/main" id="{5CBA55EE-1269-BB4F-BDA2-88306FF7744F}"/>
              </a:ext>
            </a:extLst>
          </p:cNvPr>
          <p:cNvSpPr txBox="1">
            <a:spLocks/>
          </p:cNvSpPr>
          <p:nvPr/>
        </p:nvSpPr>
        <p:spPr>
          <a:xfrm>
            <a:off x="1831153" y="138720"/>
            <a:ext cx="10298248" cy="87545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tesien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aipamenak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br>
              <a:rPr lang="es-ES" sz="2000">
                <a:solidFill>
                  <a:schemeClr val="bg1"/>
                </a:solidFill>
                <a:latin typeface="EHUSerif"/>
              </a:rPr>
            </a:br>
            <a:r>
              <a:rPr lang="es-ES" sz="2000">
                <a:latin typeface="EHUSans"/>
              </a:rPr>
              <a:t>Menciones de la tesis doctoral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Mentions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of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the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thesis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0E0ACE18-8C63-1245-B05E-EF25180A6BC5}"/>
              </a:ext>
            </a:extLst>
          </p:cNvPr>
          <p:cNvSpPr txBox="1"/>
          <p:nvPr/>
        </p:nvSpPr>
        <p:spPr>
          <a:xfrm>
            <a:off x="2654194" y="4101224"/>
            <a:ext cx="222205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6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/>
                <a:sym typeface="Arial"/>
              </a:rPr>
              <a:t>3</a:t>
            </a:r>
            <a:endParaRPr lang="es-ES" sz="6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</a:endParaRPr>
          </a:p>
        </p:txBody>
      </p:sp>
      <p:sp>
        <p:nvSpPr>
          <p:cNvPr id="49" name="Abrir llave 48">
            <a:extLst>
              <a:ext uri="{FF2B5EF4-FFF2-40B4-BE49-F238E27FC236}">
                <a16:creationId xmlns:a16="http://schemas.microsoft.com/office/drawing/2014/main" id="{FFDB603C-6F17-EC46-8201-251E49DD53C0}"/>
              </a:ext>
            </a:extLst>
          </p:cNvPr>
          <p:cNvSpPr/>
          <p:nvPr/>
        </p:nvSpPr>
        <p:spPr>
          <a:xfrm>
            <a:off x="2334926" y="4225190"/>
            <a:ext cx="141311" cy="1006580"/>
          </a:xfrm>
          <a:prstGeom prst="leftBrace">
            <a:avLst/>
          </a:prstGeom>
          <a:noFill/>
          <a:ln w="635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3" name="Elipse 32">
            <a:extLst>
              <a:ext uri="{FF2B5EF4-FFF2-40B4-BE49-F238E27FC236}">
                <a16:creationId xmlns:a16="http://schemas.microsoft.com/office/drawing/2014/main" id="{78CCB780-4219-5A40-98CF-A4934246542C}"/>
              </a:ext>
            </a:extLst>
          </p:cNvPr>
          <p:cNvSpPr/>
          <p:nvPr/>
        </p:nvSpPr>
        <p:spPr>
          <a:xfrm>
            <a:off x="1849143" y="4591185"/>
            <a:ext cx="190336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4" name="Gráfico 62">
            <a:hlinkClick r:id="rId7"/>
            <a:extLst>
              <a:ext uri="{FF2B5EF4-FFF2-40B4-BE49-F238E27FC236}">
                <a16:creationId xmlns:a16="http://schemas.microsoft.com/office/drawing/2014/main" id="{D0FA0768-C81B-414A-BF21-86EFBD47907D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903744" y="4696442"/>
            <a:ext cx="192888" cy="354867"/>
          </a:xfrm>
          <a:prstGeom prst="rect">
            <a:avLst/>
          </a:prstGeom>
          <a:ln w="0">
            <a:noFill/>
          </a:ln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99E632E-D9D4-353F-2E5F-5E2EF79038A2}"/>
              </a:ext>
            </a:extLst>
          </p:cNvPr>
          <p:cNvCxnSpPr>
            <a:cxnSpLocks/>
          </p:cNvCxnSpPr>
          <p:nvPr/>
        </p:nvCxnSpPr>
        <p:spPr>
          <a:xfrm flipV="1">
            <a:off x="4839643" y="3713136"/>
            <a:ext cx="5268763" cy="5953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0AC2602-3CD6-919C-1DED-9C1D0A314D5D}"/>
              </a:ext>
            </a:extLst>
          </p:cNvPr>
          <p:cNvSpPr txBox="1"/>
          <p:nvPr/>
        </p:nvSpPr>
        <p:spPr>
          <a:xfrm>
            <a:off x="1500188" y="5524500"/>
            <a:ext cx="10298906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https://www.ehu.eus/es/web/doktorego-eskola/mencion-doctorado-internacional</a:t>
            </a:r>
            <a:r>
              <a:rPr lang="en-US" sz="2000" b="0">
                <a:solidFill>
                  <a:srgbClr val="33CCCC"/>
                </a:solidFill>
              </a:rPr>
              <a:t> </a:t>
            </a:r>
          </a:p>
        </p:txBody>
      </p:sp>
      <p:pic>
        <p:nvPicPr>
          <p:cNvPr id="2" name="58 international mention">
            <a:hlinkClick r:id="" action="ppaction://media"/>
            <a:extLst>
              <a:ext uri="{FF2B5EF4-FFF2-40B4-BE49-F238E27FC236}">
                <a16:creationId xmlns:a16="http://schemas.microsoft.com/office/drawing/2014/main" id="{740E1E5B-A0C0-C4EA-4A51-3D7E2A2CE7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630" y="5738064"/>
            <a:ext cx="730250" cy="73025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E97D4B4-C45B-61E5-E99B-EBF1632513AB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</p:spTree>
    <p:extLst>
      <p:ext uri="{BB962C8B-B14F-4D97-AF65-F5344CB8AC3E}">
        <p14:creationId xmlns:p14="http://schemas.microsoft.com/office/powerpoint/2010/main" val="3566392610"/>
      </p:ext>
    </p:extLst>
  </p:cSld>
  <p:clrMapOvr>
    <a:masterClrMapping/>
  </p:clrMapOvr>
  <p:transition spd="med" advTm="538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7F2699D-D0C9-1A12-73F5-432BCD2870D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1090CDA-6846-A7A3-FC36-E36314500E8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88D59D8-BACC-924E-60BC-447DBB286D5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77DBF6B1-89DA-0AAF-232A-869727FFF9D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4" name="Rectángulo redondeado 33">
            <a:extLst>
              <a:ext uri="{FF2B5EF4-FFF2-40B4-BE49-F238E27FC236}">
                <a16:creationId xmlns:a16="http://schemas.microsoft.com/office/drawing/2014/main" id="{D664E068-47F1-A94D-9A49-6D04F7C98CB3}"/>
              </a:ext>
            </a:extLst>
          </p:cNvPr>
          <p:cNvSpPr/>
          <p:nvPr/>
        </p:nvSpPr>
        <p:spPr>
          <a:xfrm>
            <a:off x="2259650" y="3056201"/>
            <a:ext cx="3253378" cy="1422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6F1B9004-52C9-414C-8D8D-C186E4642AB1}"/>
              </a:ext>
            </a:extLst>
          </p:cNvPr>
          <p:cNvSpPr/>
          <p:nvPr/>
        </p:nvSpPr>
        <p:spPr>
          <a:xfrm>
            <a:off x="6986859" y="3131791"/>
            <a:ext cx="4105233" cy="1422377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5 CuadroTexto"/>
          <p:cNvSpPr txBox="1"/>
          <p:nvPr/>
        </p:nvSpPr>
        <p:spPr>
          <a:xfrm>
            <a:off x="8059183" y="4847943"/>
            <a:ext cx="194323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2400">
                <a:solidFill>
                  <a:schemeClr val="tx1"/>
                </a:solidFill>
              </a:rPr>
              <a:t>Erasmus+</a:t>
            </a:r>
            <a:endParaRPr sz="2000">
              <a:solidFill>
                <a:srgbClr val="00B050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B67FED5-8F02-AA4E-86CC-82F320767D1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23" name="Título 4">
            <a:extLst>
              <a:ext uri="{FF2B5EF4-FFF2-40B4-BE49-F238E27FC236}">
                <a16:creationId xmlns:a16="http://schemas.microsoft.com/office/drawing/2014/main" id="{B4F1DC87-216C-E246-8061-C3F903AFAF08}"/>
              </a:ext>
            </a:extLst>
          </p:cNvPr>
          <p:cNvSpPr txBox="1">
            <a:spLocks/>
          </p:cNvSpPr>
          <p:nvPr/>
        </p:nvSpPr>
        <p:spPr>
          <a:xfrm>
            <a:off x="1978491" y="293049"/>
            <a:ext cx="5398300" cy="489637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 panose="02000503050000020004" pitchFamily="2" charset="0"/>
              </a:rPr>
              <a:t>Mugikortasuna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>
                <a:latin typeface="EHUSans" panose="02000503050000020004" pitchFamily="2" charset="0"/>
              </a:rPr>
              <a:t>Movilidad </a:t>
            </a:r>
            <a:r>
              <a:rPr lang="es-ES" sz="2200" b="0">
                <a:latin typeface="EHUSans" panose="02000503050000020004" pitchFamily="2" charset="0"/>
              </a:rPr>
              <a:t>.</a:t>
            </a:r>
            <a:r>
              <a:rPr lang="es-ES" sz="2200">
                <a:latin typeface="EHUSans" panose="02000503050000020004" pitchFamily="2" charset="0"/>
              </a:rPr>
              <a:t> </a:t>
            </a:r>
            <a:r>
              <a:rPr lang="es-ES" sz="2200" b="0" err="1">
                <a:latin typeface="EHUSans" panose="02000503050000020004" pitchFamily="2" charset="0"/>
              </a:rPr>
              <a:t>Mobility</a:t>
            </a:r>
            <a:endParaRPr lang="es-ES" sz="22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339CA42-0BBA-9146-B769-B1CEB172AF60}"/>
              </a:ext>
            </a:extLst>
          </p:cNvPr>
          <p:cNvSpPr txBox="1"/>
          <p:nvPr/>
        </p:nvSpPr>
        <p:spPr>
          <a:xfrm>
            <a:off x="2815420" y="3474717"/>
            <a:ext cx="2057825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4000" u="none" err="1">
                <a:solidFill>
                  <a:schemeClr val="bg1"/>
                </a:solidFill>
                <a:latin typeface="EHUSerif"/>
              </a:rPr>
              <a:t>DOK</a:t>
            </a:r>
            <a:r>
              <a:rPr lang="es-ES" sz="4000" b="0" u="none" err="1">
                <a:solidFill>
                  <a:schemeClr val="bg1"/>
                </a:solidFill>
                <a:latin typeface="EHUSans"/>
              </a:rPr>
              <a:t>e</a:t>
            </a:r>
            <a:endParaRPr lang="es-ES" sz="4000" b="0" u="none">
              <a:solidFill>
                <a:schemeClr val="bg1"/>
              </a:solidFill>
              <a:latin typeface="EHUSan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C9DB4D3-CC07-A448-9257-F487442C648A}"/>
              </a:ext>
            </a:extLst>
          </p:cNvPr>
          <p:cNvSpPr/>
          <p:nvPr/>
        </p:nvSpPr>
        <p:spPr>
          <a:xfrm>
            <a:off x="7270377" y="3370690"/>
            <a:ext cx="36263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Nazioartekotze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arloko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errektoreordetzan</a:t>
            </a:r>
            <a:endParaRPr lang="es-ES" sz="1400" u="none">
              <a:solidFill>
                <a:schemeClr val="accent1"/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 panose="02000503050000020004" pitchFamily="2" charset="0"/>
              </a:rPr>
              <a:t>Vicerrectorado de internacionalización</a:t>
            </a:r>
          </a:p>
          <a:p>
            <a:r>
              <a:rPr lang="es-ES" sz="1400" b="0" u="none">
                <a:solidFill>
                  <a:schemeClr val="bg1"/>
                </a:solidFill>
                <a:latin typeface="EHUSans" panose="02000503050000020004" pitchFamily="2" charset="0"/>
              </a:rPr>
              <a:t>Vice-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2" charset="0"/>
              </a:rPr>
              <a:t>rectorate</a:t>
            </a:r>
            <a:r>
              <a:rPr lang="es-ES" sz="1400" b="0" u="none">
                <a:solidFill>
                  <a:schemeClr val="bg1"/>
                </a:solidFill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2" charset="0"/>
              </a:rPr>
              <a:t>for</a:t>
            </a:r>
            <a:r>
              <a:rPr lang="es-ES" sz="1400" b="0" u="none">
                <a:solidFill>
                  <a:schemeClr val="bg1"/>
                </a:solidFill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2" charset="0"/>
              </a:rPr>
              <a:t>internationalisation</a:t>
            </a:r>
            <a:endParaRPr lang="es-ES" sz="1400" b="0" u="none">
              <a:solidFill>
                <a:schemeClr val="bg1"/>
              </a:solidFill>
              <a:latin typeface="EHUSans" panose="02000503050000020004" pitchFamily="2" charset="0"/>
            </a:endParaRPr>
          </a:p>
        </p:txBody>
      </p:sp>
      <p:sp>
        <p:nvSpPr>
          <p:cNvPr id="24" name="5 CuadroTexto"/>
          <p:cNvSpPr txBox="1"/>
          <p:nvPr/>
        </p:nvSpPr>
        <p:spPr>
          <a:xfrm>
            <a:off x="2550719" y="4703783"/>
            <a:ext cx="2868562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Kanpo-egonaldiak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/>
              </a:rPr>
              <a:t> </a:t>
            </a:r>
            <a:br>
              <a:rPr lang="es-ES" sz="2000">
                <a:latin typeface="EHUSerif" panose="02000503050000020004" pitchFamily="2" charset="0"/>
              </a:rPr>
            </a:br>
            <a:r>
              <a:rPr lang="es-ES" sz="2000">
                <a:solidFill>
                  <a:schemeClr val="tx1"/>
                </a:solidFill>
              </a:rPr>
              <a:t>Estancias salientes </a:t>
            </a:r>
            <a:br>
              <a:rPr lang="es-ES" sz="2000"/>
            </a:br>
            <a:r>
              <a:rPr lang="es-ES" sz="2000" b="0">
                <a:solidFill>
                  <a:schemeClr val="tx1"/>
                </a:solidFill>
              </a:rPr>
              <a:t>OUTGOING </a:t>
            </a:r>
            <a:r>
              <a:rPr lang="es-ES" sz="2000" b="0" err="1">
                <a:solidFill>
                  <a:schemeClr val="tx1"/>
                </a:solidFill>
              </a:rPr>
              <a:t>mobility</a:t>
            </a:r>
            <a:endParaRPr lang="es-ES" sz="2000" b="0">
              <a:solidFill>
                <a:schemeClr val="tx1"/>
              </a:solidFill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48F6F47F-54F4-BD41-94C1-5BA34717909B}"/>
              </a:ext>
            </a:extLst>
          </p:cNvPr>
          <p:cNvSpPr/>
          <p:nvPr/>
        </p:nvSpPr>
        <p:spPr>
          <a:xfrm>
            <a:off x="1972635" y="4858850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A11898E0-E220-9B4B-8E70-D15880A0AF03}"/>
              </a:ext>
            </a:extLst>
          </p:cNvPr>
          <p:cNvSpPr/>
          <p:nvPr/>
        </p:nvSpPr>
        <p:spPr>
          <a:xfrm>
            <a:off x="7684591" y="491918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" name="Gráfico 34">
            <a:hlinkClick r:id="rId5"/>
            <a:extLst>
              <a:ext uri="{FF2B5EF4-FFF2-40B4-BE49-F238E27FC236}">
                <a16:creationId xmlns:a16="http://schemas.microsoft.com/office/drawing/2014/main" id="{E14466F0-EA93-D84D-AE58-3CC1D75E40E3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950675" y="5000331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35" name="Gráfico 36">
            <a:hlinkClick r:id="rId7"/>
            <a:extLst>
              <a:ext uri="{FF2B5EF4-FFF2-40B4-BE49-F238E27FC236}">
                <a16:creationId xmlns:a16="http://schemas.microsoft.com/office/drawing/2014/main" id="{C1426E1F-F9D6-4F40-84AD-70BBF2E60D5D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684591" y="5056702"/>
            <a:ext cx="366480" cy="474120"/>
          </a:xfrm>
          <a:prstGeom prst="rect">
            <a:avLst/>
          </a:prstGeom>
          <a:ln w="0"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1BE45C0-D42E-77AA-3F0B-1B5C9EACAA74}"/>
              </a:ext>
            </a:extLst>
          </p:cNvPr>
          <p:cNvSpPr txBox="1"/>
          <p:nvPr/>
        </p:nvSpPr>
        <p:spPr>
          <a:xfrm>
            <a:off x="1121596" y="5980415"/>
            <a:ext cx="609600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https://www.ehu.eus/es/web/doktorego-eskola/movilidad-saliente</a:t>
            </a:r>
            <a:r>
              <a:rPr lang="en-US" sz="1400" b="0">
                <a:solidFill>
                  <a:srgbClr val="33CCCC"/>
                </a:solidFill>
              </a:rPr>
              <a:t> </a:t>
            </a:r>
          </a:p>
        </p:txBody>
      </p:sp>
      <p:pic>
        <p:nvPicPr>
          <p:cNvPr id="10" name="Imagen 9" descr="Icono&#10;&#10;El contenido generado por IA puede ser incorrecto.">
            <a:extLst>
              <a:ext uri="{FF2B5EF4-FFF2-40B4-BE49-F238E27FC236}">
                <a16:creationId xmlns:a16="http://schemas.microsoft.com/office/drawing/2014/main" id="{0FCDE437-0E38-225B-0405-2D8104CF6EF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178" y="1632160"/>
            <a:ext cx="1128576" cy="1086051"/>
          </a:xfrm>
          <a:prstGeom prst="rect">
            <a:avLst/>
          </a:prstGeom>
        </p:spPr>
      </p:pic>
      <p:pic>
        <p:nvPicPr>
          <p:cNvPr id="14" name="Imagen 13" descr="Logotipo - Portal de marca de la UPV/EHU - EHU">
            <a:extLst>
              <a:ext uri="{FF2B5EF4-FFF2-40B4-BE49-F238E27FC236}">
                <a16:creationId xmlns:a16="http://schemas.microsoft.com/office/drawing/2014/main" id="{CFD4FDA4-88F1-97FB-2FA3-0511DEDBAF1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3647" y="1481979"/>
            <a:ext cx="1280915" cy="1316732"/>
          </a:xfrm>
          <a:prstGeom prst="rect">
            <a:avLst/>
          </a:prstGeom>
          <a:ln>
            <a:noFill/>
          </a:ln>
        </p:spPr>
      </p:pic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433B1A6-C725-5692-5606-3E3C63435F98}"/>
              </a:ext>
            </a:extLst>
          </p:cNvPr>
          <p:cNvCxnSpPr>
            <a:cxnSpLocks/>
          </p:cNvCxnSpPr>
          <p:nvPr/>
        </p:nvCxnSpPr>
        <p:spPr>
          <a:xfrm>
            <a:off x="3297442" y="2339293"/>
            <a:ext cx="1145546" cy="0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9" name="Picture 2" descr="Imagen que contiene objeto, espejo, espejo de mano&#10;&#10;El contenido generado por IA puede ser incorrecto.">
            <a:extLst>
              <a:ext uri="{FF2B5EF4-FFF2-40B4-BE49-F238E27FC236}">
                <a16:creationId xmlns:a16="http://schemas.microsoft.com/office/drawing/2014/main" id="{107BE193-9CA7-CB3E-8DEA-E1AB64DEB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2783" y="1837950"/>
            <a:ext cx="303691" cy="33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Imagen 19" descr="Relaciones Internacionales - EHU">
            <a:extLst>
              <a:ext uri="{FF2B5EF4-FFF2-40B4-BE49-F238E27FC236}">
                <a16:creationId xmlns:a16="http://schemas.microsoft.com/office/drawing/2014/main" id="{62DA91DE-0884-CB2B-9730-3050388490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4599" y="1513137"/>
            <a:ext cx="3276600" cy="1400175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EA84A3AF-AB85-4CE9-5A16-E295BE707519}"/>
              </a:ext>
            </a:extLst>
          </p:cNvPr>
          <p:cNvSpPr txBox="1"/>
          <p:nvPr/>
        </p:nvSpPr>
        <p:spPr>
          <a:xfrm>
            <a:off x="7217596" y="5723562"/>
            <a:ext cx="412678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</a:rPr>
              <a:t>https://www.ehu.eus/es/web/doktorego-eskola/internacionalizacion-movilidad-cotutelas</a:t>
            </a:r>
          </a:p>
        </p:txBody>
      </p:sp>
      <p:pic>
        <p:nvPicPr>
          <p:cNvPr id="4" name="58 research stays and erasmus">
            <a:hlinkClick r:id="" action="ppaction://media"/>
            <a:extLst>
              <a:ext uri="{FF2B5EF4-FFF2-40B4-BE49-F238E27FC236}">
                <a16:creationId xmlns:a16="http://schemas.microsoft.com/office/drawing/2014/main" id="{54DCBC30-7E97-3284-C13D-54661F62C5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720193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43715"/>
      </p:ext>
    </p:extLst>
  </p:cSld>
  <p:clrMapOvr>
    <a:masterClrMapping/>
  </p:clrMapOvr>
  <p:transition spd="med" advTm="3476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2FB01237-95CC-0344-F0FD-9B608FF92563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6399EA3-D02E-ADCA-E54C-E3936713E2E0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E32E36D-F8DE-32FA-A249-24A7847CF6E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72BD4AC-F338-73ED-7B3B-53553F4E252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733464D-142C-624A-91F0-267116D426C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101006" y="6509618"/>
            <a:ext cx="491479" cy="338554"/>
          </a:xfrm>
        </p:spPr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30" name="Título 4">
            <a:extLst>
              <a:ext uri="{FF2B5EF4-FFF2-40B4-BE49-F238E27FC236}">
                <a16:creationId xmlns:a16="http://schemas.microsoft.com/office/drawing/2014/main" id="{54FE3E91-7066-6340-A5F2-62CB903C2367}"/>
              </a:ext>
            </a:extLst>
          </p:cNvPr>
          <p:cNvSpPr txBox="1">
            <a:spLocks/>
          </p:cNvSpPr>
          <p:nvPr/>
        </p:nvSpPr>
        <p:spPr>
          <a:xfrm>
            <a:off x="1879380" y="273759"/>
            <a:ext cx="7356350" cy="56680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Tutorekidetzako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tesiak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Tesis en </a:t>
            </a:r>
            <a:r>
              <a:rPr lang="es-ES" sz="2000" err="1">
                <a:latin typeface="EHUSans" panose="02000503050000020004" pitchFamily="2" charset="0"/>
              </a:rPr>
              <a:t>cotutela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>
                <a:latin typeface="EHUSans" panose="02000503050000020004" pitchFamily="2" charset="0"/>
              </a:rPr>
              <a:t>.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>
                <a:latin typeface="EHUSans" panose="02000503050000020004" pitchFamily="2" charset="0"/>
              </a:rPr>
              <a:t>Co-</a:t>
            </a:r>
            <a:r>
              <a:rPr lang="es-ES" sz="2000" b="0" err="1">
                <a:latin typeface="EHUSans" panose="02000503050000020004" pitchFamily="2" charset="0"/>
              </a:rPr>
              <a:t>tutelles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5" name="59 thesis in cotutelle">
            <a:hlinkClick r:id="" action="ppaction://media"/>
            <a:extLst>
              <a:ext uri="{FF2B5EF4-FFF2-40B4-BE49-F238E27FC236}">
                <a16:creationId xmlns:a16="http://schemas.microsoft.com/office/drawing/2014/main" id="{AA16DBE7-BD48-91BC-74BD-4DEC8A4028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5361" y="5684585"/>
            <a:ext cx="730250" cy="730250"/>
          </a:xfrm>
          <a:prstGeom prst="rect">
            <a:avLst/>
          </a:prstGeom>
        </p:spPr>
      </p:pic>
      <p:pic>
        <p:nvPicPr>
          <p:cNvPr id="6" name="Imagen 1">
            <a:extLst>
              <a:ext uri="{FF2B5EF4-FFF2-40B4-BE49-F238E27FC236}">
                <a16:creationId xmlns:a16="http://schemas.microsoft.com/office/drawing/2014/main" id="{3238BB22-07B3-65D4-367A-A9ADE83AA9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3064" y="2446042"/>
            <a:ext cx="1979711" cy="1511767"/>
          </a:xfrm>
          <a:prstGeom prst="rect">
            <a:avLst/>
          </a:prstGeom>
        </p:spPr>
      </p:pic>
      <p:pic>
        <p:nvPicPr>
          <p:cNvPr id="8" name="Imagen 8">
            <a:extLst>
              <a:ext uri="{FF2B5EF4-FFF2-40B4-BE49-F238E27FC236}">
                <a16:creationId xmlns:a16="http://schemas.microsoft.com/office/drawing/2014/main" id="{FBF05E5F-64DE-A45B-B584-CC2489F0EB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1809" y="2281513"/>
            <a:ext cx="2317225" cy="1557208"/>
          </a:xfrm>
          <a:prstGeom prst="rect">
            <a:avLst/>
          </a:prstGeom>
        </p:spPr>
      </p:pic>
      <p:cxnSp>
        <p:nvCxnSpPr>
          <p:cNvPr id="11" name="Conector angular 3">
            <a:extLst>
              <a:ext uri="{FF2B5EF4-FFF2-40B4-BE49-F238E27FC236}">
                <a16:creationId xmlns:a16="http://schemas.microsoft.com/office/drawing/2014/main" id="{981A1DCD-00EF-6179-B0AA-546F68FA2A0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15610" y="1911703"/>
            <a:ext cx="1467268" cy="460546"/>
          </a:xfrm>
          <a:prstGeom prst="bentConnector3">
            <a:avLst>
              <a:gd name="adj1" fmla="val 99856"/>
            </a:avLst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Conector angular 14">
            <a:extLst>
              <a:ext uri="{FF2B5EF4-FFF2-40B4-BE49-F238E27FC236}">
                <a16:creationId xmlns:a16="http://schemas.microsoft.com/office/drawing/2014/main" id="{7962C962-1D55-FDF9-3FDD-29C5C0FE2D6A}"/>
              </a:ext>
            </a:extLst>
          </p:cNvPr>
          <p:cNvCxnSpPr>
            <a:cxnSpLocks/>
          </p:cNvCxnSpPr>
          <p:nvPr/>
        </p:nvCxnSpPr>
        <p:spPr>
          <a:xfrm>
            <a:off x="7089663" y="1927436"/>
            <a:ext cx="1544204" cy="443426"/>
          </a:xfrm>
          <a:prstGeom prst="bentConnector3">
            <a:avLst>
              <a:gd name="adj1" fmla="val 100925"/>
            </a:avLst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Flecha izquierda y derecha 16">
            <a:extLst>
              <a:ext uri="{FF2B5EF4-FFF2-40B4-BE49-F238E27FC236}">
                <a16:creationId xmlns:a16="http://schemas.microsoft.com/office/drawing/2014/main" id="{DCE0BB7D-7CD6-BDEC-018D-1357FBF5D060}"/>
              </a:ext>
            </a:extLst>
          </p:cNvPr>
          <p:cNvSpPr/>
          <p:nvPr/>
        </p:nvSpPr>
        <p:spPr>
          <a:xfrm>
            <a:off x="4739534" y="2785569"/>
            <a:ext cx="3022875" cy="462892"/>
          </a:xfrm>
          <a:prstGeom prst="left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9" name="Imagen 17">
            <a:extLst>
              <a:ext uri="{FF2B5EF4-FFF2-40B4-BE49-F238E27FC236}">
                <a16:creationId xmlns:a16="http://schemas.microsoft.com/office/drawing/2014/main" id="{08B65693-CB5F-D0C0-061B-67B57EE8616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936" y="4302089"/>
            <a:ext cx="1152128" cy="1152128"/>
          </a:xfrm>
          <a:prstGeom prst="rect">
            <a:avLst/>
          </a:prstGeom>
        </p:spPr>
      </p:pic>
      <p:pic>
        <p:nvPicPr>
          <p:cNvPr id="20" name="Imagen 20">
            <a:extLst>
              <a:ext uri="{FF2B5EF4-FFF2-40B4-BE49-F238E27FC236}">
                <a16:creationId xmlns:a16="http://schemas.microsoft.com/office/drawing/2014/main" id="{E54C69DF-ED1E-5167-D8DF-A198CDEF179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4083" y="4297738"/>
            <a:ext cx="1225078" cy="975726"/>
          </a:xfrm>
          <a:prstGeom prst="rect">
            <a:avLst/>
          </a:prstGeom>
        </p:spPr>
      </p:pic>
      <p:cxnSp>
        <p:nvCxnSpPr>
          <p:cNvPr id="22" name="Conector recto de flecha 23">
            <a:extLst>
              <a:ext uri="{FF2B5EF4-FFF2-40B4-BE49-F238E27FC236}">
                <a16:creationId xmlns:a16="http://schemas.microsoft.com/office/drawing/2014/main" id="{B750B12D-AA07-B06A-002F-F292D757903A}"/>
              </a:ext>
            </a:extLst>
          </p:cNvPr>
          <p:cNvCxnSpPr/>
          <p:nvPr/>
        </p:nvCxnSpPr>
        <p:spPr>
          <a:xfrm>
            <a:off x="3515611" y="3606752"/>
            <a:ext cx="1" cy="607149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Conector recto de flecha 26">
            <a:extLst>
              <a:ext uri="{FF2B5EF4-FFF2-40B4-BE49-F238E27FC236}">
                <a16:creationId xmlns:a16="http://schemas.microsoft.com/office/drawing/2014/main" id="{20CB7F03-0426-741B-B200-0C4589CE8091}"/>
              </a:ext>
            </a:extLst>
          </p:cNvPr>
          <p:cNvCxnSpPr>
            <a:cxnSpLocks/>
          </p:cNvCxnSpPr>
          <p:nvPr/>
        </p:nvCxnSpPr>
        <p:spPr>
          <a:xfrm>
            <a:off x="8633867" y="3838723"/>
            <a:ext cx="0" cy="463367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5" name="CuadroTexto 27">
            <a:extLst>
              <a:ext uri="{FF2B5EF4-FFF2-40B4-BE49-F238E27FC236}">
                <a16:creationId xmlns:a16="http://schemas.microsoft.com/office/drawing/2014/main" id="{C279D895-8BD9-1F5B-8A39-4FADF27137E4}"/>
              </a:ext>
            </a:extLst>
          </p:cNvPr>
          <p:cNvSpPr txBox="1"/>
          <p:nvPr/>
        </p:nvSpPr>
        <p:spPr>
          <a:xfrm>
            <a:off x="4887078" y="4816131"/>
            <a:ext cx="3241406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hilabeteko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egonaldia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gutxienez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meses de estancia al menos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month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mínimum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stay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26" name="Grupo 30">
            <a:extLst>
              <a:ext uri="{FF2B5EF4-FFF2-40B4-BE49-F238E27FC236}">
                <a16:creationId xmlns:a16="http://schemas.microsoft.com/office/drawing/2014/main" id="{D77A68B2-826D-6246-BF52-7D6488C3E533}"/>
              </a:ext>
            </a:extLst>
          </p:cNvPr>
          <p:cNvGrpSpPr/>
          <p:nvPr/>
        </p:nvGrpSpPr>
        <p:grpSpPr>
          <a:xfrm>
            <a:off x="4868362" y="1282779"/>
            <a:ext cx="2624741" cy="1493021"/>
            <a:chOff x="4868362" y="1282779"/>
            <a:chExt cx="2624741" cy="1493021"/>
          </a:xfrm>
        </p:grpSpPr>
        <p:sp>
          <p:nvSpPr>
            <p:cNvPr id="42" name="CuadroTexto 31">
              <a:extLst>
                <a:ext uri="{FF2B5EF4-FFF2-40B4-BE49-F238E27FC236}">
                  <a16:creationId xmlns:a16="http://schemas.microsoft.com/office/drawing/2014/main" id="{6830A22D-3B10-7F42-9777-BDE507C8D752}"/>
                </a:ext>
              </a:extLst>
            </p:cNvPr>
            <p:cNvSpPr txBox="1"/>
            <p:nvPr/>
          </p:nvSpPr>
          <p:spPr>
            <a:xfrm>
              <a:off x="4868362" y="1944805"/>
              <a:ext cx="262474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Doctoral 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2" charset="0"/>
                </a:rPr>
                <a:t>candidate</a:t>
              </a:r>
              <a:endParaRPr lang="es-ES" sz="1600" b="0" u="none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AAA8946D-7F89-A74A-9ECF-D000B2151E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2139" y="1282779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5" name="CuadroTexto 33">
            <a:extLst>
              <a:ext uri="{FF2B5EF4-FFF2-40B4-BE49-F238E27FC236}">
                <a16:creationId xmlns:a16="http://schemas.microsoft.com/office/drawing/2014/main" id="{97A0D8E6-4C7C-5B43-B4ED-FF3221A4F557}"/>
              </a:ext>
            </a:extLst>
          </p:cNvPr>
          <p:cNvSpPr txBox="1"/>
          <p:nvPr/>
        </p:nvSpPr>
        <p:spPr>
          <a:xfrm>
            <a:off x="4456514" y="4598544"/>
            <a:ext cx="510336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/>
                <a:sym typeface="Arial"/>
              </a:rPr>
              <a:t>6</a:t>
            </a:r>
            <a:endParaRPr lang="es-ES" sz="4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</a:endParaRPr>
          </a:p>
        </p:txBody>
      </p:sp>
      <p:grpSp>
        <p:nvGrpSpPr>
          <p:cNvPr id="36" name="Grupo 43">
            <a:extLst>
              <a:ext uri="{FF2B5EF4-FFF2-40B4-BE49-F238E27FC236}">
                <a16:creationId xmlns:a16="http://schemas.microsoft.com/office/drawing/2014/main" id="{D919C8E3-5771-1549-AC3B-FA3B8BF5C0D9}"/>
              </a:ext>
            </a:extLst>
          </p:cNvPr>
          <p:cNvGrpSpPr/>
          <p:nvPr/>
        </p:nvGrpSpPr>
        <p:grpSpPr>
          <a:xfrm>
            <a:off x="5163325" y="3321490"/>
            <a:ext cx="3107371" cy="1052607"/>
            <a:chOff x="5163325" y="3321490"/>
            <a:chExt cx="3260793" cy="1059929"/>
          </a:xfrm>
        </p:grpSpPr>
        <p:sp>
          <p:nvSpPr>
            <p:cNvPr id="39" name="Rectángulo redondeado 45">
              <a:extLst>
                <a:ext uri="{FF2B5EF4-FFF2-40B4-BE49-F238E27FC236}">
                  <a16:creationId xmlns:a16="http://schemas.microsoft.com/office/drawing/2014/main" id="{DE49C56E-E585-4D44-8114-C85EE38F1BD9}"/>
                </a:ext>
              </a:extLst>
            </p:cNvPr>
            <p:cNvSpPr/>
            <p:nvPr/>
          </p:nvSpPr>
          <p:spPr>
            <a:xfrm>
              <a:off x="5163325" y="3321490"/>
              <a:ext cx="2324689" cy="10599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0" name="CuadroTexto 46">
              <a:extLst>
                <a:ext uri="{FF2B5EF4-FFF2-40B4-BE49-F238E27FC236}">
                  <a16:creationId xmlns:a16="http://schemas.microsoft.com/office/drawing/2014/main" id="{E79A10AB-5C1D-2843-A73A-C15CB21B98B8}"/>
                </a:ext>
              </a:extLst>
            </p:cNvPr>
            <p:cNvSpPr txBox="1"/>
            <p:nvPr/>
          </p:nvSpPr>
          <p:spPr>
            <a:xfrm>
              <a:off x="6191868" y="3478248"/>
              <a:ext cx="2232250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  <a:ea typeface="EHUSans"/>
                  <a:cs typeface="EHUSans"/>
                  <a:sym typeface="EHUSans"/>
                </a:rPr>
                <a:t>Hitzarmena</a:t>
              </a:r>
              <a:r>
                <a:rPr lang="es-ES" sz="14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</a:t>
              </a:r>
              <a:br>
                <a:rPr lang="es-ES" sz="14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</a:br>
              <a:r>
                <a:rPr lang="es-ES" sz="1400" u="none">
                  <a:solidFill>
                    <a:schemeClr val="tx1"/>
                  </a:solidFill>
                  <a:latin typeface="EHUSans" panose="02000503050000020004" pitchFamily="50"/>
                  <a:sym typeface="EHUSans"/>
                </a:rPr>
                <a:t>Convenio</a:t>
              </a:r>
              <a:br>
                <a:rPr lang="es-ES" sz="1400" u="none">
                  <a:solidFill>
                    <a:schemeClr val="tx1"/>
                  </a:solidFill>
                  <a:latin typeface="EHUSans" panose="02000503050000020004" pitchFamily="50"/>
                  <a:sym typeface="EHUSans"/>
                </a:rPr>
              </a:br>
              <a:r>
                <a:rPr lang="es-ES" sz="1400" b="0" u="none" err="1">
                  <a:solidFill>
                    <a:schemeClr val="tx1"/>
                  </a:solidFill>
                  <a:latin typeface="EHUSans" panose="02000503050000020004" pitchFamily="50"/>
                </a:rPr>
                <a:t>Agreement</a:t>
              </a:r>
              <a:endParaRPr lang="es-ES" sz="14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  <p:pic>
          <p:nvPicPr>
            <p:cNvPr id="41" name="Imagen 47">
              <a:extLst>
                <a:ext uri="{FF2B5EF4-FFF2-40B4-BE49-F238E27FC236}">
                  <a16:creationId xmlns:a16="http://schemas.microsoft.com/office/drawing/2014/main" id="{EFF9B0C6-B1EC-A744-9240-FF4B79CE1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7980" y="3474048"/>
              <a:ext cx="754423" cy="754423"/>
            </a:xfrm>
            <a:prstGeom prst="rect">
              <a:avLst/>
            </a:prstGeom>
          </p:spPr>
        </p:pic>
      </p:grpSp>
      <p:pic>
        <p:nvPicPr>
          <p:cNvPr id="37" name="Gráfico 48">
            <a:hlinkClick r:id="rId12"/>
            <a:extLst>
              <a:ext uri="{FF2B5EF4-FFF2-40B4-BE49-F238E27FC236}">
                <a16:creationId xmlns:a16="http://schemas.microsoft.com/office/drawing/2014/main" id="{66B7854F-A554-0548-A336-336B90781AB3}"/>
              </a:ext>
            </a:extLst>
          </p:cNvPr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145536" y="4186360"/>
            <a:ext cx="363960" cy="470880"/>
          </a:xfrm>
          <a:prstGeom prst="rect">
            <a:avLst/>
          </a:prstGeom>
          <a:ln w="0">
            <a:noFill/>
          </a:ln>
        </p:spPr>
      </p:pic>
      <p:sp>
        <p:nvSpPr>
          <p:cNvPr id="38" name="TextBox 5">
            <a:extLst>
              <a:ext uri="{FF2B5EF4-FFF2-40B4-BE49-F238E27FC236}">
                <a16:creationId xmlns:a16="http://schemas.microsoft.com/office/drawing/2014/main" id="{2BB2363A-4331-C17E-18F4-4FFF50B0EE3E}"/>
              </a:ext>
            </a:extLst>
          </p:cNvPr>
          <p:cNvSpPr txBox="1"/>
          <p:nvPr/>
        </p:nvSpPr>
        <p:spPr>
          <a:xfrm>
            <a:off x="3362325" y="5810250"/>
            <a:ext cx="6096000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400" b="0" u="none" dirty="0">
                <a:solidFill>
                  <a:srgbClr val="33CCCC"/>
                </a:solidFill>
                <a:ea typeface="+mn-lt"/>
                <a:cs typeface="+mn-l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https://www.ehu.eus/en/web/doktorego-eskola/phd-cotutelle</a:t>
            </a:r>
            <a:r>
              <a:rPr lang="en-US" sz="14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n-US">
              <a:solidFill>
                <a:srgbClr val="33CCCC"/>
              </a:solidFill>
              <a:ea typeface="+mn-lt"/>
              <a:cs typeface="+mn-lt"/>
            </a:endParaRPr>
          </a:p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2800" i="0" u="sng" strike="noStrike" cap="none" spc="0" normalizeH="0" baseline="0">
              <a:ln>
                <a:noFill/>
              </a:ln>
              <a:effectLst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811135"/>
      </p:ext>
    </p:extLst>
  </p:cSld>
  <p:clrMapOvr>
    <a:masterClrMapping/>
  </p:clrMapOvr>
  <p:transition spd="med" advTm="6203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339</Words>
  <Application>Microsoft Macintosh PowerPoint</Application>
  <PresentationFormat>Panorámica</PresentationFormat>
  <Paragraphs>96</Paragraphs>
  <Slides>6</Slides>
  <Notes>1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