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19" r:id="rId5"/>
    <p:sldId id="545" r:id="rId6"/>
    <p:sldId id="558" r:id="rId7"/>
    <p:sldId id="507" r:id="rId8"/>
    <p:sldId id="531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2AB0B0"/>
    <a:srgbClr val="FF000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4669-3CDA-F860-0081-339A46D485C0}" v="36" dt="2025-11-27T21:57:52.636"/>
    <p1510:client id="{38EF3573-9A7E-9F4D-DFFF-1FF8407B57A3}" v="52" dt="2025-11-27T16:30:24.487"/>
    <p1510:client id="{603E84D7-DE53-DEE3-E116-3D4EEEEEDB7E}" v="306" dt="2025-11-28T10:46:30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hyperlink" Target="https://www.ehu.eus/eu/web/doktorego-eskola/doktorego-tesia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hyperlink" Target="https://www.ehu.eus/eu/web/doktorego-eskola/doktorego-tesia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2" name="media01">
            <a:hlinkClick r:id="" action="ppaction://media"/>
            <a:extLst>
              <a:ext uri="{FF2B5EF4-FFF2-40B4-BE49-F238E27FC236}">
                <a16:creationId xmlns:a16="http://schemas.microsoft.com/office/drawing/2014/main" id="{D8C9582A-125C-8E36-EFFD-422656D1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2 contents">
            <a:hlinkClick r:id="" action="ppaction://media"/>
            <a:extLst>
              <a:ext uri="{FF2B5EF4-FFF2-40B4-BE49-F238E27FC236}">
                <a16:creationId xmlns:a16="http://schemas.microsoft.com/office/drawing/2014/main" id="{0D05DB82-850D-59EA-F057-0FAD5FC8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E34C0-9C23-3F7E-6DB7-BF37873D5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833C2C0-8B68-5619-7FD2-71CE6A098A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55A891A-07A5-DF14-6B66-0EF20F10A343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4E0FA5C-77E3-C75F-758B-A1A2F487BD0F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2AA2CF6-4D97-E35B-8EB6-1FEA90D295C3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51A4F99-E98A-1B12-83DC-483052AE9F70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33AC2CF-3ED9-4716-6D04-770AFEB6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92C7C01-4D32-687C-743E-FDD36188DC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7443840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F6C8E40B-016A-86DD-1777-40F80B91A749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dirty="0">
                <a:latin typeface="EHUSans"/>
                <a:cs typeface="Times New Roman"/>
              </a:rPr>
              <a:t>Thesis defence</a:t>
            </a:r>
            <a:endParaRPr lang="es-ES" sz="5000" dirty="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E2FA1D3F-378F-2B60-935F-EA76BD6DE2FB}"/>
              </a:ext>
            </a:extLst>
          </p:cNvPr>
          <p:cNvSpPr txBox="1">
            <a:spLocks/>
          </p:cNvSpPr>
          <p:nvPr/>
        </p:nvSpPr>
        <p:spPr>
          <a:xfrm>
            <a:off x="1371514" y="4764065"/>
            <a:ext cx="6316588" cy="51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Defensa de tesis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3A20C92F-B09F-277D-B879-EDB5CE999A4F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6093752" cy="591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Tesiaren defentsa</a:t>
            </a:r>
          </a:p>
        </p:txBody>
      </p:sp>
      <p:pic>
        <p:nvPicPr>
          <p:cNvPr id="3" name="61 intro thesis submission">
            <a:hlinkClick r:id="" action="ppaction://media"/>
            <a:extLst>
              <a:ext uri="{FF2B5EF4-FFF2-40B4-BE49-F238E27FC236}">
                <a16:creationId xmlns:a16="http://schemas.microsoft.com/office/drawing/2014/main" id="{CCDD9011-396D-7BD3-0A1A-36980C417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73806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98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14C36E5-F6BB-022C-614E-F06991252235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3A4DBD1-3565-8266-1CC6-F0ACD5E07626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FA44E82-B967-E863-E55E-EE24D78849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4E94A68-34E5-A53C-17A0-2470B4EB47A6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2917368" y="-1157930"/>
            <a:ext cx="6552728" cy="4616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AFCF94-3DB6-6D4D-81C5-CA8F8315FB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102535" y="6471797"/>
            <a:ext cx="342399" cy="338554"/>
          </a:xfrm>
        </p:spPr>
        <p:txBody>
          <a:bodyPr/>
          <a:lstStyle/>
          <a:p>
            <a:fld id="{19816BBA-13A7-F243-AD9F-C62D9C856148}" type="slidenum">
              <a:rPr lang="es-ES" smtClean="0">
                <a:solidFill>
                  <a:schemeClr val="tx1"/>
                </a:solidFill>
              </a:rPr>
              <a:pPr/>
              <a:t>4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Título 4">
            <a:extLst>
              <a:ext uri="{FF2B5EF4-FFF2-40B4-BE49-F238E27FC236}">
                <a16:creationId xmlns:a16="http://schemas.microsoft.com/office/drawing/2014/main" id="{E1701F65-A1D5-7443-BB4F-A0D6D606405A}"/>
              </a:ext>
            </a:extLst>
          </p:cNvPr>
          <p:cNvSpPr txBox="1">
            <a:spLocks/>
          </p:cNvSpPr>
          <p:nvPr/>
        </p:nvSpPr>
        <p:spPr>
          <a:xfrm>
            <a:off x="1901987" y="133670"/>
            <a:ext cx="7970042" cy="6608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Tesia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gordailuan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uztea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eta defensa </a:t>
            </a:r>
            <a:r>
              <a:rPr lang="es-ES" sz="20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>
                <a:latin typeface="EHUSans" panose="02000503050000020004" pitchFamily="2" charset="0"/>
              </a:rPr>
              <a:t>Depósito y defensa </a:t>
            </a:r>
            <a:br>
              <a:rPr lang="es-ES" sz="2000">
                <a:latin typeface="EHUSans" panose="02000503050000020004" pitchFamily="2" charset="0"/>
              </a:rPr>
            </a:br>
            <a:r>
              <a:rPr lang="es-ES" sz="2000">
                <a:latin typeface="EHUSans" panose="02000503050000020004" pitchFamily="2" charset="0"/>
              </a:rPr>
              <a:t>de la tesis doctoral </a:t>
            </a:r>
            <a:r>
              <a:rPr lang="es-ES" sz="2000" b="0">
                <a:latin typeface="EHUSans" panose="02000503050000020004" pitchFamily="2" charset="0"/>
              </a:rPr>
              <a:t>.</a:t>
            </a:r>
            <a:r>
              <a:rPr lang="es-ES" sz="2000">
                <a:latin typeface="EHUSans" panose="02000503050000020004" pitchFamily="2" charset="0"/>
              </a:rPr>
              <a:t> </a:t>
            </a:r>
            <a:r>
              <a:rPr lang="es-ES" sz="2000" b="0">
                <a:latin typeface="EHUSans" panose="02000503050000020004" pitchFamily="2" charset="0"/>
              </a:rPr>
              <a:t>Doctoral </a:t>
            </a:r>
            <a:r>
              <a:rPr lang="es-ES" sz="2000" b="0" err="1">
                <a:latin typeface="EHUSans" panose="02000503050000020004" pitchFamily="2" charset="0"/>
              </a:rPr>
              <a:t>thesis</a:t>
            </a:r>
            <a:r>
              <a:rPr lang="es-ES" sz="2000" b="0">
                <a:latin typeface="EHUSans" panose="02000503050000020004" pitchFamily="2" charset="0"/>
              </a:rPr>
              <a:t>: </a:t>
            </a:r>
            <a:r>
              <a:rPr lang="es-ES" sz="2000" b="0" err="1">
                <a:latin typeface="EHUSans" panose="02000503050000020004" pitchFamily="2" charset="0"/>
              </a:rPr>
              <a:t>submission</a:t>
            </a:r>
            <a:r>
              <a:rPr lang="es-ES" sz="2000" b="0">
                <a:latin typeface="EHUSans" panose="02000503050000020004" pitchFamily="2" charset="0"/>
              </a:rPr>
              <a:t> and </a:t>
            </a:r>
            <a:r>
              <a:rPr lang="es-ES" sz="2000" b="0" err="1">
                <a:latin typeface="EHUSans" panose="02000503050000020004" pitchFamily="2" charset="0"/>
              </a:rPr>
              <a:t>defence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8" name="61 defending thesis 1">
            <a:hlinkClick r:id="" action="ppaction://media"/>
            <a:extLst>
              <a:ext uri="{FF2B5EF4-FFF2-40B4-BE49-F238E27FC236}">
                <a16:creationId xmlns:a16="http://schemas.microsoft.com/office/drawing/2014/main" id="{D76DDD27-DD03-7438-09FF-C5EFB89475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361" y="5848380"/>
            <a:ext cx="730250" cy="730250"/>
          </a:xfrm>
          <a:prstGeom prst="rect">
            <a:avLst/>
          </a:prstGeom>
        </p:spPr>
      </p:pic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2F5FF0DC-A608-4D92-F605-5841204E7813}"/>
              </a:ext>
            </a:extLst>
          </p:cNvPr>
          <p:cNvCxnSpPr>
            <a:cxnSpLocks/>
          </p:cNvCxnSpPr>
          <p:nvPr/>
        </p:nvCxnSpPr>
        <p:spPr>
          <a:xfrm flipH="1" flipV="1">
            <a:off x="7640416" y="2670052"/>
            <a:ext cx="30693" cy="207731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lecha izquierda y derecha 33">
            <a:extLst>
              <a:ext uri="{FF2B5EF4-FFF2-40B4-BE49-F238E27FC236}">
                <a16:creationId xmlns:a16="http://schemas.microsoft.com/office/drawing/2014/main" id="{C005498A-7B7A-0B48-15A1-5A58BBCD88EF}"/>
              </a:ext>
            </a:extLst>
          </p:cNvPr>
          <p:cNvSpPr/>
          <p:nvPr/>
        </p:nvSpPr>
        <p:spPr>
          <a:xfrm>
            <a:off x="7671109" y="2554537"/>
            <a:ext cx="685800" cy="189299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3" name="Flecha derecha 34">
            <a:extLst>
              <a:ext uri="{FF2B5EF4-FFF2-40B4-BE49-F238E27FC236}">
                <a16:creationId xmlns:a16="http://schemas.microsoft.com/office/drawing/2014/main" id="{8794F53B-F4AB-3301-90BF-9CEBC07F1FB2}"/>
              </a:ext>
            </a:extLst>
          </p:cNvPr>
          <p:cNvSpPr/>
          <p:nvPr/>
        </p:nvSpPr>
        <p:spPr>
          <a:xfrm>
            <a:off x="2371008" y="2548654"/>
            <a:ext cx="883544" cy="21907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5" name="Flecha derecha 36">
            <a:extLst>
              <a:ext uri="{FF2B5EF4-FFF2-40B4-BE49-F238E27FC236}">
                <a16:creationId xmlns:a16="http://schemas.microsoft.com/office/drawing/2014/main" id="{A4ABB44A-20D6-B97E-97FE-C70D35B0767A}"/>
              </a:ext>
            </a:extLst>
          </p:cNvPr>
          <p:cNvSpPr/>
          <p:nvPr/>
        </p:nvSpPr>
        <p:spPr>
          <a:xfrm>
            <a:off x="8423702" y="2591517"/>
            <a:ext cx="1132517" cy="1383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7" name="Flecha izquierda y derecha 58">
            <a:extLst>
              <a:ext uri="{FF2B5EF4-FFF2-40B4-BE49-F238E27FC236}">
                <a16:creationId xmlns:a16="http://schemas.microsoft.com/office/drawing/2014/main" id="{E4A3320D-B372-FF2B-2AA4-A34B0514A8C9}"/>
              </a:ext>
            </a:extLst>
          </p:cNvPr>
          <p:cNvSpPr/>
          <p:nvPr/>
        </p:nvSpPr>
        <p:spPr>
          <a:xfrm>
            <a:off x="3322932" y="2549517"/>
            <a:ext cx="4300551" cy="199923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8" name="CuadroTexto 61">
            <a:extLst>
              <a:ext uri="{FF2B5EF4-FFF2-40B4-BE49-F238E27FC236}">
                <a16:creationId xmlns:a16="http://schemas.microsoft.com/office/drawing/2014/main" id="{2D40BBD7-BD65-F18C-9E7B-10736ECA727F}"/>
              </a:ext>
            </a:extLst>
          </p:cNvPr>
          <p:cNvSpPr txBox="1"/>
          <p:nvPr/>
        </p:nvSpPr>
        <p:spPr>
          <a:xfrm>
            <a:off x="6956609" y="1278859"/>
            <a:ext cx="237033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Jendaurrean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jartzea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Exposición </a:t>
            </a:r>
            <a:r>
              <a:rPr lang="es-ES" sz="1400" b="1" u="none">
                <a:solidFill>
                  <a:schemeClr val="tx1"/>
                </a:solidFill>
                <a:latin typeface="EHUSans" panose="02000503050000020004" pitchFamily="50"/>
              </a:rPr>
              <a:t>pública</a:t>
            </a:r>
          </a:p>
          <a:p>
            <a:r>
              <a:rPr lang="es-ES" sz="1400" b="1" u="none" err="1">
                <a:solidFill>
                  <a:schemeClr val="tx1"/>
                </a:solidFill>
                <a:latin typeface="EHUSans" panose="02000503050000020004" pitchFamily="50"/>
              </a:rPr>
              <a:t>Public</a:t>
            </a:r>
            <a:r>
              <a:rPr lang="es-ES" sz="1400" b="1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400" b="1" u="none" err="1">
                <a:solidFill>
                  <a:schemeClr val="tx1"/>
                </a:solidFill>
                <a:latin typeface="EHUSans" panose="02000503050000020004" pitchFamily="50"/>
              </a:rPr>
              <a:t>examination</a:t>
            </a:r>
            <a:r>
              <a:rPr lang="es-ES" sz="1400" b="1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19" name="Flecha abajo 3">
            <a:extLst>
              <a:ext uri="{FF2B5EF4-FFF2-40B4-BE49-F238E27FC236}">
                <a16:creationId xmlns:a16="http://schemas.microsoft.com/office/drawing/2014/main" id="{E1B451AB-2535-5537-7459-29F1863182C2}"/>
              </a:ext>
            </a:extLst>
          </p:cNvPr>
          <p:cNvSpPr/>
          <p:nvPr/>
        </p:nvSpPr>
        <p:spPr>
          <a:xfrm>
            <a:off x="7823314" y="2015572"/>
            <a:ext cx="381391" cy="614301"/>
          </a:xfrm>
          <a:prstGeom prst="down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5 CuadroTexto">
            <a:extLst>
              <a:ext uri="{FF2B5EF4-FFF2-40B4-BE49-F238E27FC236}">
                <a16:creationId xmlns:a16="http://schemas.microsoft.com/office/drawing/2014/main" id="{9CA2185F-BF6E-68D6-5153-7E97B44F1C00}"/>
              </a:ext>
            </a:extLst>
          </p:cNvPr>
          <p:cNvSpPr txBox="1"/>
          <p:nvPr/>
        </p:nvSpPr>
        <p:spPr>
          <a:xfrm>
            <a:off x="8877155" y="3699723"/>
            <a:ext cx="177320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lc="http://schemas.openxmlformats.org/drawingml/2006/lockedCanvas"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/>
                <a:ea typeface="EHUSans"/>
                <a:cs typeface="EHUSans"/>
                <a:sym typeface="EHUSans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ES" sz="1800" cap="all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defentsa</a:t>
            </a:r>
            <a:endParaRPr lang="es-ES" sz="1800" cap="all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ctr"/>
            <a:r>
              <a:rPr lang="es-ES" sz="1800" cap="all">
                <a:solidFill>
                  <a:schemeClr val="tx1"/>
                </a:solidFill>
              </a:rPr>
              <a:t>defensa</a:t>
            </a:r>
          </a:p>
          <a:p>
            <a:pPr algn="ctr"/>
            <a:r>
              <a:rPr lang="es-ES" sz="1800" b="0" cap="all" err="1">
                <a:solidFill>
                  <a:schemeClr val="tx1"/>
                </a:solidFill>
              </a:rPr>
              <a:t>defence</a:t>
            </a:r>
            <a:endParaRPr sz="1800" b="0" cap="all">
              <a:solidFill>
                <a:schemeClr val="tx1"/>
              </a:solidFill>
            </a:endParaRPr>
          </a:p>
        </p:txBody>
      </p:sp>
      <p:pic>
        <p:nvPicPr>
          <p:cNvPr id="21" name="Imagen 75">
            <a:extLst>
              <a:ext uri="{FF2B5EF4-FFF2-40B4-BE49-F238E27FC236}">
                <a16:creationId xmlns:a16="http://schemas.microsoft.com/office/drawing/2014/main" id="{D515DC08-70BF-558D-8E61-D609579102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247" y="2405761"/>
            <a:ext cx="636016" cy="636016"/>
          </a:xfrm>
          <a:prstGeom prst="rect">
            <a:avLst/>
          </a:prstGeom>
        </p:spPr>
      </p:pic>
      <p:sp>
        <p:nvSpPr>
          <p:cNvPr id="22" name="CuadroTexto 77">
            <a:extLst>
              <a:ext uri="{FF2B5EF4-FFF2-40B4-BE49-F238E27FC236}">
                <a16:creationId xmlns:a16="http://schemas.microsoft.com/office/drawing/2014/main" id="{416DB7AD-A2CE-1D57-5899-11507970F7D8}"/>
              </a:ext>
            </a:extLst>
          </p:cNvPr>
          <p:cNvSpPr txBox="1"/>
          <p:nvPr/>
        </p:nvSpPr>
        <p:spPr>
          <a:xfrm>
            <a:off x="4096342" y="2220926"/>
            <a:ext cx="2910585" cy="738664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Gordailuan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uzteko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prozedura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Proceso de depósito</a:t>
            </a:r>
            <a:endParaRPr lang="es-ES" sz="14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Deposition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procedure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cxnSp>
        <p:nvCxnSpPr>
          <p:cNvPr id="23" name="Conector recto de flecha 91">
            <a:extLst>
              <a:ext uri="{FF2B5EF4-FFF2-40B4-BE49-F238E27FC236}">
                <a16:creationId xmlns:a16="http://schemas.microsoft.com/office/drawing/2014/main" id="{B1381234-8D1E-06EF-494C-24EEC283D925}"/>
              </a:ext>
            </a:extLst>
          </p:cNvPr>
          <p:cNvCxnSpPr>
            <a:cxnSpLocks/>
          </p:cNvCxnSpPr>
          <p:nvPr/>
        </p:nvCxnSpPr>
        <p:spPr>
          <a:xfrm>
            <a:off x="3311704" y="2197193"/>
            <a:ext cx="0" cy="45228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4" name="Imagen 93">
            <a:extLst>
              <a:ext uri="{FF2B5EF4-FFF2-40B4-BE49-F238E27FC236}">
                <a16:creationId xmlns:a16="http://schemas.microsoft.com/office/drawing/2014/main" id="{DFAD1D7D-284E-AFD8-F282-BF5DF7429D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6451" y="4533054"/>
            <a:ext cx="1037494" cy="749301"/>
          </a:xfrm>
          <a:prstGeom prst="rect">
            <a:avLst/>
          </a:prstGeom>
        </p:spPr>
      </p:pic>
      <p:cxnSp>
        <p:nvCxnSpPr>
          <p:cNvPr id="25" name="Conector recto de flecha 95">
            <a:extLst>
              <a:ext uri="{FF2B5EF4-FFF2-40B4-BE49-F238E27FC236}">
                <a16:creationId xmlns:a16="http://schemas.microsoft.com/office/drawing/2014/main" id="{6604BDCC-EC08-25FD-77A7-50963DBD2210}"/>
              </a:ext>
            </a:extLst>
          </p:cNvPr>
          <p:cNvCxnSpPr>
            <a:cxnSpLocks/>
          </p:cNvCxnSpPr>
          <p:nvPr/>
        </p:nvCxnSpPr>
        <p:spPr>
          <a:xfrm flipV="1">
            <a:off x="8352500" y="2670051"/>
            <a:ext cx="11815" cy="252181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CuadroTexto 97">
            <a:extLst>
              <a:ext uri="{FF2B5EF4-FFF2-40B4-BE49-F238E27FC236}">
                <a16:creationId xmlns:a16="http://schemas.microsoft.com/office/drawing/2014/main" id="{D370EFBB-1465-6337-B417-DFA61A7B961F}"/>
              </a:ext>
            </a:extLst>
          </p:cNvPr>
          <p:cNvSpPr txBox="1"/>
          <p:nvPr/>
        </p:nvSpPr>
        <p:spPr>
          <a:xfrm>
            <a:off x="6928573" y="3447629"/>
            <a:ext cx="133534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Erregistroa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Registro</a:t>
            </a:r>
            <a:endParaRPr lang="es-ES" sz="14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Registration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grpSp>
        <p:nvGrpSpPr>
          <p:cNvPr id="27" name="Grupo 102">
            <a:extLst>
              <a:ext uri="{FF2B5EF4-FFF2-40B4-BE49-F238E27FC236}">
                <a16:creationId xmlns:a16="http://schemas.microsoft.com/office/drawing/2014/main" id="{C9E7E9B5-2DC6-4C5A-DABE-00931C131BFC}"/>
              </a:ext>
            </a:extLst>
          </p:cNvPr>
          <p:cNvGrpSpPr/>
          <p:nvPr/>
        </p:nvGrpSpPr>
        <p:grpSpPr>
          <a:xfrm>
            <a:off x="7182406" y="4674332"/>
            <a:ext cx="977407" cy="1118778"/>
            <a:chOff x="7182406" y="4674332"/>
            <a:chExt cx="1296144" cy="1474373"/>
          </a:xfrm>
        </p:grpSpPr>
        <p:pic>
          <p:nvPicPr>
            <p:cNvPr id="43" name="Imagen 99">
              <a:extLst>
                <a:ext uri="{FF2B5EF4-FFF2-40B4-BE49-F238E27FC236}">
                  <a16:creationId xmlns:a16="http://schemas.microsoft.com/office/drawing/2014/main" id="{5CDE3E80-19DD-49EE-63F2-E79566DA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2406" y="5212601"/>
              <a:ext cx="1296144" cy="93610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3" name="Rectángulo 101">
              <a:extLst>
                <a:ext uri="{FF2B5EF4-FFF2-40B4-BE49-F238E27FC236}">
                  <a16:creationId xmlns:a16="http://schemas.microsoft.com/office/drawing/2014/main" id="{C15F586F-357B-87C2-67C6-B88AB7281C79}"/>
                </a:ext>
              </a:extLst>
            </p:cNvPr>
            <p:cNvSpPr/>
            <p:nvPr/>
          </p:nvSpPr>
          <p:spPr>
            <a:xfrm>
              <a:off x="7192102" y="4674332"/>
              <a:ext cx="1277001" cy="52321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8" name="CuadroTexto 43">
            <a:extLst>
              <a:ext uri="{FF2B5EF4-FFF2-40B4-BE49-F238E27FC236}">
                <a16:creationId xmlns:a16="http://schemas.microsoft.com/office/drawing/2014/main" id="{AC499A23-274E-3141-9943-6BDF55A9316F}"/>
              </a:ext>
            </a:extLst>
          </p:cNvPr>
          <p:cNvSpPr txBox="1"/>
          <p:nvPr/>
        </p:nvSpPr>
        <p:spPr>
          <a:xfrm>
            <a:off x="2675447" y="1354805"/>
            <a:ext cx="2317717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Prestakuntza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amaituta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400" u="none">
                <a:solidFill>
                  <a:schemeClr val="tx1"/>
                </a:solidFill>
                <a:latin typeface="EHUSans"/>
              </a:rPr>
              <a:t>Fin de la formación</a:t>
            </a:r>
          </a:p>
          <a:p>
            <a:pPr algn="l"/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End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of  training</a:t>
            </a:r>
          </a:p>
        </p:txBody>
      </p:sp>
      <p:sp>
        <p:nvSpPr>
          <p:cNvPr id="29" name="Rectángulo redondeado 44">
            <a:extLst>
              <a:ext uri="{FF2B5EF4-FFF2-40B4-BE49-F238E27FC236}">
                <a16:creationId xmlns:a16="http://schemas.microsoft.com/office/drawing/2014/main" id="{91143CB3-276C-3E4D-A82C-BA7959F26417}"/>
              </a:ext>
            </a:extLst>
          </p:cNvPr>
          <p:cNvSpPr/>
          <p:nvPr/>
        </p:nvSpPr>
        <p:spPr>
          <a:xfrm>
            <a:off x="3989814" y="3529731"/>
            <a:ext cx="2474076" cy="87665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0" name="CuadroTexto 2">
            <a:extLst>
              <a:ext uri="{FF2B5EF4-FFF2-40B4-BE49-F238E27FC236}">
                <a16:creationId xmlns:a16="http://schemas.microsoft.com/office/drawing/2014/main" id="{94B3B865-DB05-A349-B3F2-C08D1E09079D}"/>
              </a:ext>
            </a:extLst>
          </p:cNvPr>
          <p:cNvSpPr txBox="1"/>
          <p:nvPr/>
        </p:nvSpPr>
        <p:spPr>
          <a:xfrm>
            <a:off x="3976371" y="3559614"/>
            <a:ext cx="2487519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400" u="none" err="1">
                <a:solidFill>
                  <a:schemeClr val="accent1"/>
                </a:solidFill>
                <a:latin typeface="EHUSerif" panose="02000503050000020004" pitchFamily="2" charset="0"/>
              </a:rPr>
              <a:t>Graduondoko</a:t>
            </a:r>
            <a:r>
              <a:rPr lang="es-ES" sz="1400" u="none">
                <a:solidFill>
                  <a:schemeClr val="accent1"/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/>
                </a:solidFill>
                <a:latin typeface="EHUSerif" panose="02000503050000020004" pitchFamily="2" charset="0"/>
              </a:rPr>
              <a:t>Zerbitzua</a:t>
            </a:r>
            <a:endParaRPr lang="es-ES" sz="1400" u="none">
              <a:solidFill>
                <a:schemeClr val="accent1"/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bg1"/>
                </a:solidFill>
                <a:latin typeface="EHUSans" panose="02000503050000020004" pitchFamily="50"/>
              </a:rPr>
              <a:t>Servicio de Posgrado</a:t>
            </a:r>
          </a:p>
          <a:p>
            <a:r>
              <a:rPr lang="es-ES" sz="1400" b="0" u="none" err="1">
                <a:solidFill>
                  <a:schemeClr val="bg1"/>
                </a:solidFill>
                <a:latin typeface="EHUSans" panose="02000503050000020004" pitchFamily="50"/>
              </a:rPr>
              <a:t>Posgraduate</a:t>
            </a:r>
            <a:r>
              <a:rPr lang="es-ES" sz="1400" b="0" u="none">
                <a:solidFill>
                  <a:schemeClr val="bg1"/>
                </a:solidFill>
                <a:latin typeface="EHUSans" panose="02000503050000020004" pitchFamily="50"/>
              </a:rPr>
              <a:t> </a:t>
            </a:r>
            <a:r>
              <a:rPr lang="es-ES" sz="1400" b="0" u="none" err="1">
                <a:solidFill>
                  <a:schemeClr val="bg1"/>
                </a:solidFill>
                <a:latin typeface="EHUSans" panose="02000503050000020004" pitchFamily="50"/>
              </a:rPr>
              <a:t>Service</a:t>
            </a:r>
            <a:endParaRPr lang="es-ES" sz="1400" b="0" u="none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pic>
        <p:nvPicPr>
          <p:cNvPr id="31" name="Imagen 45">
            <a:extLst>
              <a:ext uri="{FF2B5EF4-FFF2-40B4-BE49-F238E27FC236}">
                <a16:creationId xmlns:a16="http://schemas.microsoft.com/office/drawing/2014/main" id="{E0DD9112-868B-E54C-97DD-9329E030DE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258" y="4532811"/>
            <a:ext cx="516890" cy="535686"/>
          </a:xfrm>
          <a:prstGeom prst="rect">
            <a:avLst/>
          </a:prstGeom>
        </p:spPr>
      </p:pic>
      <p:cxnSp>
        <p:nvCxnSpPr>
          <p:cNvPr id="32" name="Conector recto de flecha 4">
            <a:extLst>
              <a:ext uri="{FF2B5EF4-FFF2-40B4-BE49-F238E27FC236}">
                <a16:creationId xmlns:a16="http://schemas.microsoft.com/office/drawing/2014/main" id="{7C399FC1-7248-B435-B817-72637ABD6ED8}"/>
              </a:ext>
            </a:extLst>
          </p:cNvPr>
          <p:cNvCxnSpPr>
            <a:cxnSpLocks/>
          </p:cNvCxnSpPr>
          <p:nvPr/>
        </p:nvCxnSpPr>
        <p:spPr>
          <a:xfrm flipV="1">
            <a:off x="3284185" y="2781173"/>
            <a:ext cx="12828" cy="184145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CuadroTexto 96">
            <a:extLst>
              <a:ext uri="{FF2B5EF4-FFF2-40B4-BE49-F238E27FC236}">
                <a16:creationId xmlns:a16="http://schemas.microsoft.com/office/drawing/2014/main" id="{46113336-F81C-1F14-69A1-6933F93449AF}"/>
              </a:ext>
            </a:extLst>
          </p:cNvPr>
          <p:cNvSpPr txBox="1"/>
          <p:nvPr/>
        </p:nvSpPr>
        <p:spPr>
          <a:xfrm>
            <a:off x="8280509" y="4747363"/>
            <a:ext cx="24017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Epaimahaia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izendatzea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Nombramiento del tribunal</a:t>
            </a:r>
            <a:endParaRPr lang="es-ES" sz="12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n-US" sz="1200" b="0" u="none">
                <a:solidFill>
                  <a:schemeClr val="tx1"/>
                </a:solidFill>
                <a:latin typeface="EHUSans" panose="02000503050000020004" pitchFamily="50"/>
              </a:rPr>
              <a:t>Appointment of the viva panel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36" name="CuadroTexto 46">
            <a:extLst>
              <a:ext uri="{FF2B5EF4-FFF2-40B4-BE49-F238E27FC236}">
                <a16:creationId xmlns:a16="http://schemas.microsoft.com/office/drawing/2014/main" id="{56A5523D-769C-E64D-AFAE-ECA60432CAAC}"/>
              </a:ext>
            </a:extLst>
          </p:cNvPr>
          <p:cNvSpPr/>
          <p:nvPr/>
        </p:nvSpPr>
        <p:spPr>
          <a:xfrm rot="16200000">
            <a:off x="2122794" y="3654974"/>
            <a:ext cx="1477800" cy="457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720" rIns="4572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2400" b="1" u="none" strike="noStrike" spc="-1" err="1">
                <a:solidFill>
                  <a:srgbClr val="FFFFFF"/>
                </a:solidFill>
                <a:latin typeface="EHUSerif"/>
                <a:ea typeface="Arial"/>
              </a:rPr>
              <a:t>DOK</a:t>
            </a:r>
            <a:r>
              <a:rPr lang="es-ES" sz="2400" b="0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</a:t>
            </a:r>
            <a:endParaRPr lang="es-ES" sz="2400" b="0" u="none" strike="noStrike" spc="-1">
              <a:latin typeface="Arial"/>
            </a:endParaRPr>
          </a:p>
        </p:txBody>
      </p:sp>
      <p:grpSp>
        <p:nvGrpSpPr>
          <p:cNvPr id="38" name="Grupo 49">
            <a:extLst>
              <a:ext uri="{FF2B5EF4-FFF2-40B4-BE49-F238E27FC236}">
                <a16:creationId xmlns:a16="http://schemas.microsoft.com/office/drawing/2014/main" id="{3A4CC0DE-532F-2544-AB0C-F9502B13CB5B}"/>
              </a:ext>
            </a:extLst>
          </p:cNvPr>
          <p:cNvGrpSpPr/>
          <p:nvPr/>
        </p:nvGrpSpPr>
        <p:grpSpPr>
          <a:xfrm rot="5280000">
            <a:off x="2042683" y="5560893"/>
            <a:ext cx="366480" cy="625680"/>
            <a:chOff x="2042683" y="5560893"/>
            <a:chExt cx="366480" cy="625680"/>
          </a:xfrm>
        </p:grpSpPr>
        <p:sp>
          <p:nvSpPr>
            <p:cNvPr id="40" name="Elipse 24">
              <a:extLst>
                <a:ext uri="{FF2B5EF4-FFF2-40B4-BE49-F238E27FC236}">
                  <a16:creationId xmlns:a16="http://schemas.microsoft.com/office/drawing/2014/main" id="{C94775FF-40C0-3B4C-BC9D-854002373398}"/>
                </a:ext>
              </a:extLst>
            </p:cNvPr>
            <p:cNvSpPr/>
            <p:nvPr/>
          </p:nvSpPr>
          <p:spPr>
            <a:xfrm>
              <a:off x="2057443" y="5560893"/>
              <a:ext cx="237960" cy="2386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BBE0E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42" name="Gráfico 36">
              <a:hlinkClick r:id="rId10"/>
              <a:extLst>
                <a:ext uri="{FF2B5EF4-FFF2-40B4-BE49-F238E27FC236}">
                  <a16:creationId xmlns:a16="http://schemas.microsoft.com/office/drawing/2014/main" id="{A9DC08E5-F001-5F45-8180-35F06E26C65D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042683" y="5745933"/>
              <a:ext cx="366480" cy="440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" name="TextBox 8">
            <a:extLst>
              <a:ext uri="{FF2B5EF4-FFF2-40B4-BE49-F238E27FC236}">
                <a16:creationId xmlns:a16="http://schemas.microsoft.com/office/drawing/2014/main" id="{1B12865D-5715-75A2-08EB-03843CCBFC3A}"/>
              </a:ext>
            </a:extLst>
          </p:cNvPr>
          <p:cNvSpPr txBox="1"/>
          <p:nvPr/>
        </p:nvSpPr>
        <p:spPr>
          <a:xfrm>
            <a:off x="2736057" y="5653087"/>
            <a:ext cx="4241005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n-US" sz="1400" b="0" dirty="0">
                <a:solidFill>
                  <a:srgbClr val="33CCCC"/>
                </a:solidFill>
                <a:ea typeface="+mn-lt"/>
                <a:cs typeface="+mn-lt"/>
              </a:rPr>
              <a:t>https://www.ehu.eus/en/web/doktoregoa/doctoral-thesis/protocol-for-thesis-vivas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38349"/>
      </p:ext>
    </p:extLst>
  </p:cSld>
  <p:clrMapOvr>
    <a:masterClrMapping/>
  </p:clrMapOvr>
  <p:transition spd="med" advTm="488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3CFD45C-B1EA-ED83-D20D-E5ADF6274621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6394593-092E-366E-16B9-AB7734623E0B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58C290A-24EA-745D-EE6B-A0A0D671AC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9119EEC7-685E-7CBB-6D64-8B0CD0DC61DC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2917368" y="-1157930"/>
            <a:ext cx="6552728" cy="4616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41" name="Título 4">
            <a:extLst>
              <a:ext uri="{FF2B5EF4-FFF2-40B4-BE49-F238E27FC236}">
                <a16:creationId xmlns:a16="http://schemas.microsoft.com/office/drawing/2014/main" id="{E1701F65-A1D5-7443-BB4F-A0D6D606405A}"/>
              </a:ext>
            </a:extLst>
          </p:cNvPr>
          <p:cNvSpPr txBox="1">
            <a:spLocks/>
          </p:cNvSpPr>
          <p:nvPr/>
        </p:nvSpPr>
        <p:spPr>
          <a:xfrm>
            <a:off x="1834468" y="140709"/>
            <a:ext cx="7970042" cy="6608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Tesia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gordailuan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uztea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eta defensa </a:t>
            </a:r>
            <a:r>
              <a:rPr lang="es-ES" sz="20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>
                <a:latin typeface="EHUSans" panose="02000503050000020004" pitchFamily="2" charset="0"/>
              </a:rPr>
              <a:t>Depósito y defensa </a:t>
            </a:r>
            <a:br>
              <a:rPr lang="es-ES" sz="2000">
                <a:latin typeface="EHUSans" panose="02000503050000020004" pitchFamily="2" charset="0"/>
              </a:rPr>
            </a:br>
            <a:r>
              <a:rPr lang="es-ES" sz="2000">
                <a:latin typeface="EHUSans" panose="02000503050000020004" pitchFamily="2" charset="0"/>
              </a:rPr>
              <a:t>de la tesis doctoral </a:t>
            </a:r>
            <a:r>
              <a:rPr lang="es-ES" sz="2000" b="0">
                <a:latin typeface="EHUSans" panose="02000503050000020004" pitchFamily="2" charset="0"/>
              </a:rPr>
              <a:t>.</a:t>
            </a:r>
            <a:r>
              <a:rPr lang="es-ES" sz="2000">
                <a:latin typeface="EHUSans" panose="02000503050000020004" pitchFamily="2" charset="0"/>
              </a:rPr>
              <a:t> </a:t>
            </a:r>
            <a:r>
              <a:rPr lang="es-ES" sz="2000" b="0">
                <a:latin typeface="EHUSans" panose="02000503050000020004" pitchFamily="2" charset="0"/>
              </a:rPr>
              <a:t>Doctoral </a:t>
            </a:r>
            <a:r>
              <a:rPr lang="es-ES" sz="2000" b="0" err="1">
                <a:latin typeface="EHUSans" panose="02000503050000020004" pitchFamily="2" charset="0"/>
              </a:rPr>
              <a:t>thesis</a:t>
            </a:r>
            <a:r>
              <a:rPr lang="es-ES" sz="2000" b="0">
                <a:latin typeface="EHUSans" panose="02000503050000020004" pitchFamily="2" charset="0"/>
              </a:rPr>
              <a:t>: </a:t>
            </a:r>
            <a:r>
              <a:rPr lang="es-ES" sz="2000" b="0" err="1">
                <a:latin typeface="EHUSans" panose="02000503050000020004" pitchFamily="2" charset="0"/>
              </a:rPr>
              <a:t>submission</a:t>
            </a:r>
            <a:r>
              <a:rPr lang="es-ES" sz="2000" b="0">
                <a:latin typeface="EHUSans" panose="02000503050000020004" pitchFamily="2" charset="0"/>
              </a:rPr>
              <a:t> and </a:t>
            </a:r>
            <a:r>
              <a:rPr lang="es-ES" sz="2000" b="0" err="1">
                <a:latin typeface="EHUSans" panose="02000503050000020004" pitchFamily="2" charset="0"/>
              </a:rPr>
              <a:t>defence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3" name="63 THESIS submission">
            <a:hlinkClick r:id="" action="ppaction://media"/>
            <a:extLst>
              <a:ext uri="{FF2B5EF4-FFF2-40B4-BE49-F238E27FC236}">
                <a16:creationId xmlns:a16="http://schemas.microsoft.com/office/drawing/2014/main" id="{8B9C07F9-4950-8373-3F73-B3D71AB0D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089" y="5794375"/>
            <a:ext cx="730250" cy="730250"/>
          </a:xfrm>
          <a:prstGeom prst="rect">
            <a:avLst/>
          </a:prstGeom>
        </p:spPr>
      </p:pic>
      <p:cxnSp>
        <p:nvCxnSpPr>
          <p:cNvPr id="8" name="Conector recto de flecha 5">
            <a:extLst>
              <a:ext uri="{FF2B5EF4-FFF2-40B4-BE49-F238E27FC236}">
                <a16:creationId xmlns:a16="http://schemas.microsoft.com/office/drawing/2014/main" id="{2F5FF0DC-A608-4D92-F605-5841204E7813}"/>
              </a:ext>
            </a:extLst>
          </p:cNvPr>
          <p:cNvCxnSpPr>
            <a:cxnSpLocks/>
          </p:cNvCxnSpPr>
          <p:nvPr/>
        </p:nvCxnSpPr>
        <p:spPr>
          <a:xfrm flipH="1" flipV="1">
            <a:off x="7192734" y="2698625"/>
            <a:ext cx="27872" cy="280756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Flecha izquierda y derecha 33">
            <a:extLst>
              <a:ext uri="{FF2B5EF4-FFF2-40B4-BE49-F238E27FC236}">
                <a16:creationId xmlns:a16="http://schemas.microsoft.com/office/drawing/2014/main" id="{2E2DA326-91FD-D647-9825-5CAE8459704B}"/>
              </a:ext>
            </a:extLst>
          </p:cNvPr>
          <p:cNvSpPr/>
          <p:nvPr/>
        </p:nvSpPr>
        <p:spPr>
          <a:xfrm>
            <a:off x="7237717" y="2583113"/>
            <a:ext cx="685800" cy="189299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8" name="Flecha derecha 34">
            <a:extLst>
              <a:ext uri="{FF2B5EF4-FFF2-40B4-BE49-F238E27FC236}">
                <a16:creationId xmlns:a16="http://schemas.microsoft.com/office/drawing/2014/main" id="{A4F3CE72-1ABB-97ED-C8FB-300C4C9A7ABA}"/>
              </a:ext>
            </a:extLst>
          </p:cNvPr>
          <p:cNvSpPr/>
          <p:nvPr/>
        </p:nvSpPr>
        <p:spPr>
          <a:xfrm>
            <a:off x="2159390" y="2609772"/>
            <a:ext cx="718922" cy="16738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22" name="Flecha derecha 36">
            <a:extLst>
              <a:ext uri="{FF2B5EF4-FFF2-40B4-BE49-F238E27FC236}">
                <a16:creationId xmlns:a16="http://schemas.microsoft.com/office/drawing/2014/main" id="{7BE7A8EA-68CF-627F-8893-239BFD018920}"/>
              </a:ext>
            </a:extLst>
          </p:cNvPr>
          <p:cNvSpPr/>
          <p:nvPr/>
        </p:nvSpPr>
        <p:spPr>
          <a:xfrm>
            <a:off x="7990309" y="2620093"/>
            <a:ext cx="1132517" cy="1383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26" name="Flecha izquierda y derecha 58">
            <a:extLst>
              <a:ext uri="{FF2B5EF4-FFF2-40B4-BE49-F238E27FC236}">
                <a16:creationId xmlns:a16="http://schemas.microsoft.com/office/drawing/2014/main" id="{0BBF1543-1DC2-03B1-EE9E-CD874A5C37E0}"/>
              </a:ext>
            </a:extLst>
          </p:cNvPr>
          <p:cNvSpPr/>
          <p:nvPr/>
        </p:nvSpPr>
        <p:spPr>
          <a:xfrm>
            <a:off x="2889539" y="2578093"/>
            <a:ext cx="4300551" cy="199923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27" name="CuadroTexto 61">
            <a:extLst>
              <a:ext uri="{FF2B5EF4-FFF2-40B4-BE49-F238E27FC236}">
                <a16:creationId xmlns:a16="http://schemas.microsoft.com/office/drawing/2014/main" id="{752821EA-74CC-D590-35D9-5935B54A45A0}"/>
              </a:ext>
            </a:extLst>
          </p:cNvPr>
          <p:cNvSpPr txBox="1"/>
          <p:nvPr/>
        </p:nvSpPr>
        <p:spPr>
          <a:xfrm>
            <a:off x="5739251" y="1307435"/>
            <a:ext cx="203206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Jendaurrean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jartzea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Exposición </a:t>
            </a:r>
            <a:r>
              <a:rPr lang="es-ES" sz="1400" b="1" u="none">
                <a:solidFill>
                  <a:schemeClr val="tx1"/>
                </a:solidFill>
                <a:latin typeface="EHUSans" panose="02000503050000020004" pitchFamily="50"/>
              </a:rPr>
              <a:t>pública</a:t>
            </a:r>
          </a:p>
          <a:p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Public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examination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28" name="Flecha abajo 3">
            <a:extLst>
              <a:ext uri="{FF2B5EF4-FFF2-40B4-BE49-F238E27FC236}">
                <a16:creationId xmlns:a16="http://schemas.microsoft.com/office/drawing/2014/main" id="{678CAB21-91EF-FD40-34F8-D78FA375F563}"/>
              </a:ext>
            </a:extLst>
          </p:cNvPr>
          <p:cNvSpPr/>
          <p:nvPr/>
        </p:nvSpPr>
        <p:spPr>
          <a:xfrm>
            <a:off x="7389923" y="2044148"/>
            <a:ext cx="381391" cy="614301"/>
          </a:xfrm>
          <a:prstGeom prst="down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9" name="5 CuadroTexto">
            <a:extLst>
              <a:ext uri="{FF2B5EF4-FFF2-40B4-BE49-F238E27FC236}">
                <a16:creationId xmlns:a16="http://schemas.microsoft.com/office/drawing/2014/main" id="{B3FBE567-8F78-1B7B-29E5-AFAAB9F44D10}"/>
              </a:ext>
            </a:extLst>
          </p:cNvPr>
          <p:cNvSpPr txBox="1"/>
          <p:nvPr/>
        </p:nvSpPr>
        <p:spPr>
          <a:xfrm>
            <a:off x="8343749" y="3814027"/>
            <a:ext cx="177320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/>
                <a:ea typeface="EHUSans"/>
                <a:cs typeface="EHUSans"/>
                <a:sym typeface="EHUSans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ES" sz="1800" cap="all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defentsa</a:t>
            </a:r>
            <a:endParaRPr lang="es-ES" sz="1800" cap="all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ctr"/>
            <a:r>
              <a:rPr lang="es-ES" sz="1800" cap="all">
                <a:solidFill>
                  <a:schemeClr val="tx1"/>
                </a:solidFill>
              </a:rPr>
              <a:t>defensa</a:t>
            </a:r>
          </a:p>
          <a:p>
            <a:pPr algn="ctr"/>
            <a:r>
              <a:rPr lang="es-ES" sz="1800" b="0" cap="all" err="1">
                <a:solidFill>
                  <a:schemeClr val="tx1"/>
                </a:solidFill>
              </a:rPr>
              <a:t>defence</a:t>
            </a:r>
            <a:endParaRPr sz="1800" b="0" cap="all">
              <a:solidFill>
                <a:schemeClr val="tx1"/>
              </a:solidFill>
            </a:endParaRPr>
          </a:p>
        </p:txBody>
      </p:sp>
      <p:sp>
        <p:nvSpPr>
          <p:cNvPr id="30" name="CuadroTexto 77">
            <a:extLst>
              <a:ext uri="{FF2B5EF4-FFF2-40B4-BE49-F238E27FC236}">
                <a16:creationId xmlns:a16="http://schemas.microsoft.com/office/drawing/2014/main" id="{D6F503D6-0E07-D267-C811-CE55EA637658}"/>
              </a:ext>
            </a:extLst>
          </p:cNvPr>
          <p:cNvSpPr txBox="1"/>
          <p:nvPr/>
        </p:nvSpPr>
        <p:spPr>
          <a:xfrm>
            <a:off x="3662949" y="2249502"/>
            <a:ext cx="2910585" cy="738664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Gordailuan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uzteko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prozedura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Proceso de depósito</a:t>
            </a:r>
            <a:endParaRPr lang="es-ES" sz="14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Deposition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procedure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cxnSp>
        <p:nvCxnSpPr>
          <p:cNvPr id="31" name="Conector recto de flecha 91">
            <a:extLst>
              <a:ext uri="{FF2B5EF4-FFF2-40B4-BE49-F238E27FC236}">
                <a16:creationId xmlns:a16="http://schemas.microsoft.com/office/drawing/2014/main" id="{51B1C01A-A097-545E-703B-4CDF90CF570F}"/>
              </a:ext>
            </a:extLst>
          </p:cNvPr>
          <p:cNvCxnSpPr>
            <a:cxnSpLocks/>
          </p:cNvCxnSpPr>
          <p:nvPr/>
        </p:nvCxnSpPr>
        <p:spPr>
          <a:xfrm>
            <a:off x="2878312" y="2125753"/>
            <a:ext cx="0" cy="45228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2" name="Imagen 93">
            <a:extLst>
              <a:ext uri="{FF2B5EF4-FFF2-40B4-BE49-F238E27FC236}">
                <a16:creationId xmlns:a16="http://schemas.microsoft.com/office/drawing/2014/main" id="{A179EB98-6A41-F458-30E7-B7F9509153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3415" y="4989768"/>
            <a:ext cx="1092248" cy="788846"/>
          </a:xfrm>
          <a:prstGeom prst="rect">
            <a:avLst/>
          </a:prstGeom>
        </p:spPr>
      </p:pic>
      <p:cxnSp>
        <p:nvCxnSpPr>
          <p:cNvPr id="33" name="Conector recto de flecha 95">
            <a:extLst>
              <a:ext uri="{FF2B5EF4-FFF2-40B4-BE49-F238E27FC236}">
                <a16:creationId xmlns:a16="http://schemas.microsoft.com/office/drawing/2014/main" id="{ED09BC44-241B-4381-36D1-6EC805F97956}"/>
              </a:ext>
            </a:extLst>
          </p:cNvPr>
          <p:cNvCxnSpPr>
            <a:cxnSpLocks/>
          </p:cNvCxnSpPr>
          <p:nvPr/>
        </p:nvCxnSpPr>
        <p:spPr>
          <a:xfrm flipV="1">
            <a:off x="7919108" y="2698627"/>
            <a:ext cx="11815" cy="252181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CuadroTexto 97">
            <a:extLst>
              <a:ext uri="{FF2B5EF4-FFF2-40B4-BE49-F238E27FC236}">
                <a16:creationId xmlns:a16="http://schemas.microsoft.com/office/drawing/2014/main" id="{5CB24396-A90C-61AB-ADC2-2035BF4B0E92}"/>
              </a:ext>
            </a:extLst>
          </p:cNvPr>
          <p:cNvSpPr txBox="1"/>
          <p:nvPr/>
        </p:nvSpPr>
        <p:spPr>
          <a:xfrm>
            <a:off x="6423742" y="3476205"/>
            <a:ext cx="133534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erregistroa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registro</a:t>
            </a:r>
            <a:endParaRPr lang="es-ES" sz="14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registration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grpSp>
        <p:nvGrpSpPr>
          <p:cNvPr id="38" name="Grupo 102">
            <a:extLst>
              <a:ext uri="{FF2B5EF4-FFF2-40B4-BE49-F238E27FC236}">
                <a16:creationId xmlns:a16="http://schemas.microsoft.com/office/drawing/2014/main" id="{F198AFE8-5E46-EB0D-1C88-5996BF735213}"/>
              </a:ext>
            </a:extLst>
          </p:cNvPr>
          <p:cNvGrpSpPr/>
          <p:nvPr/>
        </p:nvGrpSpPr>
        <p:grpSpPr>
          <a:xfrm>
            <a:off x="6662537" y="4582947"/>
            <a:ext cx="1143513" cy="1269767"/>
            <a:chOff x="6662537" y="4582943"/>
            <a:chExt cx="1296144" cy="1474373"/>
          </a:xfrm>
        </p:grpSpPr>
        <p:pic>
          <p:nvPicPr>
            <p:cNvPr id="72" name="Imagen 99">
              <a:extLst>
                <a:ext uri="{FF2B5EF4-FFF2-40B4-BE49-F238E27FC236}">
                  <a16:creationId xmlns:a16="http://schemas.microsoft.com/office/drawing/2014/main" id="{58F2FFB1-B127-FC94-98CD-28341F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2537" y="5121212"/>
              <a:ext cx="1296144" cy="93610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3" name="Rectángulo 101">
              <a:extLst>
                <a:ext uri="{FF2B5EF4-FFF2-40B4-BE49-F238E27FC236}">
                  <a16:creationId xmlns:a16="http://schemas.microsoft.com/office/drawing/2014/main" id="{9BB79704-DEDE-9D4C-3144-6498A97237FB}"/>
                </a:ext>
              </a:extLst>
            </p:cNvPr>
            <p:cNvSpPr/>
            <p:nvPr/>
          </p:nvSpPr>
          <p:spPr>
            <a:xfrm>
              <a:off x="6672233" y="4582943"/>
              <a:ext cx="1277001" cy="52321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39" name="Imagen 45">
            <a:extLst>
              <a:ext uri="{FF2B5EF4-FFF2-40B4-BE49-F238E27FC236}">
                <a16:creationId xmlns:a16="http://schemas.microsoft.com/office/drawing/2014/main" id="{E0DD9112-868B-E54C-97DD-9329E030DE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867" y="4561387"/>
            <a:ext cx="516890" cy="535686"/>
          </a:xfrm>
          <a:prstGeom prst="rect">
            <a:avLst/>
          </a:prstGeom>
        </p:spPr>
      </p:pic>
      <p:cxnSp>
        <p:nvCxnSpPr>
          <p:cNvPr id="40" name="Conector recto de flecha 4">
            <a:extLst>
              <a:ext uri="{FF2B5EF4-FFF2-40B4-BE49-F238E27FC236}">
                <a16:creationId xmlns:a16="http://schemas.microsoft.com/office/drawing/2014/main" id="{7C399FC1-7248-B435-B817-72637ABD6ED8}"/>
              </a:ext>
            </a:extLst>
          </p:cNvPr>
          <p:cNvCxnSpPr>
            <a:cxnSpLocks/>
          </p:cNvCxnSpPr>
          <p:nvPr/>
        </p:nvCxnSpPr>
        <p:spPr>
          <a:xfrm flipH="1" flipV="1">
            <a:off x="2882673" y="2809749"/>
            <a:ext cx="6867" cy="228732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CuadroTexto 96">
            <a:extLst>
              <a:ext uri="{FF2B5EF4-FFF2-40B4-BE49-F238E27FC236}">
                <a16:creationId xmlns:a16="http://schemas.microsoft.com/office/drawing/2014/main" id="{1A4CDEBD-BD39-5AAD-6B6F-39BC39956FCF}"/>
              </a:ext>
            </a:extLst>
          </p:cNvPr>
          <p:cNvSpPr txBox="1"/>
          <p:nvPr/>
        </p:nvSpPr>
        <p:spPr>
          <a:xfrm>
            <a:off x="7834416" y="4941039"/>
            <a:ext cx="26094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Epaimahaia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izendatzea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Nombramiento del tribunal</a:t>
            </a:r>
            <a:endParaRPr lang="es-ES" sz="12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r>
              <a:rPr lang="en-US" sz="1200" b="0" u="none">
                <a:solidFill>
                  <a:schemeClr val="tx1"/>
                </a:solidFill>
                <a:latin typeface="EHUSans" panose="02000503050000020004" pitchFamily="50"/>
              </a:rPr>
              <a:t>Appointment of the viva panel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53" name="CuadroTexto 8">
            <a:extLst>
              <a:ext uri="{FF2B5EF4-FFF2-40B4-BE49-F238E27FC236}">
                <a16:creationId xmlns:a16="http://schemas.microsoft.com/office/drawing/2014/main" id="{BC4B83C5-2C72-37E0-EA0C-00064F39EBD6}"/>
              </a:ext>
            </a:extLst>
          </p:cNvPr>
          <p:cNvSpPr txBox="1"/>
          <p:nvPr/>
        </p:nvSpPr>
        <p:spPr>
          <a:xfrm>
            <a:off x="3632549" y="3277589"/>
            <a:ext cx="22371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hilabete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gehienez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meses, máximo</a:t>
            </a:r>
            <a:endParaRPr lang="es-ES" sz="12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month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máximum time</a:t>
            </a:r>
          </a:p>
        </p:txBody>
      </p:sp>
      <p:sp>
        <p:nvSpPr>
          <p:cNvPr id="54" name="CuadroTexto 10">
            <a:extLst>
              <a:ext uri="{FF2B5EF4-FFF2-40B4-BE49-F238E27FC236}">
                <a16:creationId xmlns:a16="http://schemas.microsoft.com/office/drawing/2014/main" id="{FC389F6E-53BC-0ABB-61DB-621590578426}"/>
              </a:ext>
            </a:extLst>
          </p:cNvPr>
          <p:cNvSpPr txBox="1"/>
          <p:nvPr/>
        </p:nvSpPr>
        <p:spPr>
          <a:xfrm>
            <a:off x="3638084" y="3890596"/>
            <a:ext cx="22688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txosten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aditu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informes expertos </a:t>
            </a:r>
            <a:endParaRPr lang="es-ES" sz="12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expert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reports</a:t>
            </a:r>
            <a:endParaRPr lang="es-ES" sz="12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55" name="CuadroTexto 12">
            <a:extLst>
              <a:ext uri="{FF2B5EF4-FFF2-40B4-BE49-F238E27FC236}">
                <a16:creationId xmlns:a16="http://schemas.microsoft.com/office/drawing/2014/main" id="{AD740318-B8A1-0221-423F-54A1DF444D31}"/>
              </a:ext>
            </a:extLst>
          </p:cNvPr>
          <p:cNvSpPr txBox="1"/>
          <p:nvPr/>
        </p:nvSpPr>
        <p:spPr>
          <a:xfrm>
            <a:off x="3118721" y="3211833"/>
            <a:ext cx="7200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2800" u="none">
                <a:solidFill>
                  <a:schemeClr val="tx1"/>
                </a:solidFill>
                <a:latin typeface="EHUSans" panose="02000503050000020004" pitchFamily="50"/>
              </a:rPr>
              <a:t>6</a:t>
            </a:r>
          </a:p>
        </p:txBody>
      </p:sp>
      <p:sp>
        <p:nvSpPr>
          <p:cNvPr id="56" name="CuadroTexto 14">
            <a:extLst>
              <a:ext uri="{FF2B5EF4-FFF2-40B4-BE49-F238E27FC236}">
                <a16:creationId xmlns:a16="http://schemas.microsoft.com/office/drawing/2014/main" id="{D4E61F5D-BAE6-0EA4-3DD2-5D44B9F6CC21}"/>
              </a:ext>
            </a:extLst>
          </p:cNvPr>
          <p:cNvSpPr txBox="1"/>
          <p:nvPr/>
        </p:nvSpPr>
        <p:spPr>
          <a:xfrm>
            <a:off x="3141084" y="3839339"/>
            <a:ext cx="7200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2800" u="none">
                <a:solidFill>
                  <a:schemeClr val="tx1"/>
                </a:solidFill>
                <a:latin typeface="EHUSans" panose="02000503050000020004" pitchFamily="50"/>
              </a:rPr>
              <a:t>2</a:t>
            </a:r>
          </a:p>
        </p:txBody>
      </p:sp>
      <p:sp>
        <p:nvSpPr>
          <p:cNvPr id="57" name="CuadroTexto 16">
            <a:extLst>
              <a:ext uri="{FF2B5EF4-FFF2-40B4-BE49-F238E27FC236}">
                <a16:creationId xmlns:a16="http://schemas.microsoft.com/office/drawing/2014/main" id="{E4B3F018-40A3-74AD-0D6E-29F5648F3D13}"/>
              </a:ext>
            </a:extLst>
          </p:cNvPr>
          <p:cNvSpPr txBox="1"/>
          <p:nvPr/>
        </p:nvSpPr>
        <p:spPr>
          <a:xfrm>
            <a:off x="2563473" y="1274640"/>
            <a:ext cx="269562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egun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gutxienez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jendaurrean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jartzea</a:t>
            </a:r>
            <a:endParaRPr lang="es-ES" sz="11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100" u="none">
                <a:solidFill>
                  <a:schemeClr val="tx1"/>
                </a:solidFill>
                <a:latin typeface="EHUSans" panose="02000503050000020004" pitchFamily="50"/>
              </a:rPr>
              <a:t>días, mínimo, exposición </a:t>
            </a:r>
            <a:r>
              <a:rPr lang="es-ES" sz="1100" b="1" u="none">
                <a:solidFill>
                  <a:schemeClr val="tx1"/>
                </a:solidFill>
                <a:latin typeface="EHUSans" panose="02000503050000020004" pitchFamily="50"/>
              </a:rPr>
              <a:t>pública</a:t>
            </a:r>
          </a:p>
          <a:p>
            <a:pPr algn="l"/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days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, mínimum </a:t>
            </a:r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public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examination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58" name="CuadroTexto 18">
            <a:extLst>
              <a:ext uri="{FF2B5EF4-FFF2-40B4-BE49-F238E27FC236}">
                <a16:creationId xmlns:a16="http://schemas.microsoft.com/office/drawing/2014/main" id="{77ABFFFF-DE40-67D0-24A0-6D5F751BF321}"/>
              </a:ext>
            </a:extLst>
          </p:cNvPr>
          <p:cNvSpPr txBox="1"/>
          <p:nvPr/>
        </p:nvSpPr>
        <p:spPr>
          <a:xfrm>
            <a:off x="8058656" y="1279779"/>
            <a:ext cx="2466259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hilabete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gehienez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,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epaimahia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izendatu</a:t>
            </a:r>
            <a:r>
              <a:rPr lang="es-ES" sz="11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eta </a:t>
            </a:r>
            <a:r>
              <a:rPr lang="es-ES" sz="11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gero</a:t>
            </a:r>
            <a:endParaRPr lang="es-ES" sz="11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100" u="none">
                <a:solidFill>
                  <a:schemeClr val="tx1"/>
                </a:solidFill>
                <a:latin typeface="EHUSans" panose="02000503050000020004" pitchFamily="50"/>
              </a:rPr>
              <a:t>meses, máximo, tras el nombramiento del tribunal</a:t>
            </a:r>
            <a:endParaRPr lang="es-ES" sz="11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days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, mínimum </a:t>
            </a:r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public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100" b="0" u="none" err="1">
                <a:solidFill>
                  <a:schemeClr val="tx1"/>
                </a:solidFill>
                <a:latin typeface="EHUSans" panose="02000503050000020004" pitchFamily="50"/>
              </a:rPr>
              <a:t>examination</a:t>
            </a:r>
            <a:r>
              <a:rPr lang="es-ES" sz="11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</a:p>
        </p:txBody>
      </p:sp>
      <p:sp>
        <p:nvSpPr>
          <p:cNvPr id="60" name="CuadroTexto 20">
            <a:extLst>
              <a:ext uri="{FF2B5EF4-FFF2-40B4-BE49-F238E27FC236}">
                <a16:creationId xmlns:a16="http://schemas.microsoft.com/office/drawing/2014/main" id="{AE14E1EA-33B5-1F73-C58A-7BE998B9FFFD}"/>
              </a:ext>
            </a:extLst>
          </p:cNvPr>
          <p:cNvSpPr txBox="1"/>
          <p:nvPr/>
        </p:nvSpPr>
        <p:spPr>
          <a:xfrm>
            <a:off x="2002869" y="1220306"/>
            <a:ext cx="7200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2800" u="none">
                <a:solidFill>
                  <a:schemeClr val="tx1"/>
                </a:solidFill>
                <a:latin typeface="EHUSans" panose="02000503050000020004" pitchFamily="50"/>
              </a:rPr>
              <a:t>15</a:t>
            </a:r>
          </a:p>
        </p:txBody>
      </p:sp>
      <p:sp>
        <p:nvSpPr>
          <p:cNvPr id="61" name="CuadroTexto 22">
            <a:extLst>
              <a:ext uri="{FF2B5EF4-FFF2-40B4-BE49-F238E27FC236}">
                <a16:creationId xmlns:a16="http://schemas.microsoft.com/office/drawing/2014/main" id="{C694836D-0E3D-2F1B-2402-3CB66FAFD837}"/>
              </a:ext>
            </a:extLst>
          </p:cNvPr>
          <p:cNvSpPr txBox="1"/>
          <p:nvPr/>
        </p:nvSpPr>
        <p:spPr>
          <a:xfrm>
            <a:off x="7614443" y="1204425"/>
            <a:ext cx="7200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S" sz="2800" u="none">
                <a:solidFill>
                  <a:schemeClr val="tx1"/>
                </a:solidFill>
                <a:latin typeface="EHUSans" panose="02000503050000020004" pitchFamily="50"/>
              </a:rPr>
              <a:t>4</a:t>
            </a:r>
          </a:p>
        </p:txBody>
      </p:sp>
      <p:sp>
        <p:nvSpPr>
          <p:cNvPr id="63" name="Flecha derecha 68">
            <a:extLst>
              <a:ext uri="{FF2B5EF4-FFF2-40B4-BE49-F238E27FC236}">
                <a16:creationId xmlns:a16="http://schemas.microsoft.com/office/drawing/2014/main" id="{6AE09F9F-5227-9B48-04E8-EF92FF8AAC12}"/>
              </a:ext>
            </a:extLst>
          </p:cNvPr>
          <p:cNvSpPr/>
          <p:nvPr/>
        </p:nvSpPr>
        <p:spPr>
          <a:xfrm rot="10800000">
            <a:off x="5259093" y="1510449"/>
            <a:ext cx="360040" cy="36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4" name="Flecha derecha 42">
            <a:extLst>
              <a:ext uri="{FF2B5EF4-FFF2-40B4-BE49-F238E27FC236}">
                <a16:creationId xmlns:a16="http://schemas.microsoft.com/office/drawing/2014/main" id="{81149FB3-4A42-85B0-A39F-B09E57D43B8F}"/>
              </a:ext>
            </a:extLst>
          </p:cNvPr>
          <p:cNvSpPr/>
          <p:nvPr/>
        </p:nvSpPr>
        <p:spPr>
          <a:xfrm>
            <a:off x="3734331" y="5377481"/>
            <a:ext cx="2629229" cy="43819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65" name="CuadroTexto 43">
            <a:extLst>
              <a:ext uri="{FF2B5EF4-FFF2-40B4-BE49-F238E27FC236}">
                <a16:creationId xmlns:a16="http://schemas.microsoft.com/office/drawing/2014/main" id="{FC389F6E-53BC-0ABB-61DB-621590578426}"/>
              </a:ext>
            </a:extLst>
          </p:cNvPr>
          <p:cNvSpPr txBox="1"/>
          <p:nvPr/>
        </p:nvSpPr>
        <p:spPr>
          <a:xfrm>
            <a:off x="3909774" y="4663969"/>
            <a:ext cx="22688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aldaketak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modificaciones</a:t>
            </a:r>
            <a:endParaRPr lang="es-ES" sz="1200" b="1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modifications</a:t>
            </a:r>
            <a:endParaRPr lang="es-ES" sz="12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pic>
        <p:nvPicPr>
          <p:cNvPr id="66" name="Imagen 75">
            <a:extLst>
              <a:ext uri="{FF2B5EF4-FFF2-40B4-BE49-F238E27FC236}">
                <a16:creationId xmlns:a16="http://schemas.microsoft.com/office/drawing/2014/main" id="{1880699B-6E25-814F-9125-C244BA9508AF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49424" y="3215880"/>
            <a:ext cx="635760" cy="635760"/>
          </a:xfrm>
          <a:prstGeom prst="rect">
            <a:avLst/>
          </a:prstGeom>
          <a:ln w="0">
            <a:noFill/>
          </a:ln>
        </p:spPr>
      </p:pic>
      <p:sp>
        <p:nvSpPr>
          <p:cNvPr id="67" name="CuadroTexto 46">
            <a:extLst>
              <a:ext uri="{FF2B5EF4-FFF2-40B4-BE49-F238E27FC236}">
                <a16:creationId xmlns:a16="http://schemas.microsoft.com/office/drawing/2014/main" id="{311039A3-E2DE-0349-BCA7-2CB9FC598D1A}"/>
              </a:ext>
            </a:extLst>
          </p:cNvPr>
          <p:cNvSpPr/>
          <p:nvPr/>
        </p:nvSpPr>
        <p:spPr>
          <a:xfrm rot="16200000">
            <a:off x="1717976" y="3654974"/>
            <a:ext cx="1477800" cy="457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720" rIns="4572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2400" b="1" u="none" strike="noStrike" spc="-1" err="1">
                <a:solidFill>
                  <a:srgbClr val="FFFFFF"/>
                </a:solidFill>
                <a:latin typeface="EHUSerif"/>
                <a:ea typeface="Arial"/>
              </a:rPr>
              <a:t>DOK</a:t>
            </a:r>
            <a:r>
              <a:rPr lang="es-ES" sz="2400" b="0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</a:t>
            </a:r>
            <a:endParaRPr lang="es-ES" sz="2400" b="0" u="none" strike="noStrike" spc="-1">
              <a:latin typeface="Arial"/>
            </a:endParaRPr>
          </a:p>
        </p:txBody>
      </p:sp>
      <p:grpSp>
        <p:nvGrpSpPr>
          <p:cNvPr id="68" name="Grupo 49">
            <a:extLst>
              <a:ext uri="{FF2B5EF4-FFF2-40B4-BE49-F238E27FC236}">
                <a16:creationId xmlns:a16="http://schemas.microsoft.com/office/drawing/2014/main" id="{9A15CB2B-ECFD-0779-95E0-1CAECD369A11}"/>
              </a:ext>
            </a:extLst>
          </p:cNvPr>
          <p:cNvGrpSpPr/>
          <p:nvPr/>
        </p:nvGrpSpPr>
        <p:grpSpPr>
          <a:xfrm rot="5280000">
            <a:off x="2004583" y="5865693"/>
            <a:ext cx="366480" cy="625680"/>
            <a:chOff x="2004583" y="5865693"/>
            <a:chExt cx="366480" cy="625680"/>
          </a:xfrm>
        </p:grpSpPr>
        <p:sp>
          <p:nvSpPr>
            <p:cNvPr id="70" name="Elipse 24">
              <a:extLst>
                <a:ext uri="{FF2B5EF4-FFF2-40B4-BE49-F238E27FC236}">
                  <a16:creationId xmlns:a16="http://schemas.microsoft.com/office/drawing/2014/main" id="{3A589E73-D04F-66E5-DDD9-144BAD417623}"/>
                </a:ext>
              </a:extLst>
            </p:cNvPr>
            <p:cNvSpPr/>
            <p:nvPr/>
          </p:nvSpPr>
          <p:spPr>
            <a:xfrm>
              <a:off x="2019343" y="5865693"/>
              <a:ext cx="237960" cy="2386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BBE0E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71" name="Gráfico 36">
              <a:hlinkClick r:id="rId10"/>
              <a:extLst>
                <a:ext uri="{FF2B5EF4-FFF2-40B4-BE49-F238E27FC236}">
                  <a16:creationId xmlns:a16="http://schemas.microsoft.com/office/drawing/2014/main" id="{4021EE7F-71D8-35C8-92BB-D096A3681DCC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004583" y="6050733"/>
              <a:ext cx="366480" cy="440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9" name="TextBox 27">
            <a:extLst>
              <a:ext uri="{FF2B5EF4-FFF2-40B4-BE49-F238E27FC236}">
                <a16:creationId xmlns:a16="http://schemas.microsoft.com/office/drawing/2014/main" id="{422C411C-AD4D-18DA-2F03-FB3DCEC3E479}"/>
              </a:ext>
            </a:extLst>
          </p:cNvPr>
          <p:cNvSpPr txBox="1"/>
          <p:nvPr/>
        </p:nvSpPr>
        <p:spPr>
          <a:xfrm>
            <a:off x="2583657" y="6016624"/>
            <a:ext cx="751284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n-US" sz="1400" b="0" dirty="0">
                <a:solidFill>
                  <a:srgbClr val="33CCCC"/>
                </a:solidFill>
                <a:ea typeface="+mn-lt"/>
                <a:cs typeface="+mn-lt"/>
              </a:rPr>
              <a:t>https://www.ehu.eus/en/web/doktoregoa/doctoral-thesis/protocol-for-thesis-vivas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3469"/>
      </p:ext>
    </p:extLst>
  </p:cSld>
  <p:clrMapOvr>
    <a:masterClrMapping/>
  </p:clrMapOvr>
  <p:transition spd="med" advTm="9219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3C5E4-B6D6-401B-A54D-24359EBFB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Macintosh PowerPoint</Application>
  <PresentationFormat>Panorámica</PresentationFormat>
  <Paragraphs>123</Paragraphs>
  <Slides>5</Slides>
  <Notes>1</Notes>
  <HiddenSlides>0</HiddenSlides>
  <MMClips>5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400</cp:revision>
  <cp:lastPrinted>2024-11-26T09:29:29Z</cp:lastPrinted>
  <dcterms:modified xsi:type="dcterms:W3CDTF">2025-11-28T11:03:06Z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