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71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71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981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684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35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06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950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241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155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134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61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BA41B-0914-4A75-92CB-58C5E6CE0724}" type="datetimeFigureOut">
              <a:rPr lang="es-ES" smtClean="0"/>
              <a:t>20/09/2024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75669-AD3E-477C-8031-26FDA812A6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035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https://animasmundi.wordpress.com/wp-content/uploads/2022/08/image-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2" y="931835"/>
            <a:ext cx="9191625" cy="343117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2813275" y="157814"/>
            <a:ext cx="6879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LECTURAS DE LA ANTIGÜEDAD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0" y="4535045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10 de octubre al 6 de noviembre de 2024</a:t>
            </a:r>
          </a:p>
          <a:p>
            <a:pPr algn="ctr"/>
            <a:r>
              <a:rPr lang="es-E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Aula presencial</a:t>
            </a:r>
          </a:p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Casa de Cultura Ignacio Aldecoa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Kultura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Etxea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Paseo de la Florida 9, 01005 Vitoria-Gasteiz</a:t>
            </a:r>
          </a:p>
          <a:p>
            <a:pPr algn="ctr"/>
            <a:r>
              <a:rPr lang="es-E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Patrocinadores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Vicerrectorado del Campus de Álava, Facultad de Letras, Ayuntamiento de Vitoria-Gasteiz, Instituto de Ciencias de la Antigüedad</a:t>
            </a:r>
          </a:p>
        </p:txBody>
      </p:sp>
      <p:pic>
        <p:nvPicPr>
          <p:cNvPr id="22" name="Imagen 21" descr="ica-azi logotipoa">
            <a:extLst>
              <a:ext uri="{FF2B5EF4-FFF2-40B4-BE49-F238E27FC236}">
                <a16:creationId xmlns:a16="http://schemas.microsoft.com/office/drawing/2014/main" id="{C742E76C-E858-2750-828C-C0CE2BAE643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75" y="6246547"/>
            <a:ext cx="1422456" cy="54222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23" name="Imagen 22" descr="https://www.ehu.eus/documents/2947353/2967241/blanco_pequeno.jpg/7484b5fa-6e00-4fa7-b6b6-f792fc08cc50?t=1412933251000">
            <a:extLst>
              <a:ext uri="{FF2B5EF4-FFF2-40B4-BE49-F238E27FC236}">
                <a16:creationId xmlns:a16="http://schemas.microsoft.com/office/drawing/2014/main" id="{01950C9C-C200-FF21-85A0-13C44549D4E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03" y="6246426"/>
            <a:ext cx="1422456" cy="54841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24" name="Imagen 23" descr="JPG en baja resolución">
            <a:extLst>
              <a:ext uri="{FF2B5EF4-FFF2-40B4-BE49-F238E27FC236}">
                <a16:creationId xmlns:a16="http://schemas.microsoft.com/office/drawing/2014/main" id="{718A128C-C716-BBC8-EB20-B6C91C7B9DE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531" y="6252733"/>
            <a:ext cx="1422456" cy="53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25" name="Imagen 24" descr="La Diputación actualiza su imagen con una nueva marca de comunicación basada en la forma del territorio">
            <a:extLst>
              <a:ext uri="{FF2B5EF4-FFF2-40B4-BE49-F238E27FC236}">
                <a16:creationId xmlns:a16="http://schemas.microsoft.com/office/drawing/2014/main" id="{9EE819C9-62DE-D45A-CD1F-296BDE1DA87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509" y="6245686"/>
            <a:ext cx="1735455" cy="526216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26" name="Imagen 25" descr="https://arteale.org/wp-content/uploads/2021/02/ayuntamiento-vitoria-logo-vector-horizontal-300x152.jpg">
            <a:extLst>
              <a:ext uri="{FF2B5EF4-FFF2-40B4-BE49-F238E27FC236}">
                <a16:creationId xmlns:a16="http://schemas.microsoft.com/office/drawing/2014/main" id="{F61B19F4-EDAF-C4CF-72B5-DA21DD3634F7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659" y="6252637"/>
            <a:ext cx="1906051" cy="536038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27" name="Imagen 26" descr="Diseño de la Identidad gráfica de la Casa de Cultura Ignacio Aldecoa. Diputación Foral de Álava.">
            <a:extLst>
              <a:ext uri="{FF2B5EF4-FFF2-40B4-BE49-F238E27FC236}">
                <a16:creationId xmlns:a16="http://schemas.microsoft.com/office/drawing/2014/main" id="{E36B1B99-6296-E627-F607-4DCED1D32D17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382" y="6236873"/>
            <a:ext cx="1735455" cy="526216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7522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3039" y="226424"/>
            <a:ext cx="9144000" cy="687976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HÉROES Y HEROÍNAS DESDE LA ANTIGÜEDAD HASTA NUESTROS DÍAS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88571" y="914400"/>
            <a:ext cx="9988732" cy="5943599"/>
          </a:xfrm>
          <a:noFill/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endParaRPr lang="es-ES" sz="1600" dirty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</a:pPr>
            <a:r>
              <a:rPr lang="es-ES" sz="1600" dirty="0">
                <a:solidFill>
                  <a:srgbClr val="00B050"/>
                </a:solidFill>
              </a:rPr>
              <a:t>Jueves 10 de octubre de 2024, 18:00</a:t>
            </a:r>
          </a:p>
          <a:p>
            <a:pPr>
              <a:lnSpc>
                <a:spcPct val="100000"/>
              </a:lnSpc>
            </a:pPr>
            <a:r>
              <a:rPr lang="es-ES" sz="1600" dirty="0"/>
              <a:t>Dr. Álvaro </a:t>
            </a:r>
            <a:r>
              <a:rPr lang="es-ES" sz="1600" dirty="0" err="1"/>
              <a:t>Arrizabalaga</a:t>
            </a:r>
            <a:r>
              <a:rPr lang="es-ES" sz="1600" dirty="0"/>
              <a:t>-Dra. Mº José Iriarte (Universidad del País Vasco)</a:t>
            </a:r>
          </a:p>
          <a:p>
            <a:pPr>
              <a:lnSpc>
                <a:spcPct val="100000"/>
              </a:lnSpc>
            </a:pPr>
            <a:r>
              <a:rPr lang="es-ES" sz="2000" b="1" dirty="0"/>
              <a:t>Cine-fórum: El clan del oso cavernario (Dir. M. Chapman, 1985)</a:t>
            </a:r>
          </a:p>
          <a:p>
            <a:pPr>
              <a:lnSpc>
                <a:spcPct val="100000"/>
              </a:lnSpc>
            </a:pPr>
            <a:r>
              <a:rPr lang="es-ES" sz="1600" dirty="0">
                <a:solidFill>
                  <a:srgbClr val="00B050"/>
                </a:solidFill>
              </a:rPr>
              <a:t>Miércoles 16 de octubre de 2024, 19:00</a:t>
            </a:r>
          </a:p>
          <a:p>
            <a:pPr>
              <a:lnSpc>
                <a:spcPct val="100000"/>
              </a:lnSpc>
            </a:pPr>
            <a:r>
              <a:rPr lang="es-ES" sz="1600" dirty="0"/>
              <a:t>Dr. Francisco García Jurado (Universidad Complutense)</a:t>
            </a:r>
          </a:p>
          <a:p>
            <a:pPr>
              <a:lnSpc>
                <a:spcPct val="100000"/>
              </a:lnSpc>
            </a:pPr>
            <a:r>
              <a:rPr lang="es-ES" sz="2000" b="1" dirty="0" err="1"/>
              <a:t>Dido</a:t>
            </a:r>
            <a:r>
              <a:rPr lang="es-ES" sz="2000" b="1" dirty="0"/>
              <a:t> o Eneas: el eterno problema del punto de vista</a:t>
            </a:r>
          </a:p>
          <a:p>
            <a:pPr>
              <a:lnSpc>
                <a:spcPct val="100000"/>
              </a:lnSpc>
            </a:pPr>
            <a:r>
              <a:rPr lang="es-ES" sz="1600" dirty="0">
                <a:solidFill>
                  <a:srgbClr val="00B050"/>
                </a:solidFill>
              </a:rPr>
              <a:t>Jueves 24 de octubre de 2024, 19:00</a:t>
            </a:r>
          </a:p>
          <a:p>
            <a:pPr>
              <a:lnSpc>
                <a:spcPct val="100000"/>
              </a:lnSpc>
            </a:pPr>
            <a:r>
              <a:rPr lang="es-ES" sz="1600" dirty="0"/>
              <a:t>Dra. Rosa Cid López (Universidad de Oviedo)</a:t>
            </a:r>
          </a:p>
          <a:p>
            <a:pPr>
              <a:lnSpc>
                <a:spcPct val="100000"/>
              </a:lnSpc>
            </a:pPr>
            <a:r>
              <a:rPr lang="es-ES" sz="2000" b="1" dirty="0"/>
              <a:t>El rapto de las Sabinas. Mitos sobre violencia y paz  en la Roma primitiva</a:t>
            </a:r>
          </a:p>
          <a:p>
            <a:pPr>
              <a:lnSpc>
                <a:spcPct val="100000"/>
              </a:lnSpc>
            </a:pPr>
            <a:r>
              <a:rPr lang="es-ES" sz="1600" dirty="0">
                <a:solidFill>
                  <a:srgbClr val="00B050"/>
                </a:solidFill>
              </a:rPr>
              <a:t>Miércoles 30 de octubre de 2024, 19:00</a:t>
            </a:r>
          </a:p>
          <a:p>
            <a:pPr>
              <a:lnSpc>
                <a:spcPct val="100000"/>
              </a:lnSpc>
            </a:pPr>
            <a:r>
              <a:rPr lang="es-ES" sz="1600" dirty="0"/>
              <a:t>Dr. Juan Antonio Álvarez-Pedrosa (Universidad Complutense)</a:t>
            </a:r>
          </a:p>
          <a:p>
            <a:pPr>
              <a:lnSpc>
                <a:spcPct val="100000"/>
              </a:lnSpc>
            </a:pPr>
            <a:r>
              <a:rPr lang="es-ES" sz="2000" b="1" dirty="0"/>
              <a:t>Una heroína de mil facetas: la reina </a:t>
            </a:r>
            <a:r>
              <a:rPr lang="es-ES" sz="2000" b="1" dirty="0" err="1"/>
              <a:t>Semíramis</a:t>
            </a:r>
            <a:endParaRPr lang="es-ES" sz="2000" b="1" dirty="0"/>
          </a:p>
          <a:p>
            <a:pPr>
              <a:lnSpc>
                <a:spcPct val="100000"/>
              </a:lnSpc>
            </a:pPr>
            <a:r>
              <a:rPr lang="es-ES" sz="1600" dirty="0">
                <a:solidFill>
                  <a:srgbClr val="00B050"/>
                </a:solidFill>
              </a:rPr>
              <a:t>Miércoles 6 de noviembre, 19:00</a:t>
            </a:r>
          </a:p>
          <a:p>
            <a:pPr>
              <a:lnSpc>
                <a:spcPct val="100000"/>
              </a:lnSpc>
            </a:pPr>
            <a:r>
              <a:rPr lang="es-ES" sz="1600" dirty="0"/>
              <a:t>Dra. Mª Carmen Encinas (Universidad del País Vasco)</a:t>
            </a:r>
          </a:p>
          <a:p>
            <a:pPr>
              <a:lnSpc>
                <a:spcPct val="100000"/>
              </a:lnSpc>
            </a:pPr>
            <a:r>
              <a:rPr lang="es-ES" sz="2000" b="1" dirty="0" err="1"/>
              <a:t>Ayax</a:t>
            </a:r>
            <a:r>
              <a:rPr lang="es-ES" sz="2000" b="1" dirty="0"/>
              <a:t> o la derrota del músculo ante la razón</a:t>
            </a:r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r>
              <a:rPr lang="es-ES" sz="1900" dirty="0"/>
              <a:t>La grabación de las conferencias estará disponible en la página web del ICA/AZI tras la finalización del ciclo</a:t>
            </a:r>
          </a:p>
          <a:p>
            <a:pPr>
              <a:lnSpc>
                <a:spcPct val="100000"/>
              </a:lnSpc>
            </a:pPr>
            <a:r>
              <a:rPr lang="es-ES" sz="1900" dirty="0"/>
              <a:t>(</a:t>
            </a:r>
            <a:r>
              <a:rPr lang="es-ES" sz="1900" b="1" dirty="0"/>
              <a:t>https://www.ehu.eus/es/web/ica-azi</a:t>
            </a:r>
            <a:r>
              <a:rPr lang="es-ES" sz="1900" dirty="0"/>
              <a:t>)</a:t>
            </a:r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2116941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https://animasmundi.wordpress.com/wp-content/uploads/2022/08/image-1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2" y="805210"/>
            <a:ext cx="9191625" cy="343117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2813275" y="185829"/>
            <a:ext cx="7397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ANTZINAROAREN IRAKURKETAK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6676" y="4507035"/>
            <a:ext cx="12315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2024ko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urriaren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10etik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azaroaren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6ra</a:t>
            </a:r>
          </a:p>
          <a:p>
            <a:pPr algn="ctr"/>
            <a:r>
              <a:rPr lang="es-E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Lekua</a:t>
            </a:r>
            <a:endParaRPr lang="es-E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Casa de Cultura Ignacio Aldecoa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Kultura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Etxea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Florida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Pasealekua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01005 Vitoria-Gasteiz</a:t>
            </a:r>
          </a:p>
          <a:p>
            <a:pPr algn="ctr"/>
            <a:r>
              <a:rPr lang="es-E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Babesleak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Euskal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Herriko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Unibertsitatea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Arabako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Errektoreordetza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Letren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Fakultatea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Gasteizeko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Udala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Antzinaroko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Zientzien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Institutoa</a:t>
            </a:r>
            <a:endParaRPr lang="es-E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n 1" descr="ica-azi logotipoa">
            <a:extLst>
              <a:ext uri="{FF2B5EF4-FFF2-40B4-BE49-F238E27FC236}">
                <a16:creationId xmlns:a16="http://schemas.microsoft.com/office/drawing/2014/main" id="{26A6912F-5498-C72F-AB55-0BEF7E85A33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75" y="6246547"/>
            <a:ext cx="1422456" cy="54222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12" name="Imagen 11" descr="https://www.ehu.eus/documents/2947353/2967241/blanco_pequeno.jpg/7484b5fa-6e00-4fa7-b6b6-f792fc08cc50?t=1412933251000">
            <a:extLst>
              <a:ext uri="{FF2B5EF4-FFF2-40B4-BE49-F238E27FC236}">
                <a16:creationId xmlns:a16="http://schemas.microsoft.com/office/drawing/2014/main" id="{45FC2F26-493B-1B61-6865-B17ED93A21E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03" y="6246426"/>
            <a:ext cx="1422456" cy="54841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13" name="Imagen 12" descr="JPG en baja resolución">
            <a:extLst>
              <a:ext uri="{FF2B5EF4-FFF2-40B4-BE49-F238E27FC236}">
                <a16:creationId xmlns:a16="http://schemas.microsoft.com/office/drawing/2014/main" id="{82BBAF89-2F09-9EF4-E7F8-4ABA50EA768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531" y="6252733"/>
            <a:ext cx="1422456" cy="53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114300">
              <a:schemeClr val="accent2">
                <a:lumMod val="50000"/>
              </a:schemeClr>
            </a:innerShdw>
          </a:effectLst>
        </p:spPr>
      </p:pic>
      <p:pic>
        <p:nvPicPr>
          <p:cNvPr id="14" name="Imagen 13" descr="La Diputación actualiza su imagen con una nueva marca de comunicación basada en la forma del territorio">
            <a:extLst>
              <a:ext uri="{FF2B5EF4-FFF2-40B4-BE49-F238E27FC236}">
                <a16:creationId xmlns:a16="http://schemas.microsoft.com/office/drawing/2014/main" id="{849E2AC5-905A-100E-1AD1-1A83D599FF29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509" y="6245686"/>
            <a:ext cx="1735455" cy="526216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15" name="Imagen 14" descr="https://arteale.org/wp-content/uploads/2021/02/ayuntamiento-vitoria-logo-vector-horizontal-300x152.jpg">
            <a:extLst>
              <a:ext uri="{FF2B5EF4-FFF2-40B4-BE49-F238E27FC236}">
                <a16:creationId xmlns:a16="http://schemas.microsoft.com/office/drawing/2014/main" id="{27224780-59FA-6A9A-6C57-AD4CFF9AB992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659" y="6252637"/>
            <a:ext cx="1906051" cy="536038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  <p:pic>
        <p:nvPicPr>
          <p:cNvPr id="16" name="Imagen 15" descr="Diseño de la Identidad gráfica de la Casa de Cultura Ignacio Aldecoa. Diputación Foral de Álava.">
            <a:extLst>
              <a:ext uri="{FF2B5EF4-FFF2-40B4-BE49-F238E27FC236}">
                <a16:creationId xmlns:a16="http://schemas.microsoft.com/office/drawing/2014/main" id="{A6725E31-5DF4-D27E-3F78-7D0F51E85561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382" y="6236873"/>
            <a:ext cx="1735455" cy="526216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83037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554" y="148047"/>
            <a:ext cx="9144000" cy="687976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HEROIAK  ANTZINAROTIK  GAUR  EGUNERA  ARTE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1747" y="836023"/>
            <a:ext cx="9553303" cy="5869577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endParaRPr lang="es-ES" sz="1600" dirty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B050"/>
                </a:solidFill>
              </a:rPr>
              <a:t>2024ko </a:t>
            </a:r>
            <a:r>
              <a:rPr lang="es-ES" sz="1800" dirty="0" err="1">
                <a:solidFill>
                  <a:srgbClr val="00B050"/>
                </a:solidFill>
              </a:rPr>
              <a:t>urriaren</a:t>
            </a:r>
            <a:r>
              <a:rPr lang="es-ES" sz="1800" dirty="0">
                <a:solidFill>
                  <a:srgbClr val="00B050"/>
                </a:solidFill>
              </a:rPr>
              <a:t> 10, </a:t>
            </a:r>
            <a:r>
              <a:rPr lang="es-ES" sz="1800" dirty="0" err="1">
                <a:solidFill>
                  <a:srgbClr val="00B050"/>
                </a:solidFill>
              </a:rPr>
              <a:t>osteguna</a:t>
            </a:r>
            <a:r>
              <a:rPr lang="es-ES" sz="1800" dirty="0">
                <a:solidFill>
                  <a:srgbClr val="00B050"/>
                </a:solidFill>
              </a:rPr>
              <a:t>, 18:00</a:t>
            </a:r>
          </a:p>
          <a:p>
            <a:pPr>
              <a:lnSpc>
                <a:spcPct val="100000"/>
              </a:lnSpc>
            </a:pPr>
            <a:r>
              <a:rPr lang="es-ES" sz="1800" dirty="0"/>
              <a:t>Álvaro </a:t>
            </a:r>
            <a:r>
              <a:rPr lang="es-ES" sz="1800" dirty="0" err="1"/>
              <a:t>Arrizabalaga</a:t>
            </a:r>
            <a:r>
              <a:rPr lang="es-ES" sz="1800" dirty="0"/>
              <a:t> </a:t>
            </a:r>
            <a:r>
              <a:rPr lang="es-ES" sz="1800" dirty="0" err="1"/>
              <a:t>dk</a:t>
            </a:r>
            <a:r>
              <a:rPr lang="es-ES" sz="1800" dirty="0"/>
              <a:t>. </a:t>
            </a:r>
            <a:r>
              <a:rPr lang="es-ES" sz="1800" dirty="0" err="1"/>
              <a:t>jn</a:t>
            </a:r>
            <a:r>
              <a:rPr lang="es-ES" sz="1800" dirty="0"/>
              <a:t>.- Mº José Iriarte </a:t>
            </a:r>
            <a:r>
              <a:rPr lang="es-ES" sz="1800" dirty="0" err="1"/>
              <a:t>dk</a:t>
            </a:r>
            <a:r>
              <a:rPr lang="es-ES" sz="1800" dirty="0"/>
              <a:t>. and. (</a:t>
            </a:r>
            <a:r>
              <a:rPr lang="es-ES" sz="1800" dirty="0" err="1"/>
              <a:t>Euskal</a:t>
            </a:r>
            <a:r>
              <a:rPr lang="es-ES" sz="1800" dirty="0"/>
              <a:t> </a:t>
            </a:r>
            <a:r>
              <a:rPr lang="es-ES" sz="1800" dirty="0" err="1"/>
              <a:t>Herriko</a:t>
            </a:r>
            <a:r>
              <a:rPr lang="es-ES" sz="1800" dirty="0"/>
              <a:t> </a:t>
            </a:r>
            <a:r>
              <a:rPr lang="es-ES" sz="1800" dirty="0" err="1"/>
              <a:t>Unibertsitatea</a:t>
            </a:r>
            <a:r>
              <a:rPr lang="es-ES" sz="1800" dirty="0"/>
              <a:t>)</a:t>
            </a:r>
          </a:p>
          <a:p>
            <a:pPr>
              <a:lnSpc>
                <a:spcPct val="100000"/>
              </a:lnSpc>
            </a:pPr>
            <a:r>
              <a:rPr lang="es-ES" sz="2200" b="1" dirty="0"/>
              <a:t>Cine </a:t>
            </a:r>
            <a:r>
              <a:rPr lang="es-ES" sz="2200" b="1" dirty="0" err="1"/>
              <a:t>forum</a:t>
            </a:r>
            <a:r>
              <a:rPr lang="es-ES" sz="2200" b="1" dirty="0"/>
              <a:t>: El clan del oso cavernario (director M. Chapman, 1985)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B050"/>
                </a:solidFill>
              </a:rPr>
              <a:t>2024ko </a:t>
            </a:r>
            <a:r>
              <a:rPr lang="es-ES" sz="1800" dirty="0" err="1">
                <a:solidFill>
                  <a:srgbClr val="00B050"/>
                </a:solidFill>
              </a:rPr>
              <a:t>urriaren</a:t>
            </a:r>
            <a:r>
              <a:rPr lang="es-ES" sz="1800" dirty="0">
                <a:solidFill>
                  <a:srgbClr val="00B050"/>
                </a:solidFill>
              </a:rPr>
              <a:t> 16, </a:t>
            </a:r>
            <a:r>
              <a:rPr lang="es-ES" sz="1800" dirty="0" err="1">
                <a:solidFill>
                  <a:srgbClr val="00B050"/>
                </a:solidFill>
              </a:rPr>
              <a:t>asteazkena</a:t>
            </a:r>
            <a:r>
              <a:rPr lang="es-ES" sz="1800" dirty="0">
                <a:solidFill>
                  <a:srgbClr val="00B050"/>
                </a:solidFill>
              </a:rPr>
              <a:t>, 19:00</a:t>
            </a:r>
          </a:p>
          <a:p>
            <a:pPr>
              <a:lnSpc>
                <a:spcPct val="100000"/>
              </a:lnSpc>
            </a:pPr>
            <a:r>
              <a:rPr lang="es-ES" sz="1800" dirty="0"/>
              <a:t>Francisco García Jurado </a:t>
            </a:r>
            <a:r>
              <a:rPr lang="es-ES" sz="1800" dirty="0" err="1"/>
              <a:t>dk.jn</a:t>
            </a:r>
            <a:r>
              <a:rPr lang="es-ES" sz="1800" dirty="0"/>
              <a:t>. (</a:t>
            </a:r>
            <a:r>
              <a:rPr lang="es-ES" sz="1800" dirty="0" err="1"/>
              <a:t>Unibertsitate</a:t>
            </a:r>
            <a:r>
              <a:rPr lang="es-ES" sz="1800" dirty="0"/>
              <a:t> </a:t>
            </a:r>
            <a:r>
              <a:rPr lang="es-ES" sz="1800" dirty="0" err="1"/>
              <a:t>Konplutentsea</a:t>
            </a:r>
            <a:r>
              <a:rPr lang="es-ES" sz="1800" dirty="0"/>
              <a:t>)</a:t>
            </a:r>
          </a:p>
          <a:p>
            <a:pPr>
              <a:lnSpc>
                <a:spcPct val="100000"/>
              </a:lnSpc>
            </a:pPr>
            <a:r>
              <a:rPr lang="es-ES" sz="2200" b="1" dirty="0" err="1"/>
              <a:t>Dido</a:t>
            </a:r>
            <a:r>
              <a:rPr lang="es-ES" sz="2200" b="1" dirty="0"/>
              <a:t> o Eneas: el eterno problema del punto de vista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B050"/>
                </a:solidFill>
              </a:rPr>
              <a:t>2024ko </a:t>
            </a:r>
            <a:r>
              <a:rPr lang="es-ES" sz="1800" dirty="0" err="1">
                <a:solidFill>
                  <a:srgbClr val="00B050"/>
                </a:solidFill>
              </a:rPr>
              <a:t>urriaren</a:t>
            </a:r>
            <a:r>
              <a:rPr lang="es-ES" sz="1800" dirty="0">
                <a:solidFill>
                  <a:srgbClr val="00B050"/>
                </a:solidFill>
              </a:rPr>
              <a:t> 24, </a:t>
            </a:r>
            <a:r>
              <a:rPr lang="es-ES" sz="1800" dirty="0" err="1">
                <a:solidFill>
                  <a:srgbClr val="00B050"/>
                </a:solidFill>
              </a:rPr>
              <a:t>osteguna</a:t>
            </a:r>
            <a:r>
              <a:rPr lang="es-ES" sz="1800" dirty="0">
                <a:solidFill>
                  <a:srgbClr val="00B050"/>
                </a:solidFill>
              </a:rPr>
              <a:t>, 19:00</a:t>
            </a:r>
          </a:p>
          <a:p>
            <a:pPr>
              <a:lnSpc>
                <a:spcPct val="100000"/>
              </a:lnSpc>
            </a:pPr>
            <a:r>
              <a:rPr lang="es-ES" sz="1800" dirty="0"/>
              <a:t>Rosa Cid López </a:t>
            </a:r>
            <a:r>
              <a:rPr lang="es-ES" sz="1800" dirty="0" err="1"/>
              <a:t>dk</a:t>
            </a:r>
            <a:r>
              <a:rPr lang="es-ES" sz="1800" dirty="0"/>
              <a:t>. and. (</a:t>
            </a:r>
            <a:r>
              <a:rPr lang="es-ES" sz="1800" dirty="0" err="1"/>
              <a:t>Oviedoko</a:t>
            </a:r>
            <a:r>
              <a:rPr lang="es-ES" sz="1800" dirty="0"/>
              <a:t> </a:t>
            </a:r>
            <a:r>
              <a:rPr lang="es-ES" sz="1800" dirty="0" err="1"/>
              <a:t>Unibertsitatea</a:t>
            </a:r>
            <a:r>
              <a:rPr lang="es-ES" sz="1800" dirty="0"/>
              <a:t>)</a:t>
            </a:r>
          </a:p>
          <a:p>
            <a:pPr>
              <a:lnSpc>
                <a:spcPct val="100000"/>
              </a:lnSpc>
            </a:pPr>
            <a:r>
              <a:rPr lang="es-ES" sz="2200" b="1" dirty="0"/>
              <a:t>El rapto de las Sabinas. Mitos sobre violencia y paz  en la Roma primitiva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B050"/>
                </a:solidFill>
              </a:rPr>
              <a:t>2024ko </a:t>
            </a:r>
            <a:r>
              <a:rPr lang="es-ES" sz="1800" dirty="0" err="1">
                <a:solidFill>
                  <a:srgbClr val="00B050"/>
                </a:solidFill>
              </a:rPr>
              <a:t>urriaren</a:t>
            </a:r>
            <a:r>
              <a:rPr lang="es-ES" sz="1800" dirty="0">
                <a:solidFill>
                  <a:srgbClr val="00B050"/>
                </a:solidFill>
              </a:rPr>
              <a:t> 30, </a:t>
            </a:r>
            <a:r>
              <a:rPr lang="es-ES" sz="1800" dirty="0" err="1">
                <a:solidFill>
                  <a:srgbClr val="00B050"/>
                </a:solidFill>
              </a:rPr>
              <a:t>asteazkena</a:t>
            </a:r>
            <a:r>
              <a:rPr lang="es-ES" sz="1800" dirty="0">
                <a:solidFill>
                  <a:srgbClr val="00B050"/>
                </a:solidFill>
              </a:rPr>
              <a:t>, 19:00</a:t>
            </a:r>
          </a:p>
          <a:p>
            <a:pPr>
              <a:lnSpc>
                <a:spcPct val="100000"/>
              </a:lnSpc>
            </a:pPr>
            <a:r>
              <a:rPr lang="es-ES" sz="1800" dirty="0"/>
              <a:t>Juan Antonio Álvarez-Pedrosa </a:t>
            </a:r>
            <a:r>
              <a:rPr lang="es-ES" sz="1800" dirty="0" err="1"/>
              <a:t>dk</a:t>
            </a:r>
            <a:r>
              <a:rPr lang="es-ES" sz="1800" dirty="0"/>
              <a:t>. </a:t>
            </a:r>
            <a:r>
              <a:rPr lang="es-ES" sz="1800" dirty="0" err="1"/>
              <a:t>Jn</a:t>
            </a:r>
            <a:r>
              <a:rPr lang="es-ES" sz="1800" dirty="0"/>
              <a:t>. (</a:t>
            </a:r>
            <a:r>
              <a:rPr lang="es-ES" sz="1800" dirty="0" err="1"/>
              <a:t>Unibertsitate</a:t>
            </a:r>
            <a:r>
              <a:rPr lang="es-ES" sz="1800" dirty="0"/>
              <a:t> </a:t>
            </a:r>
            <a:r>
              <a:rPr lang="es-ES" sz="1800" dirty="0" err="1"/>
              <a:t>Konplutentsea</a:t>
            </a:r>
            <a:r>
              <a:rPr lang="es-ES" sz="1800" dirty="0"/>
              <a:t>)</a:t>
            </a:r>
          </a:p>
          <a:p>
            <a:pPr>
              <a:lnSpc>
                <a:spcPct val="100000"/>
              </a:lnSpc>
            </a:pPr>
            <a:r>
              <a:rPr lang="es-ES" sz="2200" b="1" dirty="0"/>
              <a:t>Una heroína de mil facetas: la reina </a:t>
            </a:r>
            <a:r>
              <a:rPr lang="es-ES" sz="2200" b="1" dirty="0" err="1"/>
              <a:t>Semíramis</a:t>
            </a:r>
            <a:endParaRPr lang="es-ES" sz="2200" b="1" dirty="0"/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B050"/>
                </a:solidFill>
              </a:rPr>
              <a:t>2024ko </a:t>
            </a:r>
            <a:r>
              <a:rPr lang="es-ES" sz="1800" dirty="0" err="1">
                <a:solidFill>
                  <a:srgbClr val="00B050"/>
                </a:solidFill>
              </a:rPr>
              <a:t>azaroaren</a:t>
            </a:r>
            <a:r>
              <a:rPr lang="es-ES" sz="1800" dirty="0">
                <a:solidFill>
                  <a:srgbClr val="00B050"/>
                </a:solidFill>
              </a:rPr>
              <a:t> 6, </a:t>
            </a:r>
            <a:r>
              <a:rPr lang="es-ES" sz="1800" dirty="0" err="1">
                <a:solidFill>
                  <a:srgbClr val="00B050"/>
                </a:solidFill>
              </a:rPr>
              <a:t>asteazkena</a:t>
            </a:r>
            <a:r>
              <a:rPr lang="es-ES" sz="1800" dirty="0">
                <a:solidFill>
                  <a:srgbClr val="00B050"/>
                </a:solidFill>
              </a:rPr>
              <a:t>, 19:00</a:t>
            </a:r>
          </a:p>
          <a:p>
            <a:pPr>
              <a:lnSpc>
                <a:spcPct val="100000"/>
              </a:lnSpc>
            </a:pPr>
            <a:r>
              <a:rPr lang="es-ES" sz="1800" dirty="0"/>
              <a:t>Mª Carmen Encinas </a:t>
            </a:r>
            <a:r>
              <a:rPr lang="es-ES" sz="1800" dirty="0" err="1"/>
              <a:t>dk</a:t>
            </a:r>
            <a:r>
              <a:rPr lang="es-ES" sz="1800" dirty="0"/>
              <a:t>. and. (</a:t>
            </a:r>
            <a:r>
              <a:rPr lang="es-ES" sz="1800" dirty="0" err="1"/>
              <a:t>Euskal</a:t>
            </a:r>
            <a:r>
              <a:rPr lang="es-ES" sz="1800" dirty="0"/>
              <a:t> </a:t>
            </a:r>
            <a:r>
              <a:rPr lang="es-ES" sz="1800" dirty="0" err="1"/>
              <a:t>Herriko</a:t>
            </a:r>
            <a:r>
              <a:rPr lang="es-ES" sz="1800" dirty="0"/>
              <a:t> </a:t>
            </a:r>
            <a:r>
              <a:rPr lang="es-ES" sz="1800" dirty="0" err="1"/>
              <a:t>Unibertsitatea</a:t>
            </a:r>
            <a:r>
              <a:rPr lang="es-ES" sz="1800" dirty="0"/>
              <a:t>)</a:t>
            </a:r>
          </a:p>
          <a:p>
            <a:pPr>
              <a:lnSpc>
                <a:spcPct val="100000"/>
              </a:lnSpc>
            </a:pPr>
            <a:r>
              <a:rPr lang="es-ES" sz="2200" b="1" dirty="0" err="1"/>
              <a:t>Ayax</a:t>
            </a:r>
            <a:r>
              <a:rPr lang="es-ES" sz="2200" b="1" dirty="0"/>
              <a:t> o la derrota del músculo ante la razón</a:t>
            </a:r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r>
              <a:rPr lang="es-ES" sz="2100" dirty="0" err="1"/>
              <a:t>Hitzaldien</a:t>
            </a:r>
            <a:r>
              <a:rPr lang="es-ES" sz="2100" dirty="0"/>
              <a:t> </a:t>
            </a:r>
            <a:r>
              <a:rPr lang="es-ES" sz="2100" dirty="0" err="1"/>
              <a:t>grabazioa</a:t>
            </a:r>
            <a:r>
              <a:rPr lang="es-ES" sz="2100" dirty="0"/>
              <a:t> ICA/</a:t>
            </a:r>
            <a:r>
              <a:rPr lang="es-ES" sz="2100" dirty="0" err="1"/>
              <a:t>AZIren</a:t>
            </a:r>
            <a:r>
              <a:rPr lang="es-ES" sz="2100" dirty="0"/>
              <a:t> </a:t>
            </a:r>
            <a:r>
              <a:rPr lang="es-ES" sz="2100" dirty="0" err="1"/>
              <a:t>webgunean</a:t>
            </a:r>
            <a:r>
              <a:rPr lang="es-ES" sz="2100" dirty="0"/>
              <a:t> </a:t>
            </a:r>
            <a:r>
              <a:rPr lang="es-ES" sz="2100" dirty="0" err="1"/>
              <a:t>egongo</a:t>
            </a:r>
            <a:r>
              <a:rPr lang="es-ES" sz="2100" dirty="0"/>
              <a:t> da </a:t>
            </a:r>
            <a:r>
              <a:rPr lang="es-ES" sz="2100" dirty="0" err="1"/>
              <a:t>eskuragarri</a:t>
            </a:r>
            <a:r>
              <a:rPr lang="es-ES" sz="2100" dirty="0"/>
              <a:t> </a:t>
            </a:r>
            <a:r>
              <a:rPr lang="es-ES" sz="2100" dirty="0" err="1"/>
              <a:t>zikloa</a:t>
            </a:r>
            <a:r>
              <a:rPr lang="es-ES" sz="2100" dirty="0"/>
              <a:t> </a:t>
            </a:r>
            <a:r>
              <a:rPr lang="es-ES" sz="2100" dirty="0" err="1"/>
              <a:t>amaitu</a:t>
            </a:r>
            <a:r>
              <a:rPr lang="es-ES" sz="2100" dirty="0"/>
              <a:t> </a:t>
            </a:r>
            <a:r>
              <a:rPr lang="es-ES" sz="2100" dirty="0" err="1"/>
              <a:t>ondoren</a:t>
            </a:r>
            <a:endParaRPr lang="es-ES" sz="2100" dirty="0"/>
          </a:p>
          <a:p>
            <a:pPr>
              <a:lnSpc>
                <a:spcPct val="100000"/>
              </a:lnSpc>
            </a:pPr>
            <a:r>
              <a:rPr lang="es-ES" sz="2100" b="1" dirty="0"/>
              <a:t>(https://www.ehu.eus/es/web/ica-azi)</a:t>
            </a:r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  <a:p>
            <a:pPr>
              <a:lnSpc>
                <a:spcPct val="100000"/>
              </a:lnSpc>
            </a:pP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2849463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477</Words>
  <Application>Microsoft Office PowerPoint</Application>
  <PresentationFormat>Panorámica</PresentationFormat>
  <Paragraphs>58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HÉROES Y HEROÍNAS DESDE LA ANTIGÜEDAD HASTA NUESTROS DÍAS</vt:lpstr>
      <vt:lpstr>Presentación de PowerPoint</vt:lpstr>
      <vt:lpstr>HEROIAK  ANTZINAROTIK  GAUR  EGUNERA  ARTE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Mª GUADALUPE LOPETEGUI</dc:creator>
  <cp:lastModifiedBy>Luis Garikano</cp:lastModifiedBy>
  <cp:revision>29</cp:revision>
  <dcterms:created xsi:type="dcterms:W3CDTF">2024-09-06T14:21:26Z</dcterms:created>
  <dcterms:modified xsi:type="dcterms:W3CDTF">2024-09-20T13:28:02Z</dcterms:modified>
</cp:coreProperties>
</file>