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2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799252-34BB-1406-8668-A952C01A4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FFCBCF-1A78-973C-AE39-F84582E72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95E9A4-C956-0E65-ECC3-B699445B1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CE9BC8-0194-776C-74F8-D52489AD8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48F8FD-3186-E3FE-E8E5-10FB60FA8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2939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95CA47-0D33-D227-90ED-3FF8BF87C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D77E95-EF94-BBF7-8B45-DDC806F76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4DD2CB-D9BE-48CB-D31A-E539ECA8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015037-60CF-C44D-5216-279A66C42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5ECD4D-1819-BD6C-FE1B-6D089445A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417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D0BCF4-3F21-C1EF-8387-A98925F7B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44FC2C0-4300-D1A7-238D-102B0A197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FBA03A-EF12-B1FB-AFDD-B444EE4F1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DA5324-08F2-20B2-BA19-9EDEC039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2364A0F-AB43-DBD9-DFB1-8B5ABF6E5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861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0C92C7-9BCF-9261-9B42-B1C284EA3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5D14BA-0EA7-A75D-6582-703E060FF2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35EC773-9147-D0FE-CBA8-D395462CC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88F1D-97F6-AD3F-866C-476970382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5FC902-2148-AB8F-E7E8-588E1F156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B82EB37-0284-5668-9A24-EA6933C21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0457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12CEAA-B2A0-BAA5-A560-F8321AA35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7DB3E6-3E29-BCD8-B563-5C46905FE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267C77-737B-EDFA-6358-A9B74FBEB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0C6A60-E11F-2937-24E2-31CB1AF60F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9B7FD1-C836-8EA1-4884-E962E41AB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99E382-2718-658C-7F73-2FCD3CA73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1CC97C-0499-6038-EDC6-FE380C451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8BCA45A-FE06-27AC-11C4-55B779763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72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B3BCC6-60F7-A32E-E46E-CCDE3E1E3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E6DFCA6-94BF-966F-A8F4-EB4EBD604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FEB9E03-D1D9-D7A2-369B-CB5AA319B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F953ABC-863E-F33C-96FB-D7D94E67C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44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D3A28-438D-F2F8-F508-131FA186C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DDF2E82-CC30-B461-8B5D-E22E0C6E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3D2F11-9A2A-9C1B-404B-DF91B5B61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98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2AB082-A8EA-5FD8-5158-5BDA4DA6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2B8BAC-DB86-A112-10C5-45F088D70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D618C7-6E69-76DD-3005-1D7B02C4E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82C21A-2502-B156-9CE0-7F78D8D49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21A2D86-D9A4-FBD8-74CB-C176BF93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1847A43-75F5-8731-979C-6432F5B63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4100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674C78-1B3E-91D9-8278-538909290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E90C87E-7DEE-C7F4-5DE3-7F416A880D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58D6FA-D9CA-8231-AA67-4A17C06DE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4E5316-7C75-C245-0DBB-104C950B5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BEABF7-19FB-CB44-307A-569067965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11DB0-5990-43EF-4730-A5F8AA689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81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6DCA08-FD4A-4ACE-45CC-F89CC9282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47D807-47CF-137F-42C8-B31FBD33A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17A8EC-EE76-4FE6-C1AE-AEF16886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FC0647-41E8-C1EE-D9B7-1AA2C31E6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CEB9A4B-4AA8-E0CF-AE55-3C019256B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9744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E3A791-3A8B-749B-B0E9-4C1F8C32C8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C43696-4433-4158-61FC-F329F7599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491482-7904-009F-3FD9-7872E36C9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852414-A4D3-5D86-FC58-166432EE1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BA8D2B-49EA-9C04-5F4D-377A273C1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6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4CD4727-9DEA-42CA-90E6-4971A8C77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9FF5BA6-AD48-A955-811A-F8D737412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920E34-4FFF-B7B3-63B6-765DBB297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2D4F44-FEA4-4703-A80D-B695704D47DF}" type="datetimeFigureOut">
              <a:rPr lang="es-ES" smtClean="0"/>
              <a:t>05/09/2026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734C44F-1707-4ECB-121A-D8243C8E7E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E97678-EE60-B290-3E4D-4B1B8FD07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374B61-66D2-45D7-BE8C-95C2475857A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6055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2" name="Rectangle 211">
            <a:extLst>
              <a:ext uri="{FF2B5EF4-FFF2-40B4-BE49-F238E27FC236}">
                <a16:creationId xmlns:a16="http://schemas.microsoft.com/office/drawing/2014/main" id="{AFB5468C-305B-445A-A53B-93DB58336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3C6E2DE3-DB78-C9B6-BDFE-6A3E7F730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49" y="436360"/>
            <a:ext cx="3404369" cy="224463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b="1" dirty="0"/>
              <a:t>KLASSIKALIA 2026-1</a:t>
            </a:r>
            <a:br>
              <a:rPr lang="es-ES" sz="2800" b="1" dirty="0"/>
            </a:br>
            <a:r>
              <a:rPr lang="es-ES" sz="2800" dirty="0"/>
              <a:t>27/10/2026  -   15:00h</a:t>
            </a:r>
            <a:br>
              <a:rPr lang="es-ES" sz="2800" dirty="0"/>
            </a:br>
            <a:r>
              <a:rPr lang="es-ES" sz="2800" dirty="0" err="1"/>
              <a:t>Elurreta</a:t>
            </a:r>
            <a:r>
              <a:rPr lang="es-ES" sz="2800" dirty="0"/>
              <a:t> </a:t>
            </a:r>
            <a:r>
              <a:rPr lang="es-ES" sz="2800" dirty="0" err="1"/>
              <a:t>Gradu</a:t>
            </a:r>
            <a:r>
              <a:rPr lang="es-ES" sz="2800" dirty="0"/>
              <a:t> </a:t>
            </a:r>
            <a:r>
              <a:rPr lang="es-ES" sz="2800" dirty="0" err="1"/>
              <a:t>aretoa</a:t>
            </a:r>
            <a:r>
              <a:rPr lang="es-ES" sz="2800" dirty="0"/>
              <a:t>/</a:t>
            </a:r>
            <a:br>
              <a:rPr lang="es-ES" sz="2800" dirty="0"/>
            </a:br>
            <a:r>
              <a:rPr lang="es-ES" sz="2800" dirty="0"/>
              <a:t>Salón de Grados de</a:t>
            </a:r>
            <a:br>
              <a:rPr lang="es-ES" sz="2800" dirty="0"/>
            </a:br>
            <a:r>
              <a:rPr lang="es-ES" sz="2800" dirty="0"/>
              <a:t>Las Nieves</a:t>
            </a:r>
            <a:br>
              <a:rPr lang="es-ES" sz="2800" dirty="0"/>
            </a:br>
            <a:endParaRPr lang="es-ES" sz="2800" dirty="0"/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A2CDF4EC-7B47-436E-927B-575404258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52841"/>
            <a:ext cx="431749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EF273D9E-5BEA-459A-918F-AF5ACA258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20494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439A62C7-B9D0-A593-002B-397E04D6B2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2857" y="0"/>
            <a:ext cx="3980169" cy="6857995"/>
          </a:xfrm>
        </p:spPr>
        <p:txBody>
          <a:bodyPr anchor="ctr">
            <a:normAutofit fontScale="77500" lnSpcReduction="20000"/>
          </a:bodyPr>
          <a:lstStyle/>
          <a:p>
            <a:pPr marL="0" indent="0">
              <a:buNone/>
            </a:pPr>
            <a:endParaRPr lang="es-ES" sz="1600" dirty="0"/>
          </a:p>
          <a:p>
            <a:pPr marL="0" indent="0" algn="ctr">
              <a:buNone/>
            </a:pPr>
            <a:r>
              <a:rPr lang="es-ES" sz="3200" b="1" dirty="0">
                <a:solidFill>
                  <a:srgbClr val="00B050"/>
                </a:solidFill>
                <a:highlight>
                  <a:srgbClr val="FFFF00"/>
                </a:highlight>
              </a:rPr>
              <a:t>“LA LEY DE ZEUS Y</a:t>
            </a:r>
          </a:p>
          <a:p>
            <a:pPr marL="0" indent="0" algn="ctr">
              <a:buNone/>
            </a:pPr>
            <a:r>
              <a:rPr lang="es-ES" sz="3200" b="1" dirty="0">
                <a:solidFill>
                  <a:srgbClr val="00B050"/>
                </a:solidFill>
                <a:highlight>
                  <a:srgbClr val="FFFF00"/>
                </a:highlight>
              </a:rPr>
              <a:t>LA ODISEA DE C. NOLAN”</a:t>
            </a:r>
          </a:p>
          <a:p>
            <a:pPr marL="0" indent="0" algn="ctr">
              <a:buNone/>
            </a:pPr>
            <a:endParaRPr lang="es-ES" sz="3200" dirty="0"/>
          </a:p>
          <a:p>
            <a:pPr marL="0" indent="0" algn="ctr">
              <a:buNone/>
            </a:pPr>
            <a:r>
              <a:rPr lang="es-ES" sz="1900" b="1" dirty="0">
                <a:solidFill>
                  <a:srgbClr val="7030A0"/>
                </a:solidFill>
              </a:rPr>
              <a:t>Alba BOSCÀ CUQUERELLA</a:t>
            </a:r>
          </a:p>
          <a:p>
            <a:pPr marL="0" indent="0" algn="ctr">
              <a:buNone/>
            </a:pPr>
            <a:r>
              <a:rPr lang="es-ES" sz="1900" dirty="0">
                <a:solidFill>
                  <a:srgbClr val="7030A0"/>
                </a:solidFill>
              </a:rPr>
              <a:t>Universidad de Valladolid</a:t>
            </a:r>
          </a:p>
          <a:p>
            <a:pPr marL="0" indent="0" algn="ctr">
              <a:buNone/>
            </a:pPr>
            <a:r>
              <a:rPr lang="es-ES" sz="2600" i="1" dirty="0">
                <a:solidFill>
                  <a:srgbClr val="7030A0"/>
                </a:solidFill>
              </a:rPr>
              <a:t>“Hospitalidad y deber religioso y político (¿?) en el Ciclo Troyano: una lectura a través de las </a:t>
            </a:r>
            <a:r>
              <a:rPr lang="es-ES" sz="2600" i="1" dirty="0" err="1">
                <a:solidFill>
                  <a:srgbClr val="7030A0"/>
                </a:solidFill>
              </a:rPr>
              <a:t>gnomai</a:t>
            </a:r>
            <a:r>
              <a:rPr lang="es-ES" sz="2600" i="1" dirty="0">
                <a:solidFill>
                  <a:srgbClr val="7030A0"/>
                </a:solidFill>
              </a:rPr>
              <a:t>”</a:t>
            </a:r>
          </a:p>
          <a:p>
            <a:pPr marL="0" indent="0" algn="ctr">
              <a:buNone/>
            </a:pPr>
            <a:endParaRPr lang="es-ES" sz="1900" dirty="0"/>
          </a:p>
          <a:p>
            <a:pPr marL="0" indent="0" algn="ctr">
              <a:buNone/>
            </a:pPr>
            <a:r>
              <a:rPr lang="es-ES" sz="1900" b="1" dirty="0">
                <a:solidFill>
                  <a:srgbClr val="0070C0"/>
                </a:solidFill>
              </a:rPr>
              <a:t>Diego CHAPINAL-HERAS</a:t>
            </a:r>
          </a:p>
          <a:p>
            <a:pPr marL="0" indent="0" algn="ctr">
              <a:buNone/>
            </a:pPr>
            <a:r>
              <a:rPr lang="es-ES" sz="1900" dirty="0">
                <a:solidFill>
                  <a:srgbClr val="0070C0"/>
                </a:solidFill>
              </a:rPr>
              <a:t>UAM</a:t>
            </a:r>
          </a:p>
          <a:p>
            <a:pPr marL="0" indent="0" algn="ctr">
              <a:buNone/>
            </a:pPr>
            <a:r>
              <a:rPr lang="es-ES" sz="2600" i="1" dirty="0">
                <a:solidFill>
                  <a:srgbClr val="00B0F0"/>
                </a:solidFill>
              </a:rPr>
              <a:t>“Zeus Pelásgico, el santuario de </a:t>
            </a:r>
            <a:r>
              <a:rPr lang="es-ES" sz="2600" i="1" dirty="0" err="1">
                <a:solidFill>
                  <a:srgbClr val="00B0F0"/>
                </a:solidFill>
              </a:rPr>
              <a:t>Dodona</a:t>
            </a:r>
            <a:r>
              <a:rPr lang="es-ES" sz="2600" i="1" dirty="0">
                <a:solidFill>
                  <a:srgbClr val="00B0F0"/>
                </a:solidFill>
              </a:rPr>
              <a:t> y la hospitalidad. Cuando religión y política miran juntas hacia Troya</a:t>
            </a:r>
            <a:r>
              <a:rPr lang="es-ES" sz="2100" i="1" dirty="0">
                <a:solidFill>
                  <a:srgbClr val="00B0F0"/>
                </a:solidFill>
              </a:rPr>
              <a:t>”</a:t>
            </a:r>
            <a:endParaRPr lang="es-ES" sz="2100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endParaRPr lang="es-ES" sz="1600" dirty="0"/>
          </a:p>
          <a:p>
            <a:pPr marL="0" indent="0" algn="ctr">
              <a:buNone/>
            </a:pPr>
            <a:endParaRPr lang="es-ES" sz="1600" dirty="0"/>
          </a:p>
          <a:p>
            <a:pPr marL="0" indent="0" algn="ctr">
              <a:buNone/>
            </a:pPr>
            <a:r>
              <a:rPr lang="es-ES" sz="1700" b="1" dirty="0" err="1"/>
              <a:t>Ikerketa</a:t>
            </a:r>
            <a:r>
              <a:rPr lang="es-ES" sz="1700" b="1" dirty="0"/>
              <a:t> </a:t>
            </a:r>
            <a:r>
              <a:rPr lang="es-ES" sz="1700" b="1" dirty="0" err="1"/>
              <a:t>taldea</a:t>
            </a:r>
            <a:r>
              <a:rPr lang="es-ES" sz="1700" b="1" dirty="0"/>
              <a:t> - Grupo de investigación IT 1833-26 TURMA. </a:t>
            </a:r>
            <a:r>
              <a:rPr lang="es-ES" sz="1700" i="1" dirty="0"/>
              <a:t>Relaciones de poder y categorías socioeconómicas en el mundo antiguo</a:t>
            </a:r>
            <a:endParaRPr lang="es-ES" sz="1700" b="1" i="1" dirty="0"/>
          </a:p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s-ES" altLang="es-ES" sz="1600" b="1" dirty="0"/>
              <a:t>Ikasketa Klasikoak </a:t>
            </a:r>
            <a:r>
              <a:rPr lang="es-ES" altLang="es-ES" sz="1600" b="1"/>
              <a:t>Saila – </a:t>
            </a:r>
          </a:p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es-ES" altLang="es-ES" sz="1600" b="1"/>
              <a:t>Departamento </a:t>
            </a:r>
            <a:r>
              <a:rPr lang="es-ES" altLang="es-ES" sz="1600" b="1" dirty="0"/>
              <a:t>de Estudios </a:t>
            </a:r>
            <a:r>
              <a:rPr lang="es-ES" altLang="es-ES" sz="1600" b="1" dirty="0" err="1"/>
              <a:t>Clásicos</a:t>
            </a:r>
            <a:r>
              <a:rPr lang="es-ES" altLang="es-ES" sz="1600" b="1" dirty="0"/>
              <a:t> </a:t>
            </a:r>
          </a:p>
          <a:p>
            <a:pPr marL="0" indent="0">
              <a:buNone/>
            </a:pPr>
            <a:endParaRPr lang="es-ES" sz="160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1F2B84E-98A6-4478-3CF6-BF949FEE7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3" r="39319"/>
          <a:stretch>
            <a:fillRect/>
          </a:stretch>
        </p:blipFill>
        <p:spPr>
          <a:xfrm>
            <a:off x="8807838" y="-6"/>
            <a:ext cx="3384162" cy="6858002"/>
          </a:xfrm>
          <a:prstGeom prst="rect">
            <a:avLst/>
          </a:prstGeom>
        </p:spPr>
      </p:pic>
      <p:sp>
        <p:nvSpPr>
          <p:cNvPr id="218" name="Rectangle 217">
            <a:extLst>
              <a:ext uri="{FF2B5EF4-FFF2-40B4-BE49-F238E27FC236}">
                <a16:creationId xmlns:a16="http://schemas.microsoft.com/office/drawing/2014/main" id="{5DFA5EF5-56B1-49EE-B0BB-69B6399FAD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53053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5D8F4F9-EA0E-8226-68EA-9D78BD6DB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9" y="3570849"/>
            <a:ext cx="3057211" cy="292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310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112</Words>
  <Application>Microsoft Office PowerPoint</Application>
  <PresentationFormat>Panorámica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de Office</vt:lpstr>
      <vt:lpstr>KLASSIKALIA 2026-1 27/10/2026  -   15:00h Elurreta Gradu aretoa/ Salón de Grados de Las Nieves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Elena Torregarai</dc:creator>
  <cp:lastModifiedBy>ELENA TORREGARAY PAGOLA</cp:lastModifiedBy>
  <cp:revision>19</cp:revision>
  <dcterms:created xsi:type="dcterms:W3CDTF">2024-12-08T00:11:39Z</dcterms:created>
  <dcterms:modified xsi:type="dcterms:W3CDTF">2026-09-05T07:50:14Z</dcterms:modified>
</cp:coreProperties>
</file>