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BEE5"/>
    <a:srgbClr val="F7ABBB"/>
    <a:srgbClr val="FFFF9F"/>
    <a:srgbClr val="B21244"/>
    <a:srgbClr val="D41651"/>
    <a:srgbClr val="A0F6B4"/>
    <a:srgbClr val="FCB46C"/>
    <a:srgbClr val="8AD2F2"/>
    <a:srgbClr val="0F87F5"/>
    <a:srgbClr val="EC46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04D6BC-7116-430E-A2D9-AAEAF69C7383}" type="datetimeFigureOut">
              <a:rPr lang="es-ES" smtClean="0"/>
              <a:pPr/>
              <a:t>23/01/2024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B3397-8D43-4EE0-BE8E-CEF37366A7E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2 Marcador de notas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" smtClean="0">
              <a:latin typeface="Arial" pitchFamily="34" charset="0"/>
            </a:endParaRPr>
          </a:p>
        </p:txBody>
      </p:sp>
      <p:sp>
        <p:nvSpPr>
          <p:cNvPr id="36868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E54AEB-43A4-4DBF-B58C-BF1EB857A35F}" type="slidenum">
              <a:rPr lang="es-ES" smtClean="0">
                <a:latin typeface="Arial" pitchFamily="34" charset="0"/>
              </a:rPr>
              <a:pPr>
                <a:defRPr/>
              </a:pPr>
              <a:t>1</a:t>
            </a:fld>
            <a:endParaRPr lang="es-E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9DD5-0721-485F-AAFE-8ECBC6404B2D}" type="datetimeFigureOut">
              <a:rPr lang="es-ES" smtClean="0"/>
              <a:pPr/>
              <a:t>23/01/2024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79A5C-543E-42C9-86F5-243830AADFB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9DD5-0721-485F-AAFE-8ECBC6404B2D}" type="datetimeFigureOut">
              <a:rPr lang="es-ES" smtClean="0"/>
              <a:pPr/>
              <a:t>23/01/2024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79A5C-543E-42C9-86F5-243830AADFB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9DD5-0721-485F-AAFE-8ECBC6404B2D}" type="datetimeFigureOut">
              <a:rPr lang="es-ES" smtClean="0"/>
              <a:pPr/>
              <a:t>23/01/2024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79A5C-543E-42C9-86F5-243830AADFB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9DD5-0721-485F-AAFE-8ECBC6404B2D}" type="datetimeFigureOut">
              <a:rPr lang="es-ES" smtClean="0"/>
              <a:pPr/>
              <a:t>23/01/2024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79A5C-543E-42C9-86F5-243830AADFB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9DD5-0721-485F-AAFE-8ECBC6404B2D}" type="datetimeFigureOut">
              <a:rPr lang="es-ES" smtClean="0"/>
              <a:pPr/>
              <a:t>23/01/2024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79A5C-543E-42C9-86F5-243830AADFB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9DD5-0721-485F-AAFE-8ECBC6404B2D}" type="datetimeFigureOut">
              <a:rPr lang="es-ES" smtClean="0"/>
              <a:pPr/>
              <a:t>23/01/2024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79A5C-543E-42C9-86F5-243830AADFB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9DD5-0721-485F-AAFE-8ECBC6404B2D}" type="datetimeFigureOut">
              <a:rPr lang="es-ES" smtClean="0"/>
              <a:pPr/>
              <a:t>23/01/2024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79A5C-543E-42C9-86F5-243830AADFB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9DD5-0721-485F-AAFE-8ECBC6404B2D}" type="datetimeFigureOut">
              <a:rPr lang="es-ES" smtClean="0"/>
              <a:pPr/>
              <a:t>23/01/2024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79A5C-543E-42C9-86F5-243830AADFB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9DD5-0721-485F-AAFE-8ECBC6404B2D}" type="datetimeFigureOut">
              <a:rPr lang="es-ES" smtClean="0"/>
              <a:pPr/>
              <a:t>23/01/2024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79A5C-543E-42C9-86F5-243830AADFB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9DD5-0721-485F-AAFE-8ECBC6404B2D}" type="datetimeFigureOut">
              <a:rPr lang="es-ES" smtClean="0"/>
              <a:pPr/>
              <a:t>23/01/2024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79A5C-543E-42C9-86F5-243830AADFB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59DD5-0721-485F-AAFE-8ECBC6404B2D}" type="datetimeFigureOut">
              <a:rPr lang="es-ES" smtClean="0"/>
              <a:pPr/>
              <a:t>23/01/2024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79A5C-543E-42C9-86F5-243830AADFB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59DD5-0721-485F-AAFE-8ECBC6404B2D}" type="datetimeFigureOut">
              <a:rPr lang="es-ES" smtClean="0"/>
              <a:pPr/>
              <a:t>23/01/2024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79A5C-543E-42C9-86F5-243830AADFB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129 Rectángulo redondeado"/>
          <p:cNvSpPr>
            <a:spLocks noChangeArrowheads="1"/>
          </p:cNvSpPr>
          <p:nvPr/>
        </p:nvSpPr>
        <p:spPr bwMode="auto">
          <a:xfrm>
            <a:off x="7655668" y="620688"/>
            <a:ext cx="1488332" cy="273630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Calibri" pitchFamily="34" charset="0"/>
              <a:cs typeface="+mn-cs"/>
            </a:endParaRPr>
          </a:p>
        </p:txBody>
      </p:sp>
      <p:sp>
        <p:nvSpPr>
          <p:cNvPr id="120" name="119 Rectángulo redondeado"/>
          <p:cNvSpPr/>
          <p:nvPr/>
        </p:nvSpPr>
        <p:spPr>
          <a:xfrm>
            <a:off x="2706062" y="2780928"/>
            <a:ext cx="1001842" cy="792088"/>
          </a:xfrm>
          <a:prstGeom prst="roundRect">
            <a:avLst/>
          </a:prstGeom>
          <a:solidFill>
            <a:srgbClr val="A0F6B4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Proyecto investigación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8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21" name="120 Rectángulo redondeado"/>
          <p:cNvSpPr>
            <a:spLocks noChangeArrowheads="1"/>
          </p:cNvSpPr>
          <p:nvPr/>
        </p:nvSpPr>
        <p:spPr bwMode="auto">
          <a:xfrm>
            <a:off x="166836" y="1700808"/>
            <a:ext cx="7357492" cy="93610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4A7EBB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Calibri" pitchFamily="34" charset="0"/>
              <a:cs typeface="+mn-cs"/>
            </a:endParaRPr>
          </a:p>
        </p:txBody>
      </p:sp>
      <p:sp>
        <p:nvSpPr>
          <p:cNvPr id="129" name="128 Rectángulo redondeado"/>
          <p:cNvSpPr>
            <a:spLocks noChangeArrowheads="1"/>
          </p:cNvSpPr>
          <p:nvPr/>
        </p:nvSpPr>
        <p:spPr bwMode="auto">
          <a:xfrm>
            <a:off x="179512" y="5733256"/>
            <a:ext cx="7429500" cy="92811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4A7EBB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Calibri" pitchFamily="34" charset="0"/>
              <a:cs typeface="+mn-cs"/>
            </a:endParaRPr>
          </a:p>
        </p:txBody>
      </p:sp>
      <p:sp>
        <p:nvSpPr>
          <p:cNvPr id="128" name="127 Rectángulo redondeado"/>
          <p:cNvSpPr>
            <a:spLocks noChangeArrowheads="1"/>
          </p:cNvSpPr>
          <p:nvPr/>
        </p:nvSpPr>
        <p:spPr bwMode="auto">
          <a:xfrm>
            <a:off x="179512" y="4725145"/>
            <a:ext cx="7344816" cy="93610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4A7EBB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Calibri" pitchFamily="34" charset="0"/>
              <a:cs typeface="+mn-cs"/>
            </a:endParaRPr>
          </a:p>
        </p:txBody>
      </p:sp>
      <p:sp>
        <p:nvSpPr>
          <p:cNvPr id="126" name="125 Rectángulo redondeado"/>
          <p:cNvSpPr>
            <a:spLocks noChangeArrowheads="1"/>
          </p:cNvSpPr>
          <p:nvPr/>
        </p:nvSpPr>
        <p:spPr bwMode="auto">
          <a:xfrm>
            <a:off x="179512" y="3717033"/>
            <a:ext cx="7344816" cy="936104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4A7EBB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Calibri" pitchFamily="34" charset="0"/>
              <a:cs typeface="+mn-cs"/>
            </a:endParaRPr>
          </a:p>
        </p:txBody>
      </p:sp>
      <p:sp>
        <p:nvSpPr>
          <p:cNvPr id="125" name="124 Rectángulo redondeado"/>
          <p:cNvSpPr>
            <a:spLocks noChangeArrowheads="1"/>
          </p:cNvSpPr>
          <p:nvPr/>
        </p:nvSpPr>
        <p:spPr bwMode="auto">
          <a:xfrm>
            <a:off x="179512" y="2708920"/>
            <a:ext cx="7344816" cy="928117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4A7EBB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Calibri" pitchFamily="34" charset="0"/>
              <a:cs typeface="+mn-cs"/>
            </a:endParaRPr>
          </a:p>
        </p:txBody>
      </p:sp>
      <p:sp>
        <p:nvSpPr>
          <p:cNvPr id="118" name="117 Rectángulo redondeado"/>
          <p:cNvSpPr>
            <a:spLocks noChangeArrowheads="1"/>
          </p:cNvSpPr>
          <p:nvPr/>
        </p:nvSpPr>
        <p:spPr bwMode="auto">
          <a:xfrm>
            <a:off x="179512" y="619964"/>
            <a:ext cx="7344816" cy="1000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4A7EBB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Calibri" pitchFamily="34" charset="0"/>
              <a:cs typeface="+mn-cs"/>
            </a:endParaRPr>
          </a:p>
        </p:txBody>
      </p:sp>
      <p:sp>
        <p:nvSpPr>
          <p:cNvPr id="3" name="2 Rectángulo redondeado"/>
          <p:cNvSpPr/>
          <p:nvPr/>
        </p:nvSpPr>
        <p:spPr>
          <a:xfrm>
            <a:off x="899592" y="777942"/>
            <a:ext cx="1152128" cy="346078"/>
          </a:xfrm>
          <a:prstGeom prst="roundRect">
            <a:avLst/>
          </a:prstGeom>
          <a:solidFill>
            <a:srgbClr val="F7ABB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Anatomía </a:t>
            </a:r>
            <a:r>
              <a:rPr lang="es-ES_tradnl" sz="800" b="1" dirty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I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3635896" y="766830"/>
            <a:ext cx="1224136" cy="357190"/>
          </a:xfrm>
          <a:prstGeom prst="roundRect">
            <a:avLst/>
          </a:prstGeom>
          <a:solidFill>
            <a:srgbClr val="F7ABB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Biología celular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2123728" y="763980"/>
            <a:ext cx="1440160" cy="360040"/>
          </a:xfrm>
          <a:prstGeom prst="roundRect">
            <a:avLst/>
          </a:prstGeom>
          <a:solidFill>
            <a:srgbClr val="F7ABB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Bioquímica básica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 </a:t>
            </a: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2123728" y="2204864"/>
            <a:ext cx="1368152" cy="369181"/>
          </a:xfrm>
          <a:prstGeom prst="roundRect">
            <a:avLst/>
          </a:prstGeom>
          <a:solidFill>
            <a:srgbClr val="F7ABB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Fisiología II</a:t>
            </a:r>
            <a:endParaRPr lang="es-ES_tradnl" sz="8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3563888" y="1772816"/>
            <a:ext cx="1369863" cy="360040"/>
          </a:xfrm>
          <a:prstGeom prst="roundRect">
            <a:avLst/>
          </a:prstGeom>
          <a:solidFill>
            <a:srgbClr val="F7ABB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Histología básica</a:t>
            </a:r>
            <a:b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4932040" y="1196752"/>
            <a:ext cx="1071001" cy="357190"/>
          </a:xfrm>
          <a:prstGeom prst="roundRect">
            <a:avLst/>
          </a:prstGeom>
          <a:solidFill>
            <a:srgbClr val="F7ABB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Fisiología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6084168" y="1198878"/>
            <a:ext cx="1296144" cy="357190"/>
          </a:xfrm>
          <a:prstGeom prst="roundRect">
            <a:avLst/>
          </a:prstGeom>
          <a:solidFill>
            <a:srgbClr val="A0F6B4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Bioestadística</a:t>
            </a:r>
            <a:endParaRPr lang="es-ES_tradnl" sz="900" dirty="0" smtClean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4493722" y="4797152"/>
            <a:ext cx="1214446" cy="357190"/>
          </a:xfrm>
          <a:prstGeom prst="roundRect">
            <a:avLst/>
          </a:prstGeom>
          <a:solidFill>
            <a:srgbClr val="A0F6B4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Medicina legal</a:t>
            </a:r>
            <a:r>
              <a:rPr lang="es-ES_tradnl" sz="9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5796136" y="5229200"/>
            <a:ext cx="1584176" cy="360039"/>
          </a:xfrm>
          <a:prstGeom prst="roundRect">
            <a:avLst/>
          </a:prstGeom>
          <a:solidFill>
            <a:srgbClr val="A0F6B4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Medicina Preventiva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8" name="17 Rectángulo redondeado"/>
          <p:cNvSpPr/>
          <p:nvPr/>
        </p:nvSpPr>
        <p:spPr>
          <a:xfrm>
            <a:off x="4281118" y="3789040"/>
            <a:ext cx="1143008" cy="357211"/>
          </a:xfrm>
          <a:prstGeom prst="roundRect">
            <a:avLst/>
          </a:prstGeom>
          <a:solidFill>
            <a:srgbClr val="8AD2F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Dermatología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20" name="19 Rectángulo redondeado"/>
          <p:cNvSpPr/>
          <p:nvPr/>
        </p:nvSpPr>
        <p:spPr>
          <a:xfrm>
            <a:off x="4932040" y="766830"/>
            <a:ext cx="1080120" cy="357190"/>
          </a:xfrm>
          <a:prstGeom prst="roundRect">
            <a:avLst/>
          </a:prstGeom>
          <a:solidFill>
            <a:srgbClr val="8AD2F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Psicología</a:t>
            </a:r>
            <a:endParaRPr lang="es-ES_tradnl" sz="900" b="1" dirty="0" smtClean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21" name="20 Rectángulo redondeado"/>
          <p:cNvSpPr/>
          <p:nvPr/>
        </p:nvSpPr>
        <p:spPr>
          <a:xfrm>
            <a:off x="2693522" y="4797152"/>
            <a:ext cx="1728192" cy="357190"/>
          </a:xfrm>
          <a:prstGeom prst="roundRect">
            <a:avLst/>
          </a:prstGeom>
          <a:solidFill>
            <a:srgbClr val="8AD2F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Ginecología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9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24" name="23 Rectángulo redondeado"/>
          <p:cNvSpPr/>
          <p:nvPr/>
        </p:nvSpPr>
        <p:spPr>
          <a:xfrm>
            <a:off x="3200998" y="3789040"/>
            <a:ext cx="1000132" cy="357190"/>
          </a:xfrm>
          <a:prstGeom prst="roundRect">
            <a:avLst/>
          </a:prstGeom>
          <a:solidFill>
            <a:srgbClr val="8AD2F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Otorrino.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27" name="26 Rectángulo redondeado"/>
          <p:cNvSpPr/>
          <p:nvPr/>
        </p:nvSpPr>
        <p:spPr>
          <a:xfrm>
            <a:off x="893322" y="4797152"/>
            <a:ext cx="1728192" cy="357190"/>
          </a:xfrm>
          <a:prstGeom prst="roundRect">
            <a:avLst/>
          </a:prstGeom>
          <a:solidFill>
            <a:srgbClr val="8AD2F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Pediatría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9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34" name="33 Rectángulo redondeado"/>
          <p:cNvSpPr/>
          <p:nvPr/>
        </p:nvSpPr>
        <p:spPr>
          <a:xfrm>
            <a:off x="5004048" y="2204864"/>
            <a:ext cx="1143008" cy="357190"/>
          </a:xfrm>
          <a:prstGeom prst="roundRect">
            <a:avLst/>
          </a:prstGeom>
          <a:solidFill>
            <a:srgbClr val="FFFF9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Microbiología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8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35" name="34 Rectángulo redondeado"/>
          <p:cNvSpPr/>
          <p:nvPr/>
        </p:nvSpPr>
        <p:spPr>
          <a:xfrm>
            <a:off x="899592" y="2780928"/>
            <a:ext cx="798358" cy="792088"/>
          </a:xfrm>
          <a:prstGeom prst="roundRect">
            <a:avLst/>
          </a:prstGeom>
          <a:solidFill>
            <a:srgbClr val="FFFF9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err="1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Fundam</a:t>
            </a: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. Cirugía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 </a:t>
            </a:r>
            <a:endParaRPr lang="es-ES_tradnl" sz="900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9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36" name="35 Rectángulo redondeado"/>
          <p:cNvSpPr/>
          <p:nvPr/>
        </p:nvSpPr>
        <p:spPr>
          <a:xfrm>
            <a:off x="5505254" y="3789040"/>
            <a:ext cx="1587026" cy="360040"/>
          </a:xfrm>
          <a:prstGeom prst="roundRect">
            <a:avLst/>
          </a:prstGeom>
          <a:solidFill>
            <a:srgbClr val="FFFF9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err="1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Anat</a:t>
            </a: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. patológica especial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38" name="37 Rectángulo redondeado"/>
          <p:cNvSpPr/>
          <p:nvPr/>
        </p:nvSpPr>
        <p:spPr>
          <a:xfrm>
            <a:off x="3788462" y="2783778"/>
            <a:ext cx="1143578" cy="357190"/>
          </a:xfrm>
          <a:prstGeom prst="roundRect">
            <a:avLst/>
          </a:prstGeom>
          <a:solidFill>
            <a:srgbClr val="FFFF9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Farmacología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39" name="38 Rectángulo redondeado"/>
          <p:cNvSpPr/>
          <p:nvPr/>
        </p:nvSpPr>
        <p:spPr>
          <a:xfrm>
            <a:off x="4499992" y="5229200"/>
            <a:ext cx="1214445" cy="342983"/>
          </a:xfrm>
          <a:prstGeom prst="roundRect">
            <a:avLst/>
          </a:prstGeom>
          <a:solidFill>
            <a:srgbClr val="FFFF9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err="1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Farmac</a:t>
            </a: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. aplicada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63" name="62 Rectángulo redondeado"/>
          <p:cNvSpPr/>
          <p:nvPr/>
        </p:nvSpPr>
        <p:spPr>
          <a:xfrm>
            <a:off x="6012160" y="2780928"/>
            <a:ext cx="1440160" cy="360040"/>
          </a:xfrm>
          <a:prstGeom prst="roundRect">
            <a:avLst/>
          </a:prstGeom>
          <a:solidFill>
            <a:srgbClr val="8AD2F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Microbiología Clínica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64" name="63 Rectángulo redondeado"/>
          <p:cNvSpPr/>
          <p:nvPr/>
        </p:nvSpPr>
        <p:spPr>
          <a:xfrm>
            <a:off x="4353126" y="4221088"/>
            <a:ext cx="1077271" cy="357190"/>
          </a:xfrm>
          <a:prstGeom prst="roundRect">
            <a:avLst/>
          </a:prstGeom>
          <a:solidFill>
            <a:srgbClr val="8AD2F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Psiquiatría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66" name="65 Rectángulo redondeado"/>
          <p:cNvSpPr/>
          <p:nvPr/>
        </p:nvSpPr>
        <p:spPr>
          <a:xfrm>
            <a:off x="895416" y="3789040"/>
            <a:ext cx="937430" cy="792088"/>
          </a:xfrm>
          <a:prstGeom prst="roundRect">
            <a:avLst/>
          </a:prstGeom>
          <a:solidFill>
            <a:srgbClr val="8AD2F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Cirugía 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8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900" dirty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 </a:t>
            </a: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12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67" name="66 Rectángulo redondeado"/>
          <p:cNvSpPr/>
          <p:nvPr/>
        </p:nvSpPr>
        <p:spPr>
          <a:xfrm>
            <a:off x="899592" y="5229200"/>
            <a:ext cx="1728192" cy="357190"/>
          </a:xfrm>
          <a:prstGeom prst="roundRect">
            <a:avLst/>
          </a:prstGeom>
          <a:solidFill>
            <a:srgbClr val="8AD2F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Cirugía II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9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68" name="67 Rectángulo redondeado"/>
          <p:cNvSpPr/>
          <p:nvPr/>
        </p:nvSpPr>
        <p:spPr>
          <a:xfrm>
            <a:off x="1763688" y="2780928"/>
            <a:ext cx="856686" cy="785818"/>
          </a:xfrm>
          <a:prstGeom prst="roundRect">
            <a:avLst/>
          </a:prstGeom>
          <a:solidFill>
            <a:srgbClr val="8AD2F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err="1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Patologia</a:t>
            </a: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 General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8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9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69" name="68 Rectángulo redondeado"/>
          <p:cNvSpPr/>
          <p:nvPr/>
        </p:nvSpPr>
        <p:spPr>
          <a:xfrm>
            <a:off x="1904854" y="3789040"/>
            <a:ext cx="1234582" cy="792088"/>
          </a:xfrm>
          <a:prstGeom prst="roundRect">
            <a:avLst/>
          </a:prstGeom>
          <a:solidFill>
            <a:srgbClr val="8AD2F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800" b="1" dirty="0" smtClean="0">
                <a:solidFill>
                  <a:schemeClr val="tx1"/>
                </a:solidFill>
                <a:latin typeface="EHUSerif" pitchFamily="50"/>
              </a:rPr>
              <a:t>Patología y clínica médica I 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900" dirty="0" smtClean="0">
                <a:solidFill>
                  <a:schemeClr val="tx1"/>
                </a:solidFill>
                <a:latin typeface="EHUSerif" pitchFamily="50"/>
              </a:rPr>
              <a:t/>
            </a:r>
            <a:br>
              <a:rPr lang="sv-SE" sz="900" dirty="0" smtClean="0">
                <a:solidFill>
                  <a:schemeClr val="tx1"/>
                </a:solidFill>
                <a:latin typeface="EHUSerif" pitchFamily="50"/>
              </a:rPr>
            </a:br>
            <a:r>
              <a:rPr lang="sv-SE" sz="900" dirty="0" smtClean="0">
                <a:latin typeface="EHUSerif" pitchFamily="50"/>
              </a:rPr>
              <a:t>*</a:t>
            </a: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12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70" name="69 Rectángulo redondeado"/>
          <p:cNvSpPr/>
          <p:nvPr/>
        </p:nvSpPr>
        <p:spPr>
          <a:xfrm>
            <a:off x="2699792" y="5229200"/>
            <a:ext cx="1728192" cy="357233"/>
          </a:xfrm>
          <a:prstGeom prst="roundRect">
            <a:avLst/>
          </a:prstGeom>
          <a:solidFill>
            <a:srgbClr val="8AD2F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800" b="1" dirty="0" smtClean="0">
                <a:solidFill>
                  <a:schemeClr val="tx1"/>
                </a:solidFill>
                <a:latin typeface="EHUSerif" pitchFamily="50"/>
              </a:rPr>
              <a:t>Patología y clínica médica II </a:t>
            </a:r>
            <a:r>
              <a:rPr lang="sv-SE" sz="900" dirty="0" smtClean="0">
                <a:solidFill>
                  <a:schemeClr val="tx1"/>
                </a:solidFill>
                <a:latin typeface="EHUSerif" pitchFamily="50"/>
              </a:rPr>
              <a:t/>
            </a:r>
            <a:br>
              <a:rPr lang="sv-SE" sz="900" dirty="0" smtClean="0">
                <a:solidFill>
                  <a:schemeClr val="tx1"/>
                </a:solidFill>
                <a:latin typeface="EHUSerif" pitchFamily="50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9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71" name="70 Rectángulo redondeado"/>
          <p:cNvSpPr/>
          <p:nvPr/>
        </p:nvSpPr>
        <p:spPr>
          <a:xfrm>
            <a:off x="5789866" y="4797152"/>
            <a:ext cx="1590446" cy="346360"/>
          </a:xfrm>
          <a:prstGeom prst="roundRect">
            <a:avLst/>
          </a:prstGeom>
          <a:solidFill>
            <a:srgbClr val="FFFF9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Rad. y medicina física  II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73" name="72 Rectángulo redondeado"/>
          <p:cNvSpPr/>
          <p:nvPr/>
        </p:nvSpPr>
        <p:spPr>
          <a:xfrm>
            <a:off x="944300" y="5797277"/>
            <a:ext cx="5355892" cy="79208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46800" tIns="36000" rIns="46800" bIns="36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900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76" name="75 Rectángulo redondeado"/>
          <p:cNvSpPr/>
          <p:nvPr/>
        </p:nvSpPr>
        <p:spPr>
          <a:xfrm>
            <a:off x="3491880" y="1198878"/>
            <a:ext cx="1368151" cy="357190"/>
          </a:xfrm>
          <a:prstGeom prst="roundRect">
            <a:avLst/>
          </a:prstGeom>
          <a:solidFill>
            <a:srgbClr val="F7ABB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Genética y Biología D.</a:t>
            </a:r>
            <a:endParaRPr lang="es-ES_tradnl" sz="1200" dirty="0" smtClean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88" name="87 Rectángulo redondeado"/>
          <p:cNvSpPr/>
          <p:nvPr/>
        </p:nvSpPr>
        <p:spPr>
          <a:xfrm>
            <a:off x="6372200" y="1772816"/>
            <a:ext cx="1008112" cy="35719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alpha val="52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Optativa </a:t>
            </a:r>
            <a:r>
              <a:rPr lang="es-ES_tradnl" sz="800" b="1" dirty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1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1365" name="104 Rectángulo"/>
          <p:cNvSpPr>
            <a:spLocks noChangeArrowheads="1"/>
          </p:cNvSpPr>
          <p:nvPr/>
        </p:nvSpPr>
        <p:spPr bwMode="auto">
          <a:xfrm>
            <a:off x="35496" y="615177"/>
            <a:ext cx="73985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_tradnl" b="1" dirty="0" smtClean="0">
                <a:latin typeface="EHUSerif" pitchFamily="50"/>
              </a:rPr>
              <a:t>1º </a:t>
            </a:r>
          </a:p>
          <a:p>
            <a:pPr algn="ctr"/>
            <a:r>
              <a:rPr lang="es-ES_tradnl" sz="1100" b="1" dirty="0" smtClean="0">
                <a:latin typeface="EHUSerif" pitchFamily="50"/>
              </a:rPr>
              <a:t>curso</a:t>
            </a:r>
            <a:endParaRPr lang="es-ES_tradnl" sz="1100" b="1" dirty="0">
              <a:latin typeface="EHUSerif" pitchFamily="50"/>
            </a:endParaRPr>
          </a:p>
          <a:p>
            <a:pPr algn="ctr"/>
            <a:r>
              <a:rPr lang="es-ES_tradnl" sz="1400" dirty="0" smtClean="0">
                <a:latin typeface="EHUSerif" pitchFamily="50"/>
              </a:rPr>
              <a:t>60</a:t>
            </a:r>
          </a:p>
          <a:p>
            <a:pPr algn="ctr"/>
            <a:r>
              <a:rPr lang="es-ES_tradnl" sz="1100" dirty="0" smtClean="0">
                <a:latin typeface="EHUSerif" pitchFamily="50"/>
              </a:rPr>
              <a:t>ECTS</a:t>
            </a:r>
            <a:endParaRPr lang="es-ES_tradnl" sz="1100" dirty="0">
              <a:latin typeface="EHUSerif" pitchFamily="50"/>
            </a:endParaRPr>
          </a:p>
        </p:txBody>
      </p:sp>
      <p:sp>
        <p:nvSpPr>
          <p:cNvPr id="82" name="81 Rectángulo redondeado"/>
          <p:cNvSpPr/>
          <p:nvPr/>
        </p:nvSpPr>
        <p:spPr>
          <a:xfrm>
            <a:off x="3773642" y="3212976"/>
            <a:ext cx="1302414" cy="360040"/>
          </a:xfrm>
          <a:prstGeom prst="roundRect">
            <a:avLst/>
          </a:prstGeom>
          <a:solidFill>
            <a:srgbClr val="A0F6B4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Ética, comunicación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84" name="83 Rectángulo redondeado"/>
          <p:cNvSpPr/>
          <p:nvPr/>
        </p:nvSpPr>
        <p:spPr>
          <a:xfrm>
            <a:off x="2123728" y="1198878"/>
            <a:ext cx="1296144" cy="357190"/>
          </a:xfrm>
          <a:prstGeom prst="roundRect">
            <a:avLst/>
          </a:prstGeom>
          <a:solidFill>
            <a:srgbClr val="F7ABB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Bioquímica médica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900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86" name="85 Rectángulo redondeado"/>
          <p:cNvSpPr/>
          <p:nvPr/>
        </p:nvSpPr>
        <p:spPr>
          <a:xfrm>
            <a:off x="3563888" y="2204864"/>
            <a:ext cx="1368152" cy="357190"/>
          </a:xfrm>
          <a:prstGeom prst="roundRect">
            <a:avLst/>
          </a:prstGeom>
          <a:solidFill>
            <a:srgbClr val="F7ABB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Histología Especial</a:t>
            </a:r>
            <a:endParaRPr lang="es-ES_tradnl" sz="8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05" name="104 Estrella de 5 puntas"/>
          <p:cNvSpPr/>
          <p:nvPr/>
        </p:nvSpPr>
        <p:spPr>
          <a:xfrm>
            <a:off x="2123728" y="774644"/>
            <a:ext cx="133352" cy="133352"/>
          </a:xfrm>
          <a:prstGeom prst="star5">
            <a:avLst/>
          </a:pr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06" name="105 Estrella de 5 puntas"/>
          <p:cNvSpPr/>
          <p:nvPr/>
        </p:nvSpPr>
        <p:spPr>
          <a:xfrm>
            <a:off x="3563888" y="1340768"/>
            <a:ext cx="133352" cy="133352"/>
          </a:xfrm>
          <a:prstGeom prst="star5">
            <a:avLst/>
          </a:pr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08" name="107 Estrella de 5 puntas"/>
          <p:cNvSpPr/>
          <p:nvPr/>
        </p:nvSpPr>
        <p:spPr>
          <a:xfrm>
            <a:off x="3635896" y="763980"/>
            <a:ext cx="133352" cy="133352"/>
          </a:xfrm>
          <a:prstGeom prst="star5">
            <a:avLst/>
          </a:pr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11" name="110 Estrella de 5 puntas"/>
          <p:cNvSpPr/>
          <p:nvPr/>
        </p:nvSpPr>
        <p:spPr>
          <a:xfrm>
            <a:off x="3574552" y="1783480"/>
            <a:ext cx="133352" cy="133352"/>
          </a:xfrm>
          <a:prstGeom prst="star5">
            <a:avLst/>
          </a:pr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12" name="111 Estrella de 5 puntas"/>
          <p:cNvSpPr/>
          <p:nvPr/>
        </p:nvSpPr>
        <p:spPr>
          <a:xfrm>
            <a:off x="3790576" y="2780928"/>
            <a:ext cx="133352" cy="133352"/>
          </a:xfrm>
          <a:prstGeom prst="star5">
            <a:avLst/>
          </a:pr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13" name="112 Estrella de 5 puntas"/>
          <p:cNvSpPr/>
          <p:nvPr/>
        </p:nvSpPr>
        <p:spPr>
          <a:xfrm>
            <a:off x="5014712" y="775368"/>
            <a:ext cx="133352" cy="133352"/>
          </a:xfrm>
          <a:prstGeom prst="star5">
            <a:avLst/>
          </a:pr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81" name="80 Rectángulo redondeado"/>
          <p:cNvSpPr/>
          <p:nvPr/>
        </p:nvSpPr>
        <p:spPr>
          <a:xfrm>
            <a:off x="5505254" y="4221088"/>
            <a:ext cx="1587026" cy="360040"/>
          </a:xfrm>
          <a:prstGeom prst="roundRect">
            <a:avLst/>
          </a:prstGeom>
          <a:solidFill>
            <a:srgbClr val="FFFF9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Rad. y medicina física I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85" name="84 Rectángulo redondeado"/>
          <p:cNvSpPr/>
          <p:nvPr/>
        </p:nvSpPr>
        <p:spPr>
          <a:xfrm>
            <a:off x="6084168" y="763980"/>
            <a:ext cx="1296144" cy="360040"/>
          </a:xfrm>
          <a:prstGeom prst="roundRect">
            <a:avLst/>
          </a:prstGeom>
          <a:solidFill>
            <a:srgbClr val="A0F6B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Doc., Historia</a:t>
            </a:r>
            <a:b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22" name="121 Rectángulo redondeado"/>
          <p:cNvSpPr/>
          <p:nvPr/>
        </p:nvSpPr>
        <p:spPr>
          <a:xfrm>
            <a:off x="899592" y="1209990"/>
            <a:ext cx="1143008" cy="346078"/>
          </a:xfrm>
          <a:prstGeom prst="roundRect">
            <a:avLst/>
          </a:prstGeom>
          <a:solidFill>
            <a:srgbClr val="F7ABB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Anatomía II </a:t>
            </a:r>
            <a:endParaRPr lang="es-ES_tradnl" sz="8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23" name="122 Rectángulo redondeado"/>
          <p:cNvSpPr/>
          <p:nvPr/>
        </p:nvSpPr>
        <p:spPr>
          <a:xfrm>
            <a:off x="893322" y="1772816"/>
            <a:ext cx="1143008" cy="346078"/>
          </a:xfrm>
          <a:prstGeom prst="roundRect">
            <a:avLst/>
          </a:prstGeom>
          <a:solidFill>
            <a:srgbClr val="F7ABB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Anatomía III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 </a:t>
            </a:r>
            <a:endParaRPr lang="es-ES_tradnl" sz="900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24" name="123 Rectángulo redondeado"/>
          <p:cNvSpPr/>
          <p:nvPr/>
        </p:nvSpPr>
        <p:spPr>
          <a:xfrm>
            <a:off x="902442" y="2204864"/>
            <a:ext cx="1143008" cy="346078"/>
          </a:xfrm>
          <a:prstGeom prst="roundRect">
            <a:avLst/>
          </a:prstGeom>
          <a:solidFill>
            <a:srgbClr val="F7ABB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Anatomía IV</a:t>
            </a:r>
            <a:endParaRPr lang="es-ES_tradnl" sz="8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900" dirty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 </a:t>
            </a: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8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27" name="126 Rectángulo redondeado"/>
          <p:cNvSpPr/>
          <p:nvPr/>
        </p:nvSpPr>
        <p:spPr>
          <a:xfrm>
            <a:off x="2117458" y="1772816"/>
            <a:ext cx="1390486" cy="352533"/>
          </a:xfrm>
          <a:prstGeom prst="roundRect">
            <a:avLst/>
          </a:prstGeom>
          <a:solidFill>
            <a:srgbClr val="F7ABBB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Fisiología I</a:t>
            </a:r>
            <a:endParaRPr lang="es-ES_tradnl" sz="8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8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87" name="86 Rectángulo redondeado"/>
          <p:cNvSpPr/>
          <p:nvPr/>
        </p:nvSpPr>
        <p:spPr>
          <a:xfrm>
            <a:off x="6372200" y="6093296"/>
            <a:ext cx="1080120" cy="50405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TFG</a:t>
            </a:r>
            <a:br>
              <a:rPr lang="es-ES_tradnl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95" name="94 Rectángulo redondeado"/>
          <p:cNvSpPr/>
          <p:nvPr/>
        </p:nvSpPr>
        <p:spPr>
          <a:xfrm>
            <a:off x="3200998" y="4221088"/>
            <a:ext cx="1064730" cy="357190"/>
          </a:xfrm>
          <a:prstGeom prst="roundRect">
            <a:avLst/>
          </a:prstGeom>
          <a:solidFill>
            <a:srgbClr val="8AD2F2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Oftalmología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96" name="95 Rectángulo redondeado"/>
          <p:cNvSpPr/>
          <p:nvPr/>
        </p:nvSpPr>
        <p:spPr>
          <a:xfrm>
            <a:off x="5148064" y="3212976"/>
            <a:ext cx="1152128" cy="360040"/>
          </a:xfrm>
          <a:prstGeom prst="roundRect">
            <a:avLst/>
          </a:prstGeom>
          <a:solidFill>
            <a:srgbClr val="FFFF9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" tIns="46800" rIns="36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Anat. Patológica G.</a:t>
            </a:r>
            <a: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</a:b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89" name="88 Rectángulo redondeado"/>
          <p:cNvSpPr/>
          <p:nvPr/>
        </p:nvSpPr>
        <p:spPr>
          <a:xfrm>
            <a:off x="6365930" y="3215826"/>
            <a:ext cx="870366" cy="35719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alpha val="52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Optativa </a:t>
            </a:r>
            <a:r>
              <a:rPr lang="es-ES_tradnl" sz="800" b="1" dirty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3</a:t>
            </a:r>
          </a:p>
          <a:p>
            <a:pPr algn="ctr"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</a:p>
        </p:txBody>
      </p:sp>
      <p:sp>
        <p:nvSpPr>
          <p:cNvPr id="83" name="82 Rectángulo redondeado"/>
          <p:cNvSpPr/>
          <p:nvPr/>
        </p:nvSpPr>
        <p:spPr>
          <a:xfrm>
            <a:off x="4997778" y="2783778"/>
            <a:ext cx="942374" cy="357190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alpha val="52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Optativa 2 </a:t>
            </a:r>
            <a:endParaRPr lang="es-ES_tradnl" sz="8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  <a:p>
            <a:pPr algn="ctr"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</a:p>
        </p:txBody>
      </p:sp>
      <p:sp>
        <p:nvSpPr>
          <p:cNvPr id="119" name="118 Rectángulo redondeado"/>
          <p:cNvSpPr/>
          <p:nvPr/>
        </p:nvSpPr>
        <p:spPr>
          <a:xfrm>
            <a:off x="4997778" y="1772816"/>
            <a:ext cx="1287025" cy="356620"/>
          </a:xfrm>
          <a:prstGeom prst="roundRect">
            <a:avLst/>
          </a:prstGeom>
          <a:solidFill>
            <a:srgbClr val="A0F6B4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Intr. investigación</a:t>
            </a:r>
            <a:endParaRPr lang="es-ES_tradnl" sz="8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rPr>
              <a:t>6 ECTS</a:t>
            </a:r>
            <a:endParaRPr lang="es-ES_tradnl" sz="1200" b="1" dirty="0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10" name="109 Estrella de 5 puntas"/>
          <p:cNvSpPr/>
          <p:nvPr/>
        </p:nvSpPr>
        <p:spPr>
          <a:xfrm>
            <a:off x="4932040" y="1196752"/>
            <a:ext cx="133352" cy="133352"/>
          </a:xfrm>
          <a:prstGeom prst="star5">
            <a:avLst/>
          </a:pr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14" name="113 Estrella de 5 puntas"/>
          <p:cNvSpPr/>
          <p:nvPr/>
        </p:nvSpPr>
        <p:spPr>
          <a:xfrm>
            <a:off x="5008442" y="1772816"/>
            <a:ext cx="133352" cy="133352"/>
          </a:xfrm>
          <a:prstGeom prst="star5">
            <a:avLst/>
          </a:pr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107" name="106 Estrella de 5 puntas"/>
          <p:cNvSpPr/>
          <p:nvPr/>
        </p:nvSpPr>
        <p:spPr>
          <a:xfrm>
            <a:off x="6156176" y="1268760"/>
            <a:ext cx="133352" cy="133352"/>
          </a:xfrm>
          <a:prstGeom prst="star5">
            <a:avLst/>
          </a:pr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cxnSp>
        <p:nvCxnSpPr>
          <p:cNvPr id="74" name="73 Conector recto de flecha"/>
          <p:cNvCxnSpPr/>
          <p:nvPr/>
        </p:nvCxnSpPr>
        <p:spPr>
          <a:xfrm>
            <a:off x="3923928" y="3644455"/>
            <a:ext cx="3240360" cy="1293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8" name="77 CuadroTexto"/>
          <p:cNvSpPr txBox="1"/>
          <p:nvPr/>
        </p:nvSpPr>
        <p:spPr>
          <a:xfrm>
            <a:off x="7236296" y="3387621"/>
            <a:ext cx="1800200" cy="6771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4450">
            <a:solidFill>
              <a:srgbClr val="0070C0"/>
            </a:solidFill>
          </a:ln>
        </p:spPr>
        <p:txBody>
          <a:bodyPr wrap="square" lIns="18000" rIns="18000">
            <a:spAutoFit/>
          </a:bodyPr>
          <a:lstStyle/>
          <a:p>
            <a:pPr marL="182563" lvl="1" indent="-182563" algn="ctr">
              <a:defRPr/>
            </a:pPr>
            <a:r>
              <a:rPr lang="es-ES" sz="1000" b="1" dirty="0" smtClean="0">
                <a:solidFill>
                  <a:srgbClr val="D41651"/>
                </a:solidFill>
              </a:rPr>
              <a:t>Prerrequisitos acceso a 4º curso: </a:t>
            </a:r>
          </a:p>
          <a:p>
            <a:pPr marL="182563" lvl="1" indent="-182563" algn="ctr">
              <a:defRPr/>
            </a:pPr>
            <a:r>
              <a:rPr lang="es-ES" sz="1400" b="1" dirty="0" smtClean="0">
                <a:solidFill>
                  <a:srgbClr val="B21244"/>
                </a:solidFill>
              </a:rPr>
              <a:t>No mas de 17 créditos</a:t>
            </a:r>
          </a:p>
          <a:p>
            <a:pPr marL="182563" lvl="1" indent="-182563" algn="ctr">
              <a:defRPr/>
            </a:pPr>
            <a:r>
              <a:rPr lang="es-ES" sz="1400" b="1" dirty="0" smtClean="0">
                <a:solidFill>
                  <a:srgbClr val="B21244"/>
                </a:solidFill>
              </a:rPr>
              <a:t>suspendidos</a:t>
            </a:r>
            <a:endParaRPr lang="es-ES" sz="1400" b="1" dirty="0">
              <a:solidFill>
                <a:srgbClr val="B21244"/>
              </a:solidFill>
            </a:endParaRPr>
          </a:p>
        </p:txBody>
      </p:sp>
      <p:sp>
        <p:nvSpPr>
          <p:cNvPr id="79" name="78 CuadroTexto"/>
          <p:cNvSpPr txBox="1"/>
          <p:nvPr/>
        </p:nvSpPr>
        <p:spPr>
          <a:xfrm>
            <a:off x="7092280" y="5517232"/>
            <a:ext cx="1944216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44450">
            <a:solidFill>
              <a:srgbClr val="0070C0"/>
            </a:solidFill>
          </a:ln>
        </p:spPr>
        <p:txBody>
          <a:bodyPr wrap="square" lIns="36000" rIns="36000">
            <a:spAutoFit/>
          </a:bodyPr>
          <a:lstStyle/>
          <a:p>
            <a:pPr marL="0" lvl="1">
              <a:defRPr/>
            </a:pPr>
            <a:r>
              <a:rPr lang="es-ES" sz="1000" b="1" dirty="0" smtClean="0">
                <a:solidFill>
                  <a:srgbClr val="D41651"/>
                </a:solidFill>
              </a:rPr>
              <a:t>Prerrequisitos acceso 6º curso</a:t>
            </a:r>
            <a:br>
              <a:rPr lang="es-ES" sz="1000" b="1" dirty="0" smtClean="0">
                <a:solidFill>
                  <a:srgbClr val="D41651"/>
                </a:solidFill>
              </a:rPr>
            </a:br>
            <a:r>
              <a:rPr lang="es-ES" sz="1500" b="1" dirty="0" smtClean="0">
                <a:solidFill>
                  <a:srgbClr val="B21244"/>
                </a:solidFill>
              </a:rPr>
              <a:t>0 créditos suspendidos</a:t>
            </a:r>
            <a:endParaRPr lang="es-ES" sz="1500" b="1" dirty="0">
              <a:solidFill>
                <a:srgbClr val="B21244"/>
              </a:solidFill>
            </a:endParaRPr>
          </a:p>
        </p:txBody>
      </p:sp>
      <p:cxnSp>
        <p:nvCxnSpPr>
          <p:cNvPr id="90" name="89 Conector recto de flecha"/>
          <p:cNvCxnSpPr/>
          <p:nvPr/>
        </p:nvCxnSpPr>
        <p:spPr>
          <a:xfrm>
            <a:off x="3851275" y="5653261"/>
            <a:ext cx="3168997" cy="7987"/>
          </a:xfrm>
          <a:prstGeom prst="straightConnector1">
            <a:avLst/>
          </a:prstGeom>
          <a:ln>
            <a:solidFill>
              <a:srgbClr val="0070C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7" name="76 CuadroTexto"/>
          <p:cNvSpPr txBox="1"/>
          <p:nvPr/>
        </p:nvSpPr>
        <p:spPr>
          <a:xfrm>
            <a:off x="3707904" y="6309320"/>
            <a:ext cx="2503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 smtClean="0">
                <a:latin typeface="EHUSerif" pitchFamily="50"/>
                <a:ea typeface="ＭＳ Ｐゴシック" pitchFamily="-112" charset="-128"/>
              </a:rPr>
              <a:t> </a:t>
            </a:r>
            <a:r>
              <a:rPr lang="es-ES_tradnl" sz="1400" b="1" dirty="0" smtClean="0">
                <a:latin typeface="EHUSerif" pitchFamily="50"/>
                <a:ea typeface="ＭＳ Ｐゴシック" pitchFamily="-112" charset="-128"/>
              </a:rPr>
              <a:t>Evaluación (ECOE) 2 </a:t>
            </a:r>
            <a:r>
              <a:rPr lang="es-ES_tradnl" sz="1400" b="1" dirty="0" err="1" smtClean="0">
                <a:latin typeface="EHUSerif" pitchFamily="50"/>
                <a:ea typeface="ＭＳ Ｐゴシック" pitchFamily="-112" charset="-128"/>
              </a:rPr>
              <a:t>sem</a:t>
            </a:r>
            <a:endParaRPr lang="es-ES" sz="1400" b="1" dirty="0">
              <a:latin typeface="EHUSerif" pitchFamily="50"/>
            </a:endParaRPr>
          </a:p>
        </p:txBody>
      </p:sp>
      <p:sp>
        <p:nvSpPr>
          <p:cNvPr id="80" name="79 CuadroTexto"/>
          <p:cNvSpPr txBox="1"/>
          <p:nvPr/>
        </p:nvSpPr>
        <p:spPr>
          <a:xfrm>
            <a:off x="1043608" y="5982523"/>
            <a:ext cx="302433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00" b="1" dirty="0" smtClean="0">
                <a:latin typeface="EHUSerif" pitchFamily="50"/>
              </a:rPr>
              <a:t>Patología y clínica médica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8 </a:t>
            </a:r>
            <a:r>
              <a:rPr lang="es-ES_tradnl" sz="800" dirty="0" err="1" smtClean="0">
                <a:latin typeface="EHUSerif" pitchFamily="50"/>
                <a:ea typeface="ＭＳ Ｐゴシック" pitchFamily="-112" charset="-128"/>
              </a:rPr>
              <a:t>sem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 (12 ECTS)</a:t>
            </a:r>
            <a:br>
              <a:rPr lang="es-ES_tradnl" sz="800" dirty="0" smtClean="0">
                <a:latin typeface="EHUSerif" pitchFamily="50"/>
                <a:ea typeface="ＭＳ Ｐゴシック" pitchFamily="-112" charset="-128"/>
              </a:rPr>
            </a:br>
            <a:r>
              <a:rPr lang="es-ES_tradnl" sz="800" b="1" dirty="0" smtClean="0">
                <a:latin typeface="EHUSerif" pitchFamily="50"/>
                <a:ea typeface="ＭＳ Ｐゴシック" pitchFamily="-112" charset="-128"/>
              </a:rPr>
              <a:t>Obstetricia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4 </a:t>
            </a:r>
            <a:r>
              <a:rPr lang="es-ES_tradnl" sz="800" dirty="0" err="1" smtClean="0">
                <a:latin typeface="EHUSerif" pitchFamily="50"/>
                <a:ea typeface="ＭＳ Ｐゴシック" pitchFamily="-112" charset="-128"/>
              </a:rPr>
              <a:t>sem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 (6 ECTS)	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latin typeface="EHUSerif" pitchFamily="50"/>
                <a:ea typeface="ＭＳ Ｐゴシック" pitchFamily="-112" charset="-128"/>
              </a:rPr>
              <a:t>Atención primaria 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4 </a:t>
            </a:r>
            <a:r>
              <a:rPr lang="es-ES_tradnl" sz="800" dirty="0" err="1" smtClean="0">
                <a:latin typeface="EHUSerif" pitchFamily="50"/>
                <a:ea typeface="ＭＳ Ｐゴシック" pitchFamily="-112" charset="-128"/>
              </a:rPr>
              <a:t>sem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 (6 ECTS)	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latin typeface="EHUSerif" pitchFamily="50"/>
                <a:ea typeface="ＭＳ Ｐゴシック" pitchFamily="-112" charset="-128"/>
              </a:rPr>
              <a:t>Oftalmología, ORL, Dermatología 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4 </a:t>
            </a:r>
            <a:r>
              <a:rPr lang="es-ES_tradnl" sz="800" dirty="0" err="1" smtClean="0">
                <a:latin typeface="EHUSerif" pitchFamily="50"/>
                <a:ea typeface="ＭＳ Ｐゴシック" pitchFamily="-112" charset="-128"/>
              </a:rPr>
              <a:t>sem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 (6 ECTS) </a:t>
            </a:r>
            <a:r>
              <a:rPr lang="es-ES_tradnl" sz="1000" dirty="0" smtClean="0">
                <a:latin typeface="EHUSerif" pitchFamily="50"/>
                <a:ea typeface="ＭＳ Ｐゴシック" pitchFamily="-112" charset="-128"/>
              </a:rPr>
              <a:t>	</a:t>
            </a:r>
            <a:endParaRPr lang="es-ES" dirty="0">
              <a:latin typeface="EHUSerif" pitchFamily="50"/>
            </a:endParaRPr>
          </a:p>
        </p:txBody>
      </p:sp>
      <p:sp>
        <p:nvSpPr>
          <p:cNvPr id="91" name="90 CuadroTexto"/>
          <p:cNvSpPr txBox="1"/>
          <p:nvPr/>
        </p:nvSpPr>
        <p:spPr>
          <a:xfrm>
            <a:off x="3347864" y="587727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latin typeface="EHUSerif" pitchFamily="50"/>
                <a:ea typeface="ＭＳ Ｐゴシック" pitchFamily="-112" charset="-128"/>
              </a:rPr>
              <a:t>Cirugía 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8 </a:t>
            </a:r>
            <a:r>
              <a:rPr lang="es-ES_tradnl" sz="800" dirty="0" err="1" smtClean="0">
                <a:latin typeface="EHUSerif" pitchFamily="50"/>
                <a:ea typeface="ＭＳ Ｐゴシック" pitchFamily="-112" charset="-128"/>
              </a:rPr>
              <a:t>sem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 (12 ECTS)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latin typeface="EHUSerif" pitchFamily="50"/>
                <a:ea typeface="ＭＳ Ｐゴシック" pitchFamily="-112" charset="-128"/>
              </a:rPr>
              <a:t>Pediatría 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4 </a:t>
            </a:r>
            <a:r>
              <a:rPr lang="es-ES_tradnl" sz="800" dirty="0" err="1" smtClean="0">
                <a:latin typeface="EHUSerif" pitchFamily="50"/>
                <a:ea typeface="ＭＳ Ｐゴシック" pitchFamily="-112" charset="-128"/>
              </a:rPr>
              <a:t>sem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 (6 ECTS)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latin typeface="EHUSerif" pitchFamily="50"/>
                <a:ea typeface="ＭＳ Ｐゴシック" pitchFamily="-112" charset="-128"/>
              </a:rPr>
              <a:t>Psiquiatría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 4 </a:t>
            </a:r>
            <a:r>
              <a:rPr lang="es-ES_tradnl" sz="800" dirty="0" err="1" smtClean="0">
                <a:latin typeface="EHUSerif" pitchFamily="50"/>
                <a:ea typeface="ＭＳ Ｐゴシック" pitchFamily="-112" charset="-128"/>
              </a:rPr>
              <a:t>sem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 (6 ECTS)</a:t>
            </a:r>
          </a:p>
        </p:txBody>
      </p:sp>
      <p:sp>
        <p:nvSpPr>
          <p:cNvPr id="117" name="116 CuadroTexto"/>
          <p:cNvSpPr txBox="1"/>
          <p:nvPr/>
        </p:nvSpPr>
        <p:spPr>
          <a:xfrm>
            <a:off x="7574676" y="577568"/>
            <a:ext cx="1512000" cy="2916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200" b="1" dirty="0" smtClean="0">
                <a:latin typeface="EHUSerif" pitchFamily="50"/>
                <a:ea typeface="ＭＳ Ｐゴシック" pitchFamily="-112" charset="-128"/>
              </a:rPr>
              <a:t>  Optativas </a:t>
            </a:r>
            <a:r>
              <a:rPr lang="es-ES_tradnl" sz="900" b="1" dirty="0" smtClean="0">
                <a:latin typeface="EHUSerif" pitchFamily="50"/>
                <a:ea typeface="ＭＳ Ｐゴシック" pitchFamily="-112" charset="-128"/>
              </a:rPr>
              <a:t>(</a:t>
            </a:r>
            <a:r>
              <a:rPr lang="es-ES_tradnl" sz="900" b="1" dirty="0" err="1" smtClean="0">
                <a:latin typeface="EHUSerif" pitchFamily="50"/>
                <a:ea typeface="ＭＳ Ｐゴシック" pitchFamily="-112" charset="-128"/>
              </a:rPr>
              <a:t>Mod</a:t>
            </a:r>
            <a:r>
              <a:rPr lang="es-ES_tradnl" sz="900" b="1" dirty="0" smtClean="0">
                <a:latin typeface="EHUSerif" pitchFamily="50"/>
                <a:ea typeface="ＭＳ Ｐゴシック" pitchFamily="-112" charset="-128"/>
              </a:rPr>
              <a:t>. 6)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900" u="sng" dirty="0" smtClean="0">
                <a:latin typeface="EHUSerif" pitchFamily="50"/>
                <a:ea typeface="ＭＳ Ｐゴシック" pitchFamily="-112" charset="-128"/>
              </a:rPr>
              <a:t>2. Curso.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900" dirty="0" smtClean="0">
                <a:latin typeface="EHUSerif" pitchFamily="50"/>
                <a:ea typeface="ＭＳ Ｐゴシック" pitchFamily="-112" charset="-128"/>
              </a:rPr>
              <a:t>Optativa 1</a:t>
            </a:r>
            <a:r>
              <a:rPr lang="es-ES_tradnl" sz="900" u="sng" dirty="0" smtClean="0">
                <a:latin typeface="EHUSerif" pitchFamily="50"/>
                <a:ea typeface="ＭＳ Ｐゴシック" pitchFamily="-112" charset="-128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900" dirty="0" smtClean="0">
                <a:latin typeface="EHUSerif" pitchFamily="50"/>
                <a:ea typeface="ＭＳ Ｐゴシック" pitchFamily="-112" charset="-128"/>
              </a:rPr>
              <a:t>- </a:t>
            </a:r>
            <a:r>
              <a:rPr lang="es-ES_tradnl" sz="800" b="1" dirty="0" smtClean="0">
                <a:latin typeface="EHUSerif" pitchFamily="50"/>
                <a:ea typeface="ＭＳ Ｐゴシック" pitchFamily="-112" charset="-128"/>
              </a:rPr>
              <a:t>Euskera I              </a:t>
            </a:r>
            <a:r>
              <a:rPr lang="es-ES_tradnl" sz="900" b="1" dirty="0" smtClean="0">
                <a:latin typeface="EHUSerif" pitchFamily="50"/>
                <a:ea typeface="ＭＳ Ｐゴシック" pitchFamily="-112" charset="-128"/>
              </a:rPr>
              <a:t>6</a:t>
            </a:r>
            <a:r>
              <a:rPr lang="es-ES_tradnl" sz="800" b="1" dirty="0" smtClean="0">
                <a:latin typeface="EHUSerif" pitchFamily="50"/>
                <a:ea typeface="ＭＳ Ｐゴシック" pitchFamily="-112" charset="-128"/>
              </a:rPr>
              <a:t> </a:t>
            </a:r>
            <a:r>
              <a:rPr lang="es-ES_tradnl" sz="900" b="1" dirty="0" smtClean="0"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b="1" dirty="0" smtClean="0">
                <a:latin typeface="EHUSerif" pitchFamily="50"/>
                <a:ea typeface="ＭＳ Ｐゴシック" pitchFamily="-112" charset="-128"/>
              </a:rPr>
            </a:br>
            <a:r>
              <a:rPr lang="es-ES_tradnl" sz="900" dirty="0" smtClean="0">
                <a:latin typeface="EHUSerif" pitchFamily="50"/>
                <a:ea typeface="ＭＳ Ｐゴシック" pitchFamily="-112" charset="-128"/>
              </a:rPr>
              <a:t>- </a:t>
            </a:r>
            <a:r>
              <a:rPr lang="es-ES_tradnl" sz="800" b="1" dirty="0" smtClean="0">
                <a:latin typeface="EHUSerif" pitchFamily="50"/>
                <a:ea typeface="ＭＳ Ｐゴシック" pitchFamily="-112" charset="-128"/>
              </a:rPr>
              <a:t>Embriología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      </a:t>
            </a:r>
            <a:r>
              <a:rPr lang="es-ES_tradnl" sz="900" b="1" dirty="0" smtClean="0">
                <a:latin typeface="EHUSerif" pitchFamily="50"/>
                <a:ea typeface="ＭＳ Ｐゴシック" pitchFamily="-112" charset="-128"/>
              </a:rPr>
              <a:t>6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800" b="1" dirty="0" smtClean="0">
                <a:latin typeface="EHUSerif" pitchFamily="50"/>
                <a:ea typeface="ＭＳ Ｐゴシック" pitchFamily="-112" charset="-128"/>
              </a:rPr>
              <a:t>- Medicina y Fisiología</a:t>
            </a:r>
            <a:br>
              <a:rPr lang="es-ES_tradnl" sz="800" b="1" dirty="0" smtClean="0">
                <a:latin typeface="EHUSerif" pitchFamily="50"/>
                <a:ea typeface="ＭＳ Ｐゴシック" pitchFamily="-112" charset="-128"/>
              </a:rPr>
            </a:br>
            <a:r>
              <a:rPr lang="es-ES_tradnl" sz="800" b="1" dirty="0" smtClean="0">
                <a:latin typeface="EHUSerif" pitchFamily="50"/>
                <a:ea typeface="ＭＳ Ｐゴシック" pitchFamily="-112" charset="-128"/>
              </a:rPr>
              <a:t>   Actividad Deportiva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 </a:t>
            </a:r>
            <a:r>
              <a:rPr lang="es-ES_tradnl" sz="900" b="1" dirty="0" smtClean="0">
                <a:latin typeface="EHUSerif" pitchFamily="50"/>
                <a:ea typeface="ＭＳ Ｐゴシック" pitchFamily="-112" charset="-128"/>
              </a:rPr>
              <a:t>6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900" b="1" dirty="0" smtClean="0">
                <a:latin typeface="EHUSerif" pitchFamily="50"/>
                <a:ea typeface="ＭＳ Ｐゴシック" pitchFamily="-112" charset="-128"/>
              </a:rPr>
              <a:t>- </a:t>
            </a:r>
            <a:r>
              <a:rPr lang="es-ES_tradnl" sz="800" b="1" dirty="0" smtClean="0">
                <a:latin typeface="EHUSerif" pitchFamily="50"/>
                <a:ea typeface="ＭＳ Ｐゴシック" pitchFamily="-112" charset="-128"/>
              </a:rPr>
              <a:t>Genética Médica 6</a:t>
            </a:r>
            <a:endParaRPr lang="es-ES_tradnl" sz="800" dirty="0" smtClean="0">
              <a:latin typeface="EHUSerif" pitchFamily="50"/>
              <a:ea typeface="ＭＳ Ｐゴシック" pitchFamily="-112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900" dirty="0" smtClean="0"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dirty="0" smtClean="0">
                <a:latin typeface="EHUSerif" pitchFamily="50"/>
                <a:ea typeface="ＭＳ Ｐゴシック" pitchFamily="-112" charset="-128"/>
              </a:rPr>
            </a:br>
            <a:r>
              <a:rPr lang="es-ES_tradnl" sz="900" u="sng" dirty="0" smtClean="0">
                <a:latin typeface="EHUSerif" pitchFamily="50"/>
                <a:ea typeface="ＭＳ Ｐゴシック" pitchFamily="-112" charset="-128"/>
              </a:rPr>
              <a:t>3. Curso.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900" dirty="0" smtClean="0">
                <a:latin typeface="EHUSerif" pitchFamily="50"/>
                <a:ea typeface="ＭＳ Ｐゴシック" pitchFamily="-112" charset="-128"/>
              </a:rPr>
              <a:t>Optativa 2:</a:t>
            </a:r>
            <a:br>
              <a:rPr lang="es-ES_tradnl" sz="900" dirty="0" smtClean="0">
                <a:latin typeface="EHUSerif" pitchFamily="50"/>
                <a:ea typeface="ＭＳ Ｐゴシック" pitchFamily="-112" charset="-128"/>
              </a:rPr>
            </a:br>
            <a:r>
              <a:rPr lang="es-ES_tradnl" sz="900" dirty="0" smtClean="0">
                <a:latin typeface="EHUSerif" pitchFamily="50"/>
                <a:ea typeface="ＭＳ Ｐゴシック" pitchFamily="-112" charset="-128"/>
              </a:rPr>
              <a:t>(1º cuatrimestre)</a:t>
            </a:r>
            <a:endParaRPr lang="es-ES_tradnl" sz="900" b="1" dirty="0" smtClean="0">
              <a:latin typeface="EHUSerif" pitchFamily="50"/>
              <a:ea typeface="ＭＳ Ｐゴシック" pitchFamily="-112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s-ES_tradnl" sz="800" b="1" dirty="0" smtClean="0">
                <a:latin typeface="EHUSerif" pitchFamily="50"/>
                <a:ea typeface="ＭＳ Ｐゴシック" pitchFamily="-112" charset="-128"/>
              </a:rPr>
              <a:t>  Drogodependencias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. </a:t>
            </a:r>
            <a:r>
              <a:rPr lang="es-ES_tradnl" sz="900" b="1" dirty="0" smtClean="0">
                <a:latin typeface="EHUSerif" pitchFamily="50"/>
                <a:ea typeface="ＭＳ Ｐゴシック" pitchFamily="-112" charset="-128"/>
              </a:rPr>
              <a:t>6</a:t>
            </a:r>
          </a:p>
          <a:p>
            <a:pPr>
              <a:buFontTx/>
              <a:buChar char="-"/>
              <a:defRPr/>
            </a:pPr>
            <a:r>
              <a:rPr lang="es-ES_tradnl" sz="1050" dirty="0" smtClean="0">
                <a:latin typeface="EHUSerif" pitchFamily="50"/>
                <a:ea typeface="ＭＳ Ｐゴシック" pitchFamily="-112" charset="-128"/>
              </a:rPr>
              <a:t> </a:t>
            </a:r>
            <a:r>
              <a:rPr lang="es-ES_tradnl" sz="800" b="1" dirty="0" smtClean="0">
                <a:latin typeface="EHUSerif" pitchFamily="50"/>
                <a:ea typeface="ＭＳ Ｐゴシック" pitchFamily="-112" charset="-128"/>
              </a:rPr>
              <a:t>Vacunas   6 </a:t>
            </a:r>
            <a:r>
              <a:rPr lang="es-ES_tradnl" sz="800" dirty="0" smtClean="0">
                <a:latin typeface="EHUSerif" pitchFamily="50"/>
                <a:ea typeface="ＭＳ Ｐゴシック" pitchFamily="-112" charset="-128"/>
              </a:rPr>
              <a:t> </a:t>
            </a:r>
            <a:r>
              <a:rPr lang="es-ES_tradnl" sz="800" b="1" dirty="0" smtClean="0"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800" b="1" dirty="0" smtClean="0">
                <a:latin typeface="EHUSerif" pitchFamily="50"/>
                <a:ea typeface="ＭＳ Ｐゴシック" pitchFamily="-112" charset="-128"/>
              </a:rPr>
            </a:br>
            <a:r>
              <a:rPr lang="es-ES_tradnl" sz="900" dirty="0" smtClean="0">
                <a:latin typeface="EHUSerif" pitchFamily="50"/>
                <a:ea typeface="ＭＳ Ｐゴシック" pitchFamily="-112" charset="-128"/>
              </a:rPr>
              <a:t>Optativa 3:</a:t>
            </a:r>
            <a:r>
              <a:rPr lang="es-ES_tradnl" sz="900" u="sng" dirty="0" smtClean="0">
                <a:latin typeface="EHUSerif" pitchFamily="50"/>
                <a:ea typeface="ＭＳ Ｐゴシック" pitchFamily="-112" charset="-128"/>
              </a:rPr>
              <a:t/>
            </a:r>
            <a:br>
              <a:rPr lang="es-ES_tradnl" sz="900" u="sng" dirty="0" smtClean="0">
                <a:latin typeface="EHUSerif" pitchFamily="50"/>
                <a:ea typeface="ＭＳ Ｐゴシック" pitchFamily="-112" charset="-128"/>
              </a:rPr>
            </a:br>
            <a:r>
              <a:rPr lang="es-ES_tradnl" sz="900" dirty="0" smtClean="0">
                <a:latin typeface="EHUSerif" pitchFamily="50"/>
                <a:ea typeface="ＭＳ Ｐゴシック" pitchFamily="-112" charset="-128"/>
              </a:rPr>
              <a:t>(2º cuatrimestre)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s-ES_tradnl" sz="900" b="1" dirty="0" smtClean="0">
                <a:latin typeface="EHUSerif" pitchFamily="50"/>
                <a:ea typeface="ＭＳ Ｐゴシック" pitchFamily="-112" charset="-128"/>
              </a:rPr>
              <a:t> </a:t>
            </a:r>
            <a:r>
              <a:rPr lang="es-ES_tradnl" sz="800" b="1" dirty="0" err="1" smtClean="0">
                <a:latin typeface="EHUSerif" pitchFamily="50"/>
                <a:ea typeface="ＭＳ Ｐゴシック" pitchFamily="-112" charset="-128"/>
              </a:rPr>
              <a:t>Med</a:t>
            </a:r>
            <a:r>
              <a:rPr lang="es-ES_tradnl" sz="800" b="1" dirty="0" smtClean="0">
                <a:latin typeface="EHUSerif" pitchFamily="50"/>
                <a:ea typeface="ＭＳ Ｐゴシック" pitchFamily="-112" charset="-128"/>
              </a:rPr>
              <a:t>. At. Primaria  6</a:t>
            </a:r>
            <a:endParaRPr lang="es-ES_tradnl" sz="900" b="1" dirty="0" smtClean="0">
              <a:latin typeface="EHUSerif" pitchFamily="50"/>
              <a:ea typeface="ＭＳ Ｐゴシック" pitchFamily="-112" charset="-128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s-ES_tradnl" sz="800" b="1" dirty="0" smtClean="0">
                <a:latin typeface="EHUSerif" pitchFamily="50"/>
                <a:ea typeface="ＭＳ Ｐゴシック" pitchFamily="-112" charset="-128"/>
              </a:rPr>
              <a:t>  C. </a:t>
            </a:r>
            <a:r>
              <a:rPr lang="es-ES_tradnl" sz="800" b="1" dirty="0" err="1" smtClean="0">
                <a:latin typeface="EHUSerif" pitchFamily="50"/>
                <a:ea typeface="ＭＳ Ｐゴシック" pitchFamily="-112" charset="-128"/>
              </a:rPr>
              <a:t>Perioperatorios</a:t>
            </a:r>
            <a:r>
              <a:rPr lang="es-ES_tradnl" sz="900" b="1" dirty="0" smtClean="0">
                <a:latin typeface="EHUSerif" pitchFamily="50"/>
                <a:ea typeface="ＭＳ Ｐゴシック" pitchFamily="-112" charset="-128"/>
              </a:rPr>
              <a:t>   6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s-ES_tradnl" sz="900" b="1" dirty="0">
                <a:latin typeface="EHUSerif" pitchFamily="50"/>
                <a:ea typeface="ＭＳ Ｐゴシック" pitchFamily="-112" charset="-128"/>
              </a:rPr>
              <a:t> </a:t>
            </a:r>
            <a:r>
              <a:rPr lang="es-ES_tradnl" sz="900" b="1" dirty="0" smtClean="0">
                <a:latin typeface="EHUSerif" pitchFamily="50"/>
                <a:ea typeface="ＭＳ Ｐゴシック" pitchFamily="-112" charset="-128"/>
              </a:rPr>
              <a:t>Euskera II   6</a:t>
            </a:r>
          </a:p>
          <a:p>
            <a:endParaRPr lang="es-ES" sz="900" dirty="0"/>
          </a:p>
        </p:txBody>
      </p:sp>
      <p:sp>
        <p:nvSpPr>
          <p:cNvPr id="109" name="108 Estrella de 5 puntas"/>
          <p:cNvSpPr/>
          <p:nvPr/>
        </p:nvSpPr>
        <p:spPr>
          <a:xfrm>
            <a:off x="6166840" y="774644"/>
            <a:ext cx="133352" cy="133352"/>
          </a:xfrm>
          <a:prstGeom prst="star5">
            <a:avLst/>
          </a:pr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tx1"/>
              </a:solidFill>
              <a:latin typeface="EHUSerif" pitchFamily="50"/>
              <a:ea typeface="ＭＳ Ｐゴシック" pitchFamily="-112" charset="-128"/>
            </a:endParaRPr>
          </a:p>
        </p:txBody>
      </p:sp>
      <p:sp>
        <p:nvSpPr>
          <p:cNvPr id="92" name="91 CuadroTexto"/>
          <p:cNvSpPr txBox="1"/>
          <p:nvPr/>
        </p:nvSpPr>
        <p:spPr>
          <a:xfrm>
            <a:off x="1043608" y="5733980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ROTATORIO</a:t>
            </a:r>
            <a:endParaRPr lang="es-ES" b="1" dirty="0"/>
          </a:p>
        </p:txBody>
      </p:sp>
      <p:cxnSp>
        <p:nvCxnSpPr>
          <p:cNvPr id="98" name="97 Conector recto"/>
          <p:cNvCxnSpPr/>
          <p:nvPr/>
        </p:nvCxnSpPr>
        <p:spPr>
          <a:xfrm>
            <a:off x="755576" y="620688"/>
            <a:ext cx="0" cy="1008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99 Conector recto"/>
          <p:cNvCxnSpPr/>
          <p:nvPr/>
        </p:nvCxnSpPr>
        <p:spPr>
          <a:xfrm>
            <a:off x="755576" y="1700808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101 Conector recto"/>
          <p:cNvCxnSpPr/>
          <p:nvPr/>
        </p:nvCxnSpPr>
        <p:spPr>
          <a:xfrm>
            <a:off x="755576" y="2708920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103 Conector recto"/>
          <p:cNvCxnSpPr/>
          <p:nvPr/>
        </p:nvCxnSpPr>
        <p:spPr>
          <a:xfrm>
            <a:off x="755576" y="371703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115 Conector recto"/>
          <p:cNvCxnSpPr/>
          <p:nvPr/>
        </p:nvCxnSpPr>
        <p:spPr>
          <a:xfrm>
            <a:off x="755576" y="4725144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131 Conector recto"/>
          <p:cNvCxnSpPr/>
          <p:nvPr/>
        </p:nvCxnSpPr>
        <p:spPr>
          <a:xfrm>
            <a:off x="755576" y="5733256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104 Rectángulo"/>
          <p:cNvSpPr>
            <a:spLocks noChangeArrowheads="1"/>
          </p:cNvSpPr>
          <p:nvPr/>
        </p:nvSpPr>
        <p:spPr bwMode="auto">
          <a:xfrm>
            <a:off x="222931" y="1700808"/>
            <a:ext cx="60465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 b="1" dirty="0" smtClean="0">
                <a:latin typeface="EHUSerif" pitchFamily="50"/>
              </a:rPr>
              <a:t>2º </a:t>
            </a:r>
          </a:p>
          <a:p>
            <a:pPr algn="ctr"/>
            <a:r>
              <a:rPr lang="es-ES_tradnl" sz="1100" b="1" dirty="0" smtClean="0">
                <a:latin typeface="EHUSerif" pitchFamily="50"/>
              </a:rPr>
              <a:t>curso</a:t>
            </a:r>
          </a:p>
          <a:p>
            <a:pPr algn="ctr"/>
            <a:r>
              <a:rPr lang="es-ES_tradnl" sz="1400" dirty="0" smtClean="0">
                <a:latin typeface="EHUSerif" pitchFamily="50"/>
              </a:rPr>
              <a:t>60</a:t>
            </a:r>
          </a:p>
          <a:p>
            <a:pPr algn="ctr"/>
            <a:r>
              <a:rPr lang="es-ES_tradnl" sz="1100" dirty="0" smtClean="0">
                <a:latin typeface="EHUSerif" pitchFamily="50"/>
              </a:rPr>
              <a:t>ECTS</a:t>
            </a:r>
            <a:endParaRPr lang="es-ES_tradnl" sz="1100" dirty="0">
              <a:latin typeface="EHUSerif" pitchFamily="50"/>
            </a:endParaRPr>
          </a:p>
        </p:txBody>
      </p:sp>
      <p:sp>
        <p:nvSpPr>
          <p:cNvPr id="134" name="104 Rectángulo"/>
          <p:cNvSpPr>
            <a:spLocks noChangeArrowheads="1"/>
          </p:cNvSpPr>
          <p:nvPr/>
        </p:nvSpPr>
        <p:spPr bwMode="auto">
          <a:xfrm>
            <a:off x="179512" y="2708920"/>
            <a:ext cx="60465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 b="1" dirty="0" smtClean="0">
                <a:latin typeface="EHUSerif" pitchFamily="50"/>
              </a:rPr>
              <a:t>3º </a:t>
            </a:r>
          </a:p>
          <a:p>
            <a:pPr algn="ctr"/>
            <a:r>
              <a:rPr lang="es-ES_tradnl" sz="1100" b="1" dirty="0" smtClean="0">
                <a:latin typeface="EHUSerif" pitchFamily="50"/>
              </a:rPr>
              <a:t>curso</a:t>
            </a:r>
          </a:p>
          <a:p>
            <a:pPr algn="ctr"/>
            <a:r>
              <a:rPr lang="es-ES_tradnl" sz="1400" dirty="0" smtClean="0">
                <a:latin typeface="EHUSerif" pitchFamily="50"/>
              </a:rPr>
              <a:t>60</a:t>
            </a:r>
          </a:p>
          <a:p>
            <a:pPr algn="ctr"/>
            <a:r>
              <a:rPr lang="es-ES_tradnl" sz="1100" dirty="0" smtClean="0">
                <a:latin typeface="EHUSerif" pitchFamily="50"/>
              </a:rPr>
              <a:t>ECTS</a:t>
            </a:r>
            <a:endParaRPr lang="es-ES_tradnl" sz="1100" dirty="0">
              <a:latin typeface="EHUSerif" pitchFamily="50"/>
            </a:endParaRPr>
          </a:p>
        </p:txBody>
      </p:sp>
      <p:sp>
        <p:nvSpPr>
          <p:cNvPr id="135" name="104 Rectángulo"/>
          <p:cNvSpPr>
            <a:spLocks noChangeArrowheads="1"/>
          </p:cNvSpPr>
          <p:nvPr/>
        </p:nvSpPr>
        <p:spPr bwMode="auto">
          <a:xfrm>
            <a:off x="179512" y="3717032"/>
            <a:ext cx="60465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 b="1" dirty="0" smtClean="0">
                <a:latin typeface="EHUSerif" pitchFamily="50"/>
              </a:rPr>
              <a:t>4º </a:t>
            </a:r>
          </a:p>
          <a:p>
            <a:pPr algn="ctr"/>
            <a:r>
              <a:rPr lang="es-ES_tradnl" sz="1100" b="1" dirty="0" smtClean="0">
                <a:latin typeface="EHUSerif" pitchFamily="50"/>
              </a:rPr>
              <a:t>curso</a:t>
            </a:r>
          </a:p>
          <a:p>
            <a:pPr algn="ctr"/>
            <a:r>
              <a:rPr lang="es-ES_tradnl" sz="1400" dirty="0" smtClean="0">
                <a:latin typeface="EHUSerif" pitchFamily="50"/>
              </a:rPr>
              <a:t>60</a:t>
            </a:r>
          </a:p>
          <a:p>
            <a:pPr algn="ctr"/>
            <a:r>
              <a:rPr lang="es-ES_tradnl" sz="1100" dirty="0" smtClean="0">
                <a:latin typeface="EHUSerif" pitchFamily="50"/>
              </a:rPr>
              <a:t>ECTS</a:t>
            </a:r>
            <a:endParaRPr lang="es-ES_tradnl" sz="1100" dirty="0">
              <a:latin typeface="EHUSerif" pitchFamily="50"/>
            </a:endParaRPr>
          </a:p>
        </p:txBody>
      </p:sp>
      <p:sp>
        <p:nvSpPr>
          <p:cNvPr id="136" name="104 Rectángulo"/>
          <p:cNvSpPr>
            <a:spLocks noChangeArrowheads="1"/>
          </p:cNvSpPr>
          <p:nvPr/>
        </p:nvSpPr>
        <p:spPr bwMode="auto">
          <a:xfrm>
            <a:off x="179512" y="4725144"/>
            <a:ext cx="60465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 b="1" dirty="0" smtClean="0">
                <a:latin typeface="EHUSerif" pitchFamily="50"/>
              </a:rPr>
              <a:t>5º </a:t>
            </a:r>
          </a:p>
          <a:p>
            <a:pPr algn="ctr"/>
            <a:r>
              <a:rPr lang="es-ES_tradnl" sz="1100" b="1" dirty="0" smtClean="0">
                <a:latin typeface="EHUSerif" pitchFamily="50"/>
              </a:rPr>
              <a:t>curso</a:t>
            </a:r>
          </a:p>
          <a:p>
            <a:pPr algn="ctr"/>
            <a:r>
              <a:rPr lang="es-ES_tradnl" sz="1400" dirty="0" smtClean="0">
                <a:latin typeface="EHUSerif" pitchFamily="50"/>
              </a:rPr>
              <a:t>60</a:t>
            </a:r>
          </a:p>
          <a:p>
            <a:pPr algn="ctr"/>
            <a:r>
              <a:rPr lang="es-ES_tradnl" sz="1100" dirty="0" smtClean="0">
                <a:latin typeface="EHUSerif" pitchFamily="50"/>
              </a:rPr>
              <a:t>ECTS</a:t>
            </a:r>
            <a:endParaRPr lang="es-ES_tradnl" sz="1100" dirty="0">
              <a:latin typeface="EHUSerif" pitchFamily="50"/>
            </a:endParaRPr>
          </a:p>
        </p:txBody>
      </p:sp>
      <p:sp>
        <p:nvSpPr>
          <p:cNvPr id="137" name="104 Rectángulo"/>
          <p:cNvSpPr>
            <a:spLocks noChangeArrowheads="1"/>
          </p:cNvSpPr>
          <p:nvPr/>
        </p:nvSpPr>
        <p:spPr bwMode="auto">
          <a:xfrm>
            <a:off x="179512" y="5733256"/>
            <a:ext cx="60465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s-ES_tradnl" b="1" dirty="0" smtClean="0">
                <a:latin typeface="EHUSerif" pitchFamily="50"/>
              </a:rPr>
              <a:t>6º </a:t>
            </a:r>
          </a:p>
          <a:p>
            <a:pPr algn="ctr"/>
            <a:r>
              <a:rPr lang="es-ES_tradnl" sz="1100" b="1" dirty="0" smtClean="0">
                <a:latin typeface="EHUSerif" pitchFamily="50"/>
              </a:rPr>
              <a:t>curso</a:t>
            </a:r>
          </a:p>
          <a:p>
            <a:pPr algn="ctr"/>
            <a:r>
              <a:rPr lang="es-ES_tradnl" sz="1400" dirty="0" smtClean="0">
                <a:latin typeface="EHUSerif" pitchFamily="50"/>
              </a:rPr>
              <a:t>60</a:t>
            </a:r>
          </a:p>
          <a:p>
            <a:pPr algn="ctr"/>
            <a:r>
              <a:rPr lang="es-ES_tradnl" sz="1100" dirty="0" smtClean="0">
                <a:latin typeface="EHUSerif" pitchFamily="50"/>
              </a:rPr>
              <a:t>ECTS</a:t>
            </a:r>
            <a:endParaRPr lang="es-ES_tradnl" sz="1100" dirty="0">
              <a:latin typeface="EHUSerif" pitchFamily="50"/>
            </a:endParaRPr>
          </a:p>
        </p:txBody>
      </p:sp>
      <p:grpSp>
        <p:nvGrpSpPr>
          <p:cNvPr id="2" name="137 Grupo"/>
          <p:cNvGrpSpPr/>
          <p:nvPr/>
        </p:nvGrpSpPr>
        <p:grpSpPr>
          <a:xfrm>
            <a:off x="144016" y="52263"/>
            <a:ext cx="3707904" cy="568425"/>
            <a:chOff x="0" y="0"/>
            <a:chExt cx="4031432" cy="568425"/>
          </a:xfrm>
        </p:grpSpPr>
        <p:sp>
          <p:nvSpPr>
            <p:cNvPr id="115" name="114 CuadroTexto"/>
            <p:cNvSpPr txBox="1"/>
            <p:nvPr/>
          </p:nvSpPr>
          <p:spPr>
            <a:xfrm>
              <a:off x="251520" y="260648"/>
              <a:ext cx="218335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400" b="1" u="sng" dirty="0" smtClean="0"/>
                <a:t>Asignatura Básica de Rama</a:t>
              </a:r>
              <a:endParaRPr lang="es-ES" sz="1400" b="1" u="sng" dirty="0"/>
            </a:p>
          </p:txBody>
        </p:sp>
        <p:sp>
          <p:nvSpPr>
            <p:cNvPr id="93" name="92 Rectángulo redondeado"/>
            <p:cNvSpPr/>
            <p:nvPr/>
          </p:nvSpPr>
          <p:spPr>
            <a:xfrm>
              <a:off x="0" y="0"/>
              <a:ext cx="827584" cy="260648"/>
            </a:xfrm>
            <a:prstGeom prst="roundRect">
              <a:avLst/>
            </a:prstGeom>
            <a:solidFill>
              <a:srgbClr val="F7ABBB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_tradnl" sz="1200" b="1" dirty="0" err="1" smtClean="0">
                  <a:solidFill>
                    <a:schemeClr val="tx1"/>
                  </a:solidFill>
                  <a:latin typeface="EHUSerif" pitchFamily="50"/>
                  <a:ea typeface="ＭＳ Ｐゴシック" pitchFamily="-112" charset="-128"/>
                </a:rPr>
                <a:t>Mod</a:t>
              </a:r>
              <a:r>
                <a:rPr lang="es-ES_tradnl" sz="1200" b="1" dirty="0" smtClean="0">
                  <a:solidFill>
                    <a:schemeClr val="tx1"/>
                  </a:solidFill>
                  <a:latin typeface="EHUSerif" pitchFamily="50"/>
                  <a:ea typeface="ＭＳ Ｐゴシック" pitchFamily="-112" charset="-128"/>
                </a:rPr>
                <a:t>. 1</a:t>
              </a:r>
              <a:endParaRPr lang="es-ES_tradnl" sz="1200" b="1" dirty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endParaRPr>
            </a:p>
          </p:txBody>
        </p:sp>
        <p:sp>
          <p:nvSpPr>
            <p:cNvPr id="94" name="93 Rectángulo redondeado"/>
            <p:cNvSpPr/>
            <p:nvPr/>
          </p:nvSpPr>
          <p:spPr>
            <a:xfrm>
              <a:off x="827584" y="0"/>
              <a:ext cx="827584" cy="260648"/>
            </a:xfrm>
            <a:prstGeom prst="roundRect">
              <a:avLst/>
            </a:prstGeom>
            <a:solidFill>
              <a:srgbClr val="A0F6B4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_tradnl" sz="1200" b="1" dirty="0" err="1" smtClean="0">
                  <a:solidFill>
                    <a:schemeClr val="tx1"/>
                  </a:solidFill>
                  <a:latin typeface="EHUSerif" pitchFamily="50"/>
                  <a:ea typeface="ＭＳ Ｐゴシック" pitchFamily="-112" charset="-128"/>
                </a:rPr>
                <a:t>Mod</a:t>
              </a:r>
              <a:r>
                <a:rPr lang="es-ES_tradnl" sz="1200" b="1" dirty="0" smtClean="0">
                  <a:solidFill>
                    <a:schemeClr val="tx1"/>
                  </a:solidFill>
                  <a:latin typeface="EHUSerif" pitchFamily="50"/>
                  <a:ea typeface="ＭＳ Ｐゴシック" pitchFamily="-112" charset="-128"/>
                </a:rPr>
                <a:t>. 2</a:t>
              </a:r>
              <a:endParaRPr lang="es-ES_tradnl" sz="1200" b="1" dirty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endParaRPr>
            </a:p>
          </p:txBody>
        </p:sp>
        <p:sp>
          <p:nvSpPr>
            <p:cNvPr id="97" name="96 Rectángulo redondeado"/>
            <p:cNvSpPr/>
            <p:nvPr/>
          </p:nvSpPr>
          <p:spPr>
            <a:xfrm>
              <a:off x="1619672" y="0"/>
              <a:ext cx="827584" cy="260648"/>
            </a:xfrm>
            <a:prstGeom prst="roundRect">
              <a:avLst/>
            </a:prstGeom>
            <a:solidFill>
              <a:srgbClr val="8AD2F2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_tradnl" sz="1200" b="1" dirty="0" err="1" smtClean="0">
                  <a:solidFill>
                    <a:schemeClr val="tx1"/>
                  </a:solidFill>
                  <a:latin typeface="EHUSerif" pitchFamily="50"/>
                  <a:ea typeface="ＭＳ Ｐゴシック" pitchFamily="-112" charset="-128"/>
                </a:rPr>
                <a:t>Mod</a:t>
              </a:r>
              <a:r>
                <a:rPr lang="es-ES_tradnl" sz="1200" b="1" dirty="0" smtClean="0">
                  <a:solidFill>
                    <a:schemeClr val="tx1"/>
                  </a:solidFill>
                  <a:latin typeface="EHUSerif" pitchFamily="50"/>
                  <a:ea typeface="ＭＳ Ｐゴシック" pitchFamily="-112" charset="-128"/>
                </a:rPr>
                <a:t>. 3</a:t>
              </a:r>
              <a:endParaRPr lang="es-ES_tradnl" sz="1200" b="1" dirty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endParaRPr>
            </a:p>
          </p:txBody>
        </p:sp>
        <p:sp>
          <p:nvSpPr>
            <p:cNvPr id="99" name="98 Rectángulo redondeado"/>
            <p:cNvSpPr/>
            <p:nvPr/>
          </p:nvSpPr>
          <p:spPr>
            <a:xfrm>
              <a:off x="2411760" y="0"/>
              <a:ext cx="827584" cy="260648"/>
            </a:xfrm>
            <a:prstGeom prst="roundRect">
              <a:avLst/>
            </a:prstGeom>
            <a:solidFill>
              <a:srgbClr val="FFFF9F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_tradnl" sz="1200" b="1" dirty="0" err="1" smtClean="0">
                  <a:solidFill>
                    <a:schemeClr val="tx1"/>
                  </a:solidFill>
                  <a:latin typeface="EHUSerif" pitchFamily="50"/>
                  <a:ea typeface="ＭＳ Ｐゴシック" pitchFamily="-112" charset="-128"/>
                </a:rPr>
                <a:t>Mod</a:t>
              </a:r>
              <a:r>
                <a:rPr lang="es-ES_tradnl" sz="1200" b="1" dirty="0" smtClean="0">
                  <a:solidFill>
                    <a:schemeClr val="tx1"/>
                  </a:solidFill>
                  <a:latin typeface="EHUSerif" pitchFamily="50"/>
                  <a:ea typeface="ＭＳ Ｐゴシック" pitchFamily="-112" charset="-128"/>
                </a:rPr>
                <a:t>. 4</a:t>
              </a:r>
              <a:endParaRPr lang="es-ES_tradnl" sz="1200" b="1" dirty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endParaRPr>
            </a:p>
          </p:txBody>
        </p:sp>
        <p:sp>
          <p:nvSpPr>
            <p:cNvPr id="101" name="100 Rectángulo redondeado"/>
            <p:cNvSpPr/>
            <p:nvPr/>
          </p:nvSpPr>
          <p:spPr>
            <a:xfrm>
              <a:off x="3203848" y="0"/>
              <a:ext cx="827584" cy="260648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_tradnl" sz="1200" b="1" dirty="0" err="1" smtClean="0">
                  <a:solidFill>
                    <a:schemeClr val="tx1"/>
                  </a:solidFill>
                  <a:latin typeface="EHUSerif" pitchFamily="50"/>
                  <a:ea typeface="ＭＳ Ｐゴシック" pitchFamily="-112" charset="-128"/>
                </a:rPr>
                <a:t>Mod</a:t>
              </a:r>
              <a:r>
                <a:rPr lang="es-ES_tradnl" sz="1200" b="1" dirty="0" smtClean="0">
                  <a:solidFill>
                    <a:schemeClr val="tx1"/>
                  </a:solidFill>
                  <a:latin typeface="EHUSerif" pitchFamily="50"/>
                  <a:ea typeface="ＭＳ Ｐゴシック" pitchFamily="-112" charset="-128"/>
                </a:rPr>
                <a:t>. 5</a:t>
              </a:r>
              <a:endParaRPr lang="es-ES_tradnl" sz="1200" b="1" dirty="0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endParaRPr>
            </a:p>
          </p:txBody>
        </p:sp>
        <p:sp>
          <p:nvSpPr>
            <p:cNvPr id="103" name="102 Estrella de 5 puntas"/>
            <p:cNvSpPr/>
            <p:nvPr/>
          </p:nvSpPr>
          <p:spPr>
            <a:xfrm>
              <a:off x="179512" y="332656"/>
              <a:ext cx="133352" cy="133352"/>
            </a:xfrm>
            <a:prstGeom prst="star5">
              <a:avLst/>
            </a:prstGeom>
            <a:solidFill>
              <a:srgbClr val="0070C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tx1"/>
                </a:solidFill>
                <a:latin typeface="EHUSerif" pitchFamily="50"/>
                <a:ea typeface="ＭＳ Ｐゴシック" pitchFamily="-112" charset="-128"/>
              </a:endParaRPr>
            </a:p>
          </p:txBody>
        </p:sp>
      </p:grpSp>
      <p:sp>
        <p:nvSpPr>
          <p:cNvPr id="131" name="130 CuadroTexto"/>
          <p:cNvSpPr txBox="1"/>
          <p:nvPr/>
        </p:nvSpPr>
        <p:spPr>
          <a:xfrm>
            <a:off x="4932040" y="5877272"/>
            <a:ext cx="1311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b="1" dirty="0" err="1" smtClean="0">
                <a:latin typeface="EHUSerif" pitchFamily="50"/>
                <a:ea typeface="ＭＳ Ｐゴシック" pitchFamily="-112" charset="-128"/>
              </a:rPr>
              <a:t>Med</a:t>
            </a:r>
            <a:r>
              <a:rPr lang="es-ES" sz="800" b="1" dirty="0" smtClean="0">
                <a:latin typeface="EHUSerif" pitchFamily="50"/>
                <a:ea typeface="ＭＳ Ｐゴシック" pitchFamily="-112" charset="-128"/>
              </a:rPr>
              <a:t>. Preventiva </a:t>
            </a:r>
            <a:r>
              <a:rPr lang="es-ES" sz="800" dirty="0" smtClean="0"/>
              <a:t>4 </a:t>
            </a:r>
            <a:r>
              <a:rPr lang="es-ES" sz="800" dirty="0" err="1" smtClean="0"/>
              <a:t>sem</a:t>
            </a:r>
            <a:endParaRPr lang="es-ES" sz="800" dirty="0" smtClean="0"/>
          </a:p>
          <a:p>
            <a:pPr algn="ctr"/>
            <a:endParaRPr lang="es-ES" sz="800" b="1" dirty="0" smtClean="0"/>
          </a:p>
          <a:p>
            <a:pPr algn="ctr"/>
            <a:r>
              <a:rPr lang="es-ES_tradnl" sz="1200" b="1" dirty="0" smtClean="0">
                <a:latin typeface="EHUSerif" pitchFamily="50"/>
                <a:ea typeface="ＭＳ Ｐゴシック" pitchFamily="-112" charset="-128"/>
              </a:rPr>
              <a:t>54 ECTS</a:t>
            </a:r>
            <a:r>
              <a:rPr lang="es-ES" sz="1200" b="1" dirty="0" smtClean="0">
                <a:latin typeface="EHUSerif" pitchFamily="50"/>
                <a:ea typeface="ＭＳ Ｐゴシック" pitchFamily="-112" charset="-128"/>
              </a:rPr>
              <a:t>.</a:t>
            </a:r>
          </a:p>
        </p:txBody>
      </p:sp>
      <p:sp>
        <p:nvSpPr>
          <p:cNvPr id="11449" name="84 CuadroTexto"/>
          <p:cNvSpPr txBox="1">
            <a:spLocks noChangeArrowheads="1"/>
          </p:cNvSpPr>
          <p:nvPr/>
        </p:nvSpPr>
        <p:spPr bwMode="auto">
          <a:xfrm>
            <a:off x="5906914" y="87015"/>
            <a:ext cx="31615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s-ES" sz="2400" b="1" dirty="0" smtClean="0">
                <a:solidFill>
                  <a:srgbClr val="0070C0"/>
                </a:solidFill>
                <a:latin typeface="EHUSans" pitchFamily="50"/>
              </a:rPr>
              <a:t>Grado en Medicina</a:t>
            </a:r>
            <a:endParaRPr lang="es-ES" sz="2400" b="1" dirty="0">
              <a:solidFill>
                <a:srgbClr val="0070C0"/>
              </a:solidFill>
              <a:latin typeface="EHUSans" pitchFamily="5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1684</TotalTime>
  <Words>448</Words>
  <Application>Microsoft Office PowerPoint</Application>
  <PresentationFormat>Presentación en pantalla (4:3)</PresentationFormat>
  <Paragraphs>133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ＭＳ Ｐゴシック</vt:lpstr>
      <vt:lpstr>Arial</vt:lpstr>
      <vt:lpstr>Calibri</vt:lpstr>
      <vt:lpstr>EHUSans</vt:lpstr>
      <vt:lpstr>EHUSerif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Carlos Rodríguez Andrés</dc:creator>
  <cp:lastModifiedBy>Naiara ITURREGUI</cp:lastModifiedBy>
  <cp:revision>173</cp:revision>
  <dcterms:created xsi:type="dcterms:W3CDTF">2015-09-10T09:22:40Z</dcterms:created>
  <dcterms:modified xsi:type="dcterms:W3CDTF">2024-01-23T11:55:30Z</dcterms:modified>
</cp:coreProperties>
</file>