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5" r:id="rId2"/>
    <p:sldId id="269" r:id="rId3"/>
    <p:sldId id="294" r:id="rId4"/>
    <p:sldId id="285" r:id="rId5"/>
    <p:sldId id="297" r:id="rId6"/>
    <p:sldId id="290" r:id="rId7"/>
    <p:sldId id="258" r:id="rId8"/>
    <p:sldId id="291" r:id="rId9"/>
    <p:sldId id="296" r:id="rId10"/>
    <p:sldId id="292" r:id="rId11"/>
    <p:sldId id="298" r:id="rId12"/>
    <p:sldId id="29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83BE-DFEE-40DC-907B-B2517FDBE393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2D533-E4E4-41C2-96B9-1F10F7F494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6952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83BE-DFEE-40DC-907B-B2517FDBE393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2D533-E4E4-41C2-96B9-1F10F7F494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6089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83BE-DFEE-40DC-907B-B2517FDBE393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2D533-E4E4-41C2-96B9-1F10F7F494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6135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83BE-DFEE-40DC-907B-B2517FDBE393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2D533-E4E4-41C2-96B9-1F10F7F494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0660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83BE-DFEE-40DC-907B-B2517FDBE393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2D533-E4E4-41C2-96B9-1F10F7F494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2840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83BE-DFEE-40DC-907B-B2517FDBE393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2D533-E4E4-41C2-96B9-1F10F7F494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947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83BE-DFEE-40DC-907B-B2517FDBE393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2D533-E4E4-41C2-96B9-1F10F7F494F6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816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83BE-DFEE-40DC-907B-B2517FDBE393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2D533-E4E4-41C2-96B9-1F10F7F494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8779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83BE-DFEE-40DC-907B-B2517FDBE393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2D533-E4E4-41C2-96B9-1F10F7F494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848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83BE-DFEE-40DC-907B-B2517FDBE393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2D533-E4E4-41C2-96B9-1F10F7F494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8566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DEFC83BE-DFEE-40DC-907B-B2517FDBE393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2D533-E4E4-41C2-96B9-1F10F7F494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630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EFC83BE-DFEE-40DC-907B-B2517FDBE393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D02D533-E4E4-41C2-96B9-1F10F7F494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2121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inpakta.eus/inpaktu-soziala/?lang=e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hyperlink" Target="https://www.ehu.eus/eu/web/ehugun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hyperlink" Target="https://www.ehu.eus/es/web/inpaktu-soziala/home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hyperlink" Target="https://www.ehu.eus/eu/web/ikdgazt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uks.eus/wp-content/uploads/2020/05/UKS_CAST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uks.eus/wp-content/uploads/2020/05/UKS_CAST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AA821-B73B-20D3-0360-EE005D30E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E2B02A-BCC3-350B-BCD3-EA5161564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2778" y="1067288"/>
            <a:ext cx="8991600" cy="1645920"/>
          </a:xfrm>
        </p:spPr>
        <p:txBody>
          <a:bodyPr>
            <a:normAutofit/>
          </a:bodyPr>
          <a:lstStyle/>
          <a:p>
            <a:r>
              <a:rPr lang="es-ES" sz="5400" b="1" dirty="0" err="1">
                <a:latin typeface="EHUSans" panose="02000503050000020004" pitchFamily="50"/>
              </a:rPr>
              <a:t>gogoetagunea</a:t>
            </a:r>
            <a:endParaRPr lang="es-ES" sz="5400" b="1" dirty="0">
              <a:latin typeface="EHUSans" panose="02000503050000020004" pitchFamily="5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1404D75-3DD3-9C79-AB12-707C8EC94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2653" y="5740082"/>
            <a:ext cx="4063623" cy="1239894"/>
          </a:xfrm>
        </p:spPr>
        <p:txBody>
          <a:bodyPr>
            <a:normAutofit/>
          </a:bodyPr>
          <a:lstStyle/>
          <a:p>
            <a:r>
              <a:rPr lang="es-ES" sz="3200" b="1" dirty="0">
                <a:latin typeface="EHUSans" panose="02000503050000020004" pitchFamily="50"/>
              </a:rPr>
              <a:t>19-02-2026</a:t>
            </a:r>
          </a:p>
        </p:txBody>
      </p:sp>
      <p:pic>
        <p:nvPicPr>
          <p:cNvPr id="1026" name="Picture 2" descr="EHUTB - Clínica Jurídica">
            <a:extLst>
              <a:ext uri="{FF2B5EF4-FFF2-40B4-BE49-F238E27FC236}">
                <a16:creationId xmlns:a16="http://schemas.microsoft.com/office/drawing/2014/main" id="{7BD8F378-A970-32B8-A093-DE3106710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181" y="3512591"/>
            <a:ext cx="571500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507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8169" y="506736"/>
            <a:ext cx="11409528" cy="836812"/>
          </a:xfrm>
        </p:spPr>
        <p:txBody>
          <a:bodyPr/>
          <a:lstStyle/>
          <a:p>
            <a:r>
              <a:rPr lang="es-ES" b="1" dirty="0">
                <a:latin typeface="EHUSans" panose="02000503050000020004" pitchFamily="50"/>
              </a:rPr>
              <a:t>Teorizar el cambio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045255"/>
              </p:ext>
            </p:extLst>
          </p:nvPr>
        </p:nvGraphicFramePr>
        <p:xfrm>
          <a:off x="711200" y="2184401"/>
          <a:ext cx="10803465" cy="353906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04789">
                  <a:extLst>
                    <a:ext uri="{9D8B030D-6E8A-4147-A177-3AD203B41FA5}">
                      <a16:colId xmlns:a16="http://schemas.microsoft.com/office/drawing/2014/main" val="2333568434"/>
                    </a:ext>
                  </a:extLst>
                </a:gridCol>
                <a:gridCol w="2204789">
                  <a:extLst>
                    <a:ext uri="{9D8B030D-6E8A-4147-A177-3AD203B41FA5}">
                      <a16:colId xmlns:a16="http://schemas.microsoft.com/office/drawing/2014/main" val="989317264"/>
                    </a:ext>
                  </a:extLst>
                </a:gridCol>
                <a:gridCol w="2204789">
                  <a:extLst>
                    <a:ext uri="{9D8B030D-6E8A-4147-A177-3AD203B41FA5}">
                      <a16:colId xmlns:a16="http://schemas.microsoft.com/office/drawing/2014/main" val="1574584670"/>
                    </a:ext>
                  </a:extLst>
                </a:gridCol>
                <a:gridCol w="2094549">
                  <a:extLst>
                    <a:ext uri="{9D8B030D-6E8A-4147-A177-3AD203B41FA5}">
                      <a16:colId xmlns:a16="http://schemas.microsoft.com/office/drawing/2014/main" val="3053535407"/>
                    </a:ext>
                  </a:extLst>
                </a:gridCol>
                <a:gridCol w="2094549">
                  <a:extLst>
                    <a:ext uri="{9D8B030D-6E8A-4147-A177-3AD203B41FA5}">
                      <a16:colId xmlns:a16="http://schemas.microsoft.com/office/drawing/2014/main" val="510304846"/>
                    </a:ext>
                  </a:extLst>
                </a:gridCol>
              </a:tblGrid>
              <a:tr h="3539066">
                <a:tc>
                  <a:txBody>
                    <a:bodyPr/>
                    <a:lstStyle/>
                    <a:p>
                      <a:r>
                        <a:rPr lang="es-ES" dirty="0">
                          <a:latin typeface="EHUSans" panose="02000503050000020004" pitchFamily="50"/>
                        </a:rPr>
                        <a:t>¿Cuál es el tema clave que estás intentando abordar y por qué es importante?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EHUSans" panose="02000503050000020004" pitchFamily="50"/>
                        </a:rPr>
                        <a:t>¿Para quién es un problema? ¿Quiénes son las personas involucradas y cuáles son sus roles?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EHUSans" panose="02000503050000020004" pitchFamily="50"/>
                        </a:rPr>
                        <a:t>¿Qué factores sociales, políticos y legales condicionan este problema?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EHUSans" panose="02000503050000020004" pitchFamily="50"/>
                        </a:rPr>
                        <a:t>¿Qué pasos son necesarios para lograr el cambio?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EHUSans" panose="02000503050000020004" pitchFamily="50"/>
                        </a:rPr>
                        <a:t>¿Cuáles son los obstáculos que debemos abordar para resolver el problema?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604991"/>
                  </a:ext>
                </a:extLst>
              </a:tr>
            </a:tbl>
          </a:graphicData>
        </a:graphic>
      </p:graphicFrame>
      <p:sp>
        <p:nvSpPr>
          <p:cNvPr id="6" name="Flecha a la derecha con bandas 5"/>
          <p:cNvSpPr/>
          <p:nvPr/>
        </p:nvSpPr>
        <p:spPr>
          <a:xfrm>
            <a:off x="2589196" y="4427621"/>
            <a:ext cx="673768" cy="49088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Flecha a la derecha con bandas 6"/>
          <p:cNvSpPr/>
          <p:nvPr/>
        </p:nvSpPr>
        <p:spPr>
          <a:xfrm>
            <a:off x="4775200" y="4427621"/>
            <a:ext cx="673768" cy="49088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lecha a la derecha con bandas 7"/>
          <p:cNvSpPr/>
          <p:nvPr/>
        </p:nvSpPr>
        <p:spPr>
          <a:xfrm>
            <a:off x="6980455" y="4427621"/>
            <a:ext cx="673768" cy="49088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 a la derecha con bandas 8"/>
          <p:cNvSpPr/>
          <p:nvPr/>
        </p:nvSpPr>
        <p:spPr>
          <a:xfrm>
            <a:off x="9075019" y="4430651"/>
            <a:ext cx="673768" cy="49088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5AF567E-4FFB-142C-83F9-8747B28CDE2F}"/>
              </a:ext>
            </a:extLst>
          </p:cNvPr>
          <p:cNvSpPr txBox="1"/>
          <p:nvPr/>
        </p:nvSpPr>
        <p:spPr>
          <a:xfrm>
            <a:off x="711200" y="5317435"/>
            <a:ext cx="2200965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EHUSans" panose="02000503050000020004" pitchFamily="50"/>
              </a:rPr>
              <a:t>Definición compartida del objeto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C494314-0CC6-2A67-4D06-2EC83D122D8E}"/>
              </a:ext>
            </a:extLst>
          </p:cNvPr>
          <p:cNvSpPr txBox="1"/>
          <p:nvPr/>
        </p:nvSpPr>
        <p:spPr>
          <a:xfrm>
            <a:off x="2926080" y="5455934"/>
            <a:ext cx="220096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EHUSans" panose="02000503050000020004" pitchFamily="50"/>
              </a:rPr>
              <a:t>Mapa de agentes y necesidades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EB73143-1B39-0CE7-72EB-D22B3AB2F7A0}"/>
              </a:ext>
            </a:extLst>
          </p:cNvPr>
          <p:cNvSpPr txBox="1"/>
          <p:nvPr/>
        </p:nvSpPr>
        <p:spPr>
          <a:xfrm>
            <a:off x="5140960" y="5336663"/>
            <a:ext cx="2200965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EHUSans" panose="02000503050000020004" pitchFamily="50"/>
              </a:rPr>
              <a:t>Enfoque conceptual y teórico crítico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FFE81E8-AFDC-0E17-BD49-55C58BDBBBCC}"/>
              </a:ext>
            </a:extLst>
          </p:cNvPr>
          <p:cNvSpPr txBox="1"/>
          <p:nvPr/>
        </p:nvSpPr>
        <p:spPr>
          <a:xfrm>
            <a:off x="7341925" y="5455932"/>
            <a:ext cx="413887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EHUSans" panose="02000503050000020004" pitchFamily="50"/>
              </a:rPr>
              <a:t>Propuestas de mejora y recomendaciones prácticas</a:t>
            </a:r>
          </a:p>
        </p:txBody>
      </p:sp>
    </p:spTree>
    <p:extLst>
      <p:ext uri="{BB962C8B-B14F-4D97-AF65-F5344CB8AC3E}">
        <p14:creationId xmlns:p14="http://schemas.microsoft.com/office/powerpoint/2010/main" val="2428161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EC2EE-AD35-CACC-EB98-5CF53F5D4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FD3EA4-CFCF-74C9-720C-3AF7DBEE2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36" y="491762"/>
            <a:ext cx="11409528" cy="836812"/>
          </a:xfrm>
        </p:spPr>
        <p:txBody>
          <a:bodyPr>
            <a:normAutofit/>
          </a:bodyPr>
          <a:lstStyle/>
          <a:p>
            <a:r>
              <a:rPr lang="es-ES" b="1" dirty="0">
                <a:latin typeface="EHUSans" panose="02000503050000020004" pitchFamily="50"/>
              </a:rPr>
              <a:t>HERRAMIENTAS DE EVALUACIÓN</a:t>
            </a:r>
          </a:p>
        </p:txBody>
      </p:sp>
      <p:pic>
        <p:nvPicPr>
          <p:cNvPr id="2050" name="Picture 2">
            <a:hlinkClick r:id="rId2"/>
            <a:extLst>
              <a:ext uri="{FF2B5EF4-FFF2-40B4-BE49-F238E27FC236}">
                <a16:creationId xmlns:a16="http://schemas.microsoft.com/office/drawing/2014/main" id="{05807AF0-7206-A6B0-F003-87918F61E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79470"/>
            <a:ext cx="94488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690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2778" y="1067288"/>
            <a:ext cx="8991600" cy="1645920"/>
          </a:xfrm>
        </p:spPr>
        <p:txBody>
          <a:bodyPr>
            <a:normAutofit/>
          </a:bodyPr>
          <a:lstStyle/>
          <a:p>
            <a:r>
              <a:rPr lang="es-ES" sz="5400" b="1" dirty="0" err="1">
                <a:latin typeface="EHUSans" panose="02000503050000020004" pitchFamily="50"/>
              </a:rPr>
              <a:t>gogoetagunea</a:t>
            </a:r>
            <a:endParaRPr lang="es-ES" sz="5400" b="1" dirty="0">
              <a:latin typeface="EHUSans" panose="02000503050000020004" pitchFamily="5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72653" y="5740082"/>
            <a:ext cx="4063623" cy="1239894"/>
          </a:xfrm>
        </p:spPr>
        <p:txBody>
          <a:bodyPr>
            <a:normAutofit/>
          </a:bodyPr>
          <a:lstStyle/>
          <a:p>
            <a:r>
              <a:rPr lang="es-ES" sz="3200" b="1" dirty="0">
                <a:latin typeface="EHUSans" panose="02000503050000020004" pitchFamily="50"/>
              </a:rPr>
              <a:t>19-02-2026</a:t>
            </a:r>
          </a:p>
        </p:txBody>
      </p:sp>
      <p:pic>
        <p:nvPicPr>
          <p:cNvPr id="1026" name="Picture 2" descr="EHUTB - Clínica Juríd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181" y="3512591"/>
            <a:ext cx="571500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835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2632" y="584279"/>
            <a:ext cx="7962019" cy="1234896"/>
          </a:xfrm>
        </p:spPr>
        <p:txBody>
          <a:bodyPr/>
          <a:lstStyle/>
          <a:p>
            <a:r>
              <a:rPr lang="es-ES" b="1" dirty="0">
                <a:latin typeface="EHUSans" panose="02000503050000020004" pitchFamily="50"/>
              </a:rPr>
              <a:t>¿Cómo desarrollar un </a:t>
            </a:r>
            <a:r>
              <a:rPr lang="es-ES" b="1" dirty="0" err="1">
                <a:latin typeface="EHUSans" panose="02000503050000020004" pitchFamily="50"/>
              </a:rPr>
              <a:t>tfg</a:t>
            </a:r>
            <a:r>
              <a:rPr lang="es-ES" b="1" dirty="0">
                <a:latin typeface="EHUSans" panose="02000503050000020004" pitchFamily="50"/>
              </a:rPr>
              <a:t>/</a:t>
            </a:r>
            <a:r>
              <a:rPr lang="es-ES" b="1" dirty="0" err="1">
                <a:latin typeface="EHUSans" panose="02000503050000020004" pitchFamily="50"/>
              </a:rPr>
              <a:t>tfm</a:t>
            </a:r>
            <a:r>
              <a:rPr lang="es-ES" b="1" dirty="0">
                <a:latin typeface="EHUSans" panose="02000503050000020004" pitchFamily="50"/>
              </a:rPr>
              <a:t> con impacto social?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19671" b="11219"/>
          <a:stretch/>
        </p:blipFill>
        <p:spPr>
          <a:xfrm>
            <a:off x="747336" y="2297955"/>
            <a:ext cx="4248400" cy="4270641"/>
          </a:xfrm>
          <a:prstGeom prst="rect">
            <a:avLst/>
          </a:prstGeom>
        </p:spPr>
      </p:pic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6208296" y="4081112"/>
            <a:ext cx="5550568" cy="2192610"/>
          </a:xfrm>
        </p:spPr>
        <p:txBody>
          <a:bodyPr>
            <a:normAutofit/>
          </a:bodyPr>
          <a:lstStyle/>
          <a:p>
            <a:r>
              <a:rPr lang="es-ES" sz="2800" b="1" dirty="0">
                <a:latin typeface="EHUSans" panose="02000503050000020004" pitchFamily="50"/>
              </a:rPr>
              <a:t>HERRAMIENTAS PRÁCTICAS</a:t>
            </a:r>
          </a:p>
          <a:p>
            <a:endParaRPr lang="es-ES" sz="2800" b="1" dirty="0">
              <a:latin typeface="EHUSans" panose="02000503050000020004" pitchFamily="50"/>
            </a:endParaRPr>
          </a:p>
          <a:p>
            <a:r>
              <a:rPr lang="es-ES" sz="2800" b="1" dirty="0">
                <a:latin typeface="EHUSans" panose="02000503050000020004" pitchFamily="50"/>
              </a:rPr>
              <a:t>DINÁMICA CONJUNTA</a:t>
            </a:r>
          </a:p>
          <a:p>
            <a:pPr marL="0" indent="0">
              <a:buNone/>
            </a:pPr>
            <a:endParaRPr lang="es-ES" sz="2800" b="1" dirty="0">
              <a:latin typeface="EHUSans" panose="02000503050000020004" pitchFamily="50"/>
            </a:endParaRPr>
          </a:p>
          <a:p>
            <a:pPr marL="0" indent="0">
              <a:buNone/>
            </a:pPr>
            <a:endParaRPr lang="es-ES" sz="2800" b="1" dirty="0">
              <a:latin typeface="EHUSans" panose="02000503050000020004" pitchFamily="50"/>
            </a:endParaRPr>
          </a:p>
        </p:txBody>
      </p:sp>
    </p:spTree>
    <p:extLst>
      <p:ext uri="{BB962C8B-B14F-4D97-AF65-F5344CB8AC3E}">
        <p14:creationId xmlns:p14="http://schemas.microsoft.com/office/powerpoint/2010/main" val="1890314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C9595-A232-7970-91BA-45C1EE617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30C29F-2350-0052-FB32-CC4C176DD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36" y="405135"/>
            <a:ext cx="11409528" cy="836812"/>
          </a:xfrm>
        </p:spPr>
        <p:txBody>
          <a:bodyPr/>
          <a:lstStyle/>
          <a:p>
            <a:r>
              <a:rPr lang="es-ES" b="1" dirty="0">
                <a:latin typeface="EHUSans" panose="02000503050000020004" pitchFamily="50"/>
              </a:rPr>
              <a:t>Compromiso e impacto social LA </a:t>
            </a:r>
            <a:r>
              <a:rPr lang="es-ES" b="1" dirty="0" err="1">
                <a:latin typeface="EHUSans" panose="02000503050000020004" pitchFamily="50"/>
              </a:rPr>
              <a:t>Ehu</a:t>
            </a:r>
            <a:endParaRPr lang="es-ES" b="1" dirty="0">
              <a:latin typeface="EHUSans" panose="02000503050000020004" pitchFamily="5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1A9745F-71CE-FA98-2D68-9F01B6443A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89" t="38639" r="25702" b="13121"/>
          <a:stretch/>
        </p:blipFill>
        <p:spPr>
          <a:xfrm>
            <a:off x="657760" y="4387669"/>
            <a:ext cx="3018997" cy="164800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249F1CE-B507-AA6B-9D2E-1F5D7A80B62B}"/>
              </a:ext>
            </a:extLst>
          </p:cNvPr>
          <p:cNvSpPr txBox="1"/>
          <p:nvPr/>
        </p:nvSpPr>
        <p:spPr>
          <a:xfrm>
            <a:off x="252089" y="1527260"/>
            <a:ext cx="5506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EHUSans" panose="02000503050000020004" pitchFamily="50"/>
              </a:rPr>
              <a:t>Compromiso Social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9537359-0BA4-88A2-C95F-36A4ABEE21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880" t="20135" r="35259" b="5880"/>
          <a:stretch/>
        </p:blipFill>
        <p:spPr>
          <a:xfrm>
            <a:off x="391236" y="2149347"/>
            <a:ext cx="1553067" cy="2094287"/>
          </a:xfrm>
          <a:prstGeom prst="rect">
            <a:avLst/>
          </a:prstGeom>
        </p:spPr>
      </p:pic>
      <p:pic>
        <p:nvPicPr>
          <p:cNvPr id="1026" name="Picture 2" descr="Grupo 1, Objeto agrupado">
            <a:extLst>
              <a:ext uri="{FF2B5EF4-FFF2-40B4-BE49-F238E27FC236}">
                <a16:creationId xmlns:a16="http://schemas.microsoft.com/office/drawing/2014/main" id="{BAB134E6-90CE-515F-B0F3-313A39E2D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445" y="2274238"/>
            <a:ext cx="3564556" cy="194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E93E9DA-CFBE-28DE-0D2D-BF0628DFD9A6}"/>
              </a:ext>
            </a:extLst>
          </p:cNvPr>
          <p:cNvSpPr txBox="1"/>
          <p:nvPr/>
        </p:nvSpPr>
        <p:spPr>
          <a:xfrm>
            <a:off x="6294485" y="1527259"/>
            <a:ext cx="5506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EHUSans" panose="02000503050000020004" pitchFamily="50"/>
              </a:rPr>
              <a:t>Impacto Social</a:t>
            </a:r>
          </a:p>
        </p:txBody>
      </p:sp>
      <p:pic>
        <p:nvPicPr>
          <p:cNvPr id="9" name="Imagen 8">
            <a:hlinkClick r:id="rId5"/>
            <a:extLst>
              <a:ext uri="{FF2B5EF4-FFF2-40B4-BE49-F238E27FC236}">
                <a16:creationId xmlns:a16="http://schemas.microsoft.com/office/drawing/2014/main" id="{255A1201-81D4-9CA6-980E-0B599036DCE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982" t="12463" r="13180" b="10001"/>
          <a:stretch>
            <a:fillRect/>
          </a:stretch>
        </p:blipFill>
        <p:spPr>
          <a:xfrm>
            <a:off x="7079493" y="2109669"/>
            <a:ext cx="4628002" cy="2697147"/>
          </a:xfrm>
          <a:prstGeom prst="rect">
            <a:avLst/>
          </a:prstGeom>
        </p:spPr>
      </p:pic>
      <p:pic>
        <p:nvPicPr>
          <p:cNvPr id="1028" name="Picture 4">
            <a:hlinkClick r:id="rId7"/>
            <a:extLst>
              <a:ext uri="{FF2B5EF4-FFF2-40B4-BE49-F238E27FC236}">
                <a16:creationId xmlns:a16="http://schemas.microsoft.com/office/drawing/2014/main" id="{11FD070E-85D5-74A4-2498-CC8D5C4FF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224" y="4806816"/>
            <a:ext cx="5388540" cy="134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hlinkClick r:id="rId9"/>
            <a:extLst>
              <a:ext uri="{FF2B5EF4-FFF2-40B4-BE49-F238E27FC236}">
                <a16:creationId xmlns:a16="http://schemas.microsoft.com/office/drawing/2014/main" id="{D835E9BD-001E-69CB-C0C3-DFDFED39923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7271" t="29001" r="28532" b="32899"/>
          <a:stretch>
            <a:fillRect/>
          </a:stretch>
        </p:blipFill>
        <p:spPr>
          <a:xfrm>
            <a:off x="2773200" y="5159046"/>
            <a:ext cx="3322800" cy="161121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4C96AC7-FF9C-B886-9C9F-8C07D41AA9D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7000" t="27734" r="26281" b="48772"/>
          <a:stretch>
            <a:fillRect/>
          </a:stretch>
        </p:blipFill>
        <p:spPr>
          <a:xfrm>
            <a:off x="7276699" y="5699829"/>
            <a:ext cx="4257541" cy="120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93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1236" y="405135"/>
            <a:ext cx="11409528" cy="836812"/>
          </a:xfrm>
        </p:spPr>
        <p:txBody>
          <a:bodyPr/>
          <a:lstStyle/>
          <a:p>
            <a:r>
              <a:rPr lang="es-ES" b="1" dirty="0">
                <a:latin typeface="EHUSans" panose="02000503050000020004" pitchFamily="50"/>
              </a:rPr>
              <a:t>TIPOS DE IMPACTO DE LA INVESTIGACIÓN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1EC8D57-5BC4-0BB3-B5A4-6DF549B4C4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05" t="28105" r="19711" b="22526"/>
          <a:stretch>
            <a:fillRect/>
          </a:stretch>
        </p:blipFill>
        <p:spPr>
          <a:xfrm>
            <a:off x="1648267" y="2040555"/>
            <a:ext cx="8895465" cy="41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618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3ED0A-E0E7-AAE4-1250-04FC62134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11ECD0-C6DE-2E72-70A8-5B709FEE3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36" y="405135"/>
            <a:ext cx="11409528" cy="836812"/>
          </a:xfrm>
        </p:spPr>
        <p:txBody>
          <a:bodyPr/>
          <a:lstStyle/>
          <a:p>
            <a:r>
              <a:rPr lang="es-ES" b="1" dirty="0">
                <a:latin typeface="EHUSans" panose="02000503050000020004" pitchFamily="50"/>
              </a:rPr>
              <a:t>La función social de la </a:t>
            </a:r>
            <a:r>
              <a:rPr lang="es-ES" b="1" dirty="0" err="1">
                <a:latin typeface="EHUSans" panose="02000503050000020004" pitchFamily="50"/>
              </a:rPr>
              <a:t>cjjs</a:t>
            </a:r>
            <a:r>
              <a:rPr lang="es-ES" b="1" dirty="0">
                <a:latin typeface="EHUSans" panose="02000503050000020004" pitchFamily="50"/>
              </a:rPr>
              <a:t>/</a:t>
            </a:r>
            <a:r>
              <a:rPr lang="es-ES" b="1" dirty="0" err="1">
                <a:latin typeface="EHUSans" panose="02000503050000020004" pitchFamily="50"/>
              </a:rPr>
              <a:t>jskj</a:t>
            </a:r>
            <a:endParaRPr lang="es-ES" b="1" dirty="0">
              <a:latin typeface="EHUSans" panose="02000503050000020004" pitchFamily="5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03C20403-6FC1-FC0B-3DCF-3158A3CFE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638" y="1751798"/>
            <a:ext cx="11329125" cy="475818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ES" sz="2800" dirty="0">
                <a:latin typeface="EHUSans" panose="02000503050000020004" pitchFamily="50"/>
              </a:rPr>
              <a:t>El alumnado universitario no puede ser ajeno a los problemas de injusticia social, y el de una Facultad de Derecho menos aún si cabe. A través de la Clínica, el alumnado, pero también el profesorado, crearían </a:t>
            </a:r>
            <a:r>
              <a:rPr lang="es-ES" sz="2800" b="1" dirty="0">
                <a:solidFill>
                  <a:schemeClr val="accent3"/>
                </a:solidFill>
                <a:latin typeface="EHUSans" panose="02000503050000020004" pitchFamily="50"/>
              </a:rPr>
              <a:t>conciencia social o conciencia crítica</a:t>
            </a:r>
            <a:r>
              <a:rPr lang="es-ES" sz="2800" dirty="0">
                <a:latin typeface="EHUSans" panose="02000503050000020004" pitchFamily="50"/>
              </a:rPr>
              <a:t>, pero, además, en su actividad teórico-práctica </a:t>
            </a:r>
            <a:r>
              <a:rPr lang="es-ES" sz="2800" b="1" dirty="0">
                <a:solidFill>
                  <a:schemeClr val="accent3"/>
                </a:solidFill>
                <a:latin typeface="EHUSans" panose="02000503050000020004" pitchFamily="50"/>
              </a:rPr>
              <a:t>generarían conocimiento destinado a solventar las situaciones de las personas más desfavorecidas socialmente.</a:t>
            </a:r>
          </a:p>
          <a:p>
            <a:endParaRPr lang="es-ES" sz="2800" dirty="0">
              <a:latin typeface="EHUSans" panose="02000503050000020004" pitchFamily="50"/>
            </a:endParaRPr>
          </a:p>
          <a:p>
            <a:pPr algn="just"/>
            <a:r>
              <a:rPr lang="es-ES" sz="2800" dirty="0">
                <a:latin typeface="EHUSans" panose="02000503050000020004" pitchFamily="50"/>
              </a:rPr>
              <a:t>El resultado final de los TFG y TFM clínicos pasa por descubrir los límites del Derecho y de la Criminología en su versión hegemónica y por ofrecer </a:t>
            </a:r>
            <a:r>
              <a:rPr lang="es-ES" sz="2800" b="1" dirty="0">
                <a:solidFill>
                  <a:schemeClr val="accent3"/>
                </a:solidFill>
                <a:latin typeface="EHUSans" panose="02000503050000020004" pitchFamily="50"/>
              </a:rPr>
              <a:t>propuestas transformadoras y de cambio </a:t>
            </a:r>
            <a:r>
              <a:rPr lang="es-ES" sz="2800" dirty="0">
                <a:latin typeface="EHUSans" panose="02000503050000020004" pitchFamily="50"/>
              </a:rPr>
              <a:t>de las que se hacen partícipes </a:t>
            </a:r>
            <a:r>
              <a:rPr lang="es-ES" sz="2800" b="1" dirty="0">
                <a:solidFill>
                  <a:schemeClr val="accent3"/>
                </a:solidFill>
                <a:latin typeface="EHUSans" panose="02000503050000020004" pitchFamily="50"/>
              </a:rPr>
              <a:t>a los agentes sociales, así como a las instituciones y organismos preocupados por la igualdad y la justicia social</a:t>
            </a:r>
            <a:r>
              <a:rPr lang="es-ES" sz="2800" dirty="0">
                <a:latin typeface="EHUSans" panose="02000503050000020004" pitchFamily="50"/>
              </a:rPr>
              <a:t>.</a:t>
            </a:r>
          </a:p>
          <a:p>
            <a:pPr marL="0" indent="0">
              <a:buNone/>
            </a:pPr>
            <a:endParaRPr lang="es-ES" sz="2800" dirty="0">
              <a:latin typeface="EHUSans" panose="02000503050000020004" pitchFamily="50"/>
            </a:endParaRPr>
          </a:p>
        </p:txBody>
      </p:sp>
    </p:spTree>
    <p:extLst>
      <p:ext uri="{BB962C8B-B14F-4D97-AF65-F5344CB8AC3E}">
        <p14:creationId xmlns:p14="http://schemas.microsoft.com/office/powerpoint/2010/main" val="1497641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2632" y="584279"/>
            <a:ext cx="7962019" cy="1234896"/>
          </a:xfrm>
        </p:spPr>
        <p:txBody>
          <a:bodyPr/>
          <a:lstStyle/>
          <a:p>
            <a:r>
              <a:rPr lang="es-ES" b="1" dirty="0">
                <a:latin typeface="EHUSans" panose="02000503050000020004" pitchFamily="50"/>
              </a:rPr>
              <a:t>¿Cómo desarrollar un </a:t>
            </a:r>
            <a:r>
              <a:rPr lang="es-ES" b="1" dirty="0" err="1">
                <a:latin typeface="EHUSans" panose="02000503050000020004" pitchFamily="50"/>
              </a:rPr>
              <a:t>tfg</a:t>
            </a:r>
            <a:r>
              <a:rPr lang="es-ES" b="1" dirty="0">
                <a:latin typeface="EHUSans" panose="02000503050000020004" pitchFamily="50"/>
              </a:rPr>
              <a:t>/</a:t>
            </a:r>
            <a:r>
              <a:rPr lang="es-ES" b="1" dirty="0" err="1">
                <a:latin typeface="EHUSans" panose="02000503050000020004" pitchFamily="50"/>
              </a:rPr>
              <a:t>tfm</a:t>
            </a:r>
            <a:r>
              <a:rPr lang="es-ES" b="1" dirty="0">
                <a:latin typeface="EHUSans" panose="02000503050000020004" pitchFamily="50"/>
              </a:rPr>
              <a:t> con impacto social?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19671" b="11219"/>
          <a:stretch/>
        </p:blipFill>
        <p:spPr>
          <a:xfrm>
            <a:off x="747336" y="2297955"/>
            <a:ext cx="4248400" cy="4270641"/>
          </a:xfrm>
          <a:prstGeom prst="rect">
            <a:avLst/>
          </a:prstGeom>
        </p:spPr>
      </p:pic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6323798" y="4081111"/>
            <a:ext cx="5435065" cy="2487485"/>
          </a:xfrm>
        </p:spPr>
        <p:txBody>
          <a:bodyPr>
            <a:normAutofit/>
          </a:bodyPr>
          <a:lstStyle/>
          <a:p>
            <a:r>
              <a:rPr lang="es-ES" sz="2800" b="1" dirty="0">
                <a:latin typeface="EHUSans" panose="02000503050000020004" pitchFamily="50"/>
              </a:rPr>
              <a:t>HERRAMIENTAS PRÁCTICAS</a:t>
            </a:r>
          </a:p>
          <a:p>
            <a:pPr marL="0" indent="0">
              <a:buNone/>
            </a:pPr>
            <a:endParaRPr lang="es-ES" sz="2800" b="1" dirty="0">
              <a:latin typeface="EHUSans" panose="02000503050000020004" pitchFamily="50"/>
            </a:endParaRPr>
          </a:p>
        </p:txBody>
      </p:sp>
    </p:spTree>
    <p:extLst>
      <p:ext uri="{BB962C8B-B14F-4D97-AF65-F5344CB8AC3E}">
        <p14:creationId xmlns:p14="http://schemas.microsoft.com/office/powerpoint/2010/main" val="913625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1236" y="491762"/>
            <a:ext cx="11409528" cy="836812"/>
          </a:xfrm>
        </p:spPr>
        <p:txBody>
          <a:bodyPr>
            <a:normAutofit/>
          </a:bodyPr>
          <a:lstStyle/>
          <a:p>
            <a:r>
              <a:rPr lang="es-ES" b="1" dirty="0">
                <a:latin typeface="EHUSans" panose="02000503050000020004" pitchFamily="50"/>
              </a:rPr>
              <a:t>Guía práctica</a:t>
            </a:r>
          </a:p>
        </p:txBody>
      </p:sp>
      <p:pic>
        <p:nvPicPr>
          <p:cNvPr id="7" name="Imagen 6">
            <a:hlinkClick r:id="rId2"/>
            <a:extLst>
              <a:ext uri="{FF2B5EF4-FFF2-40B4-BE49-F238E27FC236}">
                <a16:creationId xmlns:a16="http://schemas.microsoft.com/office/drawing/2014/main" id="{3D060F0F-36A8-6B62-2825-DBACCD9198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869" t="21754" r="25789" b="5824"/>
          <a:stretch>
            <a:fillRect/>
          </a:stretch>
        </p:blipFill>
        <p:spPr>
          <a:xfrm>
            <a:off x="357269" y="1972460"/>
            <a:ext cx="5542217" cy="43134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3EFA658-76F1-6BE5-A065-5633371BA5A7}"/>
              </a:ext>
            </a:extLst>
          </p:cNvPr>
          <p:cNvSpPr txBox="1"/>
          <p:nvPr/>
        </p:nvSpPr>
        <p:spPr>
          <a:xfrm>
            <a:off x="6096000" y="1828081"/>
            <a:ext cx="573873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5600" indent="-355600" algn="just">
              <a:buAutoNum type="arabicParenR"/>
            </a:pPr>
            <a:r>
              <a:rPr lang="es-ES" b="1" dirty="0">
                <a:latin typeface="EHUSans" panose="02000503050000020004" pitchFamily="50"/>
              </a:rPr>
              <a:t>EMPEZAR ELIGIENDO UN MARCO TEÓRICO O ESTADO DE LA CUESTIÓN TRANSFORMADOR</a:t>
            </a:r>
          </a:p>
          <a:p>
            <a:pPr marL="812800" lvl="1" indent="-355600" algn="just">
              <a:buFont typeface="Wingdings" panose="05000000000000000000" pitchFamily="2" charset="2"/>
              <a:buChar char="§"/>
            </a:pPr>
            <a:r>
              <a:rPr lang="es-ES" dirty="0">
                <a:latin typeface="EHUSans" panose="02000503050000020004" pitchFamily="50"/>
              </a:rPr>
              <a:t>Derecho </a:t>
            </a:r>
            <a:r>
              <a:rPr lang="es-ES" dirty="0" err="1">
                <a:latin typeface="EHUSans" panose="02000503050000020004" pitchFamily="50"/>
              </a:rPr>
              <a:t>anti-discriminatorio</a:t>
            </a:r>
            <a:endParaRPr lang="es-ES" dirty="0">
              <a:latin typeface="EHUSans" panose="02000503050000020004" pitchFamily="50"/>
            </a:endParaRPr>
          </a:p>
          <a:p>
            <a:pPr marL="812800" lvl="1" indent="-355600" algn="just">
              <a:buFont typeface="Wingdings" panose="05000000000000000000" pitchFamily="2" charset="2"/>
              <a:buChar char="§"/>
            </a:pPr>
            <a:r>
              <a:rPr lang="es-ES" dirty="0">
                <a:latin typeface="EHUSans" panose="02000503050000020004" pitchFamily="50"/>
              </a:rPr>
              <a:t>Criminología critica</a:t>
            </a:r>
          </a:p>
          <a:p>
            <a:pPr marL="355600" indent="-355600" algn="just">
              <a:buAutoNum type="arabicParenR"/>
            </a:pPr>
            <a:endParaRPr lang="es-ES" b="1" dirty="0">
              <a:latin typeface="EHUSans" panose="02000503050000020004" pitchFamily="50"/>
            </a:endParaRPr>
          </a:p>
          <a:p>
            <a:pPr marL="355600" indent="-355600" algn="just">
              <a:buAutoNum type="arabicParenR"/>
            </a:pPr>
            <a:r>
              <a:rPr lang="es-ES" b="1" dirty="0">
                <a:latin typeface="EHUSans" panose="02000503050000020004" pitchFamily="50"/>
              </a:rPr>
              <a:t>UNA METODOLOGÍA TRANSFORMADORA</a:t>
            </a:r>
          </a:p>
          <a:p>
            <a:pPr marL="812800" lvl="1" indent="-355600" algn="just">
              <a:buFont typeface="Wingdings" panose="05000000000000000000" pitchFamily="2" charset="2"/>
              <a:buChar char="§"/>
            </a:pPr>
            <a:r>
              <a:rPr lang="es-ES" dirty="0">
                <a:latin typeface="EHUSans" panose="02000503050000020004" pitchFamily="50"/>
              </a:rPr>
              <a:t>Metodología clínica</a:t>
            </a:r>
          </a:p>
          <a:p>
            <a:pPr marL="355600" indent="-355600" algn="just">
              <a:buAutoNum type="arabicParenR"/>
            </a:pPr>
            <a:endParaRPr lang="es-ES" b="1" dirty="0">
              <a:latin typeface="EHUSans" panose="02000503050000020004" pitchFamily="50"/>
            </a:endParaRPr>
          </a:p>
          <a:p>
            <a:pPr marL="355600" indent="-355600" algn="just">
              <a:buAutoNum type="arabicParenR"/>
            </a:pPr>
            <a:r>
              <a:rPr lang="es-ES" b="1" dirty="0">
                <a:latin typeface="EHUSans" panose="02000503050000020004" pitchFamily="50"/>
              </a:rPr>
              <a:t>EQUIPO DE TRABAJO/INVESTIGACIÓN Y PROCEDIMIENTO</a:t>
            </a:r>
          </a:p>
          <a:p>
            <a:pPr marL="812800" lvl="1" indent="-355600" algn="just">
              <a:buFont typeface="Wingdings" panose="05000000000000000000" pitchFamily="2" charset="2"/>
              <a:buChar char="§"/>
            </a:pPr>
            <a:endParaRPr lang="es-ES" dirty="0">
              <a:latin typeface="EHUSans" panose="02000503050000020004" pitchFamily="50"/>
            </a:endParaRPr>
          </a:p>
          <a:p>
            <a:pPr marL="812800" lvl="1" indent="-355600" algn="just">
              <a:buFont typeface="Wingdings" panose="05000000000000000000" pitchFamily="2" charset="2"/>
              <a:buChar char="§"/>
            </a:pPr>
            <a:endParaRPr lang="es-ES" dirty="0">
              <a:latin typeface="EHUSans" panose="02000503050000020004" pitchFamily="5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E9B80F8-4776-305C-FE5F-87BC885CEF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289" t="53412" r="51612" b="21044"/>
          <a:stretch>
            <a:fillRect/>
          </a:stretch>
        </p:blipFill>
        <p:spPr>
          <a:xfrm>
            <a:off x="7632833" y="4868009"/>
            <a:ext cx="3060201" cy="175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29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1236" y="405135"/>
            <a:ext cx="11409528" cy="836812"/>
          </a:xfrm>
        </p:spPr>
        <p:txBody>
          <a:bodyPr/>
          <a:lstStyle/>
          <a:p>
            <a:r>
              <a:rPr lang="es-ES" b="1" dirty="0">
                <a:latin typeface="EHUSans" panose="02000503050000020004" pitchFamily="50"/>
              </a:rPr>
              <a:t>Mapeo de actores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8596" y="1449637"/>
            <a:ext cx="7154808" cy="513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7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685EE-57BD-E606-38D5-BFFBC686F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380E08-93ED-D06E-6F66-483F51419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36" y="491762"/>
            <a:ext cx="11409528" cy="836812"/>
          </a:xfrm>
        </p:spPr>
        <p:txBody>
          <a:bodyPr>
            <a:normAutofit/>
          </a:bodyPr>
          <a:lstStyle/>
          <a:p>
            <a:r>
              <a:rPr lang="es-ES" b="1" dirty="0">
                <a:latin typeface="EHUSans" panose="02000503050000020004" pitchFamily="50"/>
              </a:rPr>
              <a:t>Guía práctica</a:t>
            </a:r>
          </a:p>
        </p:txBody>
      </p:sp>
      <p:pic>
        <p:nvPicPr>
          <p:cNvPr id="7" name="Imagen 6">
            <a:hlinkClick r:id="rId2"/>
            <a:extLst>
              <a:ext uri="{FF2B5EF4-FFF2-40B4-BE49-F238E27FC236}">
                <a16:creationId xmlns:a16="http://schemas.microsoft.com/office/drawing/2014/main" id="{6D378C9C-7A59-6D82-A070-FC727B96F9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869" t="21754" r="25789" b="5824"/>
          <a:stretch>
            <a:fillRect/>
          </a:stretch>
        </p:blipFill>
        <p:spPr>
          <a:xfrm>
            <a:off x="357269" y="1972460"/>
            <a:ext cx="5542217" cy="43134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9A14961-59F4-4F9B-D007-80595F8EF52A}"/>
              </a:ext>
            </a:extLst>
          </p:cNvPr>
          <p:cNvSpPr txBox="1"/>
          <p:nvPr/>
        </p:nvSpPr>
        <p:spPr>
          <a:xfrm>
            <a:off x="6096000" y="1972460"/>
            <a:ext cx="573873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5600" indent="-355600" algn="just">
              <a:buFont typeface="+mj-lt"/>
              <a:buAutoNum type="arabicParenR" startAt="4"/>
            </a:pPr>
            <a:r>
              <a:rPr lang="es-ES" sz="4000" b="1" dirty="0">
                <a:latin typeface="EHUSans" panose="02000503050000020004" pitchFamily="50"/>
              </a:rPr>
              <a:t>DEVOLUCIÓN DEL CONOCIMIENTO!!!!!</a:t>
            </a:r>
          </a:p>
          <a:p>
            <a:pPr marL="812800" lvl="1" indent="-355600" algn="just">
              <a:buFont typeface="+mj-lt"/>
              <a:buAutoNum type="arabicParenR" startAt="4"/>
            </a:pPr>
            <a:endParaRPr lang="es-ES" sz="4000" b="1" dirty="0">
              <a:latin typeface="EHUSans" panose="02000503050000020004" pitchFamily="50"/>
            </a:endParaRPr>
          </a:p>
          <a:p>
            <a:pPr marL="812800" lvl="1" indent="-355600" algn="just">
              <a:buFont typeface="Wingdings" panose="05000000000000000000" pitchFamily="2" charset="2"/>
              <a:buChar char="§"/>
            </a:pPr>
            <a:endParaRPr lang="es-ES" sz="4000" b="1" dirty="0">
              <a:latin typeface="EHUSans" panose="02000503050000020004" pitchFamily="50"/>
            </a:endParaRPr>
          </a:p>
        </p:txBody>
      </p:sp>
    </p:spTree>
    <p:extLst>
      <p:ext uri="{BB962C8B-B14F-4D97-AF65-F5344CB8AC3E}">
        <p14:creationId xmlns:p14="http://schemas.microsoft.com/office/powerpoint/2010/main" val="190369612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Paquete</Template>
  <TotalTime>675</TotalTime>
  <Words>318</Words>
  <Application>Microsoft Office PowerPoint</Application>
  <PresentationFormat>Panorámica</PresentationFormat>
  <Paragraphs>41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EHUSans</vt:lpstr>
      <vt:lpstr>Gill Sans MT</vt:lpstr>
      <vt:lpstr>Wingdings</vt:lpstr>
      <vt:lpstr>Parcel</vt:lpstr>
      <vt:lpstr>gogoetagunea</vt:lpstr>
      <vt:lpstr>¿Cómo desarrollar un tfg/tfm con impacto social?</vt:lpstr>
      <vt:lpstr>Compromiso e impacto social LA Ehu</vt:lpstr>
      <vt:lpstr>TIPOS DE IMPACTO DE LA INVESTIGACIÓN</vt:lpstr>
      <vt:lpstr>La función social de la cjjs/jskj</vt:lpstr>
      <vt:lpstr>¿Cómo desarrollar un tfg/tfm con impacto social?</vt:lpstr>
      <vt:lpstr>Guía práctica</vt:lpstr>
      <vt:lpstr>Mapeo de actores</vt:lpstr>
      <vt:lpstr>Guía práctica</vt:lpstr>
      <vt:lpstr>Teorizar el cambio</vt:lpstr>
      <vt:lpstr>HERRAMIENTAS DE EVALUACIÓN</vt:lpstr>
      <vt:lpstr>gogoetagunea</vt:lpstr>
    </vt:vector>
  </TitlesOfParts>
  <Company>UPV/EHU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AUXKIN GALARRAGA</dc:creator>
  <cp:lastModifiedBy>AUXKIN GALARRAGA EZPONDA</cp:lastModifiedBy>
  <cp:revision>38</cp:revision>
  <dcterms:created xsi:type="dcterms:W3CDTF">2022-01-24T16:23:10Z</dcterms:created>
  <dcterms:modified xsi:type="dcterms:W3CDTF">2026-02-19T16:48:17Z</dcterms:modified>
</cp:coreProperties>
</file>